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AF21AF"/>
    <a:srgbClr val="5E224E"/>
    <a:srgbClr val="758CCD"/>
    <a:srgbClr val="405EB2"/>
    <a:srgbClr val="9E626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1" autoAdjust="0"/>
    <p:restoredTop sz="94713" autoAdjust="0"/>
  </p:normalViewPr>
  <p:slideViewPr>
    <p:cSldViewPr>
      <p:cViewPr>
        <p:scale>
          <a:sx n="100" d="100"/>
          <a:sy n="100" d="100"/>
        </p:scale>
        <p:origin x="-261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Рузского городского округа Московской области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3411852960290552E-2"/>
                  <c:y val="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249,78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7168692170879737E-2"/>
                  <c:y val="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862,1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4047111776174329E-2"/>
                  <c:y val="-5.18733212649574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952,93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4113249.7800000012</c:v>
                </c:pt>
                <c:pt idx="1">
                  <c:v>3574862.1</c:v>
                </c:pt>
                <c:pt idx="2">
                  <c:v>3506952.9299999997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185106276293786E-2"/>
                  <c:y val="7.78099818974364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4</a:t>
                    </a:r>
                    <a:r>
                      <a:rPr lang="ru-RU" sz="900" dirty="0" smtClean="0"/>
                      <a:t> </a:t>
                    </a:r>
                    <a:r>
                      <a:rPr lang="en-US" sz="1100" dirty="0" smtClean="0"/>
                      <a:t>215</a:t>
                    </a:r>
                    <a:r>
                      <a:rPr lang="ru-RU" sz="1100" dirty="0" smtClean="0"/>
                      <a:t> </a:t>
                    </a:r>
                    <a:r>
                      <a:rPr lang="en-US" sz="1100" dirty="0" smtClean="0"/>
                      <a:t>222,78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621779969940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253,1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2.1851062762937884E-2"/>
                  <c:y val="-2.5936660632478775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 </a:t>
                    </a:r>
                    <a:r>
                      <a:rPr lang="en-US" sz="1000" dirty="0" smtClean="0"/>
                      <a:t>3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644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952,93</a:t>
                    </a:r>
                    <a:endParaRPr lang="en-US" sz="10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4215222.78</c:v>
                </c:pt>
                <c:pt idx="1">
                  <c:v>3691253.1</c:v>
                </c:pt>
                <c:pt idx="2">
                  <c:v>3644952.9299999997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01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973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16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</a:t>
                    </a:r>
                    <a:r>
                      <a:rPr lang="en-US" smtClean="0"/>
                      <a:t>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101973</c:v>
                </c:pt>
                <c:pt idx="1">
                  <c:v>116391</c:v>
                </c:pt>
                <c:pt idx="2">
                  <c:v>138000</c:v>
                </c:pt>
              </c:numCache>
            </c:numRef>
          </c:val>
        </c:ser>
        <c:axId val="175094784"/>
        <c:axId val="177029888"/>
      </c:barChart>
      <c:catAx>
        <c:axId val="175094784"/>
        <c:scaling>
          <c:orientation val="minMax"/>
        </c:scaling>
        <c:axPos val="b"/>
        <c:majorTickMark val="none"/>
        <c:tickLblPos val="nextTo"/>
        <c:crossAx val="177029888"/>
        <c:crosses val="autoZero"/>
        <c:auto val="1"/>
        <c:lblAlgn val="ctr"/>
        <c:lblOffset val="100"/>
      </c:catAx>
      <c:valAx>
        <c:axId val="177029888"/>
        <c:scaling>
          <c:orientation val="minMax"/>
        </c:scaling>
        <c:axPos val="l"/>
        <c:majorGridlines/>
        <c:minorGridlines/>
        <c:numFmt formatCode="_-* #,##0.00\ _₽_-;\-* #,##0.00\ _₽_-;_-* &quot;-&quot;??\ _₽_-;_-@_-" sourceLinked="0"/>
        <c:majorTickMark val="none"/>
        <c:tickLblPos val="none"/>
        <c:crossAx val="175094784"/>
        <c:crosses val="autoZero"/>
        <c:crossBetween val="between"/>
      </c:valAx>
      <c:spPr>
        <a:gradFill flip="none" rotWithShape="1">
          <a:gsLst>
            <a:gs pos="3300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Бюджетные ассигнования Дорожного фонда 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 Дорожного фонда  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138276</c:v>
                </c:pt>
                <c:pt idx="1">
                  <c:v>139211</c:v>
                </c:pt>
                <c:pt idx="2">
                  <c:v>140244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  <c:txPr>
        <a:bodyPr/>
        <a:lstStyle/>
        <a:p>
          <a:pPr>
            <a:defRPr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defRPr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Програмные расходы, всего:</c:v>
                </c:pt>
              </c:strCache>
            </c:strRef>
          </c:tx>
          <c:explosion val="25"/>
          <c:dPt>
            <c:idx val="0"/>
            <c:bubble3D val="1"/>
            <c:spPr>
              <a:solidFill>
                <a:srgbClr val="AF21AF"/>
              </a:solidFill>
            </c:spPr>
          </c:dPt>
          <c:dPt>
            <c:idx val="1"/>
            <c:bubble3D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1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8691198054017397E-2"/>
                  <c:y val="-9.7982940167141874E-2"/>
                </c:manualLayout>
              </c:layout>
              <c:showVal val="1"/>
            </c:dLbl>
            <c:dLbl>
              <c:idx val="1"/>
              <c:layout>
                <c:manualLayout>
                  <c:x val="-7.2404235786667007E-2"/>
                  <c:y val="7.8386352133713533E-2"/>
                </c:manualLayout>
              </c:layout>
              <c:showVal val="1"/>
            </c:dLbl>
            <c:dLbl>
              <c:idx val="2"/>
              <c:layout>
                <c:manualLayout>
                  <c:x val="-8.1686830118291018E-2"/>
                  <c:y val="-9.3083793158784844E-2"/>
                </c:manualLayout>
              </c:layout>
              <c:showVal val="1"/>
            </c:dLbl>
            <c:numFmt formatCode="#,##0.00" sourceLinked="0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3540952.9299999997</c:v>
                </c:pt>
                <c:pt idx="1">
                  <c:v>3639262.1</c:v>
                </c:pt>
                <c:pt idx="2">
                  <c:v>4215222.78</c:v>
                </c:pt>
              </c:numCache>
            </c:numRef>
          </c:val>
          <c:bubble3D val="1"/>
        </c:ser>
        <c:firstSliceAng val="0"/>
        <c:holeSize val="50"/>
      </c:doughnutChart>
    </c:plotArea>
    <c:legend>
      <c:legendPos val="r"/>
      <c:layout/>
    </c:legend>
    <c:plotVisOnly val="1"/>
  </c:chart>
  <c:spPr>
    <a:solidFill>
      <a:srgbClr val="009DD9">
        <a:lumMod val="20000"/>
        <a:lumOff val="80000"/>
        <a:alpha val="82000"/>
      </a:srgbClr>
    </a:solidFill>
  </c:spPr>
  <c:txPr>
    <a:bodyPr/>
    <a:lstStyle/>
    <a:p>
      <a:pPr>
        <a:defRPr sz="1800">
          <a:ln>
            <a:solidFill>
              <a:schemeClr val="bg2">
                <a:lumMod val="10000"/>
              </a:schemeClr>
            </a:solidFill>
          </a:ln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u="none" strike="noStrike" baseline="0" dirty="0" smtClean="0"/>
              <a:t>Погашение заимствований</a:t>
            </a:r>
            <a:endParaRPr lang="ru-RU" sz="800" b="1" dirty="0"/>
          </a:p>
        </c:rich>
      </c:tx>
      <c:layout>
        <c:manualLayout>
          <c:xMode val="edge"/>
          <c:yMode val="edge"/>
          <c:x val="0.15162947011055622"/>
          <c:y val="1.2199402086636838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0167860136752638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>
                        <a:latin typeface="Times New Roman" pitchFamily="18" charset="0"/>
                        <a:cs typeface="Times New Roman" pitchFamily="18" charset="0"/>
                      </a:rPr>
                      <a:t>214 135,88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214135.87999999998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2304834346571323E-2"/>
                  <c:y val="-4.008393006837630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94000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4.1016114488571075E-3"/>
                  <c:y val="-4.810071608205156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119300</c:v>
                </c:pt>
                <c:pt idx="1">
                  <c:v>0</c:v>
                </c:pt>
              </c:numCache>
            </c:numRef>
          </c:val>
        </c:ser>
        <c:axId val="186780288"/>
        <c:axId val="186786176"/>
      </c:barChart>
      <c:catAx>
        <c:axId val="186780288"/>
        <c:scaling>
          <c:orientation val="minMax"/>
        </c:scaling>
        <c:axPos val="l"/>
        <c:numFmt formatCode="General" sourceLinked="1"/>
        <c:tickLblPos val="nextTo"/>
        <c:txPr>
          <a:bodyPr anchor="t"/>
          <a:lstStyle/>
          <a:p>
            <a:pPr>
              <a:defRPr sz="700"/>
            </a:pPr>
            <a:endParaRPr lang="ru-RU"/>
          </a:p>
        </c:txPr>
        <c:crossAx val="186786176"/>
        <c:crossesAt val="0"/>
        <c:auto val="1"/>
        <c:lblAlgn val="ctr"/>
        <c:lblOffset val="100"/>
      </c:catAx>
      <c:valAx>
        <c:axId val="186786176"/>
        <c:scaling>
          <c:orientation val="minMax"/>
          <c:max val="360000"/>
          <c:min val="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86780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u="none" strike="noStrike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Привлечение заимствований</a:t>
            </a:r>
            <a:endParaRPr lang="ru-RU" sz="1200" b="1" dirty="0"/>
          </a:p>
        </c:rich>
      </c:tx>
      <c:layout>
        <c:manualLayout>
          <c:xMode val="edge"/>
          <c:yMode val="edge"/>
          <c:x val="0.15162947011055622"/>
          <c:y val="4.18261607296159E-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-4.1016114488571075E-3"/>
                  <c:y val="-1.8438607831453072E-2"/>
                </c:manualLayout>
              </c:layout>
              <c:showVal val="1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352135.88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4.1016114488571075E-3"/>
                  <c:y val="-4.409232307521400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210391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2.0508057244285508E-2"/>
                  <c:y val="-6.172925230529937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Кредитные договоры и соглашения, заключенные от имени Рузского городского округа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0">
                  <c:v>214135.87999999998</c:v>
                </c:pt>
                <c:pt idx="1">
                  <c:v>0</c:v>
                </c:pt>
              </c:numCache>
            </c:numRef>
          </c:val>
        </c:ser>
        <c:axId val="194738816"/>
        <c:axId val="194744704"/>
      </c:barChart>
      <c:catAx>
        <c:axId val="194738816"/>
        <c:scaling>
          <c:orientation val="minMax"/>
        </c:scaling>
        <c:axPos val="l"/>
        <c:numFmt formatCode="General" sourceLinked="1"/>
        <c:tickLblPos val="nextTo"/>
        <c:txPr>
          <a:bodyPr anchor="t"/>
          <a:lstStyle/>
          <a:p>
            <a:pPr>
              <a:defRPr sz="700"/>
            </a:pPr>
            <a:endParaRPr lang="ru-RU"/>
          </a:p>
        </c:txPr>
        <c:crossAx val="194744704"/>
        <c:crossesAt val="0"/>
        <c:auto val="1"/>
        <c:lblAlgn val="ctr"/>
        <c:lblOffset val="100"/>
      </c:catAx>
      <c:valAx>
        <c:axId val="194744704"/>
        <c:scaling>
          <c:orientation val="minMax"/>
          <c:max val="360000"/>
          <c:min val="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9473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54887958185561"/>
          <c:y val="0.18483867954065711"/>
          <c:w val="0.20114948468258059"/>
          <c:h val="0.40585263253577886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 smtClean="0"/>
              <a:t>Верхний предел муниципального долга</a:t>
            </a:r>
            <a:endParaRPr lang="ru-RU" sz="11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054163211935829E-2"/>
                  <c:y val="-0.10891518589437767"/>
                </c:manualLayout>
              </c:layout>
              <c:showVal val="1"/>
            </c:dLbl>
            <c:dLbl>
              <c:idx val="2"/>
              <c:layout>
                <c:manualLayout>
                  <c:x val="3.9459993636327774E-2"/>
                  <c:y val="-2.4028375932085979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248300</c:v>
                </c:pt>
                <c:pt idx="1">
                  <c:v>308135.88</c:v>
                </c:pt>
                <c:pt idx="2">
                  <c:v>424526.88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бюджета округа на обслуживание муниципального долга</c:v>
                </c:pt>
              </c:strCache>
            </c:strRef>
          </c:tx>
          <c:dLbls>
            <c:dLbl>
              <c:idx val="0"/>
              <c:layout>
                <c:manualLayout>
                  <c:x val="-0.13756832574158434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5239417842461954E-2"/>
                  <c:y val="4.6146914333885678E-3"/>
                </c:manualLayout>
              </c:layout>
              <c:showVal val="1"/>
            </c:dLbl>
            <c:dLbl>
              <c:idx val="2"/>
              <c:layout>
                <c:manualLayout>
                  <c:x val="-0.11993111876458176"/>
                  <c:y val="-4.6146914333885678E-3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352135.88</c:v>
                </c:pt>
                <c:pt idx="1">
                  <c:v>210391</c:v>
                </c:pt>
                <c:pt idx="2">
                  <c:v>214135.87999999998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Предельный объем заимствований 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71857.320000000007</c:v>
                </c:pt>
                <c:pt idx="1">
                  <c:v>31807.4</c:v>
                </c:pt>
                <c:pt idx="2">
                  <c:v>27850.73</c:v>
                </c:pt>
              </c:numCache>
            </c:numRef>
          </c:val>
        </c:ser>
        <c:gapWidth val="99"/>
        <c:axId val="186302848"/>
        <c:axId val="185408128"/>
      </c:barChart>
      <c:valAx>
        <c:axId val="185408128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86302848"/>
        <c:crosses val="autoZero"/>
        <c:crossBetween val="between"/>
      </c:valAx>
      <c:catAx>
        <c:axId val="1863028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5408128"/>
        <c:crosses val="autoZero"/>
        <c:auto val="1"/>
        <c:lblAlgn val="ctr"/>
        <c:lblOffset val="100"/>
      </c:catAx>
    </c:plotArea>
    <c:legend>
      <c:legendPos val="r"/>
      <c:layout/>
      <c:txPr>
        <a:bodyPr/>
        <a:lstStyle/>
        <a:p>
          <a:pPr>
            <a:defRPr sz="105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840B7-00F9-4581-B17F-A80085EA91F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F0F14-5E83-41E9-83F2-01554310EDA0}">
      <dgm:prSet custT="1"/>
      <dgm:spPr/>
      <dgm:t>
        <a:bodyPr/>
        <a:lstStyle/>
        <a:p>
          <a:pPr rtl="0"/>
          <a:r>
            <a:rPr lang="ru-RU" sz="1000" b="1" dirty="0" smtClean="0"/>
            <a:t>Бюджет</a:t>
          </a:r>
          <a:r>
            <a:rPr lang="ru-RU" sz="10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000" dirty="0"/>
        </a:p>
      </dgm:t>
    </dgm:pt>
    <dgm:pt modelId="{47710CA7-9272-498D-9E6D-F834A513BD11}" type="parTrans" cxnId="{85635CA1-9484-4AEB-B302-9B53B60F9F75}">
      <dgm:prSet/>
      <dgm:spPr/>
      <dgm:t>
        <a:bodyPr/>
        <a:lstStyle/>
        <a:p>
          <a:endParaRPr lang="ru-RU"/>
        </a:p>
      </dgm:t>
    </dgm:pt>
    <dgm:pt modelId="{0D03508F-A55B-4D8A-ACC4-5F3C7124E4BC}" type="sibTrans" cxnId="{85635CA1-9484-4AEB-B302-9B53B60F9F75}">
      <dgm:prSet/>
      <dgm:spPr/>
      <dgm:t>
        <a:bodyPr/>
        <a:lstStyle/>
        <a:p>
          <a:endParaRPr lang="ru-RU"/>
        </a:p>
      </dgm:t>
    </dgm:pt>
    <dgm:pt modelId="{ECE206BE-C191-4C15-8A10-66453254EFCF}">
      <dgm:prSet custT="1"/>
      <dgm:spPr/>
      <dgm:t>
        <a:bodyPr/>
        <a:lstStyle/>
        <a:p>
          <a:pPr rtl="0"/>
          <a:r>
            <a:rPr lang="ru-RU" sz="1000" b="1" dirty="0" smtClean="0"/>
            <a:t>Бюджетная система </a:t>
          </a:r>
          <a:r>
            <a:rPr lang="ru-RU" sz="1000" dirty="0" smtClean="0"/>
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</a:r>
          <a:endParaRPr lang="ru-RU" sz="1000" dirty="0"/>
        </a:p>
      </dgm:t>
    </dgm:pt>
    <dgm:pt modelId="{B1ECA9D1-0E55-451D-AEDF-B7A870277E49}" type="parTrans" cxnId="{FDD5ACAC-37B6-415B-957B-30271A272CB1}">
      <dgm:prSet/>
      <dgm:spPr/>
      <dgm:t>
        <a:bodyPr/>
        <a:lstStyle/>
        <a:p>
          <a:endParaRPr lang="ru-RU"/>
        </a:p>
      </dgm:t>
    </dgm:pt>
    <dgm:pt modelId="{11DE92C4-0C6B-4336-8B66-C4FD3EC38063}" type="sibTrans" cxnId="{FDD5ACAC-37B6-415B-957B-30271A272CB1}">
      <dgm:prSet/>
      <dgm:spPr/>
      <dgm:t>
        <a:bodyPr/>
        <a:lstStyle/>
        <a:p>
          <a:endParaRPr lang="ru-RU"/>
        </a:p>
      </dgm:t>
    </dgm:pt>
    <dgm:pt modelId="{471CE01B-320A-4010-BE20-5A0610449EE6}">
      <dgm:prSet custT="1"/>
      <dgm:spPr/>
      <dgm:t>
        <a:bodyPr/>
        <a:lstStyle/>
        <a:p>
          <a:pPr rtl="0"/>
          <a:r>
            <a:rPr lang="ru-RU" sz="1000" b="1" dirty="0" smtClean="0"/>
            <a:t>Бюджетный процесс </a:t>
          </a:r>
          <a:r>
            <a:rPr lang="ru-RU" sz="1000" dirty="0" smtClean="0"/>
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</a:r>
          <a:endParaRPr lang="ru-RU" sz="1000" dirty="0"/>
        </a:p>
      </dgm:t>
    </dgm:pt>
    <dgm:pt modelId="{4D534A86-FB3C-463C-93B9-760F6EC1EAF9}" type="parTrans" cxnId="{DE6657AB-0AFC-495A-BC70-AB3DB3F07904}">
      <dgm:prSet/>
      <dgm:spPr/>
      <dgm:t>
        <a:bodyPr/>
        <a:lstStyle/>
        <a:p>
          <a:endParaRPr lang="ru-RU"/>
        </a:p>
      </dgm:t>
    </dgm:pt>
    <dgm:pt modelId="{3D89A2C9-E08A-46D1-92DB-9298D3A49E18}" type="sibTrans" cxnId="{DE6657AB-0AFC-495A-BC70-AB3DB3F07904}">
      <dgm:prSet/>
      <dgm:spPr/>
      <dgm:t>
        <a:bodyPr/>
        <a:lstStyle/>
        <a:p>
          <a:endParaRPr lang="ru-RU"/>
        </a:p>
      </dgm:t>
    </dgm:pt>
    <dgm:pt modelId="{05F71F47-4E14-4A98-B94C-67A3CBC22A8F}">
      <dgm:prSet custT="1"/>
      <dgm:spPr/>
      <dgm:t>
        <a:bodyPr/>
        <a:lstStyle/>
        <a:p>
          <a:pPr rtl="0"/>
          <a:r>
            <a:rPr lang="ru-RU" sz="1000" b="1" dirty="0" smtClean="0"/>
            <a:t>Доходы бюджета </a:t>
          </a:r>
          <a:r>
            <a:rPr lang="ru-RU" sz="1000" dirty="0" smtClean="0"/>
            <a:t>- </a:t>
          </a:r>
          <a:r>
            <a:rPr lang="ru-RU" sz="1100" dirty="0" smtClean="0"/>
            <a:t>поступающие</a:t>
          </a:r>
          <a:r>
            <a:rPr lang="ru-RU" sz="1000" dirty="0" smtClean="0"/>
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</a:r>
          <a:endParaRPr lang="ru-RU" sz="1000" dirty="0"/>
        </a:p>
      </dgm:t>
    </dgm:pt>
    <dgm:pt modelId="{26D77EF2-186E-4CF1-B7BD-DB0ACA44CBE2}" type="parTrans" cxnId="{9FF8A0A9-27D4-423B-99D0-406BF2A2E1D8}">
      <dgm:prSet/>
      <dgm:spPr/>
      <dgm:t>
        <a:bodyPr/>
        <a:lstStyle/>
        <a:p>
          <a:endParaRPr lang="ru-RU"/>
        </a:p>
      </dgm:t>
    </dgm:pt>
    <dgm:pt modelId="{C2D2520C-8C41-4D2D-8D35-8D49E70836D4}" type="sibTrans" cxnId="{9FF8A0A9-27D4-423B-99D0-406BF2A2E1D8}">
      <dgm:prSet/>
      <dgm:spPr/>
      <dgm:t>
        <a:bodyPr/>
        <a:lstStyle/>
        <a:p>
          <a:endParaRPr lang="ru-RU"/>
        </a:p>
      </dgm:t>
    </dgm:pt>
    <dgm:pt modelId="{A9397BB0-3F61-4800-B4E5-CF481BFB723E}">
      <dgm:prSet custT="1"/>
      <dgm:spPr/>
      <dgm:t>
        <a:bodyPr/>
        <a:lstStyle/>
        <a:p>
          <a:pPr rtl="0"/>
          <a:r>
            <a:rPr lang="ru-RU" sz="1000" b="1" dirty="0" smtClean="0"/>
            <a:t>Расходы </a:t>
          </a:r>
          <a:r>
            <a:rPr lang="ru-RU" sz="1100" b="1" dirty="0" smtClean="0"/>
            <a:t>бюджета</a:t>
          </a:r>
          <a:r>
            <a:rPr lang="ru-RU" sz="1000" b="1" dirty="0" smtClean="0"/>
            <a:t> </a:t>
          </a:r>
          <a:r>
            <a:rPr lang="ru-RU" sz="1000" dirty="0" smtClean="0"/>
            <a:t>- выплачиваемые из </a:t>
          </a:r>
          <a:r>
            <a:rPr lang="ru-RU" sz="1100" dirty="0" smtClean="0"/>
            <a:t>бюджета</a:t>
          </a:r>
          <a:r>
            <a:rPr lang="ru-RU" sz="1000" dirty="0" smtClean="0"/>
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</a:r>
          <a:endParaRPr lang="ru-RU" sz="1000" dirty="0"/>
        </a:p>
      </dgm:t>
    </dgm:pt>
    <dgm:pt modelId="{E68CD729-D9AC-44FF-8250-B60332A92C88}" type="parTrans" cxnId="{BA3E3124-C596-494C-9A38-C8FA1846C660}">
      <dgm:prSet/>
      <dgm:spPr/>
      <dgm:t>
        <a:bodyPr/>
        <a:lstStyle/>
        <a:p>
          <a:endParaRPr lang="ru-RU"/>
        </a:p>
      </dgm:t>
    </dgm:pt>
    <dgm:pt modelId="{D7726584-9A6C-4735-B853-639FDF3F8F50}" type="sibTrans" cxnId="{BA3E3124-C596-494C-9A38-C8FA1846C660}">
      <dgm:prSet/>
      <dgm:spPr/>
      <dgm:t>
        <a:bodyPr/>
        <a:lstStyle/>
        <a:p>
          <a:endParaRPr lang="ru-RU"/>
        </a:p>
      </dgm:t>
    </dgm:pt>
    <dgm:pt modelId="{648C19C7-CDE4-4E96-AEA6-3C27852124CB}">
      <dgm:prSet custT="1"/>
      <dgm:spPr/>
      <dgm:t>
        <a:bodyPr/>
        <a:lstStyle/>
        <a:p>
          <a:pPr rtl="0"/>
          <a:r>
            <a:rPr lang="ru-RU" sz="1000" b="1" dirty="0" smtClean="0"/>
            <a:t>Межбюджетные трансферты </a:t>
          </a:r>
          <a:r>
            <a:rPr lang="ru-RU" sz="10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</a:r>
          <a:endParaRPr lang="ru-RU" sz="1000" dirty="0"/>
        </a:p>
      </dgm:t>
    </dgm:pt>
    <dgm:pt modelId="{ADC56ECB-AAC0-4EC6-923B-7D7140D348C9}" type="parTrans" cxnId="{C3A19BA3-9219-4EF8-B801-D25E74E3324E}">
      <dgm:prSet/>
      <dgm:spPr/>
      <dgm:t>
        <a:bodyPr/>
        <a:lstStyle/>
        <a:p>
          <a:endParaRPr lang="ru-RU"/>
        </a:p>
      </dgm:t>
    </dgm:pt>
    <dgm:pt modelId="{BFEC5CE6-07A5-41A0-8726-826CA1C73D3C}" type="sibTrans" cxnId="{C3A19BA3-9219-4EF8-B801-D25E74E3324E}">
      <dgm:prSet/>
      <dgm:spPr/>
      <dgm:t>
        <a:bodyPr/>
        <a:lstStyle/>
        <a:p>
          <a:endParaRPr lang="ru-RU"/>
        </a:p>
      </dgm:t>
    </dgm:pt>
    <dgm:pt modelId="{16598C2E-0AB8-43F3-B80C-196372F22B29}">
      <dgm:prSet custT="1"/>
      <dgm:spPr/>
      <dgm:t>
        <a:bodyPr/>
        <a:lstStyle/>
        <a:p>
          <a:pPr rtl="0"/>
          <a:r>
            <a:rPr lang="ru-RU" sz="1000" b="1" dirty="0" smtClean="0"/>
            <a:t>Субсидии-</a:t>
          </a:r>
          <a:r>
            <a:rPr lang="ru-RU" sz="1000" dirty="0" smtClean="0"/>
            <a:t> межбюджетные трансферты, предоставляемые в целях софинансирования расходных обязательств, возникающих при выполнении полномочий.</a:t>
          </a:r>
          <a:endParaRPr lang="ru-RU" sz="1000" dirty="0"/>
        </a:p>
      </dgm:t>
    </dgm:pt>
    <dgm:pt modelId="{2AD04567-09BD-42F9-AD77-291B3E597D81}" type="parTrans" cxnId="{5AF96436-0F30-4E9F-9F18-A7C3C610D982}">
      <dgm:prSet/>
      <dgm:spPr/>
      <dgm:t>
        <a:bodyPr/>
        <a:lstStyle/>
        <a:p>
          <a:endParaRPr lang="ru-RU"/>
        </a:p>
      </dgm:t>
    </dgm:pt>
    <dgm:pt modelId="{9C0CBA84-7A38-4C95-AD0D-F9A3D7640D52}" type="sibTrans" cxnId="{5AF96436-0F30-4E9F-9F18-A7C3C610D982}">
      <dgm:prSet/>
      <dgm:spPr/>
      <dgm:t>
        <a:bodyPr/>
        <a:lstStyle/>
        <a:p>
          <a:endParaRPr lang="ru-RU"/>
        </a:p>
      </dgm:t>
    </dgm:pt>
    <dgm:pt modelId="{798EC35D-5A6D-4C93-B830-1CF69CA9439E}">
      <dgm:prSet custT="1"/>
      <dgm:spPr/>
      <dgm:t>
        <a:bodyPr/>
        <a:lstStyle/>
        <a:p>
          <a:pPr rtl="0"/>
          <a:r>
            <a:rPr lang="ru-RU" sz="1000" b="1" dirty="0" smtClean="0"/>
            <a:t>Субвенции</a:t>
          </a:r>
          <a:r>
            <a:rPr lang="ru-RU" sz="1000" dirty="0" smtClean="0"/>
            <a:t> - межбюджетные </a:t>
          </a:r>
          <a:r>
            <a:rPr lang="ru-RU" sz="1000" dirty="0" err="1" smtClean="0"/>
            <a:t>трансферы</a:t>
          </a:r>
          <a:r>
            <a:rPr lang="ru-RU" sz="1000" dirty="0" smtClean="0"/>
            <a:t>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</a:r>
          <a:endParaRPr lang="ru-RU" sz="1000" dirty="0"/>
        </a:p>
      </dgm:t>
    </dgm:pt>
    <dgm:pt modelId="{682CE6A1-E7D2-4AE8-BA05-1A79C654E4C7}" type="parTrans" cxnId="{85FF8810-DBED-47D5-8B87-28A50D732B32}">
      <dgm:prSet/>
      <dgm:spPr/>
      <dgm:t>
        <a:bodyPr/>
        <a:lstStyle/>
        <a:p>
          <a:endParaRPr lang="ru-RU"/>
        </a:p>
      </dgm:t>
    </dgm:pt>
    <dgm:pt modelId="{4AFF9DE5-7D77-47FF-B74A-9E57EBB9D432}" type="sibTrans" cxnId="{85FF8810-DBED-47D5-8B87-28A50D732B32}">
      <dgm:prSet/>
      <dgm:spPr/>
      <dgm:t>
        <a:bodyPr/>
        <a:lstStyle/>
        <a:p>
          <a:endParaRPr lang="ru-RU"/>
        </a:p>
      </dgm:t>
    </dgm:pt>
    <dgm:pt modelId="{0908E17F-69C7-483D-9556-509618290351}">
      <dgm:prSet custT="1"/>
      <dgm:spPr/>
      <dgm:t>
        <a:bodyPr/>
        <a:lstStyle/>
        <a:p>
          <a:pPr rtl="0"/>
          <a:r>
            <a:rPr lang="ru-RU" sz="1000" b="1" dirty="0" smtClean="0"/>
            <a:t>Дотации</a:t>
          </a:r>
          <a:r>
            <a:rPr lang="ru-RU" sz="10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000" dirty="0"/>
        </a:p>
      </dgm:t>
    </dgm:pt>
    <dgm:pt modelId="{60D0B75B-895B-4ED9-A7DF-E4E6E21FEB84}" type="parTrans" cxnId="{414E1976-B499-46F4-854E-6678612DD77C}">
      <dgm:prSet/>
      <dgm:spPr/>
      <dgm:t>
        <a:bodyPr/>
        <a:lstStyle/>
        <a:p>
          <a:endParaRPr lang="ru-RU"/>
        </a:p>
      </dgm:t>
    </dgm:pt>
    <dgm:pt modelId="{63AE9661-9714-418D-84FD-07BD14DF69C8}" type="sibTrans" cxnId="{414E1976-B499-46F4-854E-6678612DD77C}">
      <dgm:prSet/>
      <dgm:spPr/>
      <dgm:t>
        <a:bodyPr/>
        <a:lstStyle/>
        <a:p>
          <a:endParaRPr lang="ru-RU"/>
        </a:p>
      </dgm:t>
    </dgm:pt>
    <dgm:pt modelId="{592097DB-4CD6-4541-B9E6-C12204E2E2B7}" type="pres">
      <dgm:prSet presAssocID="{451840B7-00F9-4581-B17F-A80085EA91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3BA7-7CFA-4864-8BD9-E452E538BF88}" type="pres">
      <dgm:prSet presAssocID="{748F0F14-5E83-41E9-83F2-01554310EDA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F582-F9D7-4D30-AEE2-D94DA1FBF570}" type="pres">
      <dgm:prSet presAssocID="{0D03508F-A55B-4D8A-ACC4-5F3C7124E4BC}" presName="spacer" presStyleCnt="0"/>
      <dgm:spPr/>
    </dgm:pt>
    <dgm:pt modelId="{5DFC4A48-0346-4FB1-8363-7EA7122DDEA0}" type="pres">
      <dgm:prSet presAssocID="{ECE206BE-C191-4C15-8A10-66453254EFC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F70B9-60D7-4D90-89CB-558FB3F38C34}" type="pres">
      <dgm:prSet presAssocID="{11DE92C4-0C6B-4336-8B66-C4FD3EC38063}" presName="spacer" presStyleCnt="0"/>
      <dgm:spPr/>
    </dgm:pt>
    <dgm:pt modelId="{58A10F61-2A2F-4A16-B9D2-D8BFBF15DBCF}" type="pres">
      <dgm:prSet presAssocID="{471CE01B-320A-4010-BE20-5A0610449EE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7BD37-54B5-4D5A-AA2B-82A6AE71E7AB}" type="pres">
      <dgm:prSet presAssocID="{3D89A2C9-E08A-46D1-92DB-9298D3A49E18}" presName="spacer" presStyleCnt="0"/>
      <dgm:spPr/>
    </dgm:pt>
    <dgm:pt modelId="{5B23FEDA-F2FF-407A-8C56-963B6DBF3E40}" type="pres">
      <dgm:prSet presAssocID="{05F71F47-4E14-4A98-B94C-67A3CBC22A8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6374-43E5-40F7-83E3-31A1408698C4}" type="pres">
      <dgm:prSet presAssocID="{C2D2520C-8C41-4D2D-8D35-8D49E70836D4}" presName="spacer" presStyleCnt="0"/>
      <dgm:spPr/>
    </dgm:pt>
    <dgm:pt modelId="{ACED56C5-8E7C-4C73-BEC1-882AC91FF4D9}" type="pres">
      <dgm:prSet presAssocID="{A9397BB0-3F61-4800-B4E5-CF481BFB723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4084B-50CF-4138-8B4F-24E5DD1201AA}" type="pres">
      <dgm:prSet presAssocID="{D7726584-9A6C-4735-B853-639FDF3F8F50}" presName="spacer" presStyleCnt="0"/>
      <dgm:spPr/>
    </dgm:pt>
    <dgm:pt modelId="{16FDF623-B501-4024-AC6D-BBA94EF38CF0}" type="pres">
      <dgm:prSet presAssocID="{648C19C7-CDE4-4E96-AEA6-3C27852124C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10821-1B0C-43D4-8AC0-DBD1C02DA154}" type="pres">
      <dgm:prSet presAssocID="{BFEC5CE6-07A5-41A0-8726-826CA1C73D3C}" presName="spacer" presStyleCnt="0"/>
      <dgm:spPr/>
    </dgm:pt>
    <dgm:pt modelId="{DDE5520D-A10E-4602-89AB-BF59F3C8B57A}" type="pres">
      <dgm:prSet presAssocID="{16598C2E-0AB8-43F3-B80C-196372F22B2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630E8-98B5-4B1B-A8B3-1C4A0DD4390E}" type="pres">
      <dgm:prSet presAssocID="{9C0CBA84-7A38-4C95-AD0D-F9A3D7640D52}" presName="spacer" presStyleCnt="0"/>
      <dgm:spPr/>
    </dgm:pt>
    <dgm:pt modelId="{AC220E6E-AA18-4117-9845-883FDBA9EEC8}" type="pres">
      <dgm:prSet presAssocID="{798EC35D-5A6D-4C93-B830-1CF69CA9439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B9391-87B1-4163-9144-B61578A0E0A7}" type="pres">
      <dgm:prSet presAssocID="{4AFF9DE5-7D77-47FF-B74A-9E57EBB9D432}" presName="spacer" presStyleCnt="0"/>
      <dgm:spPr/>
    </dgm:pt>
    <dgm:pt modelId="{B118DEB0-7270-4AB0-8498-921D0545E77A}" type="pres">
      <dgm:prSet presAssocID="{0908E17F-69C7-483D-9556-509618290351}" presName="parentText" presStyleLbl="node1" presStyleIdx="8" presStyleCnt="9" custLinFactY="3603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8A0A9-27D4-423B-99D0-406BF2A2E1D8}" srcId="{451840B7-00F9-4581-B17F-A80085EA91F8}" destId="{05F71F47-4E14-4A98-B94C-67A3CBC22A8F}" srcOrd="3" destOrd="0" parTransId="{26D77EF2-186E-4CF1-B7BD-DB0ACA44CBE2}" sibTransId="{C2D2520C-8C41-4D2D-8D35-8D49E70836D4}"/>
    <dgm:cxn modelId="{F8251A1F-F330-436C-8C5A-A246B66D9D5E}" type="presOf" srcId="{16598C2E-0AB8-43F3-B80C-196372F22B29}" destId="{DDE5520D-A10E-4602-89AB-BF59F3C8B57A}" srcOrd="0" destOrd="0" presId="urn:microsoft.com/office/officeart/2005/8/layout/vList2"/>
    <dgm:cxn modelId="{5AF96436-0F30-4E9F-9F18-A7C3C610D982}" srcId="{451840B7-00F9-4581-B17F-A80085EA91F8}" destId="{16598C2E-0AB8-43F3-B80C-196372F22B29}" srcOrd="6" destOrd="0" parTransId="{2AD04567-09BD-42F9-AD77-291B3E597D81}" sibTransId="{9C0CBA84-7A38-4C95-AD0D-F9A3D7640D52}"/>
    <dgm:cxn modelId="{7838A01D-0A93-4384-8FF8-AAF174073286}" type="presOf" srcId="{748F0F14-5E83-41E9-83F2-01554310EDA0}" destId="{065F3BA7-7CFA-4864-8BD9-E452E538BF88}" srcOrd="0" destOrd="0" presId="urn:microsoft.com/office/officeart/2005/8/layout/vList2"/>
    <dgm:cxn modelId="{01575CFE-DF76-4579-825D-FD9E31659314}" type="presOf" srcId="{ECE206BE-C191-4C15-8A10-66453254EFCF}" destId="{5DFC4A48-0346-4FB1-8363-7EA7122DDEA0}" srcOrd="0" destOrd="0" presId="urn:microsoft.com/office/officeart/2005/8/layout/vList2"/>
    <dgm:cxn modelId="{54DEA401-1D96-44AD-BAB1-717C987EC853}" type="presOf" srcId="{A9397BB0-3F61-4800-B4E5-CF481BFB723E}" destId="{ACED56C5-8E7C-4C73-BEC1-882AC91FF4D9}" srcOrd="0" destOrd="0" presId="urn:microsoft.com/office/officeart/2005/8/layout/vList2"/>
    <dgm:cxn modelId="{FDD5ACAC-37B6-415B-957B-30271A272CB1}" srcId="{451840B7-00F9-4581-B17F-A80085EA91F8}" destId="{ECE206BE-C191-4C15-8A10-66453254EFCF}" srcOrd="1" destOrd="0" parTransId="{B1ECA9D1-0E55-451D-AEDF-B7A870277E49}" sibTransId="{11DE92C4-0C6B-4336-8B66-C4FD3EC38063}"/>
    <dgm:cxn modelId="{C8C4F286-313B-4280-8B3B-B7EF2A03CA9E}" type="presOf" srcId="{471CE01B-320A-4010-BE20-5A0610449EE6}" destId="{58A10F61-2A2F-4A16-B9D2-D8BFBF15DBCF}" srcOrd="0" destOrd="0" presId="urn:microsoft.com/office/officeart/2005/8/layout/vList2"/>
    <dgm:cxn modelId="{85FF8810-DBED-47D5-8B87-28A50D732B32}" srcId="{451840B7-00F9-4581-B17F-A80085EA91F8}" destId="{798EC35D-5A6D-4C93-B830-1CF69CA9439E}" srcOrd="7" destOrd="0" parTransId="{682CE6A1-E7D2-4AE8-BA05-1A79C654E4C7}" sibTransId="{4AFF9DE5-7D77-47FF-B74A-9E57EBB9D432}"/>
    <dgm:cxn modelId="{715719A9-7790-481E-81F3-34520CA38019}" type="presOf" srcId="{798EC35D-5A6D-4C93-B830-1CF69CA9439E}" destId="{AC220E6E-AA18-4117-9845-883FDBA9EEC8}" srcOrd="0" destOrd="0" presId="urn:microsoft.com/office/officeart/2005/8/layout/vList2"/>
    <dgm:cxn modelId="{15E4E98B-685A-4206-A60F-D57BA13E1BF4}" type="presOf" srcId="{648C19C7-CDE4-4E96-AEA6-3C27852124CB}" destId="{16FDF623-B501-4024-AC6D-BBA94EF38CF0}" srcOrd="0" destOrd="0" presId="urn:microsoft.com/office/officeart/2005/8/layout/vList2"/>
    <dgm:cxn modelId="{C3A19BA3-9219-4EF8-B801-D25E74E3324E}" srcId="{451840B7-00F9-4581-B17F-A80085EA91F8}" destId="{648C19C7-CDE4-4E96-AEA6-3C27852124CB}" srcOrd="5" destOrd="0" parTransId="{ADC56ECB-AAC0-4EC6-923B-7D7140D348C9}" sibTransId="{BFEC5CE6-07A5-41A0-8726-826CA1C73D3C}"/>
    <dgm:cxn modelId="{414E1976-B499-46F4-854E-6678612DD77C}" srcId="{451840B7-00F9-4581-B17F-A80085EA91F8}" destId="{0908E17F-69C7-483D-9556-509618290351}" srcOrd="8" destOrd="0" parTransId="{60D0B75B-895B-4ED9-A7DF-E4E6E21FEB84}" sibTransId="{63AE9661-9714-418D-84FD-07BD14DF69C8}"/>
    <dgm:cxn modelId="{083A75B8-B148-44C8-ABDA-1362C2235C5E}" type="presOf" srcId="{05F71F47-4E14-4A98-B94C-67A3CBC22A8F}" destId="{5B23FEDA-F2FF-407A-8C56-963B6DBF3E40}" srcOrd="0" destOrd="0" presId="urn:microsoft.com/office/officeart/2005/8/layout/vList2"/>
    <dgm:cxn modelId="{BA3E3124-C596-494C-9A38-C8FA1846C660}" srcId="{451840B7-00F9-4581-B17F-A80085EA91F8}" destId="{A9397BB0-3F61-4800-B4E5-CF481BFB723E}" srcOrd="4" destOrd="0" parTransId="{E68CD729-D9AC-44FF-8250-B60332A92C88}" sibTransId="{D7726584-9A6C-4735-B853-639FDF3F8F50}"/>
    <dgm:cxn modelId="{85635CA1-9484-4AEB-B302-9B53B60F9F75}" srcId="{451840B7-00F9-4581-B17F-A80085EA91F8}" destId="{748F0F14-5E83-41E9-83F2-01554310EDA0}" srcOrd="0" destOrd="0" parTransId="{47710CA7-9272-498D-9E6D-F834A513BD11}" sibTransId="{0D03508F-A55B-4D8A-ACC4-5F3C7124E4BC}"/>
    <dgm:cxn modelId="{DE6657AB-0AFC-495A-BC70-AB3DB3F07904}" srcId="{451840B7-00F9-4581-B17F-A80085EA91F8}" destId="{471CE01B-320A-4010-BE20-5A0610449EE6}" srcOrd="2" destOrd="0" parTransId="{4D534A86-FB3C-463C-93B9-760F6EC1EAF9}" sibTransId="{3D89A2C9-E08A-46D1-92DB-9298D3A49E18}"/>
    <dgm:cxn modelId="{8EB605DB-13CF-42AB-83FF-004959D18E3C}" type="presOf" srcId="{451840B7-00F9-4581-B17F-A80085EA91F8}" destId="{592097DB-4CD6-4541-B9E6-C12204E2E2B7}" srcOrd="0" destOrd="0" presId="urn:microsoft.com/office/officeart/2005/8/layout/vList2"/>
    <dgm:cxn modelId="{8A2460C5-E596-4531-B24A-4446F0FC9549}" type="presOf" srcId="{0908E17F-69C7-483D-9556-509618290351}" destId="{B118DEB0-7270-4AB0-8498-921D0545E77A}" srcOrd="0" destOrd="0" presId="urn:microsoft.com/office/officeart/2005/8/layout/vList2"/>
    <dgm:cxn modelId="{BB2A0331-8A1A-4D1F-87E7-266C037C474D}" type="presParOf" srcId="{592097DB-4CD6-4541-B9E6-C12204E2E2B7}" destId="{065F3BA7-7CFA-4864-8BD9-E452E538BF88}" srcOrd="0" destOrd="0" presId="urn:microsoft.com/office/officeart/2005/8/layout/vList2"/>
    <dgm:cxn modelId="{49277279-4FA7-49A3-9E40-FFE840491A8C}" type="presParOf" srcId="{592097DB-4CD6-4541-B9E6-C12204E2E2B7}" destId="{9A24F582-F9D7-4D30-AEE2-D94DA1FBF570}" srcOrd="1" destOrd="0" presId="urn:microsoft.com/office/officeart/2005/8/layout/vList2"/>
    <dgm:cxn modelId="{70F0AB5C-3394-47F8-ADEE-8650A724D779}" type="presParOf" srcId="{592097DB-4CD6-4541-B9E6-C12204E2E2B7}" destId="{5DFC4A48-0346-4FB1-8363-7EA7122DDEA0}" srcOrd="2" destOrd="0" presId="urn:microsoft.com/office/officeart/2005/8/layout/vList2"/>
    <dgm:cxn modelId="{A1A32224-2354-4DB5-8DE5-B974AEB63217}" type="presParOf" srcId="{592097DB-4CD6-4541-B9E6-C12204E2E2B7}" destId="{BEFF70B9-60D7-4D90-89CB-558FB3F38C34}" srcOrd="3" destOrd="0" presId="urn:microsoft.com/office/officeart/2005/8/layout/vList2"/>
    <dgm:cxn modelId="{DC320420-DCE0-48E0-98AA-CA524BAD6714}" type="presParOf" srcId="{592097DB-4CD6-4541-B9E6-C12204E2E2B7}" destId="{58A10F61-2A2F-4A16-B9D2-D8BFBF15DBCF}" srcOrd="4" destOrd="0" presId="urn:microsoft.com/office/officeart/2005/8/layout/vList2"/>
    <dgm:cxn modelId="{695F991D-D3DB-49E0-82B5-36A30E139A79}" type="presParOf" srcId="{592097DB-4CD6-4541-B9E6-C12204E2E2B7}" destId="{3DA7BD37-54B5-4D5A-AA2B-82A6AE71E7AB}" srcOrd="5" destOrd="0" presId="urn:microsoft.com/office/officeart/2005/8/layout/vList2"/>
    <dgm:cxn modelId="{2BE36017-8F1E-4168-87DC-36F5AEBB8FFC}" type="presParOf" srcId="{592097DB-4CD6-4541-B9E6-C12204E2E2B7}" destId="{5B23FEDA-F2FF-407A-8C56-963B6DBF3E40}" srcOrd="6" destOrd="0" presId="urn:microsoft.com/office/officeart/2005/8/layout/vList2"/>
    <dgm:cxn modelId="{3AEC632E-F78D-48C9-B5F0-BC6A71D7ED51}" type="presParOf" srcId="{592097DB-4CD6-4541-B9E6-C12204E2E2B7}" destId="{B8AB6374-43E5-40F7-83E3-31A1408698C4}" srcOrd="7" destOrd="0" presId="urn:microsoft.com/office/officeart/2005/8/layout/vList2"/>
    <dgm:cxn modelId="{F54AD7BE-EC5C-48E3-BF8B-8A1AB9CFC860}" type="presParOf" srcId="{592097DB-4CD6-4541-B9E6-C12204E2E2B7}" destId="{ACED56C5-8E7C-4C73-BEC1-882AC91FF4D9}" srcOrd="8" destOrd="0" presId="urn:microsoft.com/office/officeart/2005/8/layout/vList2"/>
    <dgm:cxn modelId="{8D050646-7420-40DC-B580-0921CE39D19E}" type="presParOf" srcId="{592097DB-4CD6-4541-B9E6-C12204E2E2B7}" destId="{2554084B-50CF-4138-8B4F-24E5DD1201AA}" srcOrd="9" destOrd="0" presId="urn:microsoft.com/office/officeart/2005/8/layout/vList2"/>
    <dgm:cxn modelId="{4A9E5663-FADE-4637-8FC7-9A29FBF7595D}" type="presParOf" srcId="{592097DB-4CD6-4541-B9E6-C12204E2E2B7}" destId="{16FDF623-B501-4024-AC6D-BBA94EF38CF0}" srcOrd="10" destOrd="0" presId="urn:microsoft.com/office/officeart/2005/8/layout/vList2"/>
    <dgm:cxn modelId="{2E384B8A-C662-446E-A5FE-31636C353E45}" type="presParOf" srcId="{592097DB-4CD6-4541-B9E6-C12204E2E2B7}" destId="{AC210821-1B0C-43D4-8AC0-DBD1C02DA154}" srcOrd="11" destOrd="0" presId="urn:microsoft.com/office/officeart/2005/8/layout/vList2"/>
    <dgm:cxn modelId="{1CFC2428-B101-444E-AA1B-A976E5BA7734}" type="presParOf" srcId="{592097DB-4CD6-4541-B9E6-C12204E2E2B7}" destId="{DDE5520D-A10E-4602-89AB-BF59F3C8B57A}" srcOrd="12" destOrd="0" presId="urn:microsoft.com/office/officeart/2005/8/layout/vList2"/>
    <dgm:cxn modelId="{DE5F7D44-4D39-4ECA-B848-DB1739C6F499}" type="presParOf" srcId="{592097DB-4CD6-4541-B9E6-C12204E2E2B7}" destId="{F3C630E8-98B5-4B1B-A8B3-1C4A0DD4390E}" srcOrd="13" destOrd="0" presId="urn:microsoft.com/office/officeart/2005/8/layout/vList2"/>
    <dgm:cxn modelId="{A43C9F9E-3D9A-4BED-AEC0-D4A7251F468A}" type="presParOf" srcId="{592097DB-4CD6-4541-B9E6-C12204E2E2B7}" destId="{AC220E6E-AA18-4117-9845-883FDBA9EEC8}" srcOrd="14" destOrd="0" presId="urn:microsoft.com/office/officeart/2005/8/layout/vList2"/>
    <dgm:cxn modelId="{8363291A-1362-45A9-8215-A918D9EFDE4E}" type="presParOf" srcId="{592097DB-4CD6-4541-B9E6-C12204E2E2B7}" destId="{B61B9391-87B1-4163-9144-B61578A0E0A7}" srcOrd="15" destOrd="0" presId="urn:microsoft.com/office/officeart/2005/8/layout/vList2"/>
    <dgm:cxn modelId="{CCBF0CD8-1816-42EF-8A10-D83863C30126}" type="presParOf" srcId="{592097DB-4CD6-4541-B9E6-C12204E2E2B7}" destId="{B118DEB0-7270-4AB0-8498-921D0545E77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077F8-F8E6-45AB-9C20-3EF19AE38281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70F86F-9706-4277-8473-D874BADFD20B}">
      <dgm:prSet phldrT="[Текст]" custT="1"/>
      <dgm:spPr/>
      <dgm:t>
        <a:bodyPr/>
        <a:lstStyle/>
        <a:p>
          <a:r>
            <a:rPr lang="ru-RU" sz="1400" dirty="0" smtClean="0"/>
            <a:t>2021 год</a:t>
          </a:r>
          <a:endParaRPr lang="ru-RU" sz="1400" dirty="0"/>
        </a:p>
      </dgm:t>
    </dgm:pt>
    <dgm:pt modelId="{4F915D2F-4BB3-46B1-A934-8CFA615850C1}" type="parTrans" cxnId="{FB0622EF-736B-445D-9064-76A4B8DB5025}">
      <dgm:prSet/>
      <dgm:spPr/>
      <dgm:t>
        <a:bodyPr/>
        <a:lstStyle/>
        <a:p>
          <a:endParaRPr lang="ru-RU"/>
        </a:p>
      </dgm:t>
    </dgm:pt>
    <dgm:pt modelId="{05E55208-942B-496C-BF38-665E9E1B2994}" type="sibTrans" cxnId="{FB0622EF-736B-445D-9064-76A4B8DB5025}">
      <dgm:prSet/>
      <dgm:spPr/>
      <dgm:t>
        <a:bodyPr/>
        <a:lstStyle/>
        <a:p>
          <a:endParaRPr lang="ru-RU"/>
        </a:p>
      </dgm:t>
    </dgm:pt>
    <dgm:pt modelId="{922DD343-CE01-44F0-9752-B9CC8D7187FA}">
      <dgm:prSet phldrT="[Текст]" custT="1"/>
      <dgm:spPr/>
      <dgm:t>
        <a:bodyPr/>
        <a:lstStyle/>
        <a:p>
          <a:r>
            <a:rPr lang="ru-RU" sz="800" dirty="0" smtClean="0"/>
            <a:t>4 113 249,78</a:t>
          </a:r>
          <a:endParaRPr lang="ru-RU" sz="800" dirty="0"/>
        </a:p>
      </dgm:t>
    </dgm:pt>
    <dgm:pt modelId="{1631C420-D189-476B-93B1-1D9558AE56B0}" type="parTrans" cxnId="{F1C902DD-7F79-4BC5-9387-07825356748D}">
      <dgm:prSet/>
      <dgm:spPr/>
      <dgm:t>
        <a:bodyPr/>
        <a:lstStyle/>
        <a:p>
          <a:endParaRPr lang="ru-RU"/>
        </a:p>
      </dgm:t>
    </dgm:pt>
    <dgm:pt modelId="{78652D30-64BA-4EDE-9753-B18E59671DDE}" type="sibTrans" cxnId="{F1C902DD-7F79-4BC5-9387-07825356748D}">
      <dgm:prSet/>
      <dgm:spPr/>
      <dgm:t>
        <a:bodyPr/>
        <a:lstStyle/>
        <a:p>
          <a:endParaRPr lang="ru-RU"/>
        </a:p>
      </dgm:t>
    </dgm:pt>
    <dgm:pt modelId="{90531136-57D8-4B0C-9839-E08797721BD2}">
      <dgm:prSet phldrT="[Текст]" custT="1"/>
      <dgm:spPr/>
      <dgm:t>
        <a:bodyPr/>
        <a:lstStyle/>
        <a:p>
          <a:r>
            <a:rPr lang="ru-RU" sz="800" dirty="0" smtClean="0"/>
            <a:t>4 215 222,78</a:t>
          </a:r>
          <a:endParaRPr lang="ru-RU" sz="800" dirty="0"/>
        </a:p>
      </dgm:t>
    </dgm:pt>
    <dgm:pt modelId="{57B22F99-E96F-43D5-9284-CE992E576AEC}" type="parTrans" cxnId="{F7A5D5B8-620C-429A-97BA-224331F4219D}">
      <dgm:prSet/>
      <dgm:spPr/>
      <dgm:t>
        <a:bodyPr/>
        <a:lstStyle/>
        <a:p>
          <a:endParaRPr lang="ru-RU"/>
        </a:p>
      </dgm:t>
    </dgm:pt>
    <dgm:pt modelId="{BDD461EB-6FA7-4B01-A095-349902C0B16D}" type="sibTrans" cxnId="{F7A5D5B8-620C-429A-97BA-224331F4219D}">
      <dgm:prSet/>
      <dgm:spPr/>
      <dgm:t>
        <a:bodyPr/>
        <a:lstStyle/>
        <a:p>
          <a:endParaRPr lang="ru-RU"/>
        </a:p>
      </dgm:t>
    </dgm:pt>
    <dgm:pt modelId="{F14C62A6-403D-47BE-A821-0B4FF463F766}">
      <dgm:prSet phldrT="[Текст]" custT="1"/>
      <dgm:spPr/>
      <dgm:t>
        <a:bodyPr/>
        <a:lstStyle/>
        <a:p>
          <a:r>
            <a:rPr lang="ru-RU" sz="1400" dirty="0" smtClean="0"/>
            <a:t>2022 год</a:t>
          </a:r>
          <a:endParaRPr lang="ru-RU" sz="1400" dirty="0"/>
        </a:p>
      </dgm:t>
    </dgm:pt>
    <dgm:pt modelId="{7E5B2C45-DFF1-460D-BF86-50D785FF9BCC}" type="parTrans" cxnId="{0CA53DCF-A2F8-4099-A6C4-71E34F235679}">
      <dgm:prSet/>
      <dgm:spPr/>
      <dgm:t>
        <a:bodyPr/>
        <a:lstStyle/>
        <a:p>
          <a:endParaRPr lang="ru-RU"/>
        </a:p>
      </dgm:t>
    </dgm:pt>
    <dgm:pt modelId="{E2B9A8F7-8286-4EE4-B801-55D11C7BBC10}" type="sibTrans" cxnId="{0CA53DCF-A2F8-4099-A6C4-71E34F235679}">
      <dgm:prSet/>
      <dgm:spPr/>
      <dgm:t>
        <a:bodyPr/>
        <a:lstStyle/>
        <a:p>
          <a:endParaRPr lang="ru-RU"/>
        </a:p>
      </dgm:t>
    </dgm:pt>
    <dgm:pt modelId="{BD7FE45D-4D56-4422-9C64-DB2D35EE2DC4}">
      <dgm:prSet phldrT="[Текст]" custT="1"/>
      <dgm:spPr/>
      <dgm:t>
        <a:bodyPr/>
        <a:lstStyle/>
        <a:p>
          <a:r>
            <a:rPr lang="ru-RU" sz="1400" dirty="0" smtClean="0"/>
            <a:t>2023 год</a:t>
          </a:r>
          <a:endParaRPr lang="ru-RU" sz="1400" dirty="0"/>
        </a:p>
      </dgm:t>
    </dgm:pt>
    <dgm:pt modelId="{A725AA13-975B-4FD2-8604-5E048AFB9805}" type="parTrans" cxnId="{E6F60D54-95AD-494D-856A-016D0D15DE84}">
      <dgm:prSet/>
      <dgm:spPr/>
      <dgm:t>
        <a:bodyPr/>
        <a:lstStyle/>
        <a:p>
          <a:endParaRPr lang="ru-RU"/>
        </a:p>
      </dgm:t>
    </dgm:pt>
    <dgm:pt modelId="{6D073EDA-6BE8-4F47-9276-A97F858E7DE1}" type="sibTrans" cxnId="{E6F60D54-95AD-494D-856A-016D0D15DE84}">
      <dgm:prSet/>
      <dgm:spPr/>
      <dgm:t>
        <a:bodyPr/>
        <a:lstStyle/>
        <a:p>
          <a:endParaRPr lang="ru-RU"/>
        </a:p>
      </dgm:t>
    </dgm:pt>
    <dgm:pt modelId="{9B406DEB-E9EF-4593-88D3-6F60B336120B}">
      <dgm:prSet phldrT="[Текст]" custT="1"/>
      <dgm:spPr/>
      <dgm:t>
        <a:bodyPr/>
        <a:lstStyle/>
        <a:p>
          <a:r>
            <a:rPr lang="ru-RU" sz="800" dirty="0" smtClean="0"/>
            <a:t>3 506 952,93</a:t>
          </a:r>
          <a:endParaRPr lang="ru-RU" sz="800" dirty="0"/>
        </a:p>
      </dgm:t>
    </dgm:pt>
    <dgm:pt modelId="{E9793B3B-7340-4DD4-83E5-4EC812A708BE}" type="parTrans" cxnId="{FAC2762D-90F6-4483-BE80-50AD1DA077B0}">
      <dgm:prSet/>
      <dgm:spPr/>
      <dgm:t>
        <a:bodyPr/>
        <a:lstStyle/>
        <a:p>
          <a:endParaRPr lang="ru-RU"/>
        </a:p>
      </dgm:t>
    </dgm:pt>
    <dgm:pt modelId="{57D934D9-8D35-420A-9915-5DA865281837}" type="sibTrans" cxnId="{FAC2762D-90F6-4483-BE80-50AD1DA077B0}">
      <dgm:prSet/>
      <dgm:spPr/>
      <dgm:t>
        <a:bodyPr/>
        <a:lstStyle/>
        <a:p>
          <a:endParaRPr lang="ru-RU"/>
        </a:p>
      </dgm:t>
    </dgm:pt>
    <dgm:pt modelId="{DF8A3670-6B00-42BC-B139-A8614B1FE77A}">
      <dgm:prSet phldrT="[Текст]" custT="1"/>
      <dgm:spPr/>
      <dgm:t>
        <a:bodyPr/>
        <a:lstStyle/>
        <a:p>
          <a:r>
            <a:rPr lang="ru-RU" sz="800" dirty="0" smtClean="0"/>
            <a:t>3 644 952,93</a:t>
          </a:r>
          <a:endParaRPr lang="ru-RU" sz="1050" dirty="0"/>
        </a:p>
      </dgm:t>
    </dgm:pt>
    <dgm:pt modelId="{C2FE0FC1-3B8E-44A2-989D-DFE0D0650655}" type="parTrans" cxnId="{807F9FAF-4CAD-4EC1-A29D-B7EAA08D4267}">
      <dgm:prSet/>
      <dgm:spPr/>
      <dgm:t>
        <a:bodyPr/>
        <a:lstStyle/>
        <a:p>
          <a:endParaRPr lang="ru-RU"/>
        </a:p>
      </dgm:t>
    </dgm:pt>
    <dgm:pt modelId="{1A3C793F-6C44-4EA7-BCE5-92A825860DD1}" type="sibTrans" cxnId="{807F9FAF-4CAD-4EC1-A29D-B7EAA08D4267}">
      <dgm:prSet/>
      <dgm:spPr/>
      <dgm:t>
        <a:bodyPr/>
        <a:lstStyle/>
        <a:p>
          <a:endParaRPr lang="ru-RU"/>
        </a:p>
      </dgm:t>
    </dgm:pt>
    <dgm:pt modelId="{5C9D2815-A26A-4A76-B91F-56618B072389}">
      <dgm:prSet phldrT="[Текст]" custT="1"/>
      <dgm:spPr/>
      <dgm:t>
        <a:bodyPr/>
        <a:lstStyle/>
        <a:p>
          <a:r>
            <a:rPr lang="ru-RU" sz="800" dirty="0" smtClean="0"/>
            <a:t>138 000,00</a:t>
          </a:r>
          <a:endParaRPr lang="ru-RU" sz="800" dirty="0"/>
        </a:p>
      </dgm:t>
    </dgm:pt>
    <dgm:pt modelId="{AA10FFA2-BD03-4DB2-B868-2EE77176A714}" type="parTrans" cxnId="{601EBF2B-7094-4E17-8C2B-CF90B49F04A9}">
      <dgm:prSet/>
      <dgm:spPr/>
      <dgm:t>
        <a:bodyPr/>
        <a:lstStyle/>
        <a:p>
          <a:endParaRPr lang="ru-RU"/>
        </a:p>
      </dgm:t>
    </dgm:pt>
    <dgm:pt modelId="{BEAD31C7-B0E4-479B-AF3C-8C05DAE5BC87}" type="sibTrans" cxnId="{601EBF2B-7094-4E17-8C2B-CF90B49F04A9}">
      <dgm:prSet/>
      <dgm:spPr/>
      <dgm:t>
        <a:bodyPr/>
        <a:lstStyle/>
        <a:p>
          <a:endParaRPr lang="ru-RU"/>
        </a:p>
      </dgm:t>
    </dgm:pt>
    <dgm:pt modelId="{628583B6-7C1A-490F-9505-54B98614E65C}">
      <dgm:prSet phldrT="[Текст]" custT="1"/>
      <dgm:spPr/>
      <dgm:t>
        <a:bodyPr/>
        <a:lstStyle/>
        <a:p>
          <a:r>
            <a:rPr lang="ru-RU" sz="800" dirty="0" smtClean="0"/>
            <a:t>116 391,00</a:t>
          </a:r>
          <a:endParaRPr lang="ru-RU" sz="800" dirty="0"/>
        </a:p>
      </dgm:t>
    </dgm:pt>
    <dgm:pt modelId="{24F02416-22D6-45FA-9FC7-9D4F6DC139F1}" type="parTrans" cxnId="{784C24BB-C397-49C0-93DD-2A749CAAE355}">
      <dgm:prSet/>
      <dgm:spPr/>
      <dgm:t>
        <a:bodyPr/>
        <a:lstStyle/>
        <a:p>
          <a:endParaRPr lang="ru-RU"/>
        </a:p>
      </dgm:t>
    </dgm:pt>
    <dgm:pt modelId="{326EA22A-AAEC-4D1B-8293-F22B19F8C772}" type="sibTrans" cxnId="{784C24BB-C397-49C0-93DD-2A749CAAE355}">
      <dgm:prSet/>
      <dgm:spPr/>
      <dgm:t>
        <a:bodyPr/>
        <a:lstStyle/>
        <a:p>
          <a:endParaRPr lang="ru-RU"/>
        </a:p>
      </dgm:t>
    </dgm:pt>
    <dgm:pt modelId="{8A1A2D2D-89E6-4275-8123-88E62713035D}">
      <dgm:prSet phldrT="[Текст]" custT="1"/>
      <dgm:spPr/>
      <dgm:t>
        <a:bodyPr/>
        <a:lstStyle/>
        <a:p>
          <a:r>
            <a:rPr lang="ru-RU" sz="800" dirty="0" smtClean="0"/>
            <a:t>101</a:t>
          </a:r>
          <a:r>
            <a:rPr lang="ru-RU" sz="1000" dirty="0" smtClean="0"/>
            <a:t> </a:t>
          </a:r>
          <a:r>
            <a:rPr lang="ru-RU" sz="800" dirty="0" smtClean="0"/>
            <a:t>973,00</a:t>
          </a:r>
          <a:endParaRPr lang="ru-RU" sz="1000" dirty="0"/>
        </a:p>
      </dgm:t>
    </dgm:pt>
    <dgm:pt modelId="{540B0FFA-D936-4F26-8721-1E91A2CE1241}" type="parTrans" cxnId="{C1E56AC6-1034-4FC6-8C63-152926798CB0}">
      <dgm:prSet/>
      <dgm:spPr/>
      <dgm:t>
        <a:bodyPr/>
        <a:lstStyle/>
        <a:p>
          <a:endParaRPr lang="ru-RU"/>
        </a:p>
      </dgm:t>
    </dgm:pt>
    <dgm:pt modelId="{E3B7903E-F995-49FC-9974-14D9E5DF9CDA}" type="sibTrans" cxnId="{C1E56AC6-1034-4FC6-8C63-152926798CB0}">
      <dgm:prSet/>
      <dgm:spPr/>
      <dgm:t>
        <a:bodyPr/>
        <a:lstStyle/>
        <a:p>
          <a:endParaRPr lang="ru-RU"/>
        </a:p>
      </dgm:t>
    </dgm:pt>
    <dgm:pt modelId="{7D761FEC-2D65-4C1B-BD60-CE2A59C12A86}">
      <dgm:prSet phldrT="[Текст]" custT="1"/>
      <dgm:spPr/>
      <dgm:t>
        <a:bodyPr/>
        <a:lstStyle/>
        <a:p>
          <a:r>
            <a:rPr lang="ru-RU" sz="800" dirty="0" smtClean="0"/>
            <a:t>3 574 862,10</a:t>
          </a:r>
          <a:endParaRPr lang="ru-RU" sz="800" dirty="0"/>
        </a:p>
      </dgm:t>
    </dgm:pt>
    <dgm:pt modelId="{456388F4-8503-4A4D-8570-DC12FEBAE97B}" type="parTrans" cxnId="{35CCBB3A-E504-4D9E-ABC9-0D66948947EF}">
      <dgm:prSet/>
      <dgm:spPr/>
      <dgm:t>
        <a:bodyPr/>
        <a:lstStyle/>
        <a:p>
          <a:endParaRPr lang="ru-RU"/>
        </a:p>
      </dgm:t>
    </dgm:pt>
    <dgm:pt modelId="{7DC4A726-012F-41F2-B763-DD410ABEABFF}" type="sibTrans" cxnId="{35CCBB3A-E504-4D9E-ABC9-0D66948947EF}">
      <dgm:prSet/>
      <dgm:spPr/>
      <dgm:t>
        <a:bodyPr/>
        <a:lstStyle/>
        <a:p>
          <a:endParaRPr lang="ru-RU"/>
        </a:p>
      </dgm:t>
    </dgm:pt>
    <dgm:pt modelId="{39BF323A-E269-4558-B406-FEB586E6E41E}">
      <dgm:prSet phldrT="[Текст]" custT="1"/>
      <dgm:spPr/>
      <dgm:t>
        <a:bodyPr/>
        <a:lstStyle/>
        <a:p>
          <a:r>
            <a:rPr lang="ru-RU" sz="800" dirty="0" smtClean="0"/>
            <a:t>3 691 253,10</a:t>
          </a:r>
          <a:endParaRPr lang="ru-RU" sz="800" dirty="0"/>
        </a:p>
      </dgm:t>
    </dgm:pt>
    <dgm:pt modelId="{4D4AE648-2295-4CBC-9EC5-45B462CB2D28}" type="parTrans" cxnId="{02AD5C60-1DC2-4FDF-AE38-E37EB71B2C6C}">
      <dgm:prSet/>
      <dgm:spPr/>
      <dgm:t>
        <a:bodyPr/>
        <a:lstStyle/>
        <a:p>
          <a:endParaRPr lang="ru-RU"/>
        </a:p>
      </dgm:t>
    </dgm:pt>
    <dgm:pt modelId="{9945E663-526E-475D-B2BC-41ACDF019A34}" type="sibTrans" cxnId="{02AD5C60-1DC2-4FDF-AE38-E37EB71B2C6C}">
      <dgm:prSet/>
      <dgm:spPr/>
      <dgm:t>
        <a:bodyPr/>
        <a:lstStyle/>
        <a:p>
          <a:endParaRPr lang="ru-RU"/>
        </a:p>
      </dgm:t>
    </dgm:pt>
    <dgm:pt modelId="{D7E556D3-B478-42C0-885E-CFBF4B1A6FE2}" type="pres">
      <dgm:prSet presAssocID="{091077F8-F8E6-45AB-9C20-3EF19AE3828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8FCA56-53DB-4BC6-B1C3-FFACC6DD5A6D}" type="pres">
      <dgm:prSet presAssocID="{2A70F86F-9706-4277-8473-D874BADFD20B}" presName="horFlow" presStyleCnt="0"/>
      <dgm:spPr/>
    </dgm:pt>
    <dgm:pt modelId="{972B386D-49CD-4AEB-AF6B-02E68A7D241B}" type="pres">
      <dgm:prSet presAssocID="{2A70F86F-9706-4277-8473-D874BADFD20B}" presName="bigChev" presStyleLbl="node1" presStyleIdx="0" presStyleCnt="3" custScaleX="149130"/>
      <dgm:spPr/>
      <dgm:t>
        <a:bodyPr/>
        <a:lstStyle/>
        <a:p>
          <a:endParaRPr lang="ru-RU"/>
        </a:p>
      </dgm:t>
    </dgm:pt>
    <dgm:pt modelId="{EACC6370-DA46-4452-B6F3-728D4326D390}" type="pres">
      <dgm:prSet presAssocID="{1631C420-D189-476B-93B1-1D9558AE56B0}" presName="parTrans" presStyleCnt="0"/>
      <dgm:spPr/>
    </dgm:pt>
    <dgm:pt modelId="{3CBF7816-297A-43F7-B75A-1519C3877E9B}" type="pres">
      <dgm:prSet presAssocID="{922DD343-CE01-44F0-9752-B9CC8D7187FA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E7637-2BE8-407C-B496-1CC40BF013D2}" type="pres">
      <dgm:prSet presAssocID="{78652D30-64BA-4EDE-9753-B18E59671DDE}" presName="sibTrans" presStyleCnt="0"/>
      <dgm:spPr/>
    </dgm:pt>
    <dgm:pt modelId="{51465A0E-06B6-4C86-9093-AF8D39A75477}" type="pres">
      <dgm:prSet presAssocID="{90531136-57D8-4B0C-9839-E08797721BD2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16C2-B9C0-4BF0-A4A3-09F4C0DFCDF1}" type="pres">
      <dgm:prSet presAssocID="{BDD461EB-6FA7-4B01-A095-349902C0B16D}" presName="sibTrans" presStyleCnt="0"/>
      <dgm:spPr/>
    </dgm:pt>
    <dgm:pt modelId="{7114C3A1-0A04-4909-B69D-57BC6B499651}" type="pres">
      <dgm:prSet presAssocID="{8A1A2D2D-89E6-4275-8123-88E62713035D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D9D9A-11D0-474E-ACF6-BEBA9A6B70EE}" type="pres">
      <dgm:prSet presAssocID="{2A70F86F-9706-4277-8473-D874BADFD20B}" presName="vSp" presStyleCnt="0"/>
      <dgm:spPr/>
    </dgm:pt>
    <dgm:pt modelId="{C4DE42B2-DFFA-454E-B9D3-27D9C737CB8F}" type="pres">
      <dgm:prSet presAssocID="{F14C62A6-403D-47BE-A821-0B4FF463F766}" presName="horFlow" presStyleCnt="0"/>
      <dgm:spPr/>
    </dgm:pt>
    <dgm:pt modelId="{4D6A07FE-D34D-4AF8-83A8-C4D3A48873F6}" type="pres">
      <dgm:prSet presAssocID="{F14C62A6-403D-47BE-A821-0B4FF463F766}" presName="bigChev" presStyleLbl="node1" presStyleIdx="1" presStyleCnt="3" custScaleX="143569"/>
      <dgm:spPr/>
      <dgm:t>
        <a:bodyPr/>
        <a:lstStyle/>
        <a:p>
          <a:endParaRPr lang="ru-RU"/>
        </a:p>
      </dgm:t>
    </dgm:pt>
    <dgm:pt modelId="{E700B83D-34E4-40AC-B084-50BB887DB06A}" type="pres">
      <dgm:prSet presAssocID="{456388F4-8503-4A4D-8570-DC12FEBAE97B}" presName="parTrans" presStyleCnt="0"/>
      <dgm:spPr/>
    </dgm:pt>
    <dgm:pt modelId="{4E6E6147-E1FC-4E20-9F75-A961385E3DEF}" type="pres">
      <dgm:prSet presAssocID="{7D761FEC-2D65-4C1B-BD60-CE2A59C12A86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51C73-B750-41DB-869F-DD64F0766CD3}" type="pres">
      <dgm:prSet presAssocID="{7DC4A726-012F-41F2-B763-DD410ABEABFF}" presName="sibTrans" presStyleCnt="0"/>
      <dgm:spPr/>
    </dgm:pt>
    <dgm:pt modelId="{2FEC5929-1CD1-4200-ABFD-D4E07C5D5A10}" type="pres">
      <dgm:prSet presAssocID="{39BF323A-E269-4558-B406-FEB586E6E41E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CFC74-5323-4DB8-B272-1B347B6CFFE3}" type="pres">
      <dgm:prSet presAssocID="{9945E663-526E-475D-B2BC-41ACDF019A34}" presName="sibTrans" presStyleCnt="0"/>
      <dgm:spPr/>
    </dgm:pt>
    <dgm:pt modelId="{D2677D91-EDBA-42A0-811C-70DBD4197711}" type="pres">
      <dgm:prSet presAssocID="{628583B6-7C1A-490F-9505-54B98614E65C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9F91F-6706-48EB-857B-67F67309BF36}" type="pres">
      <dgm:prSet presAssocID="{F14C62A6-403D-47BE-A821-0B4FF463F766}" presName="vSp" presStyleCnt="0"/>
      <dgm:spPr/>
    </dgm:pt>
    <dgm:pt modelId="{A262E383-BB67-4A1C-BF04-6BFF2BB6FB83}" type="pres">
      <dgm:prSet presAssocID="{BD7FE45D-4D56-4422-9C64-DB2D35EE2DC4}" presName="horFlow" presStyleCnt="0"/>
      <dgm:spPr/>
    </dgm:pt>
    <dgm:pt modelId="{42ADB10B-1AAF-44A1-8B7C-3EC4C8C8511E}" type="pres">
      <dgm:prSet presAssocID="{BD7FE45D-4D56-4422-9C64-DB2D35EE2DC4}" presName="bigChev" presStyleLbl="node1" presStyleIdx="2" presStyleCnt="3" custScaleX="150904"/>
      <dgm:spPr/>
      <dgm:t>
        <a:bodyPr/>
        <a:lstStyle/>
        <a:p>
          <a:endParaRPr lang="ru-RU"/>
        </a:p>
      </dgm:t>
    </dgm:pt>
    <dgm:pt modelId="{65121EA5-D7F2-431A-ADFD-7B70481E7027}" type="pres">
      <dgm:prSet presAssocID="{E9793B3B-7340-4DD4-83E5-4EC812A708BE}" presName="parTrans" presStyleCnt="0"/>
      <dgm:spPr/>
    </dgm:pt>
    <dgm:pt modelId="{8C710822-6930-4CE6-B85E-AB0E14283007}" type="pres">
      <dgm:prSet presAssocID="{9B406DEB-E9EF-4593-88D3-6F60B336120B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DFD86-BAA5-409A-AB0B-D2D1007E3645}" type="pres">
      <dgm:prSet presAssocID="{57D934D9-8D35-420A-9915-5DA865281837}" presName="sibTrans" presStyleCnt="0"/>
      <dgm:spPr/>
    </dgm:pt>
    <dgm:pt modelId="{9C558E1F-A50B-4417-AC22-0BA366A86F9E}" type="pres">
      <dgm:prSet presAssocID="{DF8A3670-6B00-42BC-B139-A8614B1FE77A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8FEA3-E7DF-4AA9-ACEB-3002E14439AF}" type="pres">
      <dgm:prSet presAssocID="{1A3C793F-6C44-4EA7-BCE5-92A825860DD1}" presName="sibTrans" presStyleCnt="0"/>
      <dgm:spPr/>
    </dgm:pt>
    <dgm:pt modelId="{3267548C-207B-483F-8F21-76BC647B617E}" type="pres">
      <dgm:prSet presAssocID="{5C9D2815-A26A-4A76-B91F-56618B072389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60D54-95AD-494D-856A-016D0D15DE84}" srcId="{091077F8-F8E6-45AB-9C20-3EF19AE38281}" destId="{BD7FE45D-4D56-4422-9C64-DB2D35EE2DC4}" srcOrd="2" destOrd="0" parTransId="{A725AA13-975B-4FD2-8604-5E048AFB9805}" sibTransId="{6D073EDA-6BE8-4F47-9276-A97F858E7DE1}"/>
    <dgm:cxn modelId="{F1C902DD-7F79-4BC5-9387-07825356748D}" srcId="{2A70F86F-9706-4277-8473-D874BADFD20B}" destId="{922DD343-CE01-44F0-9752-B9CC8D7187FA}" srcOrd="0" destOrd="0" parTransId="{1631C420-D189-476B-93B1-1D9558AE56B0}" sibTransId="{78652D30-64BA-4EDE-9753-B18E59671DDE}"/>
    <dgm:cxn modelId="{18CFAC45-EC4F-4749-A2C2-D165C3EF56B3}" type="presOf" srcId="{2A70F86F-9706-4277-8473-D874BADFD20B}" destId="{972B386D-49CD-4AEB-AF6B-02E68A7D241B}" srcOrd="0" destOrd="0" presId="urn:microsoft.com/office/officeart/2005/8/layout/lProcess3"/>
    <dgm:cxn modelId="{F110F34C-B0DC-49E1-BCF9-938B19312517}" type="presOf" srcId="{5C9D2815-A26A-4A76-B91F-56618B072389}" destId="{3267548C-207B-483F-8F21-76BC647B617E}" srcOrd="0" destOrd="0" presId="urn:microsoft.com/office/officeart/2005/8/layout/lProcess3"/>
    <dgm:cxn modelId="{1BEA98BA-E5C2-45B7-B7E1-9C275206F6EA}" type="presOf" srcId="{7D761FEC-2D65-4C1B-BD60-CE2A59C12A86}" destId="{4E6E6147-E1FC-4E20-9F75-A961385E3DEF}" srcOrd="0" destOrd="0" presId="urn:microsoft.com/office/officeart/2005/8/layout/lProcess3"/>
    <dgm:cxn modelId="{FB0622EF-736B-445D-9064-76A4B8DB5025}" srcId="{091077F8-F8E6-45AB-9C20-3EF19AE38281}" destId="{2A70F86F-9706-4277-8473-D874BADFD20B}" srcOrd="0" destOrd="0" parTransId="{4F915D2F-4BB3-46B1-A934-8CFA615850C1}" sibTransId="{05E55208-942B-496C-BF38-665E9E1B2994}"/>
    <dgm:cxn modelId="{E09F57E6-2191-4FE9-B5CB-3B069185EAF0}" type="presOf" srcId="{BD7FE45D-4D56-4422-9C64-DB2D35EE2DC4}" destId="{42ADB10B-1AAF-44A1-8B7C-3EC4C8C8511E}" srcOrd="0" destOrd="0" presId="urn:microsoft.com/office/officeart/2005/8/layout/lProcess3"/>
    <dgm:cxn modelId="{CB594204-1F59-4A32-9703-BBABC4DE5DA5}" type="presOf" srcId="{922DD343-CE01-44F0-9752-B9CC8D7187FA}" destId="{3CBF7816-297A-43F7-B75A-1519C3877E9B}" srcOrd="0" destOrd="0" presId="urn:microsoft.com/office/officeart/2005/8/layout/lProcess3"/>
    <dgm:cxn modelId="{FAD209F6-BF47-495C-96F6-28434596CDFC}" type="presOf" srcId="{9B406DEB-E9EF-4593-88D3-6F60B336120B}" destId="{8C710822-6930-4CE6-B85E-AB0E14283007}" srcOrd="0" destOrd="0" presId="urn:microsoft.com/office/officeart/2005/8/layout/lProcess3"/>
    <dgm:cxn modelId="{AB4E51D1-5C49-48F7-A513-5E06656E020E}" type="presOf" srcId="{39BF323A-E269-4558-B406-FEB586E6E41E}" destId="{2FEC5929-1CD1-4200-ABFD-D4E07C5D5A10}" srcOrd="0" destOrd="0" presId="urn:microsoft.com/office/officeart/2005/8/layout/lProcess3"/>
    <dgm:cxn modelId="{82E79734-1627-4B38-9146-E4A118825F34}" type="presOf" srcId="{90531136-57D8-4B0C-9839-E08797721BD2}" destId="{51465A0E-06B6-4C86-9093-AF8D39A75477}" srcOrd="0" destOrd="0" presId="urn:microsoft.com/office/officeart/2005/8/layout/lProcess3"/>
    <dgm:cxn modelId="{C1E56AC6-1034-4FC6-8C63-152926798CB0}" srcId="{2A70F86F-9706-4277-8473-D874BADFD20B}" destId="{8A1A2D2D-89E6-4275-8123-88E62713035D}" srcOrd="2" destOrd="0" parTransId="{540B0FFA-D936-4F26-8721-1E91A2CE1241}" sibTransId="{E3B7903E-F995-49FC-9974-14D9E5DF9CDA}"/>
    <dgm:cxn modelId="{FAC2762D-90F6-4483-BE80-50AD1DA077B0}" srcId="{BD7FE45D-4D56-4422-9C64-DB2D35EE2DC4}" destId="{9B406DEB-E9EF-4593-88D3-6F60B336120B}" srcOrd="0" destOrd="0" parTransId="{E9793B3B-7340-4DD4-83E5-4EC812A708BE}" sibTransId="{57D934D9-8D35-420A-9915-5DA865281837}"/>
    <dgm:cxn modelId="{B8127821-88B8-4326-9A32-5A95F1D50086}" type="presOf" srcId="{8A1A2D2D-89E6-4275-8123-88E62713035D}" destId="{7114C3A1-0A04-4909-B69D-57BC6B499651}" srcOrd="0" destOrd="0" presId="urn:microsoft.com/office/officeart/2005/8/layout/lProcess3"/>
    <dgm:cxn modelId="{F7A5D5B8-620C-429A-97BA-224331F4219D}" srcId="{2A70F86F-9706-4277-8473-D874BADFD20B}" destId="{90531136-57D8-4B0C-9839-E08797721BD2}" srcOrd="1" destOrd="0" parTransId="{57B22F99-E96F-43D5-9284-CE992E576AEC}" sibTransId="{BDD461EB-6FA7-4B01-A095-349902C0B16D}"/>
    <dgm:cxn modelId="{D611761C-BEEA-4035-93E7-CEB771FC6672}" type="presOf" srcId="{091077F8-F8E6-45AB-9C20-3EF19AE38281}" destId="{D7E556D3-B478-42C0-885E-CFBF4B1A6FE2}" srcOrd="0" destOrd="0" presId="urn:microsoft.com/office/officeart/2005/8/layout/lProcess3"/>
    <dgm:cxn modelId="{601EBF2B-7094-4E17-8C2B-CF90B49F04A9}" srcId="{BD7FE45D-4D56-4422-9C64-DB2D35EE2DC4}" destId="{5C9D2815-A26A-4A76-B91F-56618B072389}" srcOrd="2" destOrd="0" parTransId="{AA10FFA2-BD03-4DB2-B868-2EE77176A714}" sibTransId="{BEAD31C7-B0E4-479B-AF3C-8C05DAE5BC87}"/>
    <dgm:cxn modelId="{807F9FAF-4CAD-4EC1-A29D-B7EAA08D4267}" srcId="{BD7FE45D-4D56-4422-9C64-DB2D35EE2DC4}" destId="{DF8A3670-6B00-42BC-B139-A8614B1FE77A}" srcOrd="1" destOrd="0" parTransId="{C2FE0FC1-3B8E-44A2-989D-DFE0D0650655}" sibTransId="{1A3C793F-6C44-4EA7-BCE5-92A825860DD1}"/>
    <dgm:cxn modelId="{784C24BB-C397-49C0-93DD-2A749CAAE355}" srcId="{F14C62A6-403D-47BE-A821-0B4FF463F766}" destId="{628583B6-7C1A-490F-9505-54B98614E65C}" srcOrd="2" destOrd="0" parTransId="{24F02416-22D6-45FA-9FC7-9D4F6DC139F1}" sibTransId="{326EA22A-AAEC-4D1B-8293-F22B19F8C772}"/>
    <dgm:cxn modelId="{6CED6F8C-BDD2-4E73-B0E4-2D915A128630}" type="presOf" srcId="{F14C62A6-403D-47BE-A821-0B4FF463F766}" destId="{4D6A07FE-D34D-4AF8-83A8-C4D3A48873F6}" srcOrd="0" destOrd="0" presId="urn:microsoft.com/office/officeart/2005/8/layout/lProcess3"/>
    <dgm:cxn modelId="{35CCBB3A-E504-4D9E-ABC9-0D66948947EF}" srcId="{F14C62A6-403D-47BE-A821-0B4FF463F766}" destId="{7D761FEC-2D65-4C1B-BD60-CE2A59C12A86}" srcOrd="0" destOrd="0" parTransId="{456388F4-8503-4A4D-8570-DC12FEBAE97B}" sibTransId="{7DC4A726-012F-41F2-B763-DD410ABEABFF}"/>
    <dgm:cxn modelId="{02AD5C60-1DC2-4FDF-AE38-E37EB71B2C6C}" srcId="{F14C62A6-403D-47BE-A821-0B4FF463F766}" destId="{39BF323A-E269-4558-B406-FEB586E6E41E}" srcOrd="1" destOrd="0" parTransId="{4D4AE648-2295-4CBC-9EC5-45B462CB2D28}" sibTransId="{9945E663-526E-475D-B2BC-41ACDF019A34}"/>
    <dgm:cxn modelId="{772E5227-FC9F-4CEA-AD17-380DC86263D4}" type="presOf" srcId="{DF8A3670-6B00-42BC-B139-A8614B1FE77A}" destId="{9C558E1F-A50B-4417-AC22-0BA366A86F9E}" srcOrd="0" destOrd="0" presId="urn:microsoft.com/office/officeart/2005/8/layout/lProcess3"/>
    <dgm:cxn modelId="{0CA53DCF-A2F8-4099-A6C4-71E34F235679}" srcId="{091077F8-F8E6-45AB-9C20-3EF19AE38281}" destId="{F14C62A6-403D-47BE-A821-0B4FF463F766}" srcOrd="1" destOrd="0" parTransId="{7E5B2C45-DFF1-460D-BF86-50D785FF9BCC}" sibTransId="{E2B9A8F7-8286-4EE4-B801-55D11C7BBC10}"/>
    <dgm:cxn modelId="{B4FB6E48-77B9-4F51-A9E3-3EF006216C20}" type="presOf" srcId="{628583B6-7C1A-490F-9505-54B98614E65C}" destId="{D2677D91-EDBA-42A0-811C-70DBD4197711}" srcOrd="0" destOrd="0" presId="urn:microsoft.com/office/officeart/2005/8/layout/lProcess3"/>
    <dgm:cxn modelId="{74D9A95E-7C65-44B4-8856-49130467AAD0}" type="presParOf" srcId="{D7E556D3-B478-42C0-885E-CFBF4B1A6FE2}" destId="{CF8FCA56-53DB-4BC6-B1C3-FFACC6DD5A6D}" srcOrd="0" destOrd="0" presId="urn:microsoft.com/office/officeart/2005/8/layout/lProcess3"/>
    <dgm:cxn modelId="{7D1C107D-E810-40F6-BF78-52270786EFB2}" type="presParOf" srcId="{CF8FCA56-53DB-4BC6-B1C3-FFACC6DD5A6D}" destId="{972B386D-49CD-4AEB-AF6B-02E68A7D241B}" srcOrd="0" destOrd="0" presId="urn:microsoft.com/office/officeart/2005/8/layout/lProcess3"/>
    <dgm:cxn modelId="{66948C41-7D37-4CF6-B926-EF46FF7A75B8}" type="presParOf" srcId="{CF8FCA56-53DB-4BC6-B1C3-FFACC6DD5A6D}" destId="{EACC6370-DA46-4452-B6F3-728D4326D390}" srcOrd="1" destOrd="0" presId="urn:microsoft.com/office/officeart/2005/8/layout/lProcess3"/>
    <dgm:cxn modelId="{7C703D94-1803-416E-A236-C6C0E2784AEF}" type="presParOf" srcId="{CF8FCA56-53DB-4BC6-B1C3-FFACC6DD5A6D}" destId="{3CBF7816-297A-43F7-B75A-1519C3877E9B}" srcOrd="2" destOrd="0" presId="urn:microsoft.com/office/officeart/2005/8/layout/lProcess3"/>
    <dgm:cxn modelId="{FF806E90-A381-427C-9009-7EA52B61FD33}" type="presParOf" srcId="{CF8FCA56-53DB-4BC6-B1C3-FFACC6DD5A6D}" destId="{022E7637-2BE8-407C-B496-1CC40BF013D2}" srcOrd="3" destOrd="0" presId="urn:microsoft.com/office/officeart/2005/8/layout/lProcess3"/>
    <dgm:cxn modelId="{20C7233E-3352-40B5-8717-78DE06E52E5E}" type="presParOf" srcId="{CF8FCA56-53DB-4BC6-B1C3-FFACC6DD5A6D}" destId="{51465A0E-06B6-4C86-9093-AF8D39A75477}" srcOrd="4" destOrd="0" presId="urn:microsoft.com/office/officeart/2005/8/layout/lProcess3"/>
    <dgm:cxn modelId="{0BA68AF3-F79B-4093-A591-FCD6DB096005}" type="presParOf" srcId="{CF8FCA56-53DB-4BC6-B1C3-FFACC6DD5A6D}" destId="{008516C2-B9C0-4BF0-A4A3-09F4C0DFCDF1}" srcOrd="5" destOrd="0" presId="urn:microsoft.com/office/officeart/2005/8/layout/lProcess3"/>
    <dgm:cxn modelId="{5C84B7E5-18C5-464D-A94D-90A4BC1C89F8}" type="presParOf" srcId="{CF8FCA56-53DB-4BC6-B1C3-FFACC6DD5A6D}" destId="{7114C3A1-0A04-4909-B69D-57BC6B499651}" srcOrd="6" destOrd="0" presId="urn:microsoft.com/office/officeart/2005/8/layout/lProcess3"/>
    <dgm:cxn modelId="{8101989D-4A42-45B2-92B0-C4584E7A1E51}" type="presParOf" srcId="{D7E556D3-B478-42C0-885E-CFBF4B1A6FE2}" destId="{BA8D9D9A-11D0-474E-ACF6-BEBA9A6B70EE}" srcOrd="1" destOrd="0" presId="urn:microsoft.com/office/officeart/2005/8/layout/lProcess3"/>
    <dgm:cxn modelId="{EBA1782C-EC48-40D1-8A7C-0782A58CC7A0}" type="presParOf" srcId="{D7E556D3-B478-42C0-885E-CFBF4B1A6FE2}" destId="{C4DE42B2-DFFA-454E-B9D3-27D9C737CB8F}" srcOrd="2" destOrd="0" presId="urn:microsoft.com/office/officeart/2005/8/layout/lProcess3"/>
    <dgm:cxn modelId="{F19E721D-21B9-45CF-B075-64C75F59A087}" type="presParOf" srcId="{C4DE42B2-DFFA-454E-B9D3-27D9C737CB8F}" destId="{4D6A07FE-D34D-4AF8-83A8-C4D3A48873F6}" srcOrd="0" destOrd="0" presId="urn:microsoft.com/office/officeart/2005/8/layout/lProcess3"/>
    <dgm:cxn modelId="{529431EA-2227-4E79-82F1-FD82EF5DA136}" type="presParOf" srcId="{C4DE42B2-DFFA-454E-B9D3-27D9C737CB8F}" destId="{E700B83D-34E4-40AC-B084-50BB887DB06A}" srcOrd="1" destOrd="0" presId="urn:microsoft.com/office/officeart/2005/8/layout/lProcess3"/>
    <dgm:cxn modelId="{EB6DFA89-32D5-4394-90E9-DB0E6827CC15}" type="presParOf" srcId="{C4DE42B2-DFFA-454E-B9D3-27D9C737CB8F}" destId="{4E6E6147-E1FC-4E20-9F75-A961385E3DEF}" srcOrd="2" destOrd="0" presId="urn:microsoft.com/office/officeart/2005/8/layout/lProcess3"/>
    <dgm:cxn modelId="{CC71D4AB-6FCC-4BBD-BEEE-C9151D1509E5}" type="presParOf" srcId="{C4DE42B2-DFFA-454E-B9D3-27D9C737CB8F}" destId="{60551C73-B750-41DB-869F-DD64F0766CD3}" srcOrd="3" destOrd="0" presId="urn:microsoft.com/office/officeart/2005/8/layout/lProcess3"/>
    <dgm:cxn modelId="{1736259E-B69E-4ADA-9A35-FAC169356C27}" type="presParOf" srcId="{C4DE42B2-DFFA-454E-B9D3-27D9C737CB8F}" destId="{2FEC5929-1CD1-4200-ABFD-D4E07C5D5A10}" srcOrd="4" destOrd="0" presId="urn:microsoft.com/office/officeart/2005/8/layout/lProcess3"/>
    <dgm:cxn modelId="{06FE2F28-6FB8-409F-BA96-D8FD01CE7D96}" type="presParOf" srcId="{C4DE42B2-DFFA-454E-B9D3-27D9C737CB8F}" destId="{14ECFC74-5323-4DB8-B272-1B347B6CFFE3}" srcOrd="5" destOrd="0" presId="urn:microsoft.com/office/officeart/2005/8/layout/lProcess3"/>
    <dgm:cxn modelId="{6B5B59ED-E470-47C2-B85F-8A407E0D48CB}" type="presParOf" srcId="{C4DE42B2-DFFA-454E-B9D3-27D9C737CB8F}" destId="{D2677D91-EDBA-42A0-811C-70DBD4197711}" srcOrd="6" destOrd="0" presId="urn:microsoft.com/office/officeart/2005/8/layout/lProcess3"/>
    <dgm:cxn modelId="{78B911A0-4810-46F8-B15E-B5C148FAE74B}" type="presParOf" srcId="{D7E556D3-B478-42C0-885E-CFBF4B1A6FE2}" destId="{98D9F91F-6706-48EB-857B-67F67309BF36}" srcOrd="3" destOrd="0" presId="urn:microsoft.com/office/officeart/2005/8/layout/lProcess3"/>
    <dgm:cxn modelId="{E645F777-8165-42E1-A64E-EA3EC0E78037}" type="presParOf" srcId="{D7E556D3-B478-42C0-885E-CFBF4B1A6FE2}" destId="{A262E383-BB67-4A1C-BF04-6BFF2BB6FB83}" srcOrd="4" destOrd="0" presId="urn:microsoft.com/office/officeart/2005/8/layout/lProcess3"/>
    <dgm:cxn modelId="{7667CFCC-BA0D-49E5-8C43-A4AC24EDBB43}" type="presParOf" srcId="{A262E383-BB67-4A1C-BF04-6BFF2BB6FB83}" destId="{42ADB10B-1AAF-44A1-8B7C-3EC4C8C8511E}" srcOrd="0" destOrd="0" presId="urn:microsoft.com/office/officeart/2005/8/layout/lProcess3"/>
    <dgm:cxn modelId="{02E57BB2-0023-4E00-A6C4-161196885BCB}" type="presParOf" srcId="{A262E383-BB67-4A1C-BF04-6BFF2BB6FB83}" destId="{65121EA5-D7F2-431A-ADFD-7B70481E7027}" srcOrd="1" destOrd="0" presId="urn:microsoft.com/office/officeart/2005/8/layout/lProcess3"/>
    <dgm:cxn modelId="{031DD8E0-621E-4AA2-8AA1-1084CBF34C77}" type="presParOf" srcId="{A262E383-BB67-4A1C-BF04-6BFF2BB6FB83}" destId="{8C710822-6930-4CE6-B85E-AB0E14283007}" srcOrd="2" destOrd="0" presId="urn:microsoft.com/office/officeart/2005/8/layout/lProcess3"/>
    <dgm:cxn modelId="{E6A7363D-C0E0-499E-923C-DF1C48F9DA76}" type="presParOf" srcId="{A262E383-BB67-4A1C-BF04-6BFF2BB6FB83}" destId="{E80DFD86-BAA5-409A-AB0B-D2D1007E3645}" srcOrd="3" destOrd="0" presId="urn:microsoft.com/office/officeart/2005/8/layout/lProcess3"/>
    <dgm:cxn modelId="{CDE76043-EAA7-4103-9D51-C91766ADCE8A}" type="presParOf" srcId="{A262E383-BB67-4A1C-BF04-6BFF2BB6FB83}" destId="{9C558E1F-A50B-4417-AC22-0BA366A86F9E}" srcOrd="4" destOrd="0" presId="urn:microsoft.com/office/officeart/2005/8/layout/lProcess3"/>
    <dgm:cxn modelId="{0A9E8415-B9BF-44ED-9630-383251ABDC3B}" type="presParOf" srcId="{A262E383-BB67-4A1C-BF04-6BFF2BB6FB83}" destId="{DE18FEA3-E7DF-4AA9-ACEB-3002E14439AF}" srcOrd="5" destOrd="0" presId="urn:microsoft.com/office/officeart/2005/8/layout/lProcess3"/>
    <dgm:cxn modelId="{E6BCDF01-BE01-4572-8B2A-2ECA02134B85}" type="presParOf" srcId="{A262E383-BB67-4A1C-BF04-6BFF2BB6FB83}" destId="{3267548C-207B-483F-8F21-76BC647B617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13003-3236-4B5A-95A5-CAC6553031F6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6C47B15-242F-4659-80B4-CD63D8640509}">
      <dgm:prSet custT="1"/>
      <dgm:spPr/>
      <dgm:t>
        <a:bodyPr/>
        <a:lstStyle/>
        <a:p>
          <a:pPr algn="ctr" rtl="0"/>
          <a:r>
            <a:rPr lang="ru-RU" sz="2400" b="0" dirty="0" smtClean="0"/>
            <a:t>Предоставление МБТ бюджету РГО из федерального бюджета и бюджета московской области, на реализацию следующих мероприятий:</a:t>
          </a:r>
          <a:endParaRPr lang="ru-RU" sz="2400" b="0" dirty="0"/>
        </a:p>
      </dgm:t>
    </dgm:pt>
    <dgm:pt modelId="{D87B2C7D-05A3-44F1-8530-B95D4DA08A17}" type="parTrans" cxnId="{023D73E3-AC46-4B55-B31A-04E99D0E2E37}">
      <dgm:prSet/>
      <dgm:spPr/>
      <dgm:t>
        <a:bodyPr/>
        <a:lstStyle/>
        <a:p>
          <a:endParaRPr lang="ru-RU"/>
        </a:p>
      </dgm:t>
    </dgm:pt>
    <dgm:pt modelId="{D1A2530E-B342-4E80-8392-889D93F0E3DA}" type="sibTrans" cxnId="{023D73E3-AC46-4B55-B31A-04E99D0E2E37}">
      <dgm:prSet/>
      <dgm:spPr/>
      <dgm:t>
        <a:bodyPr/>
        <a:lstStyle/>
        <a:p>
          <a:endParaRPr lang="ru-RU"/>
        </a:p>
      </dgm:t>
    </dgm:pt>
    <dgm:pt modelId="{4FC8275C-3D73-4383-8A9D-53A9267293D2}" type="pres">
      <dgm:prSet presAssocID="{07013003-3236-4B5A-95A5-CAC6553031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0EBDD-2DB0-4018-A298-BF852493D3FA}" type="pres">
      <dgm:prSet presAssocID="{C6C47B15-242F-4659-80B4-CD63D86405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46EE5-245A-48D2-91AE-3678B5DBBE3A}" type="presOf" srcId="{C6C47B15-242F-4659-80B4-CD63D8640509}" destId="{05B0EBDD-2DB0-4018-A298-BF852493D3FA}" srcOrd="0" destOrd="0" presId="urn:microsoft.com/office/officeart/2005/8/layout/vList2"/>
    <dgm:cxn modelId="{93082605-068C-42E3-9C2C-313D4AEE47EB}" type="presOf" srcId="{07013003-3236-4B5A-95A5-CAC6553031F6}" destId="{4FC8275C-3D73-4383-8A9D-53A9267293D2}" srcOrd="0" destOrd="0" presId="urn:microsoft.com/office/officeart/2005/8/layout/vList2"/>
    <dgm:cxn modelId="{023D73E3-AC46-4B55-B31A-04E99D0E2E37}" srcId="{07013003-3236-4B5A-95A5-CAC6553031F6}" destId="{C6C47B15-242F-4659-80B4-CD63D8640509}" srcOrd="0" destOrd="0" parTransId="{D87B2C7D-05A3-44F1-8530-B95D4DA08A17}" sibTransId="{D1A2530E-B342-4E80-8392-889D93F0E3DA}"/>
    <dgm:cxn modelId="{19900B25-91E4-4752-A950-FF82837EED81}" type="presParOf" srcId="{4FC8275C-3D73-4383-8A9D-53A9267293D2}" destId="{05B0EBDD-2DB0-4018-A298-BF852493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F6860-7A3A-4FE8-BCC6-63E58913AC87}" type="doc">
      <dgm:prSet loTypeId="urn:microsoft.com/office/officeart/2005/8/layout/target3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7DB960C-122F-4695-BDEA-8E625ED0F9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Объем бюджетных ассигнований Дорожного фонда </a:t>
          </a:r>
          <a:br>
            <a:rPr lang="ru-RU" sz="1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Рузского городского округа Московской области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292BC28-9162-4C9B-938B-D9FD7235F496}" type="parTrans" cxnId="{B084DF4D-BB61-4787-BDDB-1DF7005B8405}">
      <dgm:prSet/>
      <dgm:spPr/>
      <dgm:t>
        <a:bodyPr/>
        <a:lstStyle/>
        <a:p>
          <a:endParaRPr lang="ru-RU"/>
        </a:p>
      </dgm:t>
    </dgm:pt>
    <dgm:pt modelId="{BEA94679-1B27-41E3-B6E7-04FBFF5DB516}" type="sibTrans" cxnId="{B084DF4D-BB61-4787-BDDB-1DF7005B8405}">
      <dgm:prSet/>
      <dgm:spPr/>
      <dgm:t>
        <a:bodyPr/>
        <a:lstStyle/>
        <a:p>
          <a:endParaRPr lang="ru-RU"/>
        </a:p>
      </dgm:t>
    </dgm:pt>
    <dgm:pt modelId="{0FC62245-C1DA-4656-BBE5-432D7F9F1A73}" type="pres">
      <dgm:prSet presAssocID="{887F6860-7A3A-4FE8-BCC6-63E58913AC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BE11B-A840-41B6-B613-02F4D02DCDDE}" type="pres">
      <dgm:prSet presAssocID="{F7DB960C-122F-4695-BDEA-8E625ED0F908}" presName="circle1" presStyleLbl="node1" presStyleIdx="0" presStyleCnt="1" custScaleX="145774" custScaleY="100000"/>
      <dgm:spPr/>
    </dgm:pt>
    <dgm:pt modelId="{E74632B5-DC0D-48E1-BF96-29A54EE06F2D}" type="pres">
      <dgm:prSet presAssocID="{F7DB960C-122F-4695-BDEA-8E625ED0F908}" presName="space" presStyleCnt="0"/>
      <dgm:spPr/>
    </dgm:pt>
    <dgm:pt modelId="{B016FF14-1052-4F06-85A6-756592E18F5D}" type="pres">
      <dgm:prSet presAssocID="{F7DB960C-122F-4695-BDEA-8E625ED0F908}" presName="rect1" presStyleLbl="alignAcc1" presStyleIdx="0" presStyleCnt="1" custScaleY="100000" custLinFactNeighborX="-3476"/>
      <dgm:spPr/>
      <dgm:t>
        <a:bodyPr/>
        <a:lstStyle/>
        <a:p>
          <a:endParaRPr lang="ru-RU"/>
        </a:p>
      </dgm:t>
    </dgm:pt>
    <dgm:pt modelId="{0C878D65-F316-4650-B273-6694E8A22AD9}" type="pres">
      <dgm:prSet presAssocID="{F7DB960C-122F-4695-BDEA-8E625ED0F90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86EE7-C939-49D5-876D-9D60A36CDDEA}" type="presOf" srcId="{F7DB960C-122F-4695-BDEA-8E625ED0F908}" destId="{B016FF14-1052-4F06-85A6-756592E18F5D}" srcOrd="0" destOrd="0" presId="urn:microsoft.com/office/officeart/2005/8/layout/target3"/>
    <dgm:cxn modelId="{E66CE6A6-AC2A-4143-93D4-52DED9FEE0DA}" type="presOf" srcId="{F7DB960C-122F-4695-BDEA-8E625ED0F908}" destId="{0C878D65-F316-4650-B273-6694E8A22AD9}" srcOrd="1" destOrd="0" presId="urn:microsoft.com/office/officeart/2005/8/layout/target3"/>
    <dgm:cxn modelId="{F753389D-E560-438E-AE79-03FC6AD6CC1E}" type="presOf" srcId="{887F6860-7A3A-4FE8-BCC6-63E58913AC87}" destId="{0FC62245-C1DA-4656-BBE5-432D7F9F1A73}" srcOrd="0" destOrd="0" presId="urn:microsoft.com/office/officeart/2005/8/layout/target3"/>
    <dgm:cxn modelId="{B084DF4D-BB61-4787-BDDB-1DF7005B8405}" srcId="{887F6860-7A3A-4FE8-BCC6-63E58913AC87}" destId="{F7DB960C-122F-4695-BDEA-8E625ED0F908}" srcOrd="0" destOrd="0" parTransId="{E292BC28-9162-4C9B-938B-D9FD7235F496}" sibTransId="{BEA94679-1B27-41E3-B6E7-04FBFF5DB516}"/>
    <dgm:cxn modelId="{8C4DC453-0D5E-41D1-B5DD-E3C5AF6F8695}" type="presParOf" srcId="{0FC62245-C1DA-4656-BBE5-432D7F9F1A73}" destId="{922BE11B-A840-41B6-B613-02F4D02DCDDE}" srcOrd="0" destOrd="0" presId="urn:microsoft.com/office/officeart/2005/8/layout/target3"/>
    <dgm:cxn modelId="{0A0ACAC5-39E2-4A95-8BF9-C2CB4EC11C16}" type="presParOf" srcId="{0FC62245-C1DA-4656-BBE5-432D7F9F1A73}" destId="{E74632B5-DC0D-48E1-BF96-29A54EE06F2D}" srcOrd="1" destOrd="0" presId="urn:microsoft.com/office/officeart/2005/8/layout/target3"/>
    <dgm:cxn modelId="{52C39E19-C85E-453D-B784-2B97148FEA3F}" type="presParOf" srcId="{0FC62245-C1DA-4656-BBE5-432D7F9F1A73}" destId="{B016FF14-1052-4F06-85A6-756592E18F5D}" srcOrd="2" destOrd="0" presId="urn:microsoft.com/office/officeart/2005/8/layout/target3"/>
    <dgm:cxn modelId="{6713343F-6A5F-42FA-895B-195854D3D96B}" type="presParOf" srcId="{0FC62245-C1DA-4656-BBE5-432D7F9F1A73}" destId="{0C878D65-F316-4650-B273-6694E8A22AD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F3BA7-7CFA-4864-8BD9-E452E538BF88}">
      <dsp:nvSpPr>
        <dsp:cNvPr id="0" name=""/>
        <dsp:cNvSpPr/>
      </dsp:nvSpPr>
      <dsp:spPr>
        <a:xfrm>
          <a:off x="0" y="2006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</a:t>
          </a:r>
          <a:r>
            <a:rPr lang="ru-RU" sz="1000" kern="1200" dirty="0" smtClean="0"/>
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000" kern="1200" dirty="0"/>
        </a:p>
      </dsp:txBody>
      <dsp:txXfrm>
        <a:off x="0" y="2006"/>
        <a:ext cx="8229600" cy="476369"/>
      </dsp:txXfrm>
    </dsp:sp>
    <dsp:sp modelId="{5DFC4A48-0346-4FB1-8363-7EA7122DDEA0}">
      <dsp:nvSpPr>
        <dsp:cNvPr id="0" name=""/>
        <dsp:cNvSpPr/>
      </dsp:nvSpPr>
      <dsp:spPr>
        <a:xfrm>
          <a:off x="0" y="490638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Бюджетная система </a:t>
          </a:r>
          <a:r>
            <a:rPr lang="ru-RU" sz="1000" kern="1200" dirty="0" smtClean="0"/>
            <a:t>—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Федерации.</a:t>
          </a:r>
          <a:endParaRPr lang="ru-RU" sz="1000" kern="1200" dirty="0"/>
        </a:p>
      </dsp:txBody>
      <dsp:txXfrm>
        <a:off x="0" y="490638"/>
        <a:ext cx="8229600" cy="476369"/>
      </dsp:txXfrm>
    </dsp:sp>
    <dsp:sp modelId="{58A10F61-2A2F-4A16-B9D2-D8BFBF15DBCF}">
      <dsp:nvSpPr>
        <dsp:cNvPr id="0" name=""/>
        <dsp:cNvSpPr/>
      </dsp:nvSpPr>
      <dsp:spPr>
        <a:xfrm>
          <a:off x="0" y="979270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Бюджетный процесс </a:t>
          </a:r>
          <a:r>
            <a:rPr lang="ru-RU" sz="1000" kern="1200" dirty="0" smtClean="0"/>
            <a:t>—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</a:r>
          <a:endParaRPr lang="ru-RU" sz="1000" kern="1200" dirty="0"/>
        </a:p>
      </dsp:txBody>
      <dsp:txXfrm>
        <a:off x="0" y="979270"/>
        <a:ext cx="8229600" cy="476369"/>
      </dsp:txXfrm>
    </dsp:sp>
    <dsp:sp modelId="{5B23FEDA-F2FF-407A-8C56-963B6DBF3E40}">
      <dsp:nvSpPr>
        <dsp:cNvPr id="0" name=""/>
        <dsp:cNvSpPr/>
      </dsp:nvSpPr>
      <dsp:spPr>
        <a:xfrm>
          <a:off x="0" y="1467901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Доходы бюджета </a:t>
          </a:r>
          <a:r>
            <a:rPr lang="ru-RU" sz="1000" kern="1200" dirty="0" smtClean="0"/>
            <a:t>- </a:t>
          </a:r>
          <a:r>
            <a:rPr lang="ru-RU" sz="1100" kern="1200" dirty="0" smtClean="0"/>
            <a:t>поступающие</a:t>
          </a:r>
          <a:r>
            <a:rPr lang="ru-RU" sz="1000" kern="1200" dirty="0" smtClean="0"/>
            <a:t>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</a:r>
          <a:endParaRPr lang="ru-RU" sz="1000" kern="1200" dirty="0"/>
        </a:p>
      </dsp:txBody>
      <dsp:txXfrm>
        <a:off x="0" y="1467901"/>
        <a:ext cx="8229600" cy="476369"/>
      </dsp:txXfrm>
    </dsp:sp>
    <dsp:sp modelId="{ACED56C5-8E7C-4C73-BEC1-882AC91FF4D9}">
      <dsp:nvSpPr>
        <dsp:cNvPr id="0" name=""/>
        <dsp:cNvSpPr/>
      </dsp:nvSpPr>
      <dsp:spPr>
        <a:xfrm>
          <a:off x="0" y="1956533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</a:t>
          </a:r>
          <a:r>
            <a:rPr lang="ru-RU" sz="1100" b="1" kern="1200" dirty="0" smtClean="0"/>
            <a:t>бюджета</a:t>
          </a:r>
          <a:r>
            <a:rPr lang="ru-RU" sz="1000" b="1" kern="1200" dirty="0" smtClean="0"/>
            <a:t> </a:t>
          </a:r>
          <a:r>
            <a:rPr lang="ru-RU" sz="1000" kern="1200" dirty="0" smtClean="0"/>
            <a:t>- выплачиваемые из </a:t>
          </a:r>
          <a:r>
            <a:rPr lang="ru-RU" sz="1100" kern="1200" dirty="0" smtClean="0"/>
            <a:t>бюджета</a:t>
          </a:r>
          <a:r>
            <a:rPr lang="ru-RU" sz="1000" kern="1200" dirty="0" smtClean="0"/>
            <a:t> денежные средства, за исключением средств, являющихся в соответствии с Бюджетным Кодексом источниками финансирования дефицита бюджета.</a:t>
          </a:r>
          <a:endParaRPr lang="ru-RU" sz="1000" kern="1200" dirty="0"/>
        </a:p>
      </dsp:txBody>
      <dsp:txXfrm>
        <a:off x="0" y="1956533"/>
        <a:ext cx="8229600" cy="476369"/>
      </dsp:txXfrm>
    </dsp:sp>
    <dsp:sp modelId="{16FDF623-B501-4024-AC6D-BBA94EF38CF0}">
      <dsp:nvSpPr>
        <dsp:cNvPr id="0" name=""/>
        <dsp:cNvSpPr/>
      </dsp:nvSpPr>
      <dsp:spPr>
        <a:xfrm>
          <a:off x="0" y="2445165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Межбюджетные трансферты </a:t>
          </a:r>
          <a:r>
            <a:rPr lang="ru-RU" sz="1000" kern="1200" dirty="0" smtClean="0"/>
            <a:t>- средства, предоставляемые одним бюджетом бюджетной системы Российской Федерации другому бюджету бюджетной системы Российской Федерации. Иные межбюджетные трансферты – это целевые трансферты направление использования которых не ограничено, но получение которых может быть связано с выполнением определенных условий (требований).</a:t>
          </a:r>
          <a:endParaRPr lang="ru-RU" sz="1000" kern="1200" dirty="0"/>
        </a:p>
      </dsp:txBody>
      <dsp:txXfrm>
        <a:off x="0" y="2445165"/>
        <a:ext cx="8229600" cy="476369"/>
      </dsp:txXfrm>
    </dsp:sp>
    <dsp:sp modelId="{DDE5520D-A10E-4602-89AB-BF59F3C8B57A}">
      <dsp:nvSpPr>
        <dsp:cNvPr id="0" name=""/>
        <dsp:cNvSpPr/>
      </dsp:nvSpPr>
      <dsp:spPr>
        <a:xfrm>
          <a:off x="0" y="2933797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Субсидии-</a:t>
          </a:r>
          <a:r>
            <a:rPr lang="ru-RU" sz="1000" kern="1200" dirty="0" smtClean="0"/>
            <a:t> межбюджетные трансферты, предоставляемые в целях софинансирования расходных обязательств, возникающих при выполнении полномочий.</a:t>
          </a:r>
          <a:endParaRPr lang="ru-RU" sz="1000" kern="1200" dirty="0"/>
        </a:p>
      </dsp:txBody>
      <dsp:txXfrm>
        <a:off x="0" y="2933797"/>
        <a:ext cx="8229600" cy="476369"/>
      </dsp:txXfrm>
    </dsp:sp>
    <dsp:sp modelId="{AC220E6E-AA18-4117-9845-883FDBA9EEC8}">
      <dsp:nvSpPr>
        <dsp:cNvPr id="0" name=""/>
        <dsp:cNvSpPr/>
      </dsp:nvSpPr>
      <dsp:spPr>
        <a:xfrm>
          <a:off x="0" y="3422429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Субвенции</a:t>
          </a:r>
          <a:r>
            <a:rPr lang="ru-RU" sz="1000" kern="1200" dirty="0" smtClean="0"/>
            <a:t> - межбюджетные </a:t>
          </a:r>
          <a:r>
            <a:rPr lang="ru-RU" sz="1000" kern="1200" dirty="0" err="1" smtClean="0"/>
            <a:t>трансферы</a:t>
          </a:r>
          <a:r>
            <a:rPr lang="ru-RU" sz="1000" kern="1200" dirty="0" smtClean="0"/>
            <a:t>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</a:t>
          </a:r>
          <a:endParaRPr lang="ru-RU" sz="1000" kern="1200" dirty="0"/>
        </a:p>
      </dsp:txBody>
      <dsp:txXfrm>
        <a:off x="0" y="3422429"/>
        <a:ext cx="8229600" cy="476369"/>
      </dsp:txXfrm>
    </dsp:sp>
    <dsp:sp modelId="{B118DEB0-7270-4AB0-8498-921D0545E77A}">
      <dsp:nvSpPr>
        <dsp:cNvPr id="0" name=""/>
        <dsp:cNvSpPr/>
      </dsp:nvSpPr>
      <dsp:spPr>
        <a:xfrm>
          <a:off x="0" y="3913067"/>
          <a:ext cx="8229600" cy="476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Дотации</a:t>
          </a:r>
          <a:r>
            <a:rPr lang="ru-RU" sz="1000" kern="1200" dirty="0" smtClean="0"/>
            <a:t> - межбюджетные трансферты, предоставляемые на безвозмездной и безвозвратной основе без установления направлений их использования.</a:t>
          </a:r>
          <a:endParaRPr lang="ru-RU" sz="1000" kern="1200" dirty="0"/>
        </a:p>
      </dsp:txBody>
      <dsp:txXfrm>
        <a:off x="0" y="3913067"/>
        <a:ext cx="8229600" cy="476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B386D-49CD-4AEB-AF6B-02E68A7D241B}">
      <dsp:nvSpPr>
        <dsp:cNvPr id="0" name=""/>
        <dsp:cNvSpPr/>
      </dsp:nvSpPr>
      <dsp:spPr>
        <a:xfrm>
          <a:off x="678575" y="19"/>
          <a:ext cx="1687651" cy="4526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2021 год</a:t>
          </a:r>
          <a:endParaRPr lang="ru-RU" sz="1400" kern="1200" dirty="0"/>
        </a:p>
      </dsp:txBody>
      <dsp:txXfrm>
        <a:off x="678575" y="19"/>
        <a:ext cx="1687651" cy="452665"/>
      </dsp:txXfrm>
    </dsp:sp>
    <dsp:sp modelId="{3CBF7816-297A-43F7-B75A-1519C3877E9B}">
      <dsp:nvSpPr>
        <dsp:cNvPr id="0" name=""/>
        <dsp:cNvSpPr/>
      </dsp:nvSpPr>
      <dsp:spPr>
        <a:xfrm>
          <a:off x="2219110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4 113 249,78</a:t>
          </a:r>
          <a:endParaRPr lang="ru-RU" sz="800" kern="1200" dirty="0"/>
        </a:p>
      </dsp:txBody>
      <dsp:txXfrm>
        <a:off x="2219110" y="38496"/>
        <a:ext cx="939281" cy="375712"/>
      </dsp:txXfrm>
    </dsp:sp>
    <dsp:sp modelId="{51465A0E-06B6-4C86-9093-AF8D39A75477}">
      <dsp:nvSpPr>
        <dsp:cNvPr id="0" name=""/>
        <dsp:cNvSpPr/>
      </dsp:nvSpPr>
      <dsp:spPr>
        <a:xfrm>
          <a:off x="3026892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326959"/>
            <a:satOff val="-1176"/>
            <a:lumOff val="12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6959"/>
              <a:satOff val="-1176"/>
              <a:lumOff val="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4 215 222,78</a:t>
          </a:r>
          <a:endParaRPr lang="ru-RU" sz="800" kern="1200" dirty="0"/>
        </a:p>
      </dsp:txBody>
      <dsp:txXfrm>
        <a:off x="3026892" y="38496"/>
        <a:ext cx="939281" cy="375712"/>
      </dsp:txXfrm>
    </dsp:sp>
    <dsp:sp modelId="{7114C3A1-0A04-4909-B69D-57BC6B499651}">
      <dsp:nvSpPr>
        <dsp:cNvPr id="0" name=""/>
        <dsp:cNvSpPr/>
      </dsp:nvSpPr>
      <dsp:spPr>
        <a:xfrm>
          <a:off x="3834675" y="38496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653918"/>
            <a:satOff val="-2352"/>
            <a:lumOff val="25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3918"/>
              <a:satOff val="-2352"/>
              <a:lumOff val="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101</a:t>
          </a:r>
          <a:r>
            <a:rPr lang="ru-RU" sz="1000" kern="1200" dirty="0" smtClean="0"/>
            <a:t> </a:t>
          </a:r>
          <a:r>
            <a:rPr lang="ru-RU" sz="800" kern="1200" dirty="0" smtClean="0"/>
            <a:t>973,00</a:t>
          </a:r>
          <a:endParaRPr lang="ru-RU" sz="1000" kern="1200" dirty="0"/>
        </a:p>
      </dsp:txBody>
      <dsp:txXfrm>
        <a:off x="3834675" y="38496"/>
        <a:ext cx="939281" cy="375712"/>
      </dsp:txXfrm>
    </dsp:sp>
    <dsp:sp modelId="{4D6A07FE-D34D-4AF8-83A8-C4D3A48873F6}">
      <dsp:nvSpPr>
        <dsp:cNvPr id="0" name=""/>
        <dsp:cNvSpPr/>
      </dsp:nvSpPr>
      <dsp:spPr>
        <a:xfrm>
          <a:off x="678575" y="516059"/>
          <a:ext cx="1624719" cy="452665"/>
        </a:xfrm>
        <a:prstGeom prst="chevron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2022 год</a:t>
          </a:r>
          <a:endParaRPr lang="ru-RU" sz="1400" kern="1200" dirty="0"/>
        </a:p>
      </dsp:txBody>
      <dsp:txXfrm>
        <a:off x="678575" y="516059"/>
        <a:ext cx="1624719" cy="452665"/>
      </dsp:txXfrm>
    </dsp:sp>
    <dsp:sp modelId="{4E6E6147-E1FC-4E20-9F75-A961385E3DEF}">
      <dsp:nvSpPr>
        <dsp:cNvPr id="0" name=""/>
        <dsp:cNvSpPr/>
      </dsp:nvSpPr>
      <dsp:spPr>
        <a:xfrm>
          <a:off x="2156178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980877"/>
            <a:satOff val="-3528"/>
            <a:lumOff val="3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0877"/>
              <a:satOff val="-3528"/>
              <a:lumOff val="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3 574 862,10</a:t>
          </a:r>
          <a:endParaRPr lang="ru-RU" sz="800" kern="1200" dirty="0"/>
        </a:p>
      </dsp:txBody>
      <dsp:txXfrm>
        <a:off x="2156178" y="554535"/>
        <a:ext cx="939281" cy="375712"/>
      </dsp:txXfrm>
    </dsp:sp>
    <dsp:sp modelId="{2FEC5929-1CD1-4200-ABFD-D4E07C5D5A10}">
      <dsp:nvSpPr>
        <dsp:cNvPr id="0" name=""/>
        <dsp:cNvSpPr/>
      </dsp:nvSpPr>
      <dsp:spPr>
        <a:xfrm>
          <a:off x="2963961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307835"/>
            <a:satOff val="-4704"/>
            <a:lumOff val="51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07835"/>
              <a:satOff val="-4704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3 691 253,10</a:t>
          </a:r>
          <a:endParaRPr lang="ru-RU" sz="800" kern="1200" dirty="0"/>
        </a:p>
      </dsp:txBody>
      <dsp:txXfrm>
        <a:off x="2963961" y="554535"/>
        <a:ext cx="939281" cy="375712"/>
      </dsp:txXfrm>
    </dsp:sp>
    <dsp:sp modelId="{D2677D91-EDBA-42A0-811C-70DBD4197711}">
      <dsp:nvSpPr>
        <dsp:cNvPr id="0" name=""/>
        <dsp:cNvSpPr/>
      </dsp:nvSpPr>
      <dsp:spPr>
        <a:xfrm>
          <a:off x="3771743" y="554535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634794"/>
            <a:satOff val="-5880"/>
            <a:lumOff val="64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634794"/>
              <a:satOff val="-5880"/>
              <a:lumOff val="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116 391,00</a:t>
          </a:r>
          <a:endParaRPr lang="ru-RU" sz="800" kern="1200" dirty="0"/>
        </a:p>
      </dsp:txBody>
      <dsp:txXfrm>
        <a:off x="3771743" y="554535"/>
        <a:ext cx="939281" cy="375712"/>
      </dsp:txXfrm>
    </dsp:sp>
    <dsp:sp modelId="{42ADB10B-1AAF-44A1-8B7C-3EC4C8C8511E}">
      <dsp:nvSpPr>
        <dsp:cNvPr id="0" name=""/>
        <dsp:cNvSpPr/>
      </dsp:nvSpPr>
      <dsp:spPr>
        <a:xfrm>
          <a:off x="678575" y="1032098"/>
          <a:ext cx="1707727" cy="452665"/>
        </a:xfrm>
        <a:prstGeom prst="chevron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2023 год</a:t>
          </a:r>
          <a:endParaRPr lang="ru-RU" sz="1400" kern="1200" dirty="0"/>
        </a:p>
      </dsp:txBody>
      <dsp:txXfrm>
        <a:off x="678575" y="1032098"/>
        <a:ext cx="1707727" cy="452665"/>
      </dsp:txXfrm>
    </dsp:sp>
    <dsp:sp modelId="{8C710822-6930-4CE6-B85E-AB0E14283007}">
      <dsp:nvSpPr>
        <dsp:cNvPr id="0" name=""/>
        <dsp:cNvSpPr/>
      </dsp:nvSpPr>
      <dsp:spPr>
        <a:xfrm>
          <a:off x="2239186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1961753"/>
            <a:satOff val="-7056"/>
            <a:lumOff val="7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61753"/>
              <a:satOff val="-7056"/>
              <a:lumOff val="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3 506 952,93</a:t>
          </a:r>
          <a:endParaRPr lang="ru-RU" sz="800" kern="1200" dirty="0"/>
        </a:p>
      </dsp:txBody>
      <dsp:txXfrm>
        <a:off x="2239186" y="1070574"/>
        <a:ext cx="939281" cy="375712"/>
      </dsp:txXfrm>
    </dsp:sp>
    <dsp:sp modelId="{9C558E1F-A50B-4417-AC22-0BA366A86F9E}">
      <dsp:nvSpPr>
        <dsp:cNvPr id="0" name=""/>
        <dsp:cNvSpPr/>
      </dsp:nvSpPr>
      <dsp:spPr>
        <a:xfrm>
          <a:off x="3046968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2288712"/>
            <a:satOff val="-8232"/>
            <a:lumOff val="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88712"/>
              <a:satOff val="-8232"/>
              <a:lumOff val="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3 644 952,93</a:t>
          </a:r>
          <a:endParaRPr lang="ru-RU" sz="1050" kern="1200" dirty="0"/>
        </a:p>
      </dsp:txBody>
      <dsp:txXfrm>
        <a:off x="3046968" y="1070574"/>
        <a:ext cx="939281" cy="375712"/>
      </dsp:txXfrm>
    </dsp:sp>
    <dsp:sp modelId="{3267548C-207B-483F-8F21-76BC647B617E}">
      <dsp:nvSpPr>
        <dsp:cNvPr id="0" name=""/>
        <dsp:cNvSpPr/>
      </dsp:nvSpPr>
      <dsp:spPr>
        <a:xfrm>
          <a:off x="3854750" y="1070574"/>
          <a:ext cx="939281" cy="375712"/>
        </a:xfrm>
        <a:prstGeom prst="chevron">
          <a:avLst/>
        </a:prstGeom>
        <a:solidFill>
          <a:schemeClr val="accent4">
            <a:tint val="40000"/>
            <a:alpha val="90000"/>
            <a:hueOff val="-2615671"/>
            <a:satOff val="-9408"/>
            <a:lumOff val="102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138 000,00</a:t>
          </a:r>
          <a:endParaRPr lang="ru-RU" sz="800" kern="1200" dirty="0"/>
        </a:p>
      </dsp:txBody>
      <dsp:txXfrm>
        <a:off x="3854750" y="1070574"/>
        <a:ext cx="939281" cy="375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B0EBDD-2DB0-4018-A298-BF852493D3FA}">
      <dsp:nvSpPr>
        <dsp:cNvPr id="0" name=""/>
        <dsp:cNvSpPr/>
      </dsp:nvSpPr>
      <dsp:spPr>
        <a:xfrm>
          <a:off x="0" y="336"/>
          <a:ext cx="8229599" cy="1142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Предоставление МБТ бюджету РГО из федерального бюджета и бюджета московской области, на реализацию следующих мероприятий:</a:t>
          </a:r>
          <a:endParaRPr lang="ru-RU" sz="2400" b="0" kern="1200" dirty="0"/>
        </a:p>
      </dsp:txBody>
      <dsp:txXfrm>
        <a:off x="0" y="336"/>
        <a:ext cx="8229599" cy="11423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BE11B-A840-41B6-B613-02F4D02DCDDE}">
      <dsp:nvSpPr>
        <dsp:cNvPr id="0" name=""/>
        <dsp:cNvSpPr/>
      </dsp:nvSpPr>
      <dsp:spPr>
        <a:xfrm>
          <a:off x="-197765" y="0"/>
          <a:ext cx="2519254" cy="17281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16FF14-1052-4F06-85A6-756592E18F5D}">
      <dsp:nvSpPr>
        <dsp:cNvPr id="0" name=""/>
        <dsp:cNvSpPr/>
      </dsp:nvSpPr>
      <dsp:spPr>
        <a:xfrm>
          <a:off x="864124" y="0"/>
          <a:ext cx="5688632" cy="1728191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Объем бюджетных ассигнований Дорожного фонда </a:t>
          </a:r>
          <a:br>
            <a:rPr lang="ru-RU" sz="1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Рузского городского округа Московской области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124" y="0"/>
        <a:ext cx="5688632" cy="1728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D45D-C93B-4070-AEC4-3F9FB6F429D7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73B3-78DF-4218-8F44-2883043A59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B50D3-01D5-4EC4-A442-68EC7A53380F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69D63-622D-44D6-8D43-5B55C83C49D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75656" y="1268760"/>
            <a:ext cx="6480720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3937620" y="-3937620"/>
            <a:ext cx="1268760" cy="9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6632"/>
            <a:ext cx="914400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8"/>
            <a:ext cx="784664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Russia_Moscow_oblast_rayon_division_locator_map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916833"/>
            <a:ext cx="7056784" cy="4520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User\Desktop\4ne7bmso1uejpwri4ntnbwrw4np7bm3y4nj7bego1dejpwrw4nepb8e (2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76673"/>
            <a:ext cx="77768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ruzaregion.ru/icons/6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16832"/>
            <a:ext cx="1634916" cy="1460466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811494">
            <a:off x="2360160" y="381423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РГО МО</a:t>
            </a:r>
            <a:endParaRPr lang="ru-RU" sz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http://ruzaregion.ru/templates/images/logoruza1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80" cy="864096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arto="http://schemas.microsoft.com/office/word/2006/arto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User\Desktop\4nopbe6o19ejyeb1gy3dy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237312"/>
            <a:ext cx="1656184" cy="1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0" y="6453336"/>
            <a:ext cx="1043608" cy="40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00392" y="6453336"/>
            <a:ext cx="1043608" cy="40466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403648" y="1340769"/>
            <a:ext cx="66967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основании проекта закона Московской области «О бюджете Московской области на 2021 год и на плановый период 2022 и 2023 годов»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8100392" y="1124745"/>
            <a:ext cx="1043608" cy="7920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1124744"/>
            <a:ext cx="1043608" cy="8640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2150269" y="3488531"/>
            <a:ext cx="716756" cy="876573"/>
          </a:xfrm>
          <a:custGeom>
            <a:avLst/>
            <a:gdLst>
              <a:gd name="connsiteX0" fmla="*/ 716756 w 716756"/>
              <a:gd name="connsiteY0" fmla="*/ 64294 h 873919"/>
              <a:gd name="connsiteX1" fmla="*/ 704850 w 716756"/>
              <a:gd name="connsiteY1" fmla="*/ 71438 h 873919"/>
              <a:gd name="connsiteX2" fmla="*/ 685800 w 716756"/>
              <a:gd name="connsiteY2" fmla="*/ 69057 h 873919"/>
              <a:gd name="connsiteX3" fmla="*/ 697706 w 716756"/>
              <a:gd name="connsiteY3" fmla="*/ 50007 h 873919"/>
              <a:gd name="connsiteX4" fmla="*/ 695325 w 716756"/>
              <a:gd name="connsiteY4" fmla="*/ 9525 h 873919"/>
              <a:gd name="connsiteX5" fmla="*/ 692944 w 716756"/>
              <a:gd name="connsiteY5" fmla="*/ 2382 h 873919"/>
              <a:gd name="connsiteX6" fmla="*/ 685800 w 716756"/>
              <a:gd name="connsiteY6" fmla="*/ 0 h 873919"/>
              <a:gd name="connsiteX7" fmla="*/ 666750 w 716756"/>
              <a:gd name="connsiteY7" fmla="*/ 2382 h 873919"/>
              <a:gd name="connsiteX8" fmla="*/ 657225 w 716756"/>
              <a:gd name="connsiteY8" fmla="*/ 14288 h 873919"/>
              <a:gd name="connsiteX9" fmla="*/ 650081 w 716756"/>
              <a:gd name="connsiteY9" fmla="*/ 16669 h 873919"/>
              <a:gd name="connsiteX10" fmla="*/ 597694 w 716756"/>
              <a:gd name="connsiteY10" fmla="*/ 14288 h 873919"/>
              <a:gd name="connsiteX11" fmla="*/ 573881 w 716756"/>
              <a:gd name="connsiteY11" fmla="*/ 11907 h 873919"/>
              <a:gd name="connsiteX12" fmla="*/ 552450 w 716756"/>
              <a:gd name="connsiteY12" fmla="*/ 14288 h 873919"/>
              <a:gd name="connsiteX13" fmla="*/ 550069 w 716756"/>
              <a:gd name="connsiteY13" fmla="*/ 42863 h 873919"/>
              <a:gd name="connsiteX14" fmla="*/ 571500 w 716756"/>
              <a:gd name="connsiteY14" fmla="*/ 50007 h 873919"/>
              <a:gd name="connsiteX15" fmla="*/ 585787 w 716756"/>
              <a:gd name="connsiteY15" fmla="*/ 54769 h 873919"/>
              <a:gd name="connsiteX16" fmla="*/ 592931 w 716756"/>
              <a:gd name="connsiteY16" fmla="*/ 57150 h 873919"/>
              <a:gd name="connsiteX17" fmla="*/ 597694 w 716756"/>
              <a:gd name="connsiteY17" fmla="*/ 66675 h 873919"/>
              <a:gd name="connsiteX18" fmla="*/ 592931 w 716756"/>
              <a:gd name="connsiteY18" fmla="*/ 76200 h 873919"/>
              <a:gd name="connsiteX19" fmla="*/ 578644 w 716756"/>
              <a:gd name="connsiteY19" fmla="*/ 85725 h 873919"/>
              <a:gd name="connsiteX20" fmla="*/ 554831 w 716756"/>
              <a:gd name="connsiteY20" fmla="*/ 92869 h 873919"/>
              <a:gd name="connsiteX21" fmla="*/ 509587 w 716756"/>
              <a:gd name="connsiteY21" fmla="*/ 95250 h 873919"/>
              <a:gd name="connsiteX22" fmla="*/ 497681 w 716756"/>
              <a:gd name="connsiteY22" fmla="*/ 109538 h 873919"/>
              <a:gd name="connsiteX23" fmla="*/ 495300 w 716756"/>
              <a:gd name="connsiteY23" fmla="*/ 116682 h 873919"/>
              <a:gd name="connsiteX24" fmla="*/ 497681 w 716756"/>
              <a:gd name="connsiteY24" fmla="*/ 126207 h 873919"/>
              <a:gd name="connsiteX25" fmla="*/ 511969 w 716756"/>
              <a:gd name="connsiteY25" fmla="*/ 135732 h 873919"/>
              <a:gd name="connsiteX26" fmla="*/ 490537 w 716756"/>
              <a:gd name="connsiteY26" fmla="*/ 145257 h 873919"/>
              <a:gd name="connsiteX27" fmla="*/ 483394 w 716756"/>
              <a:gd name="connsiteY27" fmla="*/ 147638 h 873919"/>
              <a:gd name="connsiteX28" fmla="*/ 481012 w 716756"/>
              <a:gd name="connsiteY28" fmla="*/ 154782 h 873919"/>
              <a:gd name="connsiteX29" fmla="*/ 488156 w 716756"/>
              <a:gd name="connsiteY29" fmla="*/ 159544 h 873919"/>
              <a:gd name="connsiteX30" fmla="*/ 523875 w 716756"/>
              <a:gd name="connsiteY30" fmla="*/ 161925 h 873919"/>
              <a:gd name="connsiteX31" fmla="*/ 519112 w 716756"/>
              <a:gd name="connsiteY31" fmla="*/ 180975 h 873919"/>
              <a:gd name="connsiteX32" fmla="*/ 511969 w 716756"/>
              <a:gd name="connsiteY32" fmla="*/ 183357 h 873919"/>
              <a:gd name="connsiteX33" fmla="*/ 490537 w 716756"/>
              <a:gd name="connsiteY33" fmla="*/ 195263 h 873919"/>
              <a:gd name="connsiteX34" fmla="*/ 483394 w 716756"/>
              <a:gd name="connsiteY34" fmla="*/ 197644 h 873919"/>
              <a:gd name="connsiteX35" fmla="*/ 473869 w 716756"/>
              <a:gd name="connsiteY35" fmla="*/ 204788 h 873919"/>
              <a:gd name="connsiteX36" fmla="*/ 459581 w 716756"/>
              <a:gd name="connsiteY36" fmla="*/ 209550 h 873919"/>
              <a:gd name="connsiteX37" fmla="*/ 452437 w 716756"/>
              <a:gd name="connsiteY37" fmla="*/ 214313 h 873919"/>
              <a:gd name="connsiteX38" fmla="*/ 433387 w 716756"/>
              <a:gd name="connsiteY38" fmla="*/ 223838 h 873919"/>
              <a:gd name="connsiteX39" fmla="*/ 431006 w 716756"/>
              <a:gd name="connsiteY39" fmla="*/ 230982 h 873919"/>
              <a:gd name="connsiteX40" fmla="*/ 438150 w 716756"/>
              <a:gd name="connsiteY40" fmla="*/ 233363 h 873919"/>
              <a:gd name="connsiteX41" fmla="*/ 445294 w 716756"/>
              <a:gd name="connsiteY41" fmla="*/ 257175 h 873919"/>
              <a:gd name="connsiteX42" fmla="*/ 431006 w 716756"/>
              <a:gd name="connsiteY42" fmla="*/ 261938 h 873919"/>
              <a:gd name="connsiteX43" fmla="*/ 423862 w 716756"/>
              <a:gd name="connsiteY43" fmla="*/ 264319 h 873919"/>
              <a:gd name="connsiteX44" fmla="*/ 414337 w 716756"/>
              <a:gd name="connsiteY44" fmla="*/ 261938 h 873919"/>
              <a:gd name="connsiteX45" fmla="*/ 411956 w 716756"/>
              <a:gd name="connsiteY45" fmla="*/ 230982 h 873919"/>
              <a:gd name="connsiteX46" fmla="*/ 407194 w 716756"/>
              <a:gd name="connsiteY46" fmla="*/ 221457 h 873919"/>
              <a:gd name="connsiteX47" fmla="*/ 388144 w 716756"/>
              <a:gd name="connsiteY47" fmla="*/ 223838 h 873919"/>
              <a:gd name="connsiteX48" fmla="*/ 383381 w 716756"/>
              <a:gd name="connsiteY48" fmla="*/ 238125 h 873919"/>
              <a:gd name="connsiteX49" fmla="*/ 385762 w 716756"/>
              <a:gd name="connsiteY49" fmla="*/ 247650 h 873919"/>
              <a:gd name="connsiteX50" fmla="*/ 385762 w 716756"/>
              <a:gd name="connsiteY50" fmla="*/ 266700 h 873919"/>
              <a:gd name="connsiteX51" fmla="*/ 371475 w 716756"/>
              <a:gd name="connsiteY51" fmla="*/ 269082 h 873919"/>
              <a:gd name="connsiteX52" fmla="*/ 357187 w 716756"/>
              <a:gd name="connsiteY52" fmla="*/ 273844 h 873919"/>
              <a:gd name="connsiteX53" fmla="*/ 345281 w 716756"/>
              <a:gd name="connsiteY53" fmla="*/ 276225 h 873919"/>
              <a:gd name="connsiteX54" fmla="*/ 316706 w 716756"/>
              <a:gd name="connsiteY54" fmla="*/ 283369 h 873919"/>
              <a:gd name="connsiteX55" fmla="*/ 292894 w 716756"/>
              <a:gd name="connsiteY55" fmla="*/ 280988 h 873919"/>
              <a:gd name="connsiteX56" fmla="*/ 288131 w 716756"/>
              <a:gd name="connsiteY56" fmla="*/ 273844 h 873919"/>
              <a:gd name="connsiteX57" fmla="*/ 280987 w 716756"/>
              <a:gd name="connsiteY57" fmla="*/ 271463 h 873919"/>
              <a:gd name="connsiteX58" fmla="*/ 271462 w 716756"/>
              <a:gd name="connsiteY58" fmla="*/ 266700 h 873919"/>
              <a:gd name="connsiteX59" fmla="*/ 250031 w 716756"/>
              <a:gd name="connsiteY59" fmla="*/ 269082 h 873919"/>
              <a:gd name="connsiteX60" fmla="*/ 245269 w 716756"/>
              <a:gd name="connsiteY60" fmla="*/ 283369 h 873919"/>
              <a:gd name="connsiteX61" fmla="*/ 230981 w 716756"/>
              <a:gd name="connsiteY61" fmla="*/ 292894 h 873919"/>
              <a:gd name="connsiteX62" fmla="*/ 223837 w 716756"/>
              <a:gd name="connsiteY62" fmla="*/ 297657 h 873919"/>
              <a:gd name="connsiteX63" fmla="*/ 200025 w 716756"/>
              <a:gd name="connsiteY63" fmla="*/ 302419 h 873919"/>
              <a:gd name="connsiteX64" fmla="*/ 164306 w 716756"/>
              <a:gd name="connsiteY64" fmla="*/ 314325 h 873919"/>
              <a:gd name="connsiteX65" fmla="*/ 130969 w 716756"/>
              <a:gd name="connsiteY65" fmla="*/ 316707 h 873919"/>
              <a:gd name="connsiteX66" fmla="*/ 123825 w 716756"/>
              <a:gd name="connsiteY66" fmla="*/ 345282 h 873919"/>
              <a:gd name="connsiteX67" fmla="*/ 121444 w 716756"/>
              <a:gd name="connsiteY67" fmla="*/ 352425 h 873919"/>
              <a:gd name="connsiteX68" fmla="*/ 114300 w 716756"/>
              <a:gd name="connsiteY68" fmla="*/ 354807 h 873919"/>
              <a:gd name="connsiteX69" fmla="*/ 111919 w 716756"/>
              <a:gd name="connsiteY69" fmla="*/ 364332 h 873919"/>
              <a:gd name="connsiteX70" fmla="*/ 107156 w 716756"/>
              <a:gd name="connsiteY70" fmla="*/ 378619 h 873919"/>
              <a:gd name="connsiteX71" fmla="*/ 104775 w 716756"/>
              <a:gd name="connsiteY71" fmla="*/ 388144 h 873919"/>
              <a:gd name="connsiteX72" fmla="*/ 88106 w 716756"/>
              <a:gd name="connsiteY72" fmla="*/ 381000 h 873919"/>
              <a:gd name="connsiteX73" fmla="*/ 78581 w 716756"/>
              <a:gd name="connsiteY73" fmla="*/ 369094 h 873919"/>
              <a:gd name="connsiteX74" fmla="*/ 73819 w 716756"/>
              <a:gd name="connsiteY74" fmla="*/ 354807 h 873919"/>
              <a:gd name="connsiteX75" fmla="*/ 64294 w 716756"/>
              <a:gd name="connsiteY75" fmla="*/ 340519 h 873919"/>
              <a:gd name="connsiteX76" fmla="*/ 38100 w 716756"/>
              <a:gd name="connsiteY76" fmla="*/ 342900 h 873919"/>
              <a:gd name="connsiteX77" fmla="*/ 23812 w 716756"/>
              <a:gd name="connsiteY77" fmla="*/ 347663 h 873919"/>
              <a:gd name="connsiteX78" fmla="*/ 16669 w 716756"/>
              <a:gd name="connsiteY78" fmla="*/ 350044 h 873919"/>
              <a:gd name="connsiteX79" fmla="*/ 2381 w 716756"/>
              <a:gd name="connsiteY79" fmla="*/ 361950 h 873919"/>
              <a:gd name="connsiteX80" fmla="*/ 0 w 716756"/>
              <a:gd name="connsiteY80" fmla="*/ 369094 h 873919"/>
              <a:gd name="connsiteX81" fmla="*/ 2381 w 716756"/>
              <a:gd name="connsiteY81" fmla="*/ 378619 h 873919"/>
              <a:gd name="connsiteX82" fmla="*/ 9525 w 716756"/>
              <a:gd name="connsiteY82" fmla="*/ 381000 h 873919"/>
              <a:gd name="connsiteX83" fmla="*/ 26194 w 716756"/>
              <a:gd name="connsiteY83" fmla="*/ 383382 h 873919"/>
              <a:gd name="connsiteX84" fmla="*/ 33337 w 716756"/>
              <a:gd name="connsiteY84" fmla="*/ 388144 h 873919"/>
              <a:gd name="connsiteX85" fmla="*/ 54769 w 716756"/>
              <a:gd name="connsiteY85" fmla="*/ 390525 h 873919"/>
              <a:gd name="connsiteX86" fmla="*/ 64294 w 716756"/>
              <a:gd name="connsiteY86" fmla="*/ 392907 h 873919"/>
              <a:gd name="connsiteX87" fmla="*/ 73819 w 716756"/>
              <a:gd name="connsiteY87" fmla="*/ 419100 h 873919"/>
              <a:gd name="connsiteX88" fmla="*/ 76200 w 716756"/>
              <a:gd name="connsiteY88" fmla="*/ 428625 h 873919"/>
              <a:gd name="connsiteX89" fmla="*/ 83344 w 716756"/>
              <a:gd name="connsiteY89" fmla="*/ 454819 h 873919"/>
              <a:gd name="connsiteX90" fmla="*/ 88106 w 716756"/>
              <a:gd name="connsiteY90" fmla="*/ 473869 h 873919"/>
              <a:gd name="connsiteX91" fmla="*/ 95250 w 716756"/>
              <a:gd name="connsiteY91" fmla="*/ 478632 h 873919"/>
              <a:gd name="connsiteX92" fmla="*/ 109537 w 716756"/>
              <a:gd name="connsiteY92" fmla="*/ 483394 h 873919"/>
              <a:gd name="connsiteX93" fmla="*/ 123825 w 716756"/>
              <a:gd name="connsiteY93" fmla="*/ 481013 h 873919"/>
              <a:gd name="connsiteX94" fmla="*/ 145256 w 716756"/>
              <a:gd name="connsiteY94" fmla="*/ 466725 h 873919"/>
              <a:gd name="connsiteX95" fmla="*/ 173831 w 716756"/>
              <a:gd name="connsiteY95" fmla="*/ 459582 h 873919"/>
              <a:gd name="connsiteX96" fmla="*/ 223837 w 716756"/>
              <a:gd name="connsiteY96" fmla="*/ 457200 h 873919"/>
              <a:gd name="connsiteX97" fmla="*/ 230981 w 716756"/>
              <a:gd name="connsiteY97" fmla="*/ 459582 h 873919"/>
              <a:gd name="connsiteX98" fmla="*/ 242887 w 716756"/>
              <a:gd name="connsiteY98" fmla="*/ 469107 h 873919"/>
              <a:gd name="connsiteX99" fmla="*/ 245269 w 716756"/>
              <a:gd name="connsiteY99" fmla="*/ 476250 h 873919"/>
              <a:gd name="connsiteX100" fmla="*/ 266700 w 716756"/>
              <a:gd name="connsiteY100" fmla="*/ 488157 h 873919"/>
              <a:gd name="connsiteX101" fmla="*/ 280987 w 716756"/>
              <a:gd name="connsiteY101" fmla="*/ 497682 h 873919"/>
              <a:gd name="connsiteX102" fmla="*/ 276225 w 716756"/>
              <a:gd name="connsiteY102" fmla="*/ 516732 h 873919"/>
              <a:gd name="connsiteX103" fmla="*/ 314325 w 716756"/>
              <a:gd name="connsiteY103" fmla="*/ 526257 h 873919"/>
              <a:gd name="connsiteX104" fmla="*/ 316706 w 716756"/>
              <a:gd name="connsiteY104" fmla="*/ 533400 h 873919"/>
              <a:gd name="connsiteX105" fmla="*/ 321469 w 716756"/>
              <a:gd name="connsiteY105" fmla="*/ 540544 h 873919"/>
              <a:gd name="connsiteX106" fmla="*/ 323850 w 716756"/>
              <a:gd name="connsiteY106" fmla="*/ 559594 h 873919"/>
              <a:gd name="connsiteX107" fmla="*/ 330994 w 716756"/>
              <a:gd name="connsiteY107" fmla="*/ 564357 h 873919"/>
              <a:gd name="connsiteX108" fmla="*/ 350044 w 716756"/>
              <a:gd name="connsiteY108" fmla="*/ 569119 h 873919"/>
              <a:gd name="connsiteX109" fmla="*/ 352425 w 716756"/>
              <a:gd name="connsiteY109" fmla="*/ 583407 h 873919"/>
              <a:gd name="connsiteX110" fmla="*/ 354806 w 716756"/>
              <a:gd name="connsiteY110" fmla="*/ 607219 h 873919"/>
              <a:gd name="connsiteX111" fmla="*/ 388144 w 716756"/>
              <a:gd name="connsiteY111" fmla="*/ 609600 h 873919"/>
              <a:gd name="connsiteX112" fmla="*/ 390525 w 716756"/>
              <a:gd name="connsiteY112" fmla="*/ 616744 h 873919"/>
              <a:gd name="connsiteX113" fmla="*/ 395287 w 716756"/>
              <a:gd name="connsiteY113" fmla="*/ 626269 h 873919"/>
              <a:gd name="connsiteX114" fmla="*/ 388144 w 716756"/>
              <a:gd name="connsiteY114" fmla="*/ 650082 h 873919"/>
              <a:gd name="connsiteX115" fmla="*/ 381000 w 716756"/>
              <a:gd name="connsiteY115" fmla="*/ 654844 h 873919"/>
              <a:gd name="connsiteX116" fmla="*/ 388144 w 716756"/>
              <a:gd name="connsiteY116" fmla="*/ 659607 h 873919"/>
              <a:gd name="connsiteX117" fmla="*/ 416719 w 716756"/>
              <a:gd name="connsiteY117" fmla="*/ 654844 h 873919"/>
              <a:gd name="connsiteX118" fmla="*/ 431006 w 716756"/>
              <a:gd name="connsiteY118" fmla="*/ 647700 h 873919"/>
              <a:gd name="connsiteX119" fmla="*/ 440531 w 716756"/>
              <a:gd name="connsiteY119" fmla="*/ 650082 h 873919"/>
              <a:gd name="connsiteX120" fmla="*/ 445294 w 716756"/>
              <a:gd name="connsiteY120" fmla="*/ 657225 h 873919"/>
              <a:gd name="connsiteX121" fmla="*/ 461962 w 716756"/>
              <a:gd name="connsiteY121" fmla="*/ 666750 h 873919"/>
              <a:gd name="connsiteX122" fmla="*/ 469106 w 716756"/>
              <a:gd name="connsiteY122" fmla="*/ 671513 h 873919"/>
              <a:gd name="connsiteX123" fmla="*/ 481012 w 716756"/>
              <a:gd name="connsiteY123" fmla="*/ 685800 h 873919"/>
              <a:gd name="connsiteX124" fmla="*/ 495300 w 716756"/>
              <a:gd name="connsiteY124" fmla="*/ 692944 h 873919"/>
              <a:gd name="connsiteX125" fmla="*/ 500062 w 716756"/>
              <a:gd name="connsiteY125" fmla="*/ 685800 h 873919"/>
              <a:gd name="connsiteX126" fmla="*/ 523875 w 716756"/>
              <a:gd name="connsiteY126" fmla="*/ 685800 h 873919"/>
              <a:gd name="connsiteX127" fmla="*/ 538162 w 716756"/>
              <a:gd name="connsiteY127" fmla="*/ 690563 h 873919"/>
              <a:gd name="connsiteX128" fmla="*/ 545306 w 716756"/>
              <a:gd name="connsiteY128" fmla="*/ 697707 h 873919"/>
              <a:gd name="connsiteX129" fmla="*/ 550069 w 716756"/>
              <a:gd name="connsiteY129" fmla="*/ 704850 h 873919"/>
              <a:gd name="connsiteX130" fmla="*/ 557212 w 716756"/>
              <a:gd name="connsiteY130" fmla="*/ 707232 h 873919"/>
              <a:gd name="connsiteX131" fmla="*/ 559594 w 716756"/>
              <a:gd name="connsiteY131" fmla="*/ 714375 h 873919"/>
              <a:gd name="connsiteX132" fmla="*/ 573881 w 716756"/>
              <a:gd name="connsiteY132" fmla="*/ 719138 h 873919"/>
              <a:gd name="connsiteX133" fmla="*/ 581025 w 716756"/>
              <a:gd name="connsiteY133" fmla="*/ 723900 h 873919"/>
              <a:gd name="connsiteX134" fmla="*/ 585787 w 716756"/>
              <a:gd name="connsiteY134" fmla="*/ 731044 h 873919"/>
              <a:gd name="connsiteX135" fmla="*/ 590550 w 716756"/>
              <a:gd name="connsiteY135" fmla="*/ 747713 h 873919"/>
              <a:gd name="connsiteX136" fmla="*/ 597694 w 716756"/>
              <a:gd name="connsiteY136" fmla="*/ 752475 h 873919"/>
              <a:gd name="connsiteX137" fmla="*/ 607219 w 716756"/>
              <a:gd name="connsiteY137" fmla="*/ 773907 h 873919"/>
              <a:gd name="connsiteX138" fmla="*/ 604837 w 716756"/>
              <a:gd name="connsiteY138" fmla="*/ 781050 h 873919"/>
              <a:gd name="connsiteX139" fmla="*/ 600075 w 716756"/>
              <a:gd name="connsiteY139" fmla="*/ 788194 h 873919"/>
              <a:gd name="connsiteX140" fmla="*/ 590550 w 716756"/>
              <a:gd name="connsiteY140" fmla="*/ 807244 h 873919"/>
              <a:gd name="connsiteX141" fmla="*/ 573881 w 716756"/>
              <a:gd name="connsiteY141" fmla="*/ 804863 h 873919"/>
              <a:gd name="connsiteX142" fmla="*/ 571500 w 716756"/>
              <a:gd name="connsiteY142" fmla="*/ 797719 h 873919"/>
              <a:gd name="connsiteX143" fmla="*/ 564356 w 716756"/>
              <a:gd name="connsiteY143" fmla="*/ 795338 h 873919"/>
              <a:gd name="connsiteX144" fmla="*/ 538162 w 716756"/>
              <a:gd name="connsiteY144" fmla="*/ 797719 h 873919"/>
              <a:gd name="connsiteX145" fmla="*/ 531019 w 716756"/>
              <a:gd name="connsiteY145" fmla="*/ 800100 h 873919"/>
              <a:gd name="connsiteX146" fmla="*/ 538162 w 716756"/>
              <a:gd name="connsiteY146" fmla="*/ 826294 h 873919"/>
              <a:gd name="connsiteX147" fmla="*/ 540544 w 716756"/>
              <a:gd name="connsiteY147" fmla="*/ 833438 h 873919"/>
              <a:gd name="connsiteX148" fmla="*/ 538162 w 716756"/>
              <a:gd name="connsiteY148" fmla="*/ 845344 h 873919"/>
              <a:gd name="connsiteX149" fmla="*/ 528637 w 716756"/>
              <a:gd name="connsiteY149" fmla="*/ 847725 h 873919"/>
              <a:gd name="connsiteX150" fmla="*/ 521494 w 716756"/>
              <a:gd name="connsiteY150" fmla="*/ 850107 h 873919"/>
              <a:gd name="connsiteX151" fmla="*/ 511969 w 716756"/>
              <a:gd name="connsiteY151" fmla="*/ 852488 h 873919"/>
              <a:gd name="connsiteX152" fmla="*/ 497681 w 716756"/>
              <a:gd name="connsiteY152" fmla="*/ 857250 h 873919"/>
              <a:gd name="connsiteX153" fmla="*/ 483394 w 716756"/>
              <a:gd name="connsiteY153" fmla="*/ 864394 h 873919"/>
              <a:gd name="connsiteX154" fmla="*/ 476250 w 716756"/>
              <a:gd name="connsiteY154" fmla="*/ 869157 h 873919"/>
              <a:gd name="connsiteX155" fmla="*/ 469106 w 716756"/>
              <a:gd name="connsiteY155" fmla="*/ 871538 h 873919"/>
              <a:gd name="connsiteX156" fmla="*/ 459581 w 716756"/>
              <a:gd name="connsiteY156" fmla="*/ 873919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16756" h="873919">
                <a:moveTo>
                  <a:pt x="716756" y="64294"/>
                </a:moveTo>
                <a:cubicBezTo>
                  <a:pt x="712787" y="66675"/>
                  <a:pt x="709424" y="70734"/>
                  <a:pt x="704850" y="71438"/>
                </a:cubicBezTo>
                <a:cubicBezTo>
                  <a:pt x="698525" y="72411"/>
                  <a:pt x="689965" y="73916"/>
                  <a:pt x="685800" y="69057"/>
                </a:cubicBezTo>
                <a:cubicBezTo>
                  <a:pt x="678586" y="60640"/>
                  <a:pt x="693728" y="52659"/>
                  <a:pt x="697706" y="50007"/>
                </a:cubicBezTo>
                <a:cubicBezTo>
                  <a:pt x="696912" y="36513"/>
                  <a:pt x="696670" y="22975"/>
                  <a:pt x="695325" y="9525"/>
                </a:cubicBezTo>
                <a:cubicBezTo>
                  <a:pt x="695075" y="7028"/>
                  <a:pt x="694719" y="4157"/>
                  <a:pt x="692944" y="2382"/>
                </a:cubicBezTo>
                <a:cubicBezTo>
                  <a:pt x="691169" y="607"/>
                  <a:pt x="688181" y="794"/>
                  <a:pt x="685800" y="0"/>
                </a:cubicBezTo>
                <a:cubicBezTo>
                  <a:pt x="679450" y="794"/>
                  <a:pt x="672924" y="698"/>
                  <a:pt x="666750" y="2382"/>
                </a:cubicBezTo>
                <a:cubicBezTo>
                  <a:pt x="652212" y="6347"/>
                  <a:pt x="665164" y="6349"/>
                  <a:pt x="657225" y="14288"/>
                </a:cubicBezTo>
                <a:cubicBezTo>
                  <a:pt x="655450" y="16063"/>
                  <a:pt x="652462" y="15875"/>
                  <a:pt x="650081" y="16669"/>
                </a:cubicBezTo>
                <a:lnTo>
                  <a:pt x="597694" y="14288"/>
                </a:lnTo>
                <a:cubicBezTo>
                  <a:pt x="589732" y="13790"/>
                  <a:pt x="581858" y="11907"/>
                  <a:pt x="573881" y="11907"/>
                </a:cubicBezTo>
                <a:cubicBezTo>
                  <a:pt x="566693" y="11907"/>
                  <a:pt x="559594" y="13494"/>
                  <a:pt x="552450" y="14288"/>
                </a:cubicBezTo>
                <a:cubicBezTo>
                  <a:pt x="547173" y="24842"/>
                  <a:pt x="543014" y="28755"/>
                  <a:pt x="550069" y="42863"/>
                </a:cubicBezTo>
                <a:cubicBezTo>
                  <a:pt x="552366" y="47457"/>
                  <a:pt x="568482" y="49184"/>
                  <a:pt x="571500" y="50007"/>
                </a:cubicBezTo>
                <a:cubicBezTo>
                  <a:pt x="576343" y="51328"/>
                  <a:pt x="581025" y="53182"/>
                  <a:pt x="585787" y="54769"/>
                </a:cubicBezTo>
                <a:lnTo>
                  <a:pt x="592931" y="57150"/>
                </a:lnTo>
                <a:cubicBezTo>
                  <a:pt x="594519" y="60325"/>
                  <a:pt x="597694" y="63125"/>
                  <a:pt x="597694" y="66675"/>
                </a:cubicBezTo>
                <a:cubicBezTo>
                  <a:pt x="597694" y="70225"/>
                  <a:pt x="594994" y="73311"/>
                  <a:pt x="592931" y="76200"/>
                </a:cubicBezTo>
                <a:cubicBezTo>
                  <a:pt x="587806" y="83375"/>
                  <a:pt x="586155" y="83579"/>
                  <a:pt x="578644" y="85725"/>
                </a:cubicBezTo>
                <a:cubicBezTo>
                  <a:pt x="553443" y="92926"/>
                  <a:pt x="588799" y="81548"/>
                  <a:pt x="554831" y="92869"/>
                </a:cubicBezTo>
                <a:cubicBezTo>
                  <a:pt x="540504" y="97644"/>
                  <a:pt x="524668" y="94456"/>
                  <a:pt x="509587" y="95250"/>
                </a:cubicBezTo>
                <a:cubicBezTo>
                  <a:pt x="504323" y="100515"/>
                  <a:pt x="500995" y="102909"/>
                  <a:pt x="497681" y="109538"/>
                </a:cubicBezTo>
                <a:cubicBezTo>
                  <a:pt x="496558" y="111783"/>
                  <a:pt x="496094" y="114301"/>
                  <a:pt x="495300" y="116682"/>
                </a:cubicBezTo>
                <a:cubicBezTo>
                  <a:pt x="496094" y="119857"/>
                  <a:pt x="495526" y="123744"/>
                  <a:pt x="497681" y="126207"/>
                </a:cubicBezTo>
                <a:cubicBezTo>
                  <a:pt x="501450" y="130515"/>
                  <a:pt x="511969" y="135732"/>
                  <a:pt x="511969" y="135732"/>
                </a:cubicBezTo>
                <a:cubicBezTo>
                  <a:pt x="500648" y="143278"/>
                  <a:pt x="507540" y="139589"/>
                  <a:pt x="490537" y="145257"/>
                </a:cubicBezTo>
                <a:lnTo>
                  <a:pt x="483394" y="147638"/>
                </a:lnTo>
                <a:cubicBezTo>
                  <a:pt x="482600" y="150019"/>
                  <a:pt x="480080" y="152451"/>
                  <a:pt x="481012" y="154782"/>
                </a:cubicBezTo>
                <a:cubicBezTo>
                  <a:pt x="482075" y="157439"/>
                  <a:pt x="485333" y="159074"/>
                  <a:pt x="488156" y="159544"/>
                </a:cubicBezTo>
                <a:cubicBezTo>
                  <a:pt x="499926" y="161506"/>
                  <a:pt x="511969" y="161131"/>
                  <a:pt x="523875" y="161925"/>
                </a:cubicBezTo>
                <a:cubicBezTo>
                  <a:pt x="529347" y="178343"/>
                  <a:pt x="533419" y="174843"/>
                  <a:pt x="519112" y="180975"/>
                </a:cubicBezTo>
                <a:cubicBezTo>
                  <a:pt x="516805" y="181964"/>
                  <a:pt x="514350" y="182563"/>
                  <a:pt x="511969" y="183357"/>
                </a:cubicBezTo>
                <a:cubicBezTo>
                  <a:pt x="501275" y="194050"/>
                  <a:pt x="508019" y="189435"/>
                  <a:pt x="490537" y="195263"/>
                </a:cubicBezTo>
                <a:lnTo>
                  <a:pt x="483394" y="197644"/>
                </a:lnTo>
                <a:cubicBezTo>
                  <a:pt x="480219" y="200025"/>
                  <a:pt x="477419" y="203013"/>
                  <a:pt x="473869" y="204788"/>
                </a:cubicBezTo>
                <a:cubicBezTo>
                  <a:pt x="469379" y="207033"/>
                  <a:pt x="459581" y="209550"/>
                  <a:pt x="459581" y="209550"/>
                </a:cubicBezTo>
                <a:cubicBezTo>
                  <a:pt x="457200" y="211138"/>
                  <a:pt x="454950" y="212942"/>
                  <a:pt x="452437" y="214313"/>
                </a:cubicBezTo>
                <a:cubicBezTo>
                  <a:pt x="446204" y="217713"/>
                  <a:pt x="433387" y="223838"/>
                  <a:pt x="433387" y="223838"/>
                </a:cubicBezTo>
                <a:cubicBezTo>
                  <a:pt x="432593" y="226219"/>
                  <a:pt x="429883" y="228737"/>
                  <a:pt x="431006" y="230982"/>
                </a:cubicBezTo>
                <a:cubicBezTo>
                  <a:pt x="432129" y="233227"/>
                  <a:pt x="436691" y="231320"/>
                  <a:pt x="438150" y="233363"/>
                </a:cubicBezTo>
                <a:cubicBezTo>
                  <a:pt x="440377" y="236481"/>
                  <a:pt x="444021" y="252086"/>
                  <a:pt x="445294" y="257175"/>
                </a:cubicBezTo>
                <a:lnTo>
                  <a:pt x="431006" y="261938"/>
                </a:lnTo>
                <a:lnTo>
                  <a:pt x="423862" y="264319"/>
                </a:lnTo>
                <a:cubicBezTo>
                  <a:pt x="420687" y="263525"/>
                  <a:pt x="415438" y="265020"/>
                  <a:pt x="414337" y="261938"/>
                </a:cubicBezTo>
                <a:cubicBezTo>
                  <a:pt x="410856" y="252192"/>
                  <a:pt x="413754" y="241174"/>
                  <a:pt x="411956" y="230982"/>
                </a:cubicBezTo>
                <a:cubicBezTo>
                  <a:pt x="411339" y="227486"/>
                  <a:pt x="408781" y="224632"/>
                  <a:pt x="407194" y="221457"/>
                </a:cubicBezTo>
                <a:cubicBezTo>
                  <a:pt x="400844" y="222251"/>
                  <a:pt x="393387" y="220168"/>
                  <a:pt x="388144" y="223838"/>
                </a:cubicBezTo>
                <a:cubicBezTo>
                  <a:pt x="384031" y="226717"/>
                  <a:pt x="383381" y="238125"/>
                  <a:pt x="383381" y="238125"/>
                </a:cubicBezTo>
                <a:cubicBezTo>
                  <a:pt x="384175" y="241300"/>
                  <a:pt x="384863" y="244503"/>
                  <a:pt x="385762" y="247650"/>
                </a:cubicBezTo>
                <a:cubicBezTo>
                  <a:pt x="387309" y="253064"/>
                  <a:pt x="392047" y="261313"/>
                  <a:pt x="385762" y="266700"/>
                </a:cubicBezTo>
                <a:cubicBezTo>
                  <a:pt x="382096" y="269842"/>
                  <a:pt x="376159" y="267911"/>
                  <a:pt x="371475" y="269082"/>
                </a:cubicBezTo>
                <a:cubicBezTo>
                  <a:pt x="366605" y="270300"/>
                  <a:pt x="361950" y="272257"/>
                  <a:pt x="357187" y="273844"/>
                </a:cubicBezTo>
                <a:cubicBezTo>
                  <a:pt x="353347" y="275124"/>
                  <a:pt x="349238" y="275377"/>
                  <a:pt x="345281" y="276225"/>
                </a:cubicBezTo>
                <a:cubicBezTo>
                  <a:pt x="322996" y="281001"/>
                  <a:pt x="330245" y="278857"/>
                  <a:pt x="316706" y="283369"/>
                </a:cubicBezTo>
                <a:cubicBezTo>
                  <a:pt x="308769" y="282575"/>
                  <a:pt x="300462" y="283511"/>
                  <a:pt x="292894" y="280988"/>
                </a:cubicBezTo>
                <a:cubicBezTo>
                  <a:pt x="290179" y="280083"/>
                  <a:pt x="290366" y="275632"/>
                  <a:pt x="288131" y="273844"/>
                </a:cubicBezTo>
                <a:cubicBezTo>
                  <a:pt x="286171" y="272276"/>
                  <a:pt x="283294" y="272452"/>
                  <a:pt x="280987" y="271463"/>
                </a:cubicBezTo>
                <a:cubicBezTo>
                  <a:pt x="277724" y="270065"/>
                  <a:pt x="274637" y="268288"/>
                  <a:pt x="271462" y="266700"/>
                </a:cubicBezTo>
                <a:cubicBezTo>
                  <a:pt x="264318" y="267494"/>
                  <a:pt x="256095" y="265223"/>
                  <a:pt x="250031" y="269082"/>
                </a:cubicBezTo>
                <a:cubicBezTo>
                  <a:pt x="245796" y="271777"/>
                  <a:pt x="248819" y="279819"/>
                  <a:pt x="245269" y="283369"/>
                </a:cubicBezTo>
                <a:cubicBezTo>
                  <a:pt x="236350" y="292288"/>
                  <a:pt x="241320" y="289448"/>
                  <a:pt x="230981" y="292894"/>
                </a:cubicBezTo>
                <a:cubicBezTo>
                  <a:pt x="228600" y="294482"/>
                  <a:pt x="226397" y="296377"/>
                  <a:pt x="223837" y="297657"/>
                </a:cubicBezTo>
                <a:cubicBezTo>
                  <a:pt x="217188" y="300982"/>
                  <a:pt x="206166" y="301542"/>
                  <a:pt x="200025" y="302419"/>
                </a:cubicBezTo>
                <a:lnTo>
                  <a:pt x="164306" y="314325"/>
                </a:lnTo>
                <a:cubicBezTo>
                  <a:pt x="153737" y="317848"/>
                  <a:pt x="142081" y="315913"/>
                  <a:pt x="130969" y="316707"/>
                </a:cubicBezTo>
                <a:cubicBezTo>
                  <a:pt x="125363" y="333518"/>
                  <a:pt x="131781" y="313454"/>
                  <a:pt x="123825" y="345282"/>
                </a:cubicBezTo>
                <a:cubicBezTo>
                  <a:pt x="123216" y="347717"/>
                  <a:pt x="123219" y="350650"/>
                  <a:pt x="121444" y="352425"/>
                </a:cubicBezTo>
                <a:cubicBezTo>
                  <a:pt x="119669" y="354200"/>
                  <a:pt x="116681" y="354013"/>
                  <a:pt x="114300" y="354807"/>
                </a:cubicBezTo>
                <a:cubicBezTo>
                  <a:pt x="113506" y="357982"/>
                  <a:pt x="112859" y="361197"/>
                  <a:pt x="111919" y="364332"/>
                </a:cubicBezTo>
                <a:cubicBezTo>
                  <a:pt x="110476" y="369140"/>
                  <a:pt x="108373" y="373749"/>
                  <a:pt x="107156" y="378619"/>
                </a:cubicBezTo>
                <a:lnTo>
                  <a:pt x="104775" y="388144"/>
                </a:lnTo>
                <a:cubicBezTo>
                  <a:pt x="99054" y="386714"/>
                  <a:pt x="92218" y="386140"/>
                  <a:pt x="88106" y="381000"/>
                </a:cubicBezTo>
                <a:cubicBezTo>
                  <a:pt x="74960" y="364568"/>
                  <a:pt x="99057" y="382745"/>
                  <a:pt x="78581" y="369094"/>
                </a:cubicBezTo>
                <a:cubicBezTo>
                  <a:pt x="76994" y="364332"/>
                  <a:pt x="76603" y="358984"/>
                  <a:pt x="73819" y="354807"/>
                </a:cubicBezTo>
                <a:lnTo>
                  <a:pt x="64294" y="340519"/>
                </a:lnTo>
                <a:cubicBezTo>
                  <a:pt x="55563" y="341313"/>
                  <a:pt x="46734" y="341376"/>
                  <a:pt x="38100" y="342900"/>
                </a:cubicBezTo>
                <a:cubicBezTo>
                  <a:pt x="33156" y="343772"/>
                  <a:pt x="28575" y="346075"/>
                  <a:pt x="23812" y="347663"/>
                </a:cubicBezTo>
                <a:lnTo>
                  <a:pt x="16669" y="350044"/>
                </a:lnTo>
                <a:cubicBezTo>
                  <a:pt x="11400" y="353557"/>
                  <a:pt x="6047" y="356452"/>
                  <a:pt x="2381" y="361950"/>
                </a:cubicBezTo>
                <a:cubicBezTo>
                  <a:pt x="989" y="364039"/>
                  <a:pt x="794" y="366713"/>
                  <a:pt x="0" y="369094"/>
                </a:cubicBezTo>
                <a:cubicBezTo>
                  <a:pt x="794" y="372269"/>
                  <a:pt x="337" y="376063"/>
                  <a:pt x="2381" y="378619"/>
                </a:cubicBezTo>
                <a:cubicBezTo>
                  <a:pt x="3949" y="380579"/>
                  <a:pt x="7064" y="380508"/>
                  <a:pt x="9525" y="381000"/>
                </a:cubicBezTo>
                <a:cubicBezTo>
                  <a:pt x="15029" y="382101"/>
                  <a:pt x="20638" y="382588"/>
                  <a:pt x="26194" y="383382"/>
                </a:cubicBezTo>
                <a:cubicBezTo>
                  <a:pt x="28575" y="384969"/>
                  <a:pt x="30561" y="387450"/>
                  <a:pt x="33337" y="388144"/>
                </a:cubicBezTo>
                <a:cubicBezTo>
                  <a:pt x="40310" y="389887"/>
                  <a:pt x="47665" y="389432"/>
                  <a:pt x="54769" y="390525"/>
                </a:cubicBezTo>
                <a:cubicBezTo>
                  <a:pt x="58004" y="391023"/>
                  <a:pt x="61119" y="392113"/>
                  <a:pt x="64294" y="392907"/>
                </a:cubicBezTo>
                <a:cubicBezTo>
                  <a:pt x="77878" y="401963"/>
                  <a:pt x="69965" y="394055"/>
                  <a:pt x="73819" y="419100"/>
                </a:cubicBezTo>
                <a:cubicBezTo>
                  <a:pt x="74317" y="422335"/>
                  <a:pt x="75662" y="425397"/>
                  <a:pt x="76200" y="428625"/>
                </a:cubicBezTo>
                <a:cubicBezTo>
                  <a:pt x="80152" y="452339"/>
                  <a:pt x="74487" y="441535"/>
                  <a:pt x="83344" y="454819"/>
                </a:cubicBezTo>
                <a:cubicBezTo>
                  <a:pt x="84931" y="461169"/>
                  <a:pt x="85179" y="468015"/>
                  <a:pt x="88106" y="473869"/>
                </a:cubicBezTo>
                <a:cubicBezTo>
                  <a:pt x="89386" y="476429"/>
                  <a:pt x="92635" y="477470"/>
                  <a:pt x="95250" y="478632"/>
                </a:cubicBezTo>
                <a:cubicBezTo>
                  <a:pt x="99837" y="480671"/>
                  <a:pt x="109537" y="483394"/>
                  <a:pt x="109537" y="483394"/>
                </a:cubicBezTo>
                <a:cubicBezTo>
                  <a:pt x="114300" y="482600"/>
                  <a:pt x="119368" y="482870"/>
                  <a:pt x="123825" y="481013"/>
                </a:cubicBezTo>
                <a:cubicBezTo>
                  <a:pt x="123827" y="481012"/>
                  <a:pt x="141684" y="469107"/>
                  <a:pt x="145256" y="466725"/>
                </a:cubicBezTo>
                <a:cubicBezTo>
                  <a:pt x="151543" y="462533"/>
                  <a:pt x="166691" y="460772"/>
                  <a:pt x="173831" y="459582"/>
                </a:cubicBezTo>
                <a:cubicBezTo>
                  <a:pt x="199439" y="451045"/>
                  <a:pt x="183110" y="454485"/>
                  <a:pt x="223837" y="457200"/>
                </a:cubicBezTo>
                <a:cubicBezTo>
                  <a:pt x="226218" y="457994"/>
                  <a:pt x="229021" y="458014"/>
                  <a:pt x="230981" y="459582"/>
                </a:cubicBezTo>
                <a:cubicBezTo>
                  <a:pt x="246370" y="471892"/>
                  <a:pt x="224931" y="463119"/>
                  <a:pt x="242887" y="469107"/>
                </a:cubicBezTo>
                <a:cubicBezTo>
                  <a:pt x="243681" y="471488"/>
                  <a:pt x="243494" y="474475"/>
                  <a:pt x="245269" y="476250"/>
                </a:cubicBezTo>
                <a:cubicBezTo>
                  <a:pt x="263698" y="494678"/>
                  <a:pt x="253226" y="480671"/>
                  <a:pt x="266700" y="488157"/>
                </a:cubicBezTo>
                <a:cubicBezTo>
                  <a:pt x="271703" y="490937"/>
                  <a:pt x="280987" y="497682"/>
                  <a:pt x="280987" y="497682"/>
                </a:cubicBezTo>
                <a:cubicBezTo>
                  <a:pt x="279400" y="504032"/>
                  <a:pt x="278462" y="510581"/>
                  <a:pt x="276225" y="516732"/>
                </a:cubicBezTo>
                <a:cubicBezTo>
                  <a:pt x="269184" y="536095"/>
                  <a:pt x="240301" y="522143"/>
                  <a:pt x="314325" y="526257"/>
                </a:cubicBezTo>
                <a:cubicBezTo>
                  <a:pt x="315119" y="528638"/>
                  <a:pt x="315584" y="531155"/>
                  <a:pt x="316706" y="533400"/>
                </a:cubicBezTo>
                <a:cubicBezTo>
                  <a:pt x="317986" y="535960"/>
                  <a:pt x="320716" y="537783"/>
                  <a:pt x="321469" y="540544"/>
                </a:cubicBezTo>
                <a:cubicBezTo>
                  <a:pt x="323153" y="546718"/>
                  <a:pt x="321473" y="553652"/>
                  <a:pt x="323850" y="559594"/>
                </a:cubicBezTo>
                <a:cubicBezTo>
                  <a:pt x="324913" y="562251"/>
                  <a:pt x="328434" y="563077"/>
                  <a:pt x="330994" y="564357"/>
                </a:cubicBezTo>
                <a:cubicBezTo>
                  <a:pt x="335875" y="566798"/>
                  <a:pt x="345516" y="568214"/>
                  <a:pt x="350044" y="569119"/>
                </a:cubicBezTo>
                <a:cubicBezTo>
                  <a:pt x="350838" y="573882"/>
                  <a:pt x="351826" y="578616"/>
                  <a:pt x="352425" y="583407"/>
                </a:cubicBezTo>
                <a:cubicBezTo>
                  <a:pt x="353414" y="591322"/>
                  <a:pt x="348373" y="602502"/>
                  <a:pt x="354806" y="607219"/>
                </a:cubicBezTo>
                <a:cubicBezTo>
                  <a:pt x="363790" y="613807"/>
                  <a:pt x="377031" y="608806"/>
                  <a:pt x="388144" y="609600"/>
                </a:cubicBezTo>
                <a:cubicBezTo>
                  <a:pt x="388938" y="611981"/>
                  <a:pt x="389536" y="614437"/>
                  <a:pt x="390525" y="616744"/>
                </a:cubicBezTo>
                <a:cubicBezTo>
                  <a:pt x="391923" y="620007"/>
                  <a:pt x="394966" y="622734"/>
                  <a:pt x="395287" y="626269"/>
                </a:cubicBezTo>
                <a:cubicBezTo>
                  <a:pt x="396036" y="634511"/>
                  <a:pt x="394217" y="644009"/>
                  <a:pt x="388144" y="650082"/>
                </a:cubicBezTo>
                <a:cubicBezTo>
                  <a:pt x="386120" y="652106"/>
                  <a:pt x="383381" y="653257"/>
                  <a:pt x="381000" y="654844"/>
                </a:cubicBezTo>
                <a:cubicBezTo>
                  <a:pt x="383381" y="656432"/>
                  <a:pt x="385296" y="659322"/>
                  <a:pt x="388144" y="659607"/>
                </a:cubicBezTo>
                <a:cubicBezTo>
                  <a:pt x="392077" y="660000"/>
                  <a:pt x="411383" y="655911"/>
                  <a:pt x="416719" y="654844"/>
                </a:cubicBezTo>
                <a:cubicBezTo>
                  <a:pt x="420330" y="652437"/>
                  <a:pt x="426078" y="647700"/>
                  <a:pt x="431006" y="647700"/>
                </a:cubicBezTo>
                <a:cubicBezTo>
                  <a:pt x="434279" y="647700"/>
                  <a:pt x="437356" y="649288"/>
                  <a:pt x="440531" y="650082"/>
                </a:cubicBezTo>
                <a:cubicBezTo>
                  <a:pt x="442119" y="652463"/>
                  <a:pt x="443270" y="655201"/>
                  <a:pt x="445294" y="657225"/>
                </a:cubicBezTo>
                <a:cubicBezTo>
                  <a:pt x="452503" y="664434"/>
                  <a:pt x="453788" y="664025"/>
                  <a:pt x="461962" y="666750"/>
                </a:cubicBezTo>
                <a:cubicBezTo>
                  <a:pt x="464343" y="668338"/>
                  <a:pt x="467082" y="669489"/>
                  <a:pt x="469106" y="671513"/>
                </a:cubicBezTo>
                <a:cubicBezTo>
                  <a:pt x="487835" y="690242"/>
                  <a:pt x="457611" y="666299"/>
                  <a:pt x="481012" y="685800"/>
                </a:cubicBezTo>
                <a:cubicBezTo>
                  <a:pt x="487168" y="690930"/>
                  <a:pt x="488139" y="690557"/>
                  <a:pt x="495300" y="692944"/>
                </a:cubicBezTo>
                <a:cubicBezTo>
                  <a:pt x="496887" y="690563"/>
                  <a:pt x="497827" y="687588"/>
                  <a:pt x="500062" y="685800"/>
                </a:cubicBezTo>
                <a:cubicBezTo>
                  <a:pt x="506359" y="680763"/>
                  <a:pt x="518523" y="685035"/>
                  <a:pt x="523875" y="685800"/>
                </a:cubicBezTo>
                <a:cubicBezTo>
                  <a:pt x="528637" y="687388"/>
                  <a:pt x="534612" y="687013"/>
                  <a:pt x="538162" y="690563"/>
                </a:cubicBezTo>
                <a:cubicBezTo>
                  <a:pt x="540543" y="692944"/>
                  <a:pt x="543150" y="695120"/>
                  <a:pt x="545306" y="697707"/>
                </a:cubicBezTo>
                <a:cubicBezTo>
                  <a:pt x="547138" y="699905"/>
                  <a:pt x="547834" y="703062"/>
                  <a:pt x="550069" y="704850"/>
                </a:cubicBezTo>
                <a:cubicBezTo>
                  <a:pt x="552029" y="706418"/>
                  <a:pt x="554831" y="706438"/>
                  <a:pt x="557212" y="707232"/>
                </a:cubicBezTo>
                <a:cubicBezTo>
                  <a:pt x="558006" y="709613"/>
                  <a:pt x="557552" y="712916"/>
                  <a:pt x="559594" y="714375"/>
                </a:cubicBezTo>
                <a:cubicBezTo>
                  <a:pt x="563679" y="717293"/>
                  <a:pt x="569119" y="717550"/>
                  <a:pt x="573881" y="719138"/>
                </a:cubicBezTo>
                <a:cubicBezTo>
                  <a:pt x="576596" y="720043"/>
                  <a:pt x="578644" y="722313"/>
                  <a:pt x="581025" y="723900"/>
                </a:cubicBezTo>
                <a:cubicBezTo>
                  <a:pt x="582612" y="726281"/>
                  <a:pt x="584660" y="728414"/>
                  <a:pt x="585787" y="731044"/>
                </a:cubicBezTo>
                <a:cubicBezTo>
                  <a:pt x="586180" y="731961"/>
                  <a:pt x="589127" y="745934"/>
                  <a:pt x="590550" y="747713"/>
                </a:cubicBezTo>
                <a:cubicBezTo>
                  <a:pt x="592338" y="749948"/>
                  <a:pt x="595313" y="750888"/>
                  <a:pt x="597694" y="752475"/>
                </a:cubicBezTo>
                <a:cubicBezTo>
                  <a:pt x="603361" y="769478"/>
                  <a:pt x="599671" y="762586"/>
                  <a:pt x="607219" y="773907"/>
                </a:cubicBezTo>
                <a:cubicBezTo>
                  <a:pt x="606425" y="776288"/>
                  <a:pt x="605960" y="778805"/>
                  <a:pt x="604837" y="781050"/>
                </a:cubicBezTo>
                <a:cubicBezTo>
                  <a:pt x="603557" y="783610"/>
                  <a:pt x="601080" y="785514"/>
                  <a:pt x="600075" y="788194"/>
                </a:cubicBezTo>
                <a:cubicBezTo>
                  <a:pt x="592776" y="807660"/>
                  <a:pt x="604099" y="793695"/>
                  <a:pt x="590550" y="807244"/>
                </a:cubicBezTo>
                <a:cubicBezTo>
                  <a:pt x="584994" y="806450"/>
                  <a:pt x="578901" y="807373"/>
                  <a:pt x="573881" y="804863"/>
                </a:cubicBezTo>
                <a:cubicBezTo>
                  <a:pt x="571636" y="803740"/>
                  <a:pt x="573275" y="799494"/>
                  <a:pt x="571500" y="797719"/>
                </a:cubicBezTo>
                <a:cubicBezTo>
                  <a:pt x="569725" y="795944"/>
                  <a:pt x="566737" y="796132"/>
                  <a:pt x="564356" y="795338"/>
                </a:cubicBezTo>
                <a:cubicBezTo>
                  <a:pt x="555625" y="796132"/>
                  <a:pt x="546841" y="796479"/>
                  <a:pt x="538162" y="797719"/>
                </a:cubicBezTo>
                <a:cubicBezTo>
                  <a:pt x="535677" y="798074"/>
                  <a:pt x="531563" y="797650"/>
                  <a:pt x="531019" y="800100"/>
                </a:cubicBezTo>
                <a:cubicBezTo>
                  <a:pt x="527064" y="817897"/>
                  <a:pt x="532843" y="815655"/>
                  <a:pt x="538162" y="826294"/>
                </a:cubicBezTo>
                <a:cubicBezTo>
                  <a:pt x="539285" y="828539"/>
                  <a:pt x="539750" y="831057"/>
                  <a:pt x="540544" y="833438"/>
                </a:cubicBezTo>
                <a:cubicBezTo>
                  <a:pt x="539750" y="837407"/>
                  <a:pt x="540753" y="842235"/>
                  <a:pt x="538162" y="845344"/>
                </a:cubicBezTo>
                <a:cubicBezTo>
                  <a:pt x="536067" y="847858"/>
                  <a:pt x="531784" y="846826"/>
                  <a:pt x="528637" y="847725"/>
                </a:cubicBezTo>
                <a:cubicBezTo>
                  <a:pt x="526224" y="848415"/>
                  <a:pt x="523907" y="849417"/>
                  <a:pt x="521494" y="850107"/>
                </a:cubicBezTo>
                <a:cubicBezTo>
                  <a:pt x="518347" y="851006"/>
                  <a:pt x="515104" y="851548"/>
                  <a:pt x="511969" y="852488"/>
                </a:cubicBezTo>
                <a:cubicBezTo>
                  <a:pt x="507160" y="853930"/>
                  <a:pt x="497681" y="857250"/>
                  <a:pt x="497681" y="857250"/>
                </a:cubicBezTo>
                <a:cubicBezTo>
                  <a:pt x="477205" y="870901"/>
                  <a:pt x="503112" y="854534"/>
                  <a:pt x="483394" y="864394"/>
                </a:cubicBezTo>
                <a:cubicBezTo>
                  <a:pt x="480834" y="865674"/>
                  <a:pt x="478810" y="867877"/>
                  <a:pt x="476250" y="869157"/>
                </a:cubicBezTo>
                <a:cubicBezTo>
                  <a:pt x="474005" y="870280"/>
                  <a:pt x="471520" y="870848"/>
                  <a:pt x="469106" y="871538"/>
                </a:cubicBezTo>
                <a:cubicBezTo>
                  <a:pt x="465959" y="872437"/>
                  <a:pt x="459581" y="873919"/>
                  <a:pt x="459581" y="873919"/>
                </a:cubicBezTo>
              </a:path>
            </a:pathLst>
          </a:custGeom>
          <a:solidFill>
            <a:srgbClr val="00B05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2555776" y="3501008"/>
            <a:ext cx="720079" cy="970480"/>
          </a:xfrm>
          <a:custGeom>
            <a:avLst/>
            <a:gdLst>
              <a:gd name="connsiteX0" fmla="*/ 257175 w 595313"/>
              <a:gd name="connsiteY0" fmla="*/ 31017 h 949680"/>
              <a:gd name="connsiteX1" fmla="*/ 271463 w 595313"/>
              <a:gd name="connsiteY1" fmla="*/ 28636 h 949680"/>
              <a:gd name="connsiteX2" fmla="*/ 278607 w 595313"/>
              <a:gd name="connsiteY2" fmla="*/ 11967 h 949680"/>
              <a:gd name="connsiteX3" fmla="*/ 276225 w 595313"/>
              <a:gd name="connsiteY3" fmla="*/ 2442 h 949680"/>
              <a:gd name="connsiteX4" fmla="*/ 283369 w 595313"/>
              <a:gd name="connsiteY4" fmla="*/ 61 h 949680"/>
              <a:gd name="connsiteX5" fmla="*/ 373857 w 595313"/>
              <a:gd name="connsiteY5" fmla="*/ 4823 h 949680"/>
              <a:gd name="connsiteX6" fmla="*/ 371475 w 595313"/>
              <a:gd name="connsiteY6" fmla="*/ 26255 h 949680"/>
              <a:gd name="connsiteX7" fmla="*/ 378619 w 595313"/>
              <a:gd name="connsiteY7" fmla="*/ 28636 h 949680"/>
              <a:gd name="connsiteX8" fmla="*/ 388144 w 595313"/>
              <a:gd name="connsiteY8" fmla="*/ 31017 h 949680"/>
              <a:gd name="connsiteX9" fmla="*/ 383382 w 595313"/>
              <a:gd name="connsiteY9" fmla="*/ 54830 h 949680"/>
              <a:gd name="connsiteX10" fmla="*/ 381000 w 595313"/>
              <a:gd name="connsiteY10" fmla="*/ 61973 h 949680"/>
              <a:gd name="connsiteX11" fmla="*/ 383382 w 595313"/>
              <a:gd name="connsiteY11" fmla="*/ 71498 h 949680"/>
              <a:gd name="connsiteX12" fmla="*/ 390525 w 595313"/>
              <a:gd name="connsiteY12" fmla="*/ 76261 h 949680"/>
              <a:gd name="connsiteX13" fmla="*/ 395288 w 595313"/>
              <a:gd name="connsiteY13" fmla="*/ 83405 h 949680"/>
              <a:gd name="connsiteX14" fmla="*/ 390525 w 595313"/>
              <a:gd name="connsiteY14" fmla="*/ 97692 h 949680"/>
              <a:gd name="connsiteX15" fmla="*/ 421482 w 595313"/>
              <a:gd name="connsiteY15" fmla="*/ 100073 h 949680"/>
              <a:gd name="connsiteX16" fmla="*/ 428625 w 595313"/>
              <a:gd name="connsiteY16" fmla="*/ 104836 h 949680"/>
              <a:gd name="connsiteX17" fmla="*/ 442913 w 595313"/>
              <a:gd name="connsiteY17" fmla="*/ 109598 h 949680"/>
              <a:gd name="connsiteX18" fmla="*/ 454819 w 595313"/>
              <a:gd name="connsiteY18" fmla="*/ 121505 h 949680"/>
              <a:gd name="connsiteX19" fmla="*/ 469107 w 595313"/>
              <a:gd name="connsiteY19" fmla="*/ 128648 h 949680"/>
              <a:gd name="connsiteX20" fmla="*/ 481013 w 595313"/>
              <a:gd name="connsiteY20" fmla="*/ 140555 h 949680"/>
              <a:gd name="connsiteX21" fmla="*/ 488157 w 595313"/>
              <a:gd name="connsiteY21" fmla="*/ 145317 h 949680"/>
              <a:gd name="connsiteX22" fmla="*/ 492919 w 595313"/>
              <a:gd name="connsiteY22" fmla="*/ 152461 h 949680"/>
              <a:gd name="connsiteX23" fmla="*/ 507207 w 595313"/>
              <a:gd name="connsiteY23" fmla="*/ 161986 h 949680"/>
              <a:gd name="connsiteX24" fmla="*/ 504825 w 595313"/>
              <a:gd name="connsiteY24" fmla="*/ 183417 h 949680"/>
              <a:gd name="connsiteX25" fmla="*/ 500063 w 595313"/>
              <a:gd name="connsiteY25" fmla="*/ 190561 h 949680"/>
              <a:gd name="connsiteX26" fmla="*/ 492919 w 595313"/>
              <a:gd name="connsiteY26" fmla="*/ 197705 h 949680"/>
              <a:gd name="connsiteX27" fmla="*/ 485775 w 595313"/>
              <a:gd name="connsiteY27" fmla="*/ 200086 h 949680"/>
              <a:gd name="connsiteX28" fmla="*/ 469107 w 595313"/>
              <a:gd name="connsiteY28" fmla="*/ 204848 h 949680"/>
              <a:gd name="connsiteX29" fmla="*/ 461963 w 595313"/>
              <a:gd name="connsiteY29" fmla="*/ 209611 h 949680"/>
              <a:gd name="connsiteX30" fmla="*/ 454819 w 595313"/>
              <a:gd name="connsiteY30" fmla="*/ 211992 h 949680"/>
              <a:gd name="connsiteX31" fmla="*/ 438150 w 595313"/>
              <a:gd name="connsiteY31" fmla="*/ 216755 h 949680"/>
              <a:gd name="connsiteX32" fmla="*/ 452438 w 595313"/>
              <a:gd name="connsiteY32" fmla="*/ 219136 h 949680"/>
              <a:gd name="connsiteX33" fmla="*/ 454819 w 595313"/>
              <a:gd name="connsiteY33" fmla="*/ 233423 h 949680"/>
              <a:gd name="connsiteX34" fmla="*/ 450057 w 595313"/>
              <a:gd name="connsiteY34" fmla="*/ 240567 h 949680"/>
              <a:gd name="connsiteX35" fmla="*/ 421482 w 595313"/>
              <a:gd name="connsiteY35" fmla="*/ 254855 h 949680"/>
              <a:gd name="connsiteX36" fmla="*/ 414338 w 595313"/>
              <a:gd name="connsiteY36" fmla="*/ 259617 h 949680"/>
              <a:gd name="connsiteX37" fmla="*/ 392907 w 595313"/>
              <a:gd name="connsiteY37" fmla="*/ 266761 h 949680"/>
              <a:gd name="connsiteX38" fmla="*/ 385763 w 595313"/>
              <a:gd name="connsiteY38" fmla="*/ 269142 h 949680"/>
              <a:gd name="connsiteX39" fmla="*/ 388144 w 595313"/>
              <a:gd name="connsiteY39" fmla="*/ 281048 h 949680"/>
              <a:gd name="connsiteX40" fmla="*/ 390525 w 595313"/>
              <a:gd name="connsiteY40" fmla="*/ 288192 h 949680"/>
              <a:gd name="connsiteX41" fmla="*/ 383382 w 595313"/>
              <a:gd name="connsiteY41" fmla="*/ 290573 h 949680"/>
              <a:gd name="connsiteX42" fmla="*/ 385763 w 595313"/>
              <a:gd name="connsiteY42" fmla="*/ 297717 h 949680"/>
              <a:gd name="connsiteX43" fmla="*/ 402432 w 595313"/>
              <a:gd name="connsiteY43" fmla="*/ 302480 h 949680"/>
              <a:gd name="connsiteX44" fmla="*/ 426244 w 595313"/>
              <a:gd name="connsiteY44" fmla="*/ 300098 h 949680"/>
              <a:gd name="connsiteX45" fmla="*/ 433388 w 595313"/>
              <a:gd name="connsiteY45" fmla="*/ 302480 h 949680"/>
              <a:gd name="connsiteX46" fmla="*/ 442913 w 595313"/>
              <a:gd name="connsiteY46" fmla="*/ 323911 h 949680"/>
              <a:gd name="connsiteX47" fmla="*/ 450057 w 595313"/>
              <a:gd name="connsiteY47" fmla="*/ 328673 h 949680"/>
              <a:gd name="connsiteX48" fmla="*/ 459582 w 595313"/>
              <a:gd name="connsiteY48" fmla="*/ 331055 h 949680"/>
              <a:gd name="connsiteX49" fmla="*/ 497682 w 595313"/>
              <a:gd name="connsiteY49" fmla="*/ 326292 h 949680"/>
              <a:gd name="connsiteX50" fmla="*/ 504825 w 595313"/>
              <a:gd name="connsiteY50" fmla="*/ 323911 h 949680"/>
              <a:gd name="connsiteX51" fmla="*/ 516732 w 595313"/>
              <a:gd name="connsiteY51" fmla="*/ 326292 h 949680"/>
              <a:gd name="connsiteX52" fmla="*/ 519113 w 595313"/>
              <a:gd name="connsiteY52" fmla="*/ 335817 h 949680"/>
              <a:gd name="connsiteX53" fmla="*/ 526257 w 595313"/>
              <a:gd name="connsiteY53" fmla="*/ 340580 h 949680"/>
              <a:gd name="connsiteX54" fmla="*/ 528638 w 595313"/>
              <a:gd name="connsiteY54" fmla="*/ 359630 h 949680"/>
              <a:gd name="connsiteX55" fmla="*/ 521494 w 595313"/>
              <a:gd name="connsiteY55" fmla="*/ 362011 h 949680"/>
              <a:gd name="connsiteX56" fmla="*/ 521494 w 595313"/>
              <a:gd name="connsiteY56" fmla="*/ 400111 h 949680"/>
              <a:gd name="connsiteX57" fmla="*/ 514350 w 595313"/>
              <a:gd name="connsiteY57" fmla="*/ 402492 h 949680"/>
              <a:gd name="connsiteX58" fmla="*/ 516732 w 595313"/>
              <a:gd name="connsiteY58" fmla="*/ 428686 h 949680"/>
              <a:gd name="connsiteX59" fmla="*/ 533400 w 595313"/>
              <a:gd name="connsiteY59" fmla="*/ 433448 h 949680"/>
              <a:gd name="connsiteX60" fmla="*/ 531019 w 595313"/>
              <a:gd name="connsiteY60" fmla="*/ 440592 h 949680"/>
              <a:gd name="connsiteX61" fmla="*/ 538163 w 595313"/>
              <a:gd name="connsiteY61" fmla="*/ 442973 h 949680"/>
              <a:gd name="connsiteX62" fmla="*/ 545307 w 595313"/>
              <a:gd name="connsiteY62" fmla="*/ 447736 h 949680"/>
              <a:gd name="connsiteX63" fmla="*/ 547688 w 595313"/>
              <a:gd name="connsiteY63" fmla="*/ 457261 h 949680"/>
              <a:gd name="connsiteX64" fmla="*/ 550069 w 595313"/>
              <a:gd name="connsiteY64" fmla="*/ 466786 h 949680"/>
              <a:gd name="connsiteX65" fmla="*/ 557213 w 595313"/>
              <a:gd name="connsiteY65" fmla="*/ 469167 h 949680"/>
              <a:gd name="connsiteX66" fmla="*/ 571500 w 595313"/>
              <a:gd name="connsiteY66" fmla="*/ 478692 h 949680"/>
              <a:gd name="connsiteX67" fmla="*/ 578644 w 595313"/>
              <a:gd name="connsiteY67" fmla="*/ 488217 h 949680"/>
              <a:gd name="connsiteX68" fmla="*/ 569119 w 595313"/>
              <a:gd name="connsiteY68" fmla="*/ 502505 h 949680"/>
              <a:gd name="connsiteX69" fmla="*/ 566738 w 595313"/>
              <a:gd name="connsiteY69" fmla="*/ 509648 h 949680"/>
              <a:gd name="connsiteX70" fmla="*/ 559594 w 595313"/>
              <a:gd name="connsiteY70" fmla="*/ 514411 h 949680"/>
              <a:gd name="connsiteX71" fmla="*/ 566738 w 595313"/>
              <a:gd name="connsiteY71" fmla="*/ 528698 h 949680"/>
              <a:gd name="connsiteX72" fmla="*/ 559594 w 595313"/>
              <a:gd name="connsiteY72" fmla="*/ 533461 h 949680"/>
              <a:gd name="connsiteX73" fmla="*/ 550069 w 595313"/>
              <a:gd name="connsiteY73" fmla="*/ 545367 h 949680"/>
              <a:gd name="connsiteX74" fmla="*/ 542925 w 595313"/>
              <a:gd name="connsiteY74" fmla="*/ 550130 h 949680"/>
              <a:gd name="connsiteX75" fmla="*/ 566738 w 595313"/>
              <a:gd name="connsiteY75" fmla="*/ 573942 h 949680"/>
              <a:gd name="connsiteX76" fmla="*/ 573882 w 595313"/>
              <a:gd name="connsiteY76" fmla="*/ 578705 h 949680"/>
              <a:gd name="connsiteX77" fmla="*/ 588169 w 595313"/>
              <a:gd name="connsiteY77" fmla="*/ 583467 h 949680"/>
              <a:gd name="connsiteX78" fmla="*/ 595313 w 595313"/>
              <a:gd name="connsiteY78" fmla="*/ 585848 h 949680"/>
              <a:gd name="connsiteX79" fmla="*/ 585788 w 595313"/>
              <a:gd name="connsiteY79" fmla="*/ 588230 h 949680"/>
              <a:gd name="connsiteX80" fmla="*/ 571500 w 595313"/>
              <a:gd name="connsiteY80" fmla="*/ 592992 h 949680"/>
              <a:gd name="connsiteX81" fmla="*/ 561975 w 595313"/>
              <a:gd name="connsiteY81" fmla="*/ 595373 h 949680"/>
              <a:gd name="connsiteX82" fmla="*/ 521494 w 595313"/>
              <a:gd name="connsiteY82" fmla="*/ 597755 h 949680"/>
              <a:gd name="connsiteX83" fmla="*/ 509588 w 595313"/>
              <a:gd name="connsiteY83" fmla="*/ 609661 h 949680"/>
              <a:gd name="connsiteX84" fmla="*/ 507207 w 595313"/>
              <a:gd name="connsiteY84" fmla="*/ 619186 h 949680"/>
              <a:gd name="connsiteX85" fmla="*/ 483394 w 595313"/>
              <a:gd name="connsiteY85" fmla="*/ 623948 h 949680"/>
              <a:gd name="connsiteX86" fmla="*/ 476250 w 595313"/>
              <a:gd name="connsiteY86" fmla="*/ 628711 h 949680"/>
              <a:gd name="connsiteX87" fmla="*/ 471488 w 595313"/>
              <a:gd name="connsiteY87" fmla="*/ 635855 h 949680"/>
              <a:gd name="connsiteX88" fmla="*/ 464344 w 595313"/>
              <a:gd name="connsiteY88" fmla="*/ 638236 h 949680"/>
              <a:gd name="connsiteX89" fmla="*/ 450057 w 595313"/>
              <a:gd name="connsiteY89" fmla="*/ 647761 h 949680"/>
              <a:gd name="connsiteX90" fmla="*/ 435769 w 595313"/>
              <a:gd name="connsiteY90" fmla="*/ 654905 h 949680"/>
              <a:gd name="connsiteX91" fmla="*/ 397669 w 595313"/>
              <a:gd name="connsiteY91" fmla="*/ 657286 h 949680"/>
              <a:gd name="connsiteX92" fmla="*/ 388144 w 595313"/>
              <a:gd name="connsiteY92" fmla="*/ 659667 h 949680"/>
              <a:gd name="connsiteX93" fmla="*/ 352425 w 595313"/>
              <a:gd name="connsiteY93" fmla="*/ 664430 h 949680"/>
              <a:gd name="connsiteX94" fmla="*/ 335757 w 595313"/>
              <a:gd name="connsiteY94" fmla="*/ 673955 h 949680"/>
              <a:gd name="connsiteX95" fmla="*/ 321469 w 595313"/>
              <a:gd name="connsiteY95" fmla="*/ 678717 h 949680"/>
              <a:gd name="connsiteX96" fmla="*/ 323850 w 595313"/>
              <a:gd name="connsiteY96" fmla="*/ 702530 h 949680"/>
              <a:gd name="connsiteX97" fmla="*/ 328613 w 595313"/>
              <a:gd name="connsiteY97" fmla="*/ 709673 h 949680"/>
              <a:gd name="connsiteX98" fmla="*/ 321469 w 595313"/>
              <a:gd name="connsiteY98" fmla="*/ 714436 h 949680"/>
              <a:gd name="connsiteX99" fmla="*/ 314325 w 595313"/>
              <a:gd name="connsiteY99" fmla="*/ 721580 h 949680"/>
              <a:gd name="connsiteX100" fmla="*/ 311944 w 595313"/>
              <a:gd name="connsiteY100" fmla="*/ 728723 h 949680"/>
              <a:gd name="connsiteX101" fmla="*/ 319088 w 595313"/>
              <a:gd name="connsiteY101" fmla="*/ 731105 h 949680"/>
              <a:gd name="connsiteX102" fmla="*/ 328613 w 595313"/>
              <a:gd name="connsiteY102" fmla="*/ 733486 h 949680"/>
              <a:gd name="connsiteX103" fmla="*/ 350044 w 595313"/>
              <a:gd name="connsiteY103" fmla="*/ 740630 h 949680"/>
              <a:gd name="connsiteX104" fmla="*/ 357188 w 595313"/>
              <a:gd name="connsiteY104" fmla="*/ 743011 h 949680"/>
              <a:gd name="connsiteX105" fmla="*/ 364332 w 595313"/>
              <a:gd name="connsiteY105" fmla="*/ 745392 h 949680"/>
              <a:gd name="connsiteX106" fmla="*/ 385763 w 595313"/>
              <a:gd name="connsiteY106" fmla="*/ 752536 h 949680"/>
              <a:gd name="connsiteX107" fmla="*/ 400050 w 595313"/>
              <a:gd name="connsiteY107" fmla="*/ 766823 h 949680"/>
              <a:gd name="connsiteX108" fmla="*/ 407194 w 595313"/>
              <a:gd name="connsiteY108" fmla="*/ 769205 h 949680"/>
              <a:gd name="connsiteX109" fmla="*/ 414338 w 595313"/>
              <a:gd name="connsiteY109" fmla="*/ 773967 h 949680"/>
              <a:gd name="connsiteX110" fmla="*/ 411957 w 595313"/>
              <a:gd name="connsiteY110" fmla="*/ 783492 h 949680"/>
              <a:gd name="connsiteX111" fmla="*/ 395288 w 595313"/>
              <a:gd name="connsiteY111" fmla="*/ 790636 h 949680"/>
              <a:gd name="connsiteX112" fmla="*/ 402432 w 595313"/>
              <a:gd name="connsiteY112" fmla="*/ 795398 h 949680"/>
              <a:gd name="connsiteX113" fmla="*/ 409575 w 595313"/>
              <a:gd name="connsiteY113" fmla="*/ 809686 h 949680"/>
              <a:gd name="connsiteX114" fmla="*/ 407194 w 595313"/>
              <a:gd name="connsiteY114" fmla="*/ 816830 h 949680"/>
              <a:gd name="connsiteX115" fmla="*/ 421482 w 595313"/>
              <a:gd name="connsiteY115" fmla="*/ 821592 h 949680"/>
              <a:gd name="connsiteX116" fmla="*/ 414338 w 595313"/>
              <a:gd name="connsiteY116" fmla="*/ 835880 h 949680"/>
              <a:gd name="connsiteX117" fmla="*/ 419100 w 595313"/>
              <a:gd name="connsiteY117" fmla="*/ 843023 h 949680"/>
              <a:gd name="connsiteX118" fmla="*/ 433388 w 595313"/>
              <a:gd name="connsiteY118" fmla="*/ 850167 h 949680"/>
              <a:gd name="connsiteX119" fmla="*/ 440532 w 595313"/>
              <a:gd name="connsiteY119" fmla="*/ 847786 h 949680"/>
              <a:gd name="connsiteX120" fmla="*/ 435769 w 595313"/>
              <a:gd name="connsiteY120" fmla="*/ 859692 h 949680"/>
              <a:gd name="connsiteX121" fmla="*/ 397669 w 595313"/>
              <a:gd name="connsiteY121" fmla="*/ 866836 h 949680"/>
              <a:gd name="connsiteX122" fmla="*/ 390525 w 595313"/>
              <a:gd name="connsiteY122" fmla="*/ 881123 h 949680"/>
              <a:gd name="connsiteX123" fmla="*/ 383382 w 595313"/>
              <a:gd name="connsiteY123" fmla="*/ 885886 h 949680"/>
              <a:gd name="connsiteX124" fmla="*/ 376238 w 595313"/>
              <a:gd name="connsiteY124" fmla="*/ 883505 h 949680"/>
              <a:gd name="connsiteX125" fmla="*/ 369094 w 595313"/>
              <a:gd name="connsiteY125" fmla="*/ 881123 h 949680"/>
              <a:gd name="connsiteX126" fmla="*/ 373857 w 595313"/>
              <a:gd name="connsiteY126" fmla="*/ 902555 h 949680"/>
              <a:gd name="connsiteX127" fmla="*/ 369094 w 595313"/>
              <a:gd name="connsiteY127" fmla="*/ 919223 h 949680"/>
              <a:gd name="connsiteX128" fmla="*/ 361950 w 595313"/>
              <a:gd name="connsiteY128" fmla="*/ 926367 h 949680"/>
              <a:gd name="connsiteX129" fmla="*/ 345282 w 595313"/>
              <a:gd name="connsiteY129" fmla="*/ 923986 h 949680"/>
              <a:gd name="connsiteX130" fmla="*/ 340519 w 595313"/>
              <a:gd name="connsiteY130" fmla="*/ 916842 h 949680"/>
              <a:gd name="connsiteX131" fmla="*/ 314325 w 595313"/>
              <a:gd name="connsiteY131" fmla="*/ 919223 h 949680"/>
              <a:gd name="connsiteX132" fmla="*/ 300038 w 595313"/>
              <a:gd name="connsiteY132" fmla="*/ 926367 h 949680"/>
              <a:gd name="connsiteX133" fmla="*/ 283369 w 595313"/>
              <a:gd name="connsiteY133" fmla="*/ 931130 h 949680"/>
              <a:gd name="connsiteX134" fmla="*/ 278607 w 595313"/>
              <a:gd name="connsiteY134" fmla="*/ 923986 h 949680"/>
              <a:gd name="connsiteX135" fmla="*/ 264319 w 595313"/>
              <a:gd name="connsiteY135" fmla="*/ 933511 h 949680"/>
              <a:gd name="connsiteX136" fmla="*/ 257175 w 595313"/>
              <a:gd name="connsiteY136" fmla="*/ 938273 h 949680"/>
              <a:gd name="connsiteX137" fmla="*/ 230982 w 595313"/>
              <a:gd name="connsiteY137" fmla="*/ 940655 h 949680"/>
              <a:gd name="connsiteX138" fmla="*/ 221457 w 595313"/>
              <a:gd name="connsiteY138" fmla="*/ 938273 h 949680"/>
              <a:gd name="connsiteX139" fmla="*/ 223838 w 595313"/>
              <a:gd name="connsiteY139" fmla="*/ 931130 h 949680"/>
              <a:gd name="connsiteX140" fmla="*/ 221457 w 595313"/>
              <a:gd name="connsiteY140" fmla="*/ 916842 h 949680"/>
              <a:gd name="connsiteX141" fmla="*/ 214313 w 595313"/>
              <a:gd name="connsiteY141" fmla="*/ 921605 h 949680"/>
              <a:gd name="connsiteX142" fmla="*/ 183357 w 595313"/>
              <a:gd name="connsiteY142" fmla="*/ 926367 h 949680"/>
              <a:gd name="connsiteX143" fmla="*/ 173832 w 595313"/>
              <a:gd name="connsiteY143" fmla="*/ 935892 h 949680"/>
              <a:gd name="connsiteX144" fmla="*/ 180975 w 595313"/>
              <a:gd name="connsiteY144" fmla="*/ 938273 h 949680"/>
              <a:gd name="connsiteX145" fmla="*/ 185738 w 595313"/>
              <a:gd name="connsiteY145" fmla="*/ 931130 h 949680"/>
              <a:gd name="connsiteX146" fmla="*/ 178594 w 595313"/>
              <a:gd name="connsiteY146" fmla="*/ 935892 h 949680"/>
              <a:gd name="connsiteX147" fmla="*/ 173832 w 595313"/>
              <a:gd name="connsiteY147" fmla="*/ 943036 h 949680"/>
              <a:gd name="connsiteX148" fmla="*/ 166688 w 595313"/>
              <a:gd name="connsiteY148" fmla="*/ 945417 h 949680"/>
              <a:gd name="connsiteX149" fmla="*/ 152400 w 595313"/>
              <a:gd name="connsiteY149" fmla="*/ 935892 h 949680"/>
              <a:gd name="connsiteX150" fmla="*/ 145257 w 595313"/>
              <a:gd name="connsiteY150" fmla="*/ 928748 h 949680"/>
              <a:gd name="connsiteX151" fmla="*/ 138113 w 595313"/>
              <a:gd name="connsiteY151" fmla="*/ 933511 h 949680"/>
              <a:gd name="connsiteX152" fmla="*/ 130969 w 595313"/>
              <a:gd name="connsiteY152" fmla="*/ 947798 h 949680"/>
              <a:gd name="connsiteX153" fmla="*/ 123825 w 595313"/>
              <a:gd name="connsiteY153" fmla="*/ 943036 h 949680"/>
              <a:gd name="connsiteX154" fmla="*/ 119063 w 595313"/>
              <a:gd name="connsiteY154" fmla="*/ 928748 h 949680"/>
              <a:gd name="connsiteX155" fmla="*/ 116682 w 595313"/>
              <a:gd name="connsiteY155" fmla="*/ 921605 h 949680"/>
              <a:gd name="connsiteX156" fmla="*/ 109538 w 595313"/>
              <a:gd name="connsiteY156" fmla="*/ 914461 h 949680"/>
              <a:gd name="connsiteX157" fmla="*/ 102394 w 595313"/>
              <a:gd name="connsiteY157" fmla="*/ 909698 h 949680"/>
              <a:gd name="connsiteX158" fmla="*/ 38100 w 595313"/>
              <a:gd name="connsiteY158" fmla="*/ 907317 h 949680"/>
              <a:gd name="connsiteX159" fmla="*/ 19050 w 595313"/>
              <a:gd name="connsiteY159" fmla="*/ 902555 h 949680"/>
              <a:gd name="connsiteX160" fmla="*/ 9525 w 595313"/>
              <a:gd name="connsiteY160" fmla="*/ 897792 h 949680"/>
              <a:gd name="connsiteX161" fmla="*/ 4763 w 595313"/>
              <a:gd name="connsiteY161" fmla="*/ 890648 h 949680"/>
              <a:gd name="connsiteX162" fmla="*/ 0 w 595313"/>
              <a:gd name="connsiteY162" fmla="*/ 869217 h 949680"/>
              <a:gd name="connsiteX163" fmla="*/ 2382 w 595313"/>
              <a:gd name="connsiteY163" fmla="*/ 864455 h 9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95313" h="949680">
                <a:moveTo>
                  <a:pt x="257175" y="31017"/>
                </a:moveTo>
                <a:cubicBezTo>
                  <a:pt x="261938" y="30223"/>
                  <a:pt x="267369" y="31195"/>
                  <a:pt x="271463" y="28636"/>
                </a:cubicBezTo>
                <a:cubicBezTo>
                  <a:pt x="273939" y="27089"/>
                  <a:pt x="277513" y="15249"/>
                  <a:pt x="278607" y="11967"/>
                </a:cubicBezTo>
                <a:cubicBezTo>
                  <a:pt x="277813" y="8792"/>
                  <a:pt x="275010" y="5481"/>
                  <a:pt x="276225" y="2442"/>
                </a:cubicBezTo>
                <a:cubicBezTo>
                  <a:pt x="277157" y="111"/>
                  <a:pt x="280860" y="0"/>
                  <a:pt x="283369" y="61"/>
                </a:cubicBezTo>
                <a:cubicBezTo>
                  <a:pt x="313564" y="797"/>
                  <a:pt x="343694" y="3236"/>
                  <a:pt x="373857" y="4823"/>
                </a:cubicBezTo>
                <a:cubicBezTo>
                  <a:pt x="373063" y="11967"/>
                  <a:pt x="370065" y="19207"/>
                  <a:pt x="371475" y="26255"/>
                </a:cubicBezTo>
                <a:cubicBezTo>
                  <a:pt x="371967" y="28716"/>
                  <a:pt x="376205" y="27946"/>
                  <a:pt x="378619" y="28636"/>
                </a:cubicBezTo>
                <a:cubicBezTo>
                  <a:pt x="381766" y="29535"/>
                  <a:pt x="384969" y="30223"/>
                  <a:pt x="388144" y="31017"/>
                </a:cubicBezTo>
                <a:cubicBezTo>
                  <a:pt x="382763" y="47162"/>
                  <a:pt x="388857" y="27457"/>
                  <a:pt x="383382" y="54830"/>
                </a:cubicBezTo>
                <a:cubicBezTo>
                  <a:pt x="382890" y="57291"/>
                  <a:pt x="381794" y="59592"/>
                  <a:pt x="381000" y="61973"/>
                </a:cubicBezTo>
                <a:cubicBezTo>
                  <a:pt x="381794" y="65148"/>
                  <a:pt x="381567" y="68775"/>
                  <a:pt x="383382" y="71498"/>
                </a:cubicBezTo>
                <a:cubicBezTo>
                  <a:pt x="384969" y="73879"/>
                  <a:pt x="388501" y="74237"/>
                  <a:pt x="390525" y="76261"/>
                </a:cubicBezTo>
                <a:cubicBezTo>
                  <a:pt x="392549" y="78285"/>
                  <a:pt x="393700" y="81024"/>
                  <a:pt x="395288" y="83405"/>
                </a:cubicBezTo>
                <a:cubicBezTo>
                  <a:pt x="394998" y="83502"/>
                  <a:pt x="370409" y="89071"/>
                  <a:pt x="390525" y="97692"/>
                </a:cubicBezTo>
                <a:cubicBezTo>
                  <a:pt x="400038" y="101769"/>
                  <a:pt x="411163" y="99279"/>
                  <a:pt x="421482" y="100073"/>
                </a:cubicBezTo>
                <a:cubicBezTo>
                  <a:pt x="423863" y="101661"/>
                  <a:pt x="426010" y="103674"/>
                  <a:pt x="428625" y="104836"/>
                </a:cubicBezTo>
                <a:cubicBezTo>
                  <a:pt x="433213" y="106875"/>
                  <a:pt x="442913" y="109598"/>
                  <a:pt x="442913" y="109598"/>
                </a:cubicBezTo>
                <a:cubicBezTo>
                  <a:pt x="461968" y="122302"/>
                  <a:pt x="438940" y="105626"/>
                  <a:pt x="454819" y="121505"/>
                </a:cubicBezTo>
                <a:cubicBezTo>
                  <a:pt x="459434" y="126120"/>
                  <a:pt x="463298" y="126712"/>
                  <a:pt x="469107" y="128648"/>
                </a:cubicBezTo>
                <a:cubicBezTo>
                  <a:pt x="488162" y="141354"/>
                  <a:pt x="465131" y="124674"/>
                  <a:pt x="481013" y="140555"/>
                </a:cubicBezTo>
                <a:cubicBezTo>
                  <a:pt x="483037" y="142579"/>
                  <a:pt x="485776" y="143730"/>
                  <a:pt x="488157" y="145317"/>
                </a:cubicBezTo>
                <a:cubicBezTo>
                  <a:pt x="489744" y="147698"/>
                  <a:pt x="490765" y="150576"/>
                  <a:pt x="492919" y="152461"/>
                </a:cubicBezTo>
                <a:cubicBezTo>
                  <a:pt x="497227" y="156230"/>
                  <a:pt x="507207" y="161986"/>
                  <a:pt x="507207" y="161986"/>
                </a:cubicBezTo>
                <a:cubicBezTo>
                  <a:pt x="506413" y="169130"/>
                  <a:pt x="506568" y="176444"/>
                  <a:pt x="504825" y="183417"/>
                </a:cubicBezTo>
                <a:cubicBezTo>
                  <a:pt x="504131" y="186193"/>
                  <a:pt x="501895" y="188362"/>
                  <a:pt x="500063" y="190561"/>
                </a:cubicBezTo>
                <a:cubicBezTo>
                  <a:pt x="497907" y="193148"/>
                  <a:pt x="495721" y="195837"/>
                  <a:pt x="492919" y="197705"/>
                </a:cubicBezTo>
                <a:cubicBezTo>
                  <a:pt x="490830" y="199097"/>
                  <a:pt x="488189" y="199396"/>
                  <a:pt x="485775" y="200086"/>
                </a:cubicBezTo>
                <a:cubicBezTo>
                  <a:pt x="464854" y="206063"/>
                  <a:pt x="486227" y="199141"/>
                  <a:pt x="469107" y="204848"/>
                </a:cubicBezTo>
                <a:cubicBezTo>
                  <a:pt x="466726" y="206436"/>
                  <a:pt x="464523" y="208331"/>
                  <a:pt x="461963" y="209611"/>
                </a:cubicBezTo>
                <a:cubicBezTo>
                  <a:pt x="459718" y="210734"/>
                  <a:pt x="457223" y="211271"/>
                  <a:pt x="454819" y="211992"/>
                </a:cubicBezTo>
                <a:cubicBezTo>
                  <a:pt x="449284" y="213653"/>
                  <a:pt x="443706" y="215167"/>
                  <a:pt x="438150" y="216755"/>
                </a:cubicBezTo>
                <a:cubicBezTo>
                  <a:pt x="442913" y="217549"/>
                  <a:pt x="448119" y="216977"/>
                  <a:pt x="452438" y="219136"/>
                </a:cubicBezTo>
                <a:cubicBezTo>
                  <a:pt x="459556" y="222695"/>
                  <a:pt x="457260" y="228541"/>
                  <a:pt x="454819" y="233423"/>
                </a:cubicBezTo>
                <a:cubicBezTo>
                  <a:pt x="453539" y="235983"/>
                  <a:pt x="452211" y="238682"/>
                  <a:pt x="450057" y="240567"/>
                </a:cubicBezTo>
                <a:cubicBezTo>
                  <a:pt x="438696" y="250508"/>
                  <a:pt x="434969" y="250359"/>
                  <a:pt x="421482" y="254855"/>
                </a:cubicBezTo>
                <a:cubicBezTo>
                  <a:pt x="418767" y="255760"/>
                  <a:pt x="416953" y="258455"/>
                  <a:pt x="414338" y="259617"/>
                </a:cubicBezTo>
                <a:cubicBezTo>
                  <a:pt x="414336" y="259618"/>
                  <a:pt x="396480" y="265570"/>
                  <a:pt x="392907" y="266761"/>
                </a:cubicBezTo>
                <a:lnTo>
                  <a:pt x="385763" y="269142"/>
                </a:lnTo>
                <a:cubicBezTo>
                  <a:pt x="386557" y="273111"/>
                  <a:pt x="387162" y="277122"/>
                  <a:pt x="388144" y="281048"/>
                </a:cubicBezTo>
                <a:cubicBezTo>
                  <a:pt x="388753" y="283483"/>
                  <a:pt x="391647" y="285947"/>
                  <a:pt x="390525" y="288192"/>
                </a:cubicBezTo>
                <a:cubicBezTo>
                  <a:pt x="389403" y="290437"/>
                  <a:pt x="385763" y="289779"/>
                  <a:pt x="383382" y="290573"/>
                </a:cubicBezTo>
                <a:cubicBezTo>
                  <a:pt x="384176" y="292954"/>
                  <a:pt x="383988" y="295942"/>
                  <a:pt x="385763" y="297717"/>
                </a:cubicBezTo>
                <a:cubicBezTo>
                  <a:pt x="386900" y="298854"/>
                  <a:pt x="402352" y="302460"/>
                  <a:pt x="402432" y="302480"/>
                </a:cubicBezTo>
                <a:cubicBezTo>
                  <a:pt x="410369" y="301686"/>
                  <a:pt x="418267" y="300098"/>
                  <a:pt x="426244" y="300098"/>
                </a:cubicBezTo>
                <a:cubicBezTo>
                  <a:pt x="428754" y="300098"/>
                  <a:pt x="431929" y="300437"/>
                  <a:pt x="433388" y="302480"/>
                </a:cubicBezTo>
                <a:cubicBezTo>
                  <a:pt x="445176" y="318984"/>
                  <a:pt x="431875" y="312874"/>
                  <a:pt x="442913" y="323911"/>
                </a:cubicBezTo>
                <a:cubicBezTo>
                  <a:pt x="444937" y="325935"/>
                  <a:pt x="447427" y="327546"/>
                  <a:pt x="450057" y="328673"/>
                </a:cubicBezTo>
                <a:cubicBezTo>
                  <a:pt x="453065" y="329962"/>
                  <a:pt x="456407" y="330261"/>
                  <a:pt x="459582" y="331055"/>
                </a:cubicBezTo>
                <a:cubicBezTo>
                  <a:pt x="475841" y="329576"/>
                  <a:pt x="483626" y="329806"/>
                  <a:pt x="497682" y="326292"/>
                </a:cubicBezTo>
                <a:cubicBezTo>
                  <a:pt x="500117" y="325683"/>
                  <a:pt x="502444" y="324705"/>
                  <a:pt x="504825" y="323911"/>
                </a:cubicBezTo>
                <a:cubicBezTo>
                  <a:pt x="508794" y="324705"/>
                  <a:pt x="513622" y="323701"/>
                  <a:pt x="516732" y="326292"/>
                </a:cubicBezTo>
                <a:cubicBezTo>
                  <a:pt x="519246" y="328387"/>
                  <a:pt x="517298" y="333094"/>
                  <a:pt x="519113" y="335817"/>
                </a:cubicBezTo>
                <a:cubicBezTo>
                  <a:pt x="520701" y="338198"/>
                  <a:pt x="523876" y="338992"/>
                  <a:pt x="526257" y="340580"/>
                </a:cubicBezTo>
                <a:cubicBezTo>
                  <a:pt x="529507" y="347080"/>
                  <a:pt x="534623" y="352149"/>
                  <a:pt x="528638" y="359630"/>
                </a:cubicBezTo>
                <a:cubicBezTo>
                  <a:pt x="527070" y="361590"/>
                  <a:pt x="523875" y="361217"/>
                  <a:pt x="521494" y="362011"/>
                </a:cubicBezTo>
                <a:cubicBezTo>
                  <a:pt x="521754" y="364874"/>
                  <a:pt x="526742" y="392239"/>
                  <a:pt x="521494" y="400111"/>
                </a:cubicBezTo>
                <a:cubicBezTo>
                  <a:pt x="520102" y="402200"/>
                  <a:pt x="516731" y="401698"/>
                  <a:pt x="514350" y="402492"/>
                </a:cubicBezTo>
                <a:cubicBezTo>
                  <a:pt x="513665" y="407969"/>
                  <a:pt x="507502" y="423558"/>
                  <a:pt x="516732" y="428686"/>
                </a:cubicBezTo>
                <a:cubicBezTo>
                  <a:pt x="521783" y="431492"/>
                  <a:pt x="527844" y="431861"/>
                  <a:pt x="533400" y="433448"/>
                </a:cubicBezTo>
                <a:cubicBezTo>
                  <a:pt x="532606" y="435829"/>
                  <a:pt x="529896" y="438347"/>
                  <a:pt x="531019" y="440592"/>
                </a:cubicBezTo>
                <a:cubicBezTo>
                  <a:pt x="532142" y="442837"/>
                  <a:pt x="535918" y="441850"/>
                  <a:pt x="538163" y="442973"/>
                </a:cubicBezTo>
                <a:cubicBezTo>
                  <a:pt x="540723" y="444253"/>
                  <a:pt x="542926" y="446148"/>
                  <a:pt x="545307" y="447736"/>
                </a:cubicBezTo>
                <a:cubicBezTo>
                  <a:pt x="546101" y="450911"/>
                  <a:pt x="545644" y="454705"/>
                  <a:pt x="547688" y="457261"/>
                </a:cubicBezTo>
                <a:cubicBezTo>
                  <a:pt x="554261" y="465477"/>
                  <a:pt x="559972" y="451933"/>
                  <a:pt x="550069" y="466786"/>
                </a:cubicBezTo>
                <a:cubicBezTo>
                  <a:pt x="552450" y="467580"/>
                  <a:pt x="555124" y="467775"/>
                  <a:pt x="557213" y="469167"/>
                </a:cubicBezTo>
                <a:cubicBezTo>
                  <a:pt x="575052" y="481059"/>
                  <a:pt x="554515" y="473030"/>
                  <a:pt x="571500" y="478692"/>
                </a:cubicBezTo>
                <a:cubicBezTo>
                  <a:pt x="573881" y="481867"/>
                  <a:pt x="579039" y="484268"/>
                  <a:pt x="578644" y="488217"/>
                </a:cubicBezTo>
                <a:cubicBezTo>
                  <a:pt x="578075" y="493913"/>
                  <a:pt x="569119" y="502505"/>
                  <a:pt x="569119" y="502505"/>
                </a:cubicBezTo>
                <a:cubicBezTo>
                  <a:pt x="568325" y="504886"/>
                  <a:pt x="568306" y="507688"/>
                  <a:pt x="566738" y="509648"/>
                </a:cubicBezTo>
                <a:cubicBezTo>
                  <a:pt x="564950" y="511883"/>
                  <a:pt x="560657" y="511754"/>
                  <a:pt x="559594" y="514411"/>
                </a:cubicBezTo>
                <a:cubicBezTo>
                  <a:pt x="558361" y="517493"/>
                  <a:pt x="565734" y="527193"/>
                  <a:pt x="566738" y="528698"/>
                </a:cubicBezTo>
                <a:cubicBezTo>
                  <a:pt x="564357" y="530286"/>
                  <a:pt x="561182" y="531080"/>
                  <a:pt x="559594" y="533461"/>
                </a:cubicBezTo>
                <a:cubicBezTo>
                  <a:pt x="550197" y="547557"/>
                  <a:pt x="565232" y="540313"/>
                  <a:pt x="550069" y="545367"/>
                </a:cubicBezTo>
                <a:cubicBezTo>
                  <a:pt x="547688" y="546955"/>
                  <a:pt x="542570" y="547290"/>
                  <a:pt x="542925" y="550130"/>
                </a:cubicBezTo>
                <a:cubicBezTo>
                  <a:pt x="544368" y="561675"/>
                  <a:pt x="558945" y="568747"/>
                  <a:pt x="566738" y="573942"/>
                </a:cubicBezTo>
                <a:cubicBezTo>
                  <a:pt x="569119" y="575530"/>
                  <a:pt x="571167" y="577800"/>
                  <a:pt x="573882" y="578705"/>
                </a:cubicBezTo>
                <a:lnTo>
                  <a:pt x="588169" y="583467"/>
                </a:lnTo>
                <a:lnTo>
                  <a:pt x="595313" y="585848"/>
                </a:lnTo>
                <a:cubicBezTo>
                  <a:pt x="592138" y="586642"/>
                  <a:pt x="588923" y="587290"/>
                  <a:pt x="585788" y="588230"/>
                </a:cubicBezTo>
                <a:cubicBezTo>
                  <a:pt x="580980" y="589673"/>
                  <a:pt x="576370" y="591775"/>
                  <a:pt x="571500" y="592992"/>
                </a:cubicBezTo>
                <a:cubicBezTo>
                  <a:pt x="568325" y="593786"/>
                  <a:pt x="565233" y="595063"/>
                  <a:pt x="561975" y="595373"/>
                </a:cubicBezTo>
                <a:cubicBezTo>
                  <a:pt x="548519" y="596655"/>
                  <a:pt x="534988" y="596961"/>
                  <a:pt x="521494" y="597755"/>
                </a:cubicBezTo>
                <a:cubicBezTo>
                  <a:pt x="512171" y="600862"/>
                  <a:pt x="513791" y="598451"/>
                  <a:pt x="509588" y="609661"/>
                </a:cubicBezTo>
                <a:cubicBezTo>
                  <a:pt x="508439" y="612725"/>
                  <a:pt x="510080" y="617619"/>
                  <a:pt x="507207" y="619186"/>
                </a:cubicBezTo>
                <a:cubicBezTo>
                  <a:pt x="500101" y="623062"/>
                  <a:pt x="491332" y="622361"/>
                  <a:pt x="483394" y="623948"/>
                </a:cubicBezTo>
                <a:cubicBezTo>
                  <a:pt x="481013" y="625536"/>
                  <a:pt x="478274" y="626687"/>
                  <a:pt x="476250" y="628711"/>
                </a:cubicBezTo>
                <a:cubicBezTo>
                  <a:pt x="474226" y="630735"/>
                  <a:pt x="473723" y="634067"/>
                  <a:pt x="471488" y="635855"/>
                </a:cubicBezTo>
                <a:cubicBezTo>
                  <a:pt x="469528" y="637423"/>
                  <a:pt x="466725" y="637442"/>
                  <a:pt x="464344" y="638236"/>
                </a:cubicBezTo>
                <a:cubicBezTo>
                  <a:pt x="450803" y="651777"/>
                  <a:pt x="463840" y="640870"/>
                  <a:pt x="450057" y="647761"/>
                </a:cubicBezTo>
                <a:cubicBezTo>
                  <a:pt x="443424" y="651077"/>
                  <a:pt x="443347" y="654107"/>
                  <a:pt x="435769" y="654905"/>
                </a:cubicBezTo>
                <a:cubicBezTo>
                  <a:pt x="423114" y="656237"/>
                  <a:pt x="410369" y="656492"/>
                  <a:pt x="397669" y="657286"/>
                </a:cubicBezTo>
                <a:cubicBezTo>
                  <a:pt x="394494" y="658080"/>
                  <a:pt x="391353" y="659025"/>
                  <a:pt x="388144" y="659667"/>
                </a:cubicBezTo>
                <a:cubicBezTo>
                  <a:pt x="374786" y="662338"/>
                  <a:pt x="366716" y="662842"/>
                  <a:pt x="352425" y="664430"/>
                </a:cubicBezTo>
                <a:cubicBezTo>
                  <a:pt x="345984" y="668724"/>
                  <a:pt x="343307" y="670935"/>
                  <a:pt x="335757" y="673955"/>
                </a:cubicBezTo>
                <a:cubicBezTo>
                  <a:pt x="331096" y="675819"/>
                  <a:pt x="321469" y="678717"/>
                  <a:pt x="321469" y="678717"/>
                </a:cubicBezTo>
                <a:cubicBezTo>
                  <a:pt x="322263" y="686655"/>
                  <a:pt x="322056" y="694757"/>
                  <a:pt x="323850" y="702530"/>
                </a:cubicBezTo>
                <a:cubicBezTo>
                  <a:pt x="324494" y="705318"/>
                  <a:pt x="329174" y="706867"/>
                  <a:pt x="328613" y="709673"/>
                </a:cubicBezTo>
                <a:cubicBezTo>
                  <a:pt x="328052" y="712479"/>
                  <a:pt x="323668" y="712604"/>
                  <a:pt x="321469" y="714436"/>
                </a:cubicBezTo>
                <a:cubicBezTo>
                  <a:pt x="318882" y="716592"/>
                  <a:pt x="316706" y="719199"/>
                  <a:pt x="314325" y="721580"/>
                </a:cubicBezTo>
                <a:cubicBezTo>
                  <a:pt x="313531" y="723961"/>
                  <a:pt x="310821" y="726478"/>
                  <a:pt x="311944" y="728723"/>
                </a:cubicBezTo>
                <a:cubicBezTo>
                  <a:pt x="313067" y="730968"/>
                  <a:pt x="316674" y="730415"/>
                  <a:pt x="319088" y="731105"/>
                </a:cubicBezTo>
                <a:cubicBezTo>
                  <a:pt x="322235" y="732004"/>
                  <a:pt x="325478" y="732546"/>
                  <a:pt x="328613" y="733486"/>
                </a:cubicBezTo>
                <a:cubicBezTo>
                  <a:pt x="328686" y="733508"/>
                  <a:pt x="346436" y="739427"/>
                  <a:pt x="350044" y="740630"/>
                </a:cubicBezTo>
                <a:lnTo>
                  <a:pt x="357188" y="743011"/>
                </a:lnTo>
                <a:lnTo>
                  <a:pt x="364332" y="745392"/>
                </a:lnTo>
                <a:cubicBezTo>
                  <a:pt x="384362" y="758748"/>
                  <a:pt x="353688" y="739706"/>
                  <a:pt x="385763" y="752536"/>
                </a:cubicBezTo>
                <a:cubicBezTo>
                  <a:pt x="404139" y="759886"/>
                  <a:pt x="388355" y="757467"/>
                  <a:pt x="400050" y="766823"/>
                </a:cubicBezTo>
                <a:cubicBezTo>
                  <a:pt x="402010" y="768391"/>
                  <a:pt x="404949" y="768082"/>
                  <a:pt x="407194" y="769205"/>
                </a:cubicBezTo>
                <a:cubicBezTo>
                  <a:pt x="409754" y="770485"/>
                  <a:pt x="411957" y="772380"/>
                  <a:pt x="414338" y="773967"/>
                </a:cubicBezTo>
                <a:cubicBezTo>
                  <a:pt x="413544" y="777142"/>
                  <a:pt x="413772" y="780769"/>
                  <a:pt x="411957" y="783492"/>
                </a:cubicBezTo>
                <a:cubicBezTo>
                  <a:pt x="408668" y="788426"/>
                  <a:pt x="400068" y="789441"/>
                  <a:pt x="395288" y="790636"/>
                </a:cubicBezTo>
                <a:cubicBezTo>
                  <a:pt x="397669" y="792223"/>
                  <a:pt x="400408" y="793374"/>
                  <a:pt x="402432" y="795398"/>
                </a:cubicBezTo>
                <a:cubicBezTo>
                  <a:pt x="407047" y="800013"/>
                  <a:pt x="407639" y="803877"/>
                  <a:pt x="409575" y="809686"/>
                </a:cubicBezTo>
                <a:cubicBezTo>
                  <a:pt x="408781" y="812067"/>
                  <a:pt x="405419" y="815055"/>
                  <a:pt x="407194" y="816830"/>
                </a:cubicBezTo>
                <a:cubicBezTo>
                  <a:pt x="410744" y="820380"/>
                  <a:pt x="421482" y="821592"/>
                  <a:pt x="421482" y="821592"/>
                </a:cubicBezTo>
                <a:cubicBezTo>
                  <a:pt x="419823" y="824081"/>
                  <a:pt x="413681" y="831935"/>
                  <a:pt x="414338" y="835880"/>
                </a:cubicBezTo>
                <a:cubicBezTo>
                  <a:pt x="414808" y="838703"/>
                  <a:pt x="417077" y="841000"/>
                  <a:pt x="419100" y="843023"/>
                </a:cubicBezTo>
                <a:cubicBezTo>
                  <a:pt x="423717" y="847640"/>
                  <a:pt x="427576" y="848230"/>
                  <a:pt x="433388" y="850167"/>
                </a:cubicBezTo>
                <a:cubicBezTo>
                  <a:pt x="435769" y="849373"/>
                  <a:pt x="438287" y="846663"/>
                  <a:pt x="440532" y="847786"/>
                </a:cubicBezTo>
                <a:cubicBezTo>
                  <a:pt x="450612" y="852827"/>
                  <a:pt x="437255" y="859031"/>
                  <a:pt x="435769" y="859692"/>
                </a:cubicBezTo>
                <a:cubicBezTo>
                  <a:pt x="420961" y="866273"/>
                  <a:pt x="415279" y="865075"/>
                  <a:pt x="397669" y="866836"/>
                </a:cubicBezTo>
                <a:cubicBezTo>
                  <a:pt x="395732" y="872648"/>
                  <a:pt x="395143" y="876505"/>
                  <a:pt x="390525" y="881123"/>
                </a:cubicBezTo>
                <a:cubicBezTo>
                  <a:pt x="388501" y="883147"/>
                  <a:pt x="385763" y="884298"/>
                  <a:pt x="383382" y="885886"/>
                </a:cubicBezTo>
                <a:cubicBezTo>
                  <a:pt x="381001" y="885092"/>
                  <a:pt x="377806" y="885465"/>
                  <a:pt x="376238" y="883505"/>
                </a:cubicBezTo>
                <a:cubicBezTo>
                  <a:pt x="370087" y="875817"/>
                  <a:pt x="378362" y="867223"/>
                  <a:pt x="369094" y="881123"/>
                </a:cubicBezTo>
                <a:cubicBezTo>
                  <a:pt x="371277" y="887672"/>
                  <a:pt x="374381" y="895748"/>
                  <a:pt x="373857" y="902555"/>
                </a:cubicBezTo>
                <a:cubicBezTo>
                  <a:pt x="373414" y="908316"/>
                  <a:pt x="371678" y="914055"/>
                  <a:pt x="369094" y="919223"/>
                </a:cubicBezTo>
                <a:cubicBezTo>
                  <a:pt x="367588" y="922235"/>
                  <a:pt x="364331" y="923986"/>
                  <a:pt x="361950" y="926367"/>
                </a:cubicBezTo>
                <a:cubicBezTo>
                  <a:pt x="356394" y="925573"/>
                  <a:pt x="350411" y="926265"/>
                  <a:pt x="345282" y="923986"/>
                </a:cubicBezTo>
                <a:cubicBezTo>
                  <a:pt x="342667" y="922824"/>
                  <a:pt x="343348" y="917277"/>
                  <a:pt x="340519" y="916842"/>
                </a:cubicBezTo>
                <a:cubicBezTo>
                  <a:pt x="331854" y="915509"/>
                  <a:pt x="323056" y="918429"/>
                  <a:pt x="314325" y="919223"/>
                </a:cubicBezTo>
                <a:cubicBezTo>
                  <a:pt x="296361" y="925213"/>
                  <a:pt x="318513" y="917131"/>
                  <a:pt x="300038" y="926367"/>
                </a:cubicBezTo>
                <a:cubicBezTo>
                  <a:pt x="296625" y="928073"/>
                  <a:pt x="286416" y="930368"/>
                  <a:pt x="283369" y="931130"/>
                </a:cubicBezTo>
                <a:cubicBezTo>
                  <a:pt x="281782" y="928749"/>
                  <a:pt x="281447" y="923631"/>
                  <a:pt x="278607" y="923986"/>
                </a:cubicBezTo>
                <a:cubicBezTo>
                  <a:pt x="272927" y="924696"/>
                  <a:pt x="269082" y="930336"/>
                  <a:pt x="264319" y="933511"/>
                </a:cubicBezTo>
                <a:lnTo>
                  <a:pt x="257175" y="938273"/>
                </a:lnTo>
                <a:cubicBezTo>
                  <a:pt x="249880" y="943136"/>
                  <a:pt x="239713" y="939861"/>
                  <a:pt x="230982" y="940655"/>
                </a:cubicBezTo>
                <a:cubicBezTo>
                  <a:pt x="227807" y="939861"/>
                  <a:pt x="223421" y="940891"/>
                  <a:pt x="221457" y="938273"/>
                </a:cubicBezTo>
                <a:cubicBezTo>
                  <a:pt x="219951" y="936265"/>
                  <a:pt x="223838" y="933640"/>
                  <a:pt x="223838" y="931130"/>
                </a:cubicBezTo>
                <a:cubicBezTo>
                  <a:pt x="223838" y="926302"/>
                  <a:pt x="222251" y="921605"/>
                  <a:pt x="221457" y="916842"/>
                </a:cubicBezTo>
                <a:cubicBezTo>
                  <a:pt x="219076" y="918430"/>
                  <a:pt x="216873" y="920325"/>
                  <a:pt x="214313" y="921605"/>
                </a:cubicBezTo>
                <a:cubicBezTo>
                  <a:pt x="205733" y="925895"/>
                  <a:pt x="190181" y="925685"/>
                  <a:pt x="183357" y="926367"/>
                </a:cubicBezTo>
                <a:cubicBezTo>
                  <a:pt x="180635" y="927274"/>
                  <a:pt x="170203" y="928634"/>
                  <a:pt x="173832" y="935892"/>
                </a:cubicBezTo>
                <a:cubicBezTo>
                  <a:pt x="174954" y="938137"/>
                  <a:pt x="178594" y="937479"/>
                  <a:pt x="180975" y="938273"/>
                </a:cubicBezTo>
                <a:cubicBezTo>
                  <a:pt x="182563" y="935892"/>
                  <a:pt x="187762" y="933154"/>
                  <a:pt x="185738" y="931130"/>
                </a:cubicBezTo>
                <a:cubicBezTo>
                  <a:pt x="183714" y="929106"/>
                  <a:pt x="180618" y="933868"/>
                  <a:pt x="178594" y="935892"/>
                </a:cubicBezTo>
                <a:cubicBezTo>
                  <a:pt x="176570" y="937916"/>
                  <a:pt x="176067" y="941248"/>
                  <a:pt x="173832" y="943036"/>
                </a:cubicBezTo>
                <a:cubicBezTo>
                  <a:pt x="171872" y="944604"/>
                  <a:pt x="169069" y="944623"/>
                  <a:pt x="166688" y="945417"/>
                </a:cubicBezTo>
                <a:cubicBezTo>
                  <a:pt x="143894" y="922623"/>
                  <a:pt x="173081" y="949680"/>
                  <a:pt x="152400" y="935892"/>
                </a:cubicBezTo>
                <a:cubicBezTo>
                  <a:pt x="149598" y="934024"/>
                  <a:pt x="147638" y="931129"/>
                  <a:pt x="145257" y="928748"/>
                </a:cubicBezTo>
                <a:cubicBezTo>
                  <a:pt x="142876" y="930336"/>
                  <a:pt x="140137" y="931487"/>
                  <a:pt x="138113" y="933511"/>
                </a:cubicBezTo>
                <a:cubicBezTo>
                  <a:pt x="133496" y="938128"/>
                  <a:pt x="132906" y="941987"/>
                  <a:pt x="130969" y="947798"/>
                </a:cubicBezTo>
                <a:cubicBezTo>
                  <a:pt x="128588" y="946211"/>
                  <a:pt x="125342" y="945463"/>
                  <a:pt x="123825" y="943036"/>
                </a:cubicBezTo>
                <a:cubicBezTo>
                  <a:pt x="121164" y="938779"/>
                  <a:pt x="120650" y="933511"/>
                  <a:pt x="119063" y="928748"/>
                </a:cubicBezTo>
                <a:cubicBezTo>
                  <a:pt x="118269" y="926367"/>
                  <a:pt x="118457" y="923380"/>
                  <a:pt x="116682" y="921605"/>
                </a:cubicBezTo>
                <a:cubicBezTo>
                  <a:pt x="114301" y="919224"/>
                  <a:pt x="112125" y="916617"/>
                  <a:pt x="109538" y="914461"/>
                </a:cubicBezTo>
                <a:cubicBezTo>
                  <a:pt x="107339" y="912629"/>
                  <a:pt x="105242" y="909983"/>
                  <a:pt x="102394" y="909698"/>
                </a:cubicBezTo>
                <a:cubicBezTo>
                  <a:pt x="81054" y="907564"/>
                  <a:pt x="59531" y="908111"/>
                  <a:pt x="38100" y="907317"/>
                </a:cubicBezTo>
                <a:cubicBezTo>
                  <a:pt x="31115" y="905920"/>
                  <a:pt x="25455" y="905300"/>
                  <a:pt x="19050" y="902555"/>
                </a:cubicBezTo>
                <a:cubicBezTo>
                  <a:pt x="15787" y="901157"/>
                  <a:pt x="12700" y="899380"/>
                  <a:pt x="9525" y="897792"/>
                </a:cubicBezTo>
                <a:cubicBezTo>
                  <a:pt x="7938" y="895411"/>
                  <a:pt x="5890" y="893279"/>
                  <a:pt x="4763" y="890648"/>
                </a:cubicBezTo>
                <a:cubicBezTo>
                  <a:pt x="3504" y="887709"/>
                  <a:pt x="423" y="871331"/>
                  <a:pt x="0" y="869217"/>
                </a:cubicBezTo>
                <a:cubicBezTo>
                  <a:pt x="2943" y="848619"/>
                  <a:pt x="2382" y="846935"/>
                  <a:pt x="2382" y="864455"/>
                </a:cubicBezTo>
              </a:path>
            </a:pathLst>
          </a:custGeom>
          <a:solidFill>
            <a:srgbClr val="00B05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559404" y="4174331"/>
            <a:ext cx="71877" cy="197644"/>
          </a:xfrm>
          <a:custGeom>
            <a:avLst/>
            <a:gdLst>
              <a:gd name="connsiteX0" fmla="*/ 71877 w 71877"/>
              <a:gd name="connsiteY0" fmla="*/ 0 h 197644"/>
              <a:gd name="connsiteX1" fmla="*/ 69496 w 71877"/>
              <a:gd name="connsiteY1" fmla="*/ 14288 h 197644"/>
              <a:gd name="connsiteX2" fmla="*/ 64734 w 71877"/>
              <a:gd name="connsiteY2" fmla="*/ 30957 h 197644"/>
              <a:gd name="connsiteX3" fmla="*/ 62352 w 71877"/>
              <a:gd name="connsiteY3" fmla="*/ 47625 h 197644"/>
              <a:gd name="connsiteX4" fmla="*/ 57590 w 71877"/>
              <a:gd name="connsiteY4" fmla="*/ 61913 h 197644"/>
              <a:gd name="connsiteX5" fmla="*/ 55209 w 71877"/>
              <a:gd name="connsiteY5" fmla="*/ 69057 h 197644"/>
              <a:gd name="connsiteX6" fmla="*/ 50446 w 71877"/>
              <a:gd name="connsiteY6" fmla="*/ 76200 h 197644"/>
              <a:gd name="connsiteX7" fmla="*/ 40921 w 71877"/>
              <a:gd name="connsiteY7" fmla="*/ 92869 h 197644"/>
              <a:gd name="connsiteX8" fmla="*/ 33777 w 71877"/>
              <a:gd name="connsiteY8" fmla="*/ 109538 h 197644"/>
              <a:gd name="connsiteX9" fmla="*/ 31396 w 71877"/>
              <a:gd name="connsiteY9" fmla="*/ 119063 h 197644"/>
              <a:gd name="connsiteX10" fmla="*/ 26634 w 71877"/>
              <a:gd name="connsiteY10" fmla="*/ 133350 h 197644"/>
              <a:gd name="connsiteX11" fmla="*/ 21871 w 71877"/>
              <a:gd name="connsiteY11" fmla="*/ 150019 h 197644"/>
              <a:gd name="connsiteX12" fmla="*/ 12346 w 71877"/>
              <a:gd name="connsiteY12" fmla="*/ 166688 h 197644"/>
              <a:gd name="connsiteX13" fmla="*/ 7584 w 71877"/>
              <a:gd name="connsiteY13" fmla="*/ 180975 h 197644"/>
              <a:gd name="connsiteX14" fmla="*/ 5202 w 71877"/>
              <a:gd name="connsiteY14" fmla="*/ 188119 h 197644"/>
              <a:gd name="connsiteX15" fmla="*/ 440 w 71877"/>
              <a:gd name="connsiteY15" fmla="*/ 197644 h 19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877" h="197644">
                <a:moveTo>
                  <a:pt x="71877" y="0"/>
                </a:moveTo>
                <a:cubicBezTo>
                  <a:pt x="71083" y="4763"/>
                  <a:pt x="70582" y="9583"/>
                  <a:pt x="69496" y="14288"/>
                </a:cubicBezTo>
                <a:cubicBezTo>
                  <a:pt x="68197" y="19919"/>
                  <a:pt x="65945" y="25307"/>
                  <a:pt x="64734" y="30957"/>
                </a:cubicBezTo>
                <a:cubicBezTo>
                  <a:pt x="63558" y="36445"/>
                  <a:pt x="63614" y="42156"/>
                  <a:pt x="62352" y="47625"/>
                </a:cubicBezTo>
                <a:cubicBezTo>
                  <a:pt x="61223" y="52517"/>
                  <a:pt x="59177" y="57150"/>
                  <a:pt x="57590" y="61913"/>
                </a:cubicBezTo>
                <a:lnTo>
                  <a:pt x="55209" y="69057"/>
                </a:lnTo>
                <a:cubicBezTo>
                  <a:pt x="54304" y="71772"/>
                  <a:pt x="51866" y="73715"/>
                  <a:pt x="50446" y="76200"/>
                </a:cubicBezTo>
                <a:cubicBezTo>
                  <a:pt x="38356" y="97357"/>
                  <a:pt x="52530" y="75457"/>
                  <a:pt x="40921" y="92869"/>
                </a:cubicBezTo>
                <a:cubicBezTo>
                  <a:pt x="34086" y="120214"/>
                  <a:pt x="43644" y="86515"/>
                  <a:pt x="33777" y="109538"/>
                </a:cubicBezTo>
                <a:cubicBezTo>
                  <a:pt x="32488" y="112546"/>
                  <a:pt x="32336" y="115928"/>
                  <a:pt x="31396" y="119063"/>
                </a:cubicBezTo>
                <a:cubicBezTo>
                  <a:pt x="29954" y="123871"/>
                  <a:pt x="27852" y="128480"/>
                  <a:pt x="26634" y="133350"/>
                </a:cubicBezTo>
                <a:cubicBezTo>
                  <a:pt x="25427" y="138178"/>
                  <a:pt x="23919" y="145240"/>
                  <a:pt x="21871" y="150019"/>
                </a:cubicBezTo>
                <a:cubicBezTo>
                  <a:pt x="18245" y="158480"/>
                  <a:pt x="17130" y="159512"/>
                  <a:pt x="12346" y="166688"/>
                </a:cubicBezTo>
                <a:lnTo>
                  <a:pt x="7584" y="180975"/>
                </a:lnTo>
                <a:cubicBezTo>
                  <a:pt x="6790" y="183356"/>
                  <a:pt x="6594" y="186030"/>
                  <a:pt x="5202" y="188119"/>
                </a:cubicBezTo>
                <a:cubicBezTo>
                  <a:pt x="0" y="195923"/>
                  <a:pt x="440" y="192401"/>
                  <a:pt x="440" y="197644"/>
                </a:cubicBezTo>
              </a:path>
            </a:pathLst>
          </a:cu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339752" y="3789040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РГО МО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268760"/>
          <a:ext cx="8784977" cy="567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6312"/>
                <a:gridCol w="1156802"/>
                <a:gridCol w="867602"/>
                <a:gridCol w="904261"/>
              </a:tblGrid>
              <a:tr h="28803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/>
                        <a:t>Субсидии</a:t>
                      </a:r>
                      <a:r>
                        <a:rPr lang="ru-RU" sz="1200" b="1" u="none" strike="noStrike" baseline="0" dirty="0" smtClean="0"/>
                        <a:t> </a:t>
                      </a:r>
                      <a:r>
                        <a:rPr lang="ru-RU" sz="1200" b="1" u="none" strike="noStrike" dirty="0" smtClean="0"/>
                        <a:t>на </a:t>
                      </a:r>
                      <a:r>
                        <a:rPr lang="ru-RU" sz="1200" b="1" u="none" strike="noStrike" dirty="0"/>
                        <a:t>2021-2023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Наименование субсидии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2022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8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Бюджет МО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Бюджет МО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/>
                        <a:t>Бюджет МО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844824"/>
          <a:ext cx="8784977" cy="44289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04656"/>
                <a:gridCol w="1080120"/>
                <a:gridCol w="936104"/>
                <a:gridCol w="864097"/>
              </a:tblGrid>
              <a:tr h="21602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МКУ "Центр по развитию инвестиционной деятельности и </a:t>
                      </a:r>
                      <a:r>
                        <a:rPr lang="ru-RU" sz="1050" b="1" u="none" strike="noStrike" dirty="0" smtClean="0"/>
                        <a:t>оказанию </a:t>
                      </a:r>
                      <a:r>
                        <a:rPr lang="ru-RU" sz="1050" b="1" u="none" strike="noStrike" dirty="0"/>
                        <a:t>поддержки субъектам </a:t>
                      </a:r>
                      <a:r>
                        <a:rPr lang="ru-RU" sz="1050" b="1" u="none" strike="noStrike" dirty="0" smtClean="0"/>
                        <a:t>МСП»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Субсидия на частичную компенсацию транспортных расходов организаций и ИП по доставке продовольственных и промышленных товаров в сельские населенные пункты МО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191,58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199,25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207,22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45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Управление капитального ремонта и </a:t>
                      </a:r>
                      <a:r>
                        <a:rPr lang="ru-RU" sz="1100" b="1" u="none" strike="noStrike" dirty="0" smtClean="0"/>
                        <a:t>строительства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457213,89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0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Управление жилищно-коммунального хозяйства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строительство и реконструкцию объектов коммунальной инфраструктуры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129250,75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строительство и реконструкцию объектов очистки сточных вод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73935,00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капитальный ремонт, приобретение, монтаж и ввод в эксплуатацию объектов водоснабжения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10560,00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Субсидия на на ремонт подъездов в многоквартирных домах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6344,10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9527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Управление дорожной деятельности и </a:t>
                      </a:r>
                      <a:r>
                        <a:rPr lang="ru-RU" sz="1100" b="1" u="none" strike="noStrike" dirty="0" smtClean="0"/>
                        <a:t>благоустройства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6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Субсидия на софинансирование работ по капитальному ремонту и ремонту автомобильных дорог общего пользования местного значения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38926,00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43672,00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45469,00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856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</a:t>
                      </a:r>
                      <a:r>
                        <a:rPr lang="ru-RU" sz="900" u="none" strike="noStrike" dirty="0" err="1"/>
                        <a:t>софинансирование</a:t>
                      </a:r>
                      <a:r>
                        <a:rPr lang="ru-RU" sz="900" u="none" strike="noStrike" dirty="0"/>
                        <a:t> расходов на организацию транспортного обслуживания населения по муниципальным маршрутам регулярных перевозок по регулируемым тарифам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67940,00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53838,00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53805,00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/>
                        <a:t>Приобритение</a:t>
                      </a:r>
                      <a:r>
                        <a:rPr lang="ru-RU" sz="900" u="none" strike="noStrike" dirty="0"/>
                        <a:t> и установка детских игровых площадок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61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обеспечение комплексного развития сельских территорий (организация наружного освещения территорий)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2661,15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856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Субсидия на реализацию программ формирования современной городской среды в части достижения основного результата по благоустройству общественных территорий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31800,00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256269,81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19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Управление по физической культуре, спорту, молодёжной </a:t>
                      </a:r>
                      <a:r>
                        <a:rPr lang="ru-RU" sz="1100" b="1" u="none" strike="noStrike" dirty="0" smtClean="0"/>
                        <a:t>политики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Субсидия на подготовку основания, приобретение и установку плоскостных спортивных сооружений в муниципальных образованиях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9540,00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9540,00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58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Итого субсидии: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/>
                        <a:t>873 475,78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474 701,10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/>
                        <a:t>432 226,93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4096" cy="9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260648"/>
          <a:ext cx="8856983" cy="65190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844843"/>
                <a:gridCol w="692391"/>
                <a:gridCol w="646486"/>
                <a:gridCol w="673263"/>
              </a:tblGrid>
              <a:tr h="1844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Субвенции бюджету Рузского городского округа из бюджета Московской области на 2021-2023 год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98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u="none" strike="noStrike" dirty="0"/>
                        <a:t>Тыс.руб.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35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Наименование субвенции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2021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2022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2023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610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Управление образования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9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Оплата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491,00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491,00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491,00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01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/>
                        <a:t>Выплата компенсации родительской платы за присмотр и уход за детьми, осваивающими образовательные программы дошкольного образования в организациях  Московской области, осуществляющих образовательную деятельность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21758,00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21758,00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21758,00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0377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Оплата услуг по неограниченному широкополосному круглосуточному доступу к информационно-телекоммуникационной сети «Интернет» муниципальных общеобразовательных организаций в Московской области, реализующих основные общеобразовательные программы в части обучения детей-инвалидов на дому с использованием дистанционных образовательных технологий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151,00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151,00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151,00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Ежемесячное денежное вознаграждение за классное руководство педагогическим работникам муниципальных общеобразовательных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28826,00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28826,00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28826,00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89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Расходы на выплату пособия педагогическим работникам муниципальных общеобразовательных организаций в Московской области – молодым специалистам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1600,00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1600,00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1600,00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188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/>
                        <a:t>Расходы на выплату компенсаций работникам, привлекаемым к проведению государственной итоговой аттестации в пунктах проведения экзаменов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2942,00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2942,00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2942,00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89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расходы на выплату пособия педагогическим работникам муниципальных дошкольных образовательных организаций в МО – молодым специалистам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74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/>
                        <a:t>Отдел субсидий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Организация предоставления гражданам РФ, имеющим место жительства в МО, субсидий на оплату жилого помещения и коммунальных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предоставление гражданам субсидий на оплату жилого помещения и коммунальных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44978,00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47083,00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48777,00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74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/>
                        <a:t>Управление земельно-имущественных отношений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25271,00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41353,00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34461,00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74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/>
                        <a:t>Управление дорожной деятельности и благоустройства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2346,00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2346,00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2346,00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354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/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530,00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34,00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3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Проведение Всероссийской переписи населения 2020 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1958,00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7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/>
                        <a:t>МКУ "Похоронное дело"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/>
                        <a:t>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793,00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793,00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793,00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/>
                        <a:t>Итого субвенции: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129 715,00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146 473,00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140 779,00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Межбюджетные трансферты в России снизятся до 662 млрд рублей, за 3 года показатель сократится почти на 6%"/>
          <p:cNvPicPr>
            <a:picLocks noChangeAspect="1" noChangeArrowheads="1"/>
          </p:cNvPicPr>
          <p:nvPr/>
        </p:nvPicPr>
        <p:blipFill>
          <a:blip r:embed="rId2" cstate="print">
            <a:lum bright="3000" contrast="20000"/>
          </a:blip>
          <a:srcRect/>
          <a:stretch>
            <a:fillRect/>
          </a:stretch>
        </p:blipFill>
        <p:spPr bwMode="auto">
          <a:xfrm>
            <a:off x="2771800" y="3429000"/>
            <a:ext cx="3744416" cy="280831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92696"/>
          <a:ext cx="7920880" cy="22716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21406"/>
                <a:gridCol w="619211"/>
                <a:gridCol w="578158"/>
                <a:gridCol w="602105"/>
              </a:tblGrid>
              <a:tr h="6107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/>
                        <a:t>Иные межбюджетные </a:t>
                      </a:r>
                      <a:r>
                        <a:rPr lang="ru-RU" sz="1050" u="none" strike="noStrike" dirty="0" err="1"/>
                        <a:t>транcферты</a:t>
                      </a:r>
                      <a:r>
                        <a:rPr lang="ru-RU" sz="1050" u="none" strike="noStrike" dirty="0"/>
                        <a:t>, предоставляемые из бюджета Московской области бюджету Рузского городского округа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0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 dirty="0" smtClean="0"/>
                        <a:t>Тыс.руб.</a:t>
                      </a:r>
                      <a:r>
                        <a:rPr lang="ru-RU" sz="300" u="none" strike="noStrike" dirty="0" smtClean="0"/>
                        <a:t>.</a:t>
                      </a:r>
                      <a:endParaRPr lang="ru-RU" sz="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23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Наименование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2021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/>
                        <a:t>2022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/>
                        <a:t>2023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5271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/>
                        <a:t>Управление </a:t>
                      </a:r>
                      <a:r>
                        <a:rPr lang="ru-RU" sz="1200" b="1" u="none" strike="noStrike" dirty="0" smtClean="0"/>
                        <a:t>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Проведение капитального ремонта в муниципальных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/>
                        <a:t>26 275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/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/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Создание центров образования цифрового и гуманитарного профилей, на 2021 год и на плановый период 2022 и 2023 годов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/>
                        <a:t>1 000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/>
                        <a:t>2 000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/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46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Итого иные МБТ: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27 275,00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2 000,00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64096" cy="9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Субсидии на выполнение государственного задания и финансирование учрежде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3742">
            <a:off x="193018" y="3966584"/>
            <a:ext cx="2738363" cy="1856610"/>
          </a:xfrm>
          <a:prstGeom prst="rect">
            <a:avLst/>
          </a:prstGeom>
          <a:noFill/>
        </p:spPr>
      </p:pic>
      <p:pic>
        <p:nvPicPr>
          <p:cNvPr id="31748" name="Picture 4" descr="Министерство финансов Забайкальского края | О предоставлении отчета о  расходах Забайкальского края, источником финансового обеспечения которых  является единая субвенция из федерального бюджета бюджетам субъектов 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93341">
            <a:off x="6190628" y="4089694"/>
            <a:ext cx="2666775" cy="200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>
                <a:alpha val="60000"/>
              </a:srgbClr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91272" y="0"/>
          <a:ext cx="65527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91087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842493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Порядком формирования и использования муниципального дорожного фонда Рузского городского округа Московской области средства могут быть направлены на: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76872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апитальный ремонт, ремонт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одержание автомобильных дорог и искусственных сооружений на них, в том числе паспортизация, организация и обеспечение безопасности дорожного движения, дворовых территорий многоквартирных домов, проездов к дворовым территориям многоквартирных домов населенных пунктов;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еконструкцию и строительство автомобильных дорог и искусственных сооружений на них, дворовых территорий многоквартирных домов, проездов к дворовым территориям многоквартирных домов населенных пунктов (включая расходы на инженерные изыскания, разработку проектной документации и проведение необходимых экспертиз);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ыполнение изыскательских, научно-исследовательских, опытно-конструкторских работ, связанных с 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резерва средств на проведение мероприятий по предупреждению чрезвычайных ситуаций и ликвидации последствий стихийных бедствий и других чрезвычайных ситуаций, связанных с осуществлением дорожной деятельности в отношении автомобильных дорог, дворовых территорий многоквартирных домов, проездов к дворовым территориям многоквартирных домов населенных пунктов;</a:t>
            </a:r>
            <a:endParaRPr lang="ru-RU" sz="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редоставление субсидий юридическим лицам и индивидуальным предпринимателям, осуществляющим дорожную деятельность в отношении автомобильных дорог, в целях возмещения их затрат в связи с производством (реализацией) товаров, выполнением работ, оказанием услуг, связанными с осуществлением такой деятельности.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860032" y="4941168"/>
          <a:ext cx="4283968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64088" y="5157192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тыс. </a:t>
            </a:r>
            <a:r>
              <a:rPr lang="ru-RU" sz="900" dirty="0" smtClean="0"/>
              <a:t>рублей</a:t>
            </a:r>
            <a:endParaRPr lang="ru-RU" sz="1000" dirty="0"/>
          </a:p>
        </p:txBody>
      </p:sp>
      <p:pic>
        <p:nvPicPr>
          <p:cNvPr id="11" name="Picture 2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173811" cy="14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дороги рузского городского округа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57192"/>
            <a:ext cx="2304256" cy="15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25136" cy="5669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расходов </a:t>
            </a:r>
            <a:b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baseline="30000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бюджета Рузского городского округа  на 2021 год и на плановый период 2022 и 2023 годов</a:t>
            </a: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920" y="188640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uzaregion.ru/icons/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560" y="5564560"/>
            <a:ext cx="1293440" cy="12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uzaregion.ru/icons/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uzaregion.ru/icons/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uzaregion.ru/icons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63585"/>
            <a:ext cx="1294415" cy="12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uzaregion.ru/icons/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8924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ruzaregion.ru/icons/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17840"/>
            <a:ext cx="13289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ruzaregion.ru/icons/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9730"/>
            <a:ext cx="1436103" cy="13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7" y="980728"/>
          <a:ext cx="8856984" cy="44645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06532"/>
                <a:gridCol w="896456"/>
                <a:gridCol w="896456"/>
                <a:gridCol w="932314"/>
                <a:gridCol w="932314"/>
                <a:gridCol w="896456"/>
                <a:gridCol w="896456"/>
              </a:tblGrid>
              <a:tr h="274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Плановый перид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% в общей сумме программных расходов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"Здравоохранение"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2 880,00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"Культура"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259 366,04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275 931,16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266 811,28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7,54%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"Образование"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1 587 411,48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1 648 644,16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1 535 224,66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43,36%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71 747,75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79 453,84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78 612,24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2,22%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"Спорт"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96 382,91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108 744,53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117 524,67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3,32%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31 436,00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21 902,47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11 961,07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0,34%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21 817,67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22 517,67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22 617,67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0,64%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42 690,01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46 184,28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46 994,26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1,33%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37 872,90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53 483,45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42 517,25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257 321,01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126 493,74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6 169,68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0,17%</a:t>
                      </a:r>
                    </a:p>
                  </a:txBody>
                  <a:tcPr marL="9525" marR="9525" marT="9525" marB="0" anchor="b"/>
                </a:tc>
              </a:tr>
              <a:tr h="202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12 862,71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13 339,78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13 408,11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0,38%</a:t>
                      </a:r>
                    </a:p>
                  </a:txBody>
                  <a:tcPr marL="9525" marR="9525" marT="9525" marB="0" anchor="b"/>
                </a:tc>
              </a:tr>
              <a:tr h="396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417 115,76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420 478,10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418 749,97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11,83%</a:t>
                      </a:r>
                    </a:p>
                  </a:txBody>
                  <a:tcPr marL="9525" marR="9525" marT="9525" marB="0" anchor="b"/>
                </a:tc>
              </a:tr>
              <a:tr h="5897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35 164,56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33 786,89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33 290,89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7504" y="980728"/>
            <a:ext cx="1725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188640"/>
          <a:ext cx="8712965" cy="28083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1141"/>
                <a:gridCol w="881879"/>
                <a:gridCol w="881879"/>
                <a:gridCol w="917154"/>
                <a:gridCol w="917154"/>
                <a:gridCol w="881879"/>
                <a:gridCol w="881879"/>
              </a:tblGrid>
              <a:tr h="278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2021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Плановый </a:t>
                      </a:r>
                      <a:r>
                        <a:rPr lang="ru-RU" sz="800" u="none" strike="noStrike" dirty="0" smtClean="0"/>
                        <a:t>период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в общей сумме программных расходов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253 428,00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6,01%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230 459,00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231 438,00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6,54%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"Цифровое муниципальное образование"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75 591,33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86 418,68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79 859,85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2,26%</a:t>
                      </a:r>
                    </a:p>
                  </a:txBody>
                  <a:tcPr marL="9525" marR="9525" marT="9525" marB="0" anchor="b"/>
                </a:tc>
              </a:tr>
              <a:tr h="322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"Архитектура и градостроительство"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1 911,00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1 911,00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1 911,00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Муниципальная программа "Формирование современной комфортной городской среды"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328 269,66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296 894,38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583 776,15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16,49%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"Строительство объектов социальной инфраструктуры"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/>
                        <a:t>508 055,14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12 003,12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11 043,72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0,31%</a:t>
                      </a:r>
                    </a:p>
                  </a:txBody>
                  <a:tcPr marL="9525" marR="9525" marT="9525" marB="0" anchor="b"/>
                </a:tc>
              </a:tr>
              <a:tr h="348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/>
                        <a:t>Муниципальная программа "Переселение граждан из аварийного жилищного фонда"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132 096,53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122 195,99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/>
                        <a:t>20 451,82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63" marR="6263" marT="6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996952"/>
          <a:ext cx="8712968" cy="43204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84376"/>
                <a:gridCol w="864096"/>
                <a:gridCol w="864096"/>
                <a:gridCol w="936104"/>
                <a:gridCol w="864096"/>
                <a:gridCol w="912101"/>
                <a:gridCol w="888099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/>
                        <a:t>Итого: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4 215 222,78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/>
                        <a:t>3 639 262,10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541" marR="6541" marT="6541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3 540 952,93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541" marR="6541" marT="6541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0"/>
            <a:ext cx="1410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11560" y="3789040"/>
          <a:ext cx="68407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920" y="6061053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6047656" y="5273824"/>
          <a:ext cx="309634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47656" y="2780928"/>
          <a:ext cx="309634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6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Рузского городского округа Московской области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на 2021 год и плановый период 2022 и 2023 годов</a:t>
            </a:r>
            <a:r>
              <a:rPr lang="ru-RU" sz="2000" dirty="0" smtClean="0">
                <a:solidFill>
                  <a:srgbClr val="5E2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5E2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1700808"/>
          <a:ext cx="6000328" cy="167862"/>
        </p:xfrm>
        <a:graphic>
          <a:graphicData uri="http://schemas.openxmlformats.org/drawingml/2006/table">
            <a:tbl>
              <a:tblPr/>
              <a:tblGrid>
                <a:gridCol w="6000328"/>
              </a:tblGrid>
              <a:tr h="14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latin typeface="Times New Roman"/>
                        </a:rPr>
                        <a:t>I. </a:t>
                      </a:r>
                      <a:r>
                        <a:rPr lang="ru-RU" sz="1050" b="1" i="1" u="none" strike="noStrike" dirty="0">
                          <a:latin typeface="Times New Roman"/>
                        </a:rPr>
                        <a:t>Привлечение заимствований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060848"/>
          <a:ext cx="6096002" cy="13266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2519"/>
                <a:gridCol w="2445926"/>
                <a:gridCol w="912519"/>
                <a:gridCol w="912519"/>
                <a:gridCol w="912519"/>
              </a:tblGrid>
              <a:tr h="133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Виды заимствований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средств 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68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210 391,00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13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141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210 391,00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352 135,88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916832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4149080"/>
          <a:ext cx="6096000" cy="17548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4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latin typeface="Times New Roman"/>
                        </a:rPr>
                        <a:t>II. </a:t>
                      </a:r>
                      <a:r>
                        <a:rPr lang="ru-RU" sz="1100" b="1" i="1" u="none" strike="noStrike" dirty="0">
                          <a:latin typeface="Times New Roman"/>
                        </a:rPr>
                        <a:t>Погашение заимствований</a:t>
                      </a:r>
                    </a:p>
                  </a:txBody>
                  <a:tcPr marL="7842" marR="7842" marT="7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4365104"/>
          <a:ext cx="6096002" cy="15804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2519"/>
                <a:gridCol w="2445926"/>
                <a:gridCol w="912519"/>
                <a:gridCol w="912519"/>
                <a:gridCol w="912519"/>
              </a:tblGrid>
              <a:tr h="3215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Виды заимствований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266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Кредитные договоры и соглашения, заключенные от имени Рузского городского округа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119 300,00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94 000,00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319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от других бюджетов бюджетной системы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ctr"/>
                </a:tc>
              </a:tr>
              <a:tr h="141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119 300,00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94 000,00</a:t>
                      </a:r>
                      <a:endParaRPr lang="ru-RU" sz="1000" b="1" i="1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214 135,88</a:t>
                      </a:r>
                      <a:endParaRPr lang="ru-RU" sz="1000" b="1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" marR="7842" marT="7842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4221088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08720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88640"/>
            <a:ext cx="9144000" cy="115212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 муниципальных гарантий Рузского городского округа Московской области  на 2021 год и плановый период 2022 и 2023 годов 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920" y="1340768"/>
            <a:ext cx="720080" cy="7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700808"/>
          <a:ext cx="6096000" cy="3305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9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 Перечень муниципальных гарантий Рузского городского округа Московской области, </a:t>
                      </a:r>
                    </a:p>
                  </a:txBody>
                  <a:tcPr marL="5273" marR="5273" marT="5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96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подлежащих предоставлению в 2021 году и плановом периоде 2022 и 2023 гг.</a:t>
                      </a:r>
                    </a:p>
                  </a:txBody>
                  <a:tcPr marL="5273" marR="5273" marT="52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204864"/>
          <a:ext cx="6095999" cy="18094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5747"/>
                <a:gridCol w="1651906"/>
                <a:gridCol w="708915"/>
                <a:gridCol w="707243"/>
                <a:gridCol w="708915"/>
                <a:gridCol w="707243"/>
                <a:gridCol w="688851"/>
                <a:gridCol w="687179"/>
              </a:tblGrid>
              <a:tr h="896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Цели предоставления муниципальных гарантий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гарантий 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Проценты и другие расходы по обслуживанию  долга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34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надлежащего исполнения АО "</a:t>
                      </a:r>
                      <a:r>
                        <a:rPr lang="ru-RU" sz="9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Жилсервис</a:t>
                      </a:r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обязательств по  договору об открытии кредитной линии с правом регрессного требования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4149080"/>
          <a:ext cx="6096000" cy="50819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II. Общий объем бюджетных ассигнований, предусмотренных на исполнение муниципальных гарантий Рузского городского округа по возможным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гарантийным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случаям в 2021 году и плановом периоде 2022 и 2023 гг.</a:t>
                      </a:r>
                    </a:p>
                  </a:txBody>
                  <a:tcPr marL="5273" marR="5273" marT="5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797152"/>
          <a:ext cx="6096000" cy="185516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7991"/>
                <a:gridCol w="1737694"/>
                <a:gridCol w="1377140"/>
                <a:gridCol w="1377140"/>
                <a:gridCol w="1356035"/>
              </a:tblGrid>
              <a:tr h="237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Источник исполнения муниципальных гарантий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на исполнение гарантий по возможным гарантийным случаям (тыс.рублей)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31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 счет источников внутреннего финансирования дефицита бюджета Рузского городского округа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179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 счет расходов бюджета Рузского городского округа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  <a:tr h="9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3" marR="5273" marT="5273" marB="0" anchor="ctr"/>
                </a:tc>
              </a:tr>
            </a:tbl>
          </a:graphicData>
        </a:graphic>
      </p:graphicFrame>
      <p:pic>
        <p:nvPicPr>
          <p:cNvPr id="26626" name="Picture 2" descr="Официальный сайт управляющей комп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2152650" cy="1905000"/>
          </a:xfrm>
          <a:prstGeom prst="rect">
            <a:avLst/>
          </a:prstGeom>
          <a:noFill/>
        </p:spPr>
      </p:pic>
      <p:pic>
        <p:nvPicPr>
          <p:cNvPr id="26628" name="Picture 4" descr="В Московской области исполнены муниципальные гарантии по оплате  теплоснабжающими организациями задолженности за газ на сумму 147 млн рубл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2194348" cy="1512168"/>
          </a:xfrm>
          <a:prstGeom prst="ellipse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2060848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4653136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998984"/>
          </a:xfrm>
          <a:solidFill>
            <a:srgbClr val="CCFFCC">
              <a:alpha val="59000"/>
            </a:srgb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муниципальном долге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Рузского городского округа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291561"/>
              </p:ext>
            </p:extLst>
          </p:nvPr>
        </p:nvGraphicFramePr>
        <p:xfrm>
          <a:off x="0" y="1772816"/>
          <a:ext cx="5292080" cy="1935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xmlns="" val="31419023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0602717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7134626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1564372046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01.01.2021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01.01.2022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</a:t>
                      </a:r>
                    </a:p>
                    <a:p>
                      <a:pPr algn="ctr"/>
                      <a:r>
                        <a:rPr lang="ru-RU" sz="1400" dirty="0" smtClean="0"/>
                        <a:t>01.01.2023</a:t>
                      </a:r>
                      <a:r>
                        <a:rPr lang="ru-RU" sz="1400" baseline="0" dirty="0" smtClean="0"/>
                        <a:t>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9102633"/>
                  </a:ext>
                </a:extLst>
              </a:tr>
              <a:tr h="3775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248 300,00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308 135,88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424 526,88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962685"/>
                  </a:ext>
                </a:extLst>
              </a:tr>
              <a:tr h="48263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 том числе верхний предел долга по муниципальным</a:t>
                      </a:r>
                      <a:r>
                        <a:rPr lang="ru-RU" sz="1300" baseline="0" dirty="0" smtClean="0"/>
                        <a:t> гарантиям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35 000,00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  <a:p>
                      <a:pPr marL="0" algn="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953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7351554"/>
              </p:ext>
            </p:extLst>
          </p:nvPr>
        </p:nvGraphicFramePr>
        <p:xfrm>
          <a:off x="3851920" y="4293096"/>
          <a:ext cx="5149081" cy="19791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68759">
                  <a:extLst>
                    <a:ext uri="{9D8B030D-6E8A-4147-A177-3AD203B41FA5}">
                      <a16:colId xmlns:a16="http://schemas.microsoft.com/office/drawing/2014/main" xmlns="" val="314190231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0602717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713462671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xmlns="" val="1564372046"/>
                    </a:ext>
                  </a:extLst>
                </a:gridCol>
              </a:tblGrid>
              <a:tr h="570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2023 </a:t>
                      </a:r>
                      <a:r>
                        <a:rPr lang="ru-RU" sz="1400" baseline="0" dirty="0" smtClean="0"/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9102633"/>
                  </a:ext>
                </a:extLst>
              </a:tr>
              <a:tr h="65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Предельный объем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заимствований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214 135,88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210 391,00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352 135,88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95308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Объем расходов бюджета округа на обслуживание муниципального долга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27 850,73 </a:t>
                      </a:r>
                    </a:p>
                    <a:p>
                      <a:pPr marL="0" algn="r" rtl="0" eaLnBrk="1" latinLnBrk="0" hangingPunct="1"/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31 804,40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71 857,32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096381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80112" y="1628800"/>
          <a:ext cx="34445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1520" y="3861048"/>
          <a:ext cx="36004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628800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851920" y="4149080"/>
          <a:ext cx="2075408" cy="161925"/>
        </p:xfrm>
        <a:graphic>
          <a:graphicData uri="http://schemas.openxmlformats.org/drawingml/2006/table">
            <a:tbl>
              <a:tblPr/>
              <a:tblGrid>
                <a:gridCol w="207540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Times New Roman"/>
                        </a:rPr>
                        <a:t>Ед. измерения: 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chemeClr val="accent4">
                <a:lumMod val="60000"/>
                <a:lumOff val="4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ruzaregion.ru/templates/images/logoruza1.pn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64704"/>
            <a:ext cx="936104" cy="1152128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4="http://schemas.microsoft.com/office/drawing/2010/main" xmlns="" xmlns:arto="http://schemas.microsoft.com/office/word/2006/arto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6632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8458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4067944" y="5229200"/>
          <a:ext cx="547260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00192" y="4941169"/>
            <a:ext cx="688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доходы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2" y="4941169"/>
            <a:ext cx="758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расходы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84368" y="49411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дефицит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5013176"/>
            <a:ext cx="720080" cy="21602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4">
                    <a:lumMod val="75000"/>
                  </a:schemeClr>
                </a:solidFill>
              </a:ln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92280" y="5013176"/>
            <a:ext cx="720080" cy="21602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4368" y="5013176"/>
            <a:ext cx="792088" cy="21602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44008" y="501317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">
              <a:schemeClr val="accent2">
                <a:lumMod val="60000"/>
                <a:lumOff val="40000"/>
                <a:alpha val="43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88640"/>
            <a:ext cx="84969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Поступление доходов в бюджет Рузского городского округа Московской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7" y="836703"/>
          <a:ext cx="8064895" cy="59006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90499"/>
                <a:gridCol w="2446474"/>
                <a:gridCol w="862155"/>
                <a:gridCol w="724936"/>
                <a:gridCol w="714578"/>
                <a:gridCol w="714578"/>
                <a:gridCol w="714578"/>
                <a:gridCol w="497097"/>
              </a:tblGrid>
              <a:tr h="116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Код дохода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дохода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2021 год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2022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/>
                        <a:t>на 2023 год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в общей сумме доходов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170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1 994 352,00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48,49%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1 942 244,00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54,33%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1 924 503,00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54,88%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11715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950 052,00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47,64%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901 368,00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46,41%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862 002,00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44,79%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99 350,00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4,98%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95 539,00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4,92%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94 775,00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4,92%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163 909,00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8,22%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167 674,00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8,63%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176 009,00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9,15%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1 06 00000 00 0000 000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570 322,00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28,60%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588 125,00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30,28%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601 660,00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31,26%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14 515,00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0,73%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15 950,00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16 745,00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0,87%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471273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144 720,00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7,26%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145 535,00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7,49%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145 835,00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7,58%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2139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1 686,00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1 740,00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0,09%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1 795,00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1 13 00 00000 0000 000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3 120,00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3 122,00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23 048,00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1,16%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22 692,00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1,17%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22 060,00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1,15%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21394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23 630,00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1,18%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1 17 00000 00 0000 000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2 00 00000 00 0000 000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2 118 897,78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51,51%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1 632 618,10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1 582 449,93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45,12%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2 02 10000 00 0000 150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1 521,00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1 781,00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377785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2 02 20000 00 0000 150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952 686,78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44,96%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474 701,10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29,08%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432 226,93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27,31%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84297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2 02 30000 00 0000 150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1 137 415,00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53,68%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1 154 133,00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70,69%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1 148 442,00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72,57%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2 02 40000 00 0000 150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27 275,00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1,29%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2 000,00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0,12%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  <a:tr h="2078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4 113 249,78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latin typeface="Times New Roman" pitchFamily="18" charset="0"/>
                          <a:cs typeface="Times New Roman" pitchFamily="18" charset="0"/>
                        </a:rPr>
                        <a:t>3 574 862,10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3 506 952,93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57" marR="5157" marT="5157" marB="0" anchor="ctr"/>
                </a:tc>
              </a:tr>
            </a:tbl>
          </a:graphicData>
        </a:graphic>
      </p:graphicFrame>
      <p:pic>
        <p:nvPicPr>
          <p:cNvPr id="9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1365" y="0"/>
            <a:ext cx="722635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92696"/>
            <a:ext cx="1512168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556792"/>
          <a:ext cx="8532442" cy="51331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98549"/>
                <a:gridCol w="852367"/>
                <a:gridCol w="852367"/>
                <a:gridCol w="899074"/>
                <a:gridCol w="901991"/>
                <a:gridCol w="864047"/>
                <a:gridCol w="864047"/>
              </a:tblGrid>
              <a:tr h="279785">
                <a:tc gridSpan="7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41" marR="6341" marT="6341" marB="0" anchor="b"/>
                </a:tc>
              </a:tr>
              <a:tr h="183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Направление расходов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2021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2022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2023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сумма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% в общей сумме расходов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552 206,14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13,10%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546 155,64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15,01%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525 063,57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14,83%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66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оборона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5 208,00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0,12%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5 208,00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0,14%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5 668,00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0,16%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41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15 603,83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0,37%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14 838,31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14 859,08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283 278,70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6,72%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262 411,10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7,21%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262 551,92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7,41%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/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802 675,03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19,04%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607 942,67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16,71%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664 060,18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18,75%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Охрана окружающей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15 208,47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0,36%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15 908,47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0,44%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16 008,47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2 064 602,17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48,98%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1 675 086,10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46,03%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1 539 706,85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43,48%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Культура, кинематография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252 092,86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5,98%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255 674,14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7,03%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259 021,25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7,32%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79 755,36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1,89%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95 016,36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2,61%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84 177,26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2,38%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96 672,41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2,29%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108 962,92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2,99%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117 725,06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3,32%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278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20 069,07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0,48%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20 253,97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0,56%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20 253,97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0,57%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415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/>
                        <a:t>Обслуживание государственного (муниципального)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27 850,73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0,66%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31 804,40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0,87%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/>
                        <a:t>31 857,32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0,90%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  <a:tr h="3179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/>
                        <a:t>Итого</a:t>
                      </a:r>
                      <a:r>
                        <a:rPr lang="ru-RU" sz="1600" u="none" strike="noStrike" dirty="0" smtClean="0"/>
                        <a:t>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u="none" strike="noStrike" dirty="0"/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4 215 222,78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х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3 639 262,10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/>
                        <a:t>х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/>
                        <a:t>3 540 952,93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/>
                        <a:t>х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41" marR="6341" marT="6341" marB="0" anchor="ctr"/>
                </a:tc>
              </a:tr>
            </a:tbl>
          </a:graphicData>
        </a:graphic>
      </p:graphicFrame>
      <p:pic>
        <p:nvPicPr>
          <p:cNvPr id="10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373" y="1"/>
            <a:ext cx="6506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908720"/>
            <a:ext cx="489654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32656"/>
            <a:ext cx="756335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 Рузского городского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объем бюджетных ассигнований, направляемых на исполнение публичных нормативных обязательств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2802" y="0"/>
            <a:ext cx="1016261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497" y="1949390"/>
          <a:ext cx="6696744" cy="300557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40360"/>
                <a:gridCol w="1084864"/>
                <a:gridCol w="1147384"/>
                <a:gridCol w="1224136"/>
              </a:tblGrid>
              <a:tr h="844896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Направление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kumimoji="0" lang="ru-RU" sz="14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найма жилого помещения врачам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2 880 000,00 </a:t>
                      </a:r>
                    </a:p>
                  </a:txBody>
                  <a:tcPr marL="0" marR="0" marT="0" marB="0" anchor="ctr"/>
                </a:tc>
              </a:tr>
              <a:tr h="5632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ЖКУ ветеранам </a:t>
                      </a:r>
                      <a:endParaRPr lang="ru-RU" sz="3200" b="0" i="0" u="none" strike="noStrike" spc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193 440,00 </a:t>
                      </a:r>
                    </a:p>
                  </a:txBody>
                  <a:tcPr marL="0" marR="0" marT="0" marB="0" anchor="ctr"/>
                </a:tc>
              </a:tr>
              <a:tr h="854469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Почетным гражданам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390 000,00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462 000,00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534 000,00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2165" name="Picture 5" descr="W:\Почта\Для Вики\Бюджет для граждан\geadrc3y4n37bxso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1008112" cy="242830"/>
          </a:xfrm>
          <a:prstGeom prst="rect">
            <a:avLst/>
          </a:prstGeom>
          <a:noFill/>
        </p:spPr>
      </p:pic>
      <p:pic>
        <p:nvPicPr>
          <p:cNvPr id="92166" name="Picture 6" descr="W:\Почта\Для Вики\Бюджет для граждан\geadrcty4n37bxsos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64905"/>
            <a:ext cx="936104" cy="199611"/>
          </a:xfrm>
          <a:prstGeom prst="rect">
            <a:avLst/>
          </a:prstGeom>
          <a:noFill/>
        </p:spPr>
      </p:pic>
      <p:pic>
        <p:nvPicPr>
          <p:cNvPr id="92167" name="Picture 7" descr="W:\Почта\Для Вики\Бюджет для граждан\geadrcjy4n37bxsos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5"/>
            <a:ext cx="936104" cy="204113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ÑÐ¾ÑÐ¾ Ð¿Ð¾Ð´Ð´ÐµÑÐ¶ÐºÐ° Ð²ÐµÑÐµÑÐ°Ð½Ð¾Ð² Ð ÑÐ·ÑÐºÐ¾Ð³Ð¾ Ð³Ð¾ÑÐ¾Ð´ÑÐºÐ¾Ð³Ð¾ Ð¾ÐºÑÑÐ³Ð°"/>
          <p:cNvPicPr>
            <a:picLocks noChangeAspect="1" noChangeArrowheads="1"/>
          </p:cNvPicPr>
          <p:nvPr/>
        </p:nvPicPr>
        <p:blipFill>
          <a:blip r:embed="rId6" cstate="print">
            <a:lum bright="8000" contrast="-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736304" cy="1485068"/>
          </a:xfrm>
          <a:prstGeom prst="roundRect">
            <a:avLst/>
          </a:prstGeom>
          <a:noFill/>
          <a:effectLst>
            <a:outerShdw blurRad="76200" dir="13500000" sy="23000" kx="1200000" algn="br" rotWithShape="0">
              <a:prstClr val="black">
                <a:alpha val="47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sp3d prstMaterial="matte">
            <a:bevelT/>
            <a:bevelB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ruzaregion.ru/fotosnews/209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512733" cy="144016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8" y="5157192"/>
            <a:ext cx="3090013" cy="1296144"/>
          </a:xfrm>
          <a:prstGeom prst="round2Same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w="1143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0" y="177281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4572000" y="-171400"/>
            <a:ext cx="3168352" cy="2639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абличка 4"/>
          <p:cNvSpPr/>
          <p:nvPr/>
        </p:nvSpPr>
        <p:spPr>
          <a:xfrm>
            <a:off x="251520" y="332657"/>
            <a:ext cx="4176464" cy="1224136"/>
          </a:xfrm>
          <a:prstGeom prst="plaqu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Бюджетные инвестиции в форме капитальных  вложений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2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7" y="2492896"/>
          <a:ext cx="8568953" cy="3978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0510"/>
                <a:gridCol w="1386155"/>
                <a:gridCol w="1296144"/>
                <a:gridCol w="1296144"/>
              </a:tblGrid>
              <a:tr h="2171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Направление бюджетных инвестиций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2021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38"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2022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Строительство газопровода высокого давления д. Марс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11 083,74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Строительно-монтажные работы по газификации МКД ул. Садовая, д. 11,11а, д. Старая Руза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3 018,90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Строительно-монтажные работы по газификации ул. Григоровская, д. №3,4 п. Тучково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10 000,00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06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25 271,00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41 353,00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34 461,00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артскважине д.Нововолково д.20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5 700,00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Городище, п/ст151, соор.2В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2 306,00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Грибцово, ул. Больничная д.138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2 206,00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7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/>
                        <a:t>Приобретение, монтаж и ввод в эксплуатацию станции водоочистки на ВЗУ в д. Колодкино, ул. Верейская д.176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2 200,00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0,00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2276872"/>
            <a:ext cx="1584176" cy="20005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7"/>
          <a:ext cx="8280921" cy="4378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24343"/>
                <a:gridCol w="1492281"/>
                <a:gridCol w="1494311"/>
                <a:gridCol w="1169986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Комлево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Новоивановское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 д.81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монтаж и ввод в эксплуатацию станции водоочистки на ВЗУ в д. Филатово, д.1, стр.2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2 306,00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и реконструкция объектов очистки сточных 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93 000,06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мероприятий по модернизации систем коммунальной инфраструктуры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79 211,00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Технологическое присоединение к газу "котельная р.п. Тучково, ул. Лебеденко, д.36"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1 097,36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газовой БМК п. Тучково, ул. Луговая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683,13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г. Руза,  ул. Говорова, д. 1А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35 694,05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д. Старониколаевое, д. 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11 343,92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д. Сумароково, д. 34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9 283,92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77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п. Тучково, ул. Лебеденко, д. 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71 018,24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п. Тучково, ул. Луговая,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16 116,45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89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блок-модульной котельной в г. Руза, Волоколамское шоссе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22 679,42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69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Центра культуры и искусства по адресу: Московская область, Рузский район, д.Нестерово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268,31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общеобразовательной школы на 400 Meст Рузский район, гп Тучково, Западный микрорайон ул.Новая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497 287,34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200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27 330,68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122 195,99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20 451,82 </a:t>
                      </a:r>
                    </a:p>
                  </a:txBody>
                  <a:tcPr marL="9525" marR="9525" marT="9525" marB="0" anchor="ctr"/>
                </a:tc>
              </a:tr>
              <a:tr h="241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Переселение граждан из многоквартирных жилых домов, признанных аварийными в установленном законодательством порядке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104 765,85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</a:tr>
              <a:tr h="190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915 885,24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286 541,36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54 912,82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520408"/>
          <a:ext cx="8280920" cy="892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4456"/>
                <a:gridCol w="1512168"/>
                <a:gridCol w="1512168"/>
                <a:gridCol w="1152128"/>
              </a:tblGrid>
              <a:tr h="73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Направление бюджетных инвестиций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2021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2022 </a:t>
                      </a:r>
                      <a:r>
                        <a:rPr lang="ru-RU" sz="1000" u="none" strike="noStrike" dirty="0" smtClean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990" y="0"/>
            <a:ext cx="75601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решение 7"/>
          <p:cNvSpPr/>
          <p:nvPr/>
        </p:nvSpPr>
        <p:spPr>
          <a:xfrm>
            <a:off x="4788024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21,73%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6156176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7,76%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7524328" y="5805264"/>
            <a:ext cx="1296144" cy="576064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1,51%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877272"/>
            <a:ext cx="346184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общем объеме расходов: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247964" y="5769260"/>
            <a:ext cx="288032" cy="6480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332656"/>
            <a:ext cx="1584176" cy="2154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измерения: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ruzaregion.ru/templates/images/logoruza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64096" cy="9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856983" cy="5682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2568"/>
                <a:gridCol w="1296144"/>
                <a:gridCol w="1224136"/>
                <a:gridCol w="1224135"/>
              </a:tblGrid>
              <a:tr h="2329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/>
                        <a:t>Субсидии</a:t>
                      </a:r>
                      <a:r>
                        <a:rPr lang="ru-RU" sz="1200" b="1" u="none" strike="noStrike" baseline="0" dirty="0" smtClean="0"/>
                        <a:t> </a:t>
                      </a:r>
                      <a:r>
                        <a:rPr lang="ru-RU" sz="1200" b="1" u="none" strike="noStrike" dirty="0" smtClean="0"/>
                        <a:t>на </a:t>
                      </a:r>
                      <a:r>
                        <a:rPr lang="ru-RU" sz="1200" b="1" u="none" strike="noStrike" dirty="0"/>
                        <a:t>2021-2023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Наименование субсидии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2021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2022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2023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8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Бюджет 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Бюджет МО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Бюджет МО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9511" y="1916832"/>
          <a:ext cx="8856986" cy="4925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64579"/>
                <a:gridCol w="1217225"/>
                <a:gridCol w="1217225"/>
                <a:gridCol w="1257957"/>
              </a:tblGrid>
              <a:tr h="12462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/>
                        <a:t>Управление </a:t>
                      </a:r>
                      <a:r>
                        <a:rPr lang="ru-RU" sz="1000" b="1" u="none" strike="noStrike" dirty="0" smtClean="0"/>
                        <a:t>образования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20" u="none" strike="noStrike" dirty="0"/>
                        <a:t>Субсидия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1846,00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1846,00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1846,00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создание (обновление)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2026,00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4025,00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33199,00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35585,00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31095,00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327128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/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и частных общеобразовательных организациях в Московской области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21547,00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19033,00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19033,00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124623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/>
                        <a:t>Субсидия на мероприятия по организации отдыха детей в каникулярное время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3044,00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3044,00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3044,00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/>
                        <a:t>Субсидия на мероприятия по проведению капитального ремонта в муниципальных дошкольных образовательных организациях в Московской области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20058,00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мероприятия по проведению капитального ремонта в муниципальных общеобразовательных организациях в Московской области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43855,00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327128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</a:t>
                      </a:r>
                      <a:r>
                        <a:rPr lang="ru-RU" sz="820" u="none" strike="noStrike" dirty="0" err="1"/>
                        <a:t>софинансирование</a:t>
                      </a:r>
                      <a:r>
                        <a:rPr lang="ru-RU" sz="820" u="none" strike="noStrike" dirty="0"/>
                        <a:t> расходов на мероприятия по внедрению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11913,14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435131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реализацию мероприятий по созданию в дошкольных образовательных, общеобразовательных организациях, организациях дополнительного образования детей (в том числе в организациях, осуществляющих образовательную деятельность по адаптированным основным общеобразовательным программам) условий для получения детьми-инвалидами качественного образования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2498,50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2775,90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/>
                        <a:t>Субсидия на приобретение автобусов для доставки обучающихся в общеобразовательные организации в Московской области, расположенные в сельских населенных пунктах</a:t>
                      </a:r>
                      <a:endParaRPr lang="ru-RU" sz="82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1680,00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20" u="none" strike="noStrike" dirty="0"/>
                        <a:t>Субсидия на </a:t>
                      </a:r>
                      <a:r>
                        <a:rPr lang="ru-RU" sz="820" u="none" strike="noStrike" dirty="0" err="1"/>
                        <a:t>софинансирование</a:t>
                      </a:r>
                      <a:r>
                        <a:rPr lang="ru-RU" sz="820" u="none" strike="noStrike" dirty="0"/>
                        <a:t> расходов на оснащение планшетными компьютерами общеобразовательных организаций в Московской области</a:t>
                      </a:r>
                      <a:endParaRPr lang="ru-RU" sz="82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4375,00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15162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/>
                        <a:t>Управление </a:t>
                      </a:r>
                      <a:r>
                        <a:rPr lang="ru-RU" sz="1100" b="1" u="none" strike="noStrike" dirty="0" smtClean="0"/>
                        <a:t>культуры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21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/>
                        <a:t>Субсидия на приобретение музыкальных инструментов для муниципальных организаций дополнительного образования в сфере культуры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7430,00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1253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/>
                        <a:t>Управление земельно-имущественных отношений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1246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Субсидия на реализацию мероприятий по обеспечению жильем молодых семей*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5437,20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2934,00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2669,00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1246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Субсидия на компенсацию оплаты основного долга по ипотечному жилищному кредиту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418,00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418,00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418,00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3271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Субсидия на обеспечение мероприятий по переселению граждан из аварийного жилищного фонда в соответствии с адресной программой Московской области "Переселение граждан из аварийного жилищного фонда в Московской области на 2016-2021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64197,68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  <a:tr h="3271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/>
                        <a:t>Субсидия на обеспечение мероприятий по переселению граждан из аварийного жилищного фонда в Московской области в соответствии с государственной программой Московской области "Переселение граждан из аварийного жилищного фонда в Московской области" (Подпрограмма 2)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20233,43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/>
                        <a:t>98517,21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22" marR="3522" marT="352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3935</Words>
  <Application>Microsoft Office PowerPoint</Application>
  <PresentationFormat>Экран (4:3)</PresentationFormat>
  <Paragraphs>1001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</vt:lpstr>
      <vt:lpstr>Основные понятия: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Структура программных расходов  бюджета Рузского городского округа  на 2021 год и на плановый период 2022 и 2023 годов</vt:lpstr>
      <vt:lpstr>Слайд 15</vt:lpstr>
      <vt:lpstr>Программа муниципальных внутренних заимствований  Рузского городского округа Московской области на 2021 год и плановый период 2022 и 2023 годов </vt:lpstr>
      <vt:lpstr>Программа  муниципальных гарантий Рузского городского округа Московской области  на 2021 год и плановый период 2022 и 2023 годов </vt:lpstr>
      <vt:lpstr>Информация о муниципальном долге  Рузского городского округа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123</cp:revision>
  <dcterms:created xsi:type="dcterms:W3CDTF">2020-11-17T13:12:37Z</dcterms:created>
  <dcterms:modified xsi:type="dcterms:W3CDTF">2020-12-08T06:11:32Z</dcterms:modified>
</cp:coreProperties>
</file>