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56" r:id="rId2"/>
  </p:sldMasterIdLst>
  <p:notesMasterIdLst>
    <p:notesMasterId r:id="rId67"/>
  </p:notesMasterIdLst>
  <p:handoutMasterIdLst>
    <p:handoutMasterId r:id="rId68"/>
  </p:handoutMasterIdLst>
  <p:sldIdLst>
    <p:sldId id="256" r:id="rId3"/>
    <p:sldId id="257" r:id="rId4"/>
    <p:sldId id="258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322" r:id="rId30"/>
    <p:sldId id="321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291" r:id="rId39"/>
    <p:sldId id="292" r:id="rId40"/>
    <p:sldId id="293" r:id="rId41"/>
    <p:sldId id="294" r:id="rId42"/>
    <p:sldId id="299" r:id="rId43"/>
    <p:sldId id="304" r:id="rId44"/>
    <p:sldId id="306" r:id="rId45"/>
    <p:sldId id="307" r:id="rId46"/>
    <p:sldId id="308" r:id="rId47"/>
    <p:sldId id="311" r:id="rId48"/>
    <p:sldId id="312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295" r:id="rId57"/>
    <p:sldId id="296" r:id="rId58"/>
    <p:sldId id="297" r:id="rId59"/>
    <p:sldId id="298" r:id="rId60"/>
    <p:sldId id="300" r:id="rId61"/>
    <p:sldId id="330" r:id="rId62"/>
    <p:sldId id="331" r:id="rId63"/>
    <p:sldId id="332" r:id="rId64"/>
    <p:sldId id="333" r:id="rId65"/>
    <p:sldId id="334" r:id="rId66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CC"/>
    <a:srgbClr val="66FF33"/>
    <a:srgbClr val="009900"/>
  </p:clrMru>
</p:presentationPr>
</file>

<file path=ppt/tableStyles.xml><?xml version="1.0" encoding="utf-8"?>
<a:tblStyleLst xmlns:a="http://schemas.openxmlformats.org/drawingml/2006/main" def="{0FF1CE12-B100-0000-0000-000000000002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2874" autoAdjust="0"/>
  </p:normalViewPr>
  <p:slideViewPr>
    <p:cSldViewPr>
      <p:cViewPr>
        <p:scale>
          <a:sx n="100" d="100"/>
          <a:sy n="100" d="100"/>
        </p:scale>
        <p:origin x="-902" y="-91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6;&#1096;&#1086;&#1074;&#1082;&#1080;&#1085;&#1072;\Desktop\&#1087;&#1088;&#1077;&#1079;&#1077;&#1085;&#1090;&#1072;&#1094;&#1080;&#1103;%20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6;&#1096;&#1086;&#1074;&#1082;&#1080;&#1085;&#1072;\Desktop\&#1087;&#1088;&#1077;&#1079;&#1077;&#1085;&#1090;&#1072;&#1094;&#1080;&#1103;%202018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barChart>
        <c:barDir val="col"/>
        <c:grouping val="clustered"/>
        <c:ser>
          <c:idx val="1"/>
          <c:order val="0"/>
          <c:tx>
            <c:strRef>
              <c:f>Лист1!$A$3</c:f>
              <c:strCache>
                <c:ptCount val="1"/>
                <c:pt idx="0">
                  <c:v>доходы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Лист1!$B$2:$E$2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Лист1!$B$3:$E$3</c:f>
              <c:numCache>
                <c:formatCode>#,##0</c:formatCode>
                <c:ptCount val="4"/>
                <c:pt idx="0">
                  <c:v>1806775</c:v>
                </c:pt>
                <c:pt idx="1">
                  <c:v>1816810</c:v>
                </c:pt>
                <c:pt idx="2">
                  <c:v>1867938</c:v>
                </c:pt>
                <c:pt idx="3">
                  <c:v>1922974</c:v>
                </c:pt>
              </c:numCache>
            </c:numRef>
          </c:val>
        </c:ser>
        <c:ser>
          <c:idx val="2"/>
          <c:order val="1"/>
          <c:tx>
            <c:strRef>
              <c:f>Лист1!$A$4</c:f>
              <c:strCache>
                <c:ptCount val="1"/>
                <c:pt idx="0">
                  <c:v>расходы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Лист1!$B$2:$E$2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Лист1!$B$4:$E$4</c:f>
              <c:numCache>
                <c:formatCode>#,##0</c:formatCode>
                <c:ptCount val="4"/>
                <c:pt idx="0">
                  <c:v>1782843</c:v>
                </c:pt>
                <c:pt idx="1">
                  <c:v>1870010</c:v>
                </c:pt>
                <c:pt idx="2">
                  <c:v>1867938</c:v>
                </c:pt>
                <c:pt idx="3">
                  <c:v>1922974</c:v>
                </c:pt>
              </c:numCache>
            </c:numRef>
          </c:val>
        </c:ser>
        <c:dLbls>
          <c:showVal val="1"/>
        </c:dLbls>
        <c:gapWidth val="75"/>
        <c:axId val="87587456"/>
        <c:axId val="87613824"/>
      </c:barChart>
      <c:catAx>
        <c:axId val="875874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 b="1" i="0" baseline="0">
                <a:latin typeface="Times New Roman" pitchFamily="18" charset="0"/>
              </a:defRPr>
            </a:pPr>
            <a:endParaRPr lang="ru-RU"/>
          </a:p>
        </c:txPr>
        <c:crossAx val="87613824"/>
        <c:crosses val="autoZero"/>
        <c:auto val="1"/>
        <c:lblAlgn val="ctr"/>
        <c:lblOffset val="100"/>
      </c:catAx>
      <c:valAx>
        <c:axId val="87613824"/>
        <c:scaling>
          <c:orientation val="minMax"/>
          <c:max val="2000000"/>
          <c:min val="0"/>
        </c:scaling>
        <c:delete val="1"/>
        <c:axPos val="l"/>
        <c:numFmt formatCode="#,##0" sourceLinked="1"/>
        <c:majorTickMark val="none"/>
        <c:tickLblPos val="none"/>
        <c:crossAx val="87587456"/>
        <c:crosses val="autoZero"/>
        <c:crossBetween val="between"/>
        <c:majorUnit val="1000000"/>
        <c:minorUnit val="40000"/>
      </c:valAx>
    </c:plotArea>
    <c:legend>
      <c:legendPos val="b"/>
      <c:layout/>
      <c:txPr>
        <a:bodyPr/>
        <a:lstStyle/>
        <a:p>
          <a:pPr>
            <a:defRPr sz="1400" baseline="0">
              <a:latin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pieChart>
        <c:varyColors val="1"/>
        <c:ser>
          <c:idx val="0"/>
          <c:order val="0"/>
          <c:explosion val="4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Социальная поддержка</a:t>
                    </a:r>
                    <a:r>
                      <a:rPr lang="ru-RU" baseline="0"/>
                      <a:t> </a:t>
                    </a:r>
                    <a:r>
                      <a:rPr lang="ru-RU"/>
                      <a:t>7 500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6.0420909708078794E-3"/>
                  <c:y val="4.0866646476882713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Развитие образования 427 832</a:t>
                    </a:r>
                  </a:p>
                </c:rich>
              </c:tx>
              <c:showVal val="1"/>
              <c:showCat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/>
                      <a:t>Развитие физической культуры 110 197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7.1492028516241576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Развитие культуры</a:t>
                    </a:r>
                    <a:r>
                      <a:rPr lang="ru-RU" baseline="0" dirty="0"/>
                      <a:t> </a:t>
                    </a:r>
                    <a:r>
                      <a:rPr lang="ru-RU" dirty="0"/>
                      <a:t>270 642</a:t>
                    </a:r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9.0571084436363251E-3"/>
                  <c:y val="-9.6737337056612368E-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Жилище 135 718</a:t>
                    </a:r>
                  </a:p>
                </c:rich>
              </c:tx>
              <c:showVal val="1"/>
              <c:showCatName val="1"/>
            </c:dLbl>
            <c:dLbl>
              <c:idx val="5"/>
              <c:layout>
                <c:manualLayout>
                  <c:x val="2.209812480200948E-2"/>
                  <c:y val="-4.2060887001937809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Развитие инженерно-коммунальной инфраструктуры</a:t>
                    </a:r>
                  </a:p>
                  <a:p>
                    <a:r>
                      <a:rPr lang="ru-RU" dirty="0"/>
                      <a:t>28 633</a:t>
                    </a:r>
                  </a:p>
                </c:rich>
              </c:tx>
              <c:showVal val="1"/>
              <c:showCatName val="1"/>
            </c:dLbl>
            <c:dLbl>
              <c:idx val="6"/>
              <c:layout>
                <c:manualLayout>
                  <c:x val="5.730483391223664E-2"/>
                  <c:y val="-1.629136755838148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Формирование современной городской среды 252 101</a:t>
                    </a:r>
                  </a:p>
                </c:rich>
              </c:tx>
              <c:showVal val="1"/>
              <c:showCatName val="1"/>
            </c:dLbl>
            <c:dLbl>
              <c:idx val="7"/>
              <c:layout>
                <c:manualLayout>
                  <c:x val="4.2955882806433301E-3"/>
                  <c:y val="7.1390250362797416E-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Развитие транспортной системы</a:t>
                    </a:r>
                    <a:r>
                      <a:rPr lang="ru-RU" baseline="0"/>
                      <a:t> </a:t>
                    </a:r>
                    <a:r>
                      <a:rPr lang="ru-RU"/>
                      <a:t>133 970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</c:dLbls>
          <c:cat>
            <c:strRef>
              <c:f>Лист2!$B$5:$B$12</c:f>
              <c:strCache>
                <c:ptCount val="8"/>
                <c:pt idx="0">
                  <c:v>Социальная поддержка</c:v>
                </c:pt>
                <c:pt idx="1">
                  <c:v>Развитие образования</c:v>
                </c:pt>
                <c:pt idx="2">
                  <c:v>Развитие физической культуры</c:v>
                </c:pt>
                <c:pt idx="3">
                  <c:v>Развитие культуры</c:v>
                </c:pt>
                <c:pt idx="4">
                  <c:v>Жилище</c:v>
                </c:pt>
                <c:pt idx="5">
                  <c:v>Развитие инженерно-коммунальной инфраструктуры</c:v>
                </c:pt>
                <c:pt idx="6">
                  <c:v>Формирование современной городской среды</c:v>
                </c:pt>
                <c:pt idx="7">
                  <c:v>Развитие транспортной системы</c:v>
                </c:pt>
              </c:strCache>
            </c:strRef>
          </c:cat>
          <c:val>
            <c:numRef>
              <c:f>Лист2!$C$5:$C$12</c:f>
              <c:numCache>
                <c:formatCode>#,##0</c:formatCode>
                <c:ptCount val="8"/>
                <c:pt idx="0">
                  <c:v>7500</c:v>
                </c:pt>
                <c:pt idx="1">
                  <c:v>427832.2</c:v>
                </c:pt>
                <c:pt idx="2">
                  <c:v>110197</c:v>
                </c:pt>
                <c:pt idx="3">
                  <c:v>270641.7</c:v>
                </c:pt>
                <c:pt idx="4">
                  <c:v>135717.70000000001</c:v>
                </c:pt>
                <c:pt idx="5">
                  <c:v>28632.6</c:v>
                </c:pt>
                <c:pt idx="6">
                  <c:v>252100.8</c:v>
                </c:pt>
                <c:pt idx="7">
                  <c:v>133970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</c:v>
                </c:pt>
                <c:pt idx="1">
                  <c:v>50</c:v>
                </c:pt>
                <c:pt idx="2">
                  <c:v>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Достигнутое значение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45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51,9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80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55,7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/>
                      <a:t>55,7</a:t>
                    </a:r>
                    <a:endParaRPr lang="en-US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800">
                    <a:solidFill>
                      <a:schemeClr val="tx2">
                        <a:lumMod val="50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 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 formatCode="0">
                  <c:v>45.098039215686278</c:v>
                </c:pt>
                <c:pt idx="1">
                  <c:v>51.923076923076962</c:v>
                </c:pt>
                <c:pt idx="2" formatCode="General">
                  <c:v>55.769230769230781</c:v>
                </c:pt>
              </c:numCache>
            </c:numRef>
          </c:val>
        </c:ser>
        <c:dLbls>
          <c:showVal val="1"/>
        </c:dLbls>
        <c:axId val="126789888"/>
        <c:axId val="127259392"/>
      </c:barChart>
      <c:catAx>
        <c:axId val="126789888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rgbClr val="84020E"/>
                </a:solidFill>
              </a:defRPr>
            </a:pPr>
            <a:endParaRPr lang="ru-RU"/>
          </a:p>
        </c:txPr>
        <c:crossAx val="127259392"/>
        <c:crosses val="autoZero"/>
        <c:auto val="1"/>
        <c:lblAlgn val="ctr"/>
        <c:lblOffset val="100"/>
      </c:catAx>
      <c:valAx>
        <c:axId val="12725939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r>
                  <a:rPr lang="ru-RU">
                    <a:solidFill>
                      <a:sysClr val="windowText" lastClr="000000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9.5069700313355713E-3"/>
              <c:y val="0.41500355631033575"/>
            </c:manualLayout>
          </c:layout>
        </c:title>
        <c:numFmt formatCode="General" sourceLinked="1"/>
        <c:tickLblPos val="nextTo"/>
        <c:crossAx val="126789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706162222048891"/>
          <c:y val="0.3876509865236209"/>
          <c:w val="0.16046330824156971"/>
          <c:h val="0.20346544425679414"/>
        </c:manualLayout>
      </c:layout>
      <c:txPr>
        <a:bodyPr/>
        <a:lstStyle/>
        <a:p>
          <a:pPr>
            <a:defRPr>
              <a:solidFill>
                <a:sysClr val="windowText" lastClr="00000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400" b="1" cap="none" spc="0">
          <a:ln w="952"/>
          <a:solidFill>
            <a:schemeClr val="accent2">
              <a:lumMod val="75000"/>
            </a:schemeClr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i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6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Доля обработанной территории </a:t>
            </a:r>
            <a:endParaRPr lang="ru-RU" sz="1600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 sz="1600" i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r>
              <a:rPr lang="ru-RU" sz="1600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годам, в %
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0432855945299011E-2"/>
          <c:y val="0.21687954463675507"/>
          <c:w val="0.93646202610484353"/>
          <c:h val="0.753403874065112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обработанной территории по годам, в %
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1400" b="1">
                    <a:solidFill>
                      <a:schemeClr val="bg2">
                        <a:lumMod val="25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1939619697830761"/>
          <c:y val="8.7762751754197149E-2"/>
          <c:w val="0.63553390503444951"/>
          <c:h val="0.814797871640844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dLbls>
            <c:dLbl>
              <c:idx val="0"/>
              <c:layout>
                <c:manualLayout>
                  <c:x val="-3.5228797835666195E-2"/>
                  <c:y val="-5.8139401805068311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47839.199999999997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-4.7482292735028353E-2"/>
                  <c:y val="-5.0790667585160584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94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190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94190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7.6584343121013417E-3"/>
                  <c:y val="-8.72091743224920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91 882,1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91882.1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-1.8380483559572738E-2"/>
                  <c:y val="-0.1398956654977182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106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319,6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106319.6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layout>
                <c:manualLayout>
                  <c:x val="7.9647716845853922E-2"/>
                  <c:y val="-7.312875572387475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133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970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133970</c:v>
                </c:pt>
              </c:numCache>
            </c:numRef>
          </c:val>
        </c:ser>
        <c:dLbls>
          <c:showVal val="1"/>
        </c:dLbls>
        <c:gapWidth val="75"/>
        <c:shape val="cylinder"/>
        <c:axId val="101722752"/>
        <c:axId val="104506112"/>
        <c:axId val="0"/>
      </c:bar3DChart>
      <c:catAx>
        <c:axId val="101722752"/>
        <c:scaling>
          <c:orientation val="minMax"/>
        </c:scaling>
        <c:axPos val="b"/>
        <c:numFmt formatCode="General" sourceLinked="1"/>
        <c:majorTickMark val="none"/>
        <c:tickLblPos val="nextTo"/>
        <c:crossAx val="104506112"/>
        <c:crosses val="autoZero"/>
        <c:auto val="1"/>
        <c:lblAlgn val="ctr"/>
        <c:lblOffset val="100"/>
      </c:catAx>
      <c:valAx>
        <c:axId val="104506112"/>
        <c:scaling>
          <c:orientation val="minMax"/>
        </c:scaling>
        <c:axPos val="l"/>
        <c:numFmt formatCode="General" sourceLinked="1"/>
        <c:majorTickMark val="none"/>
        <c:tickLblPos val="nextTo"/>
        <c:crossAx val="1017227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9403259622611653"/>
          <c:y val="0"/>
          <c:w val="0.1059674037738835"/>
          <c:h val="1"/>
        </c:manualLayout>
      </c:layout>
    </c:legend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0451897954669109"/>
          <c:y val="7.332194364306141E-2"/>
          <c:w val="0.67832080784890592"/>
          <c:h val="0.804309665239163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dLbls>
            <c:dLbl>
              <c:idx val="0"/>
              <c:layout>
                <c:manualLayout>
                  <c:x val="-2.7239720034995646E-3"/>
                  <c:y val="-5.9620690293671098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42142.07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2.6556539807524059E-2"/>
                  <c:y val="-8.74918990482539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35810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35810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1.977985564304463E-2"/>
                  <c:y val="-8.032024219531167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30740.7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1.4948709536307966E-2"/>
                  <c:y val="-5.021340221456877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27900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27900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layout>
                <c:manualLayout>
                  <c:x val="6.9444444444444489E-2"/>
                  <c:y val="-6.65544106210421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36100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36100</c:v>
                </c:pt>
              </c:numCache>
            </c:numRef>
          </c:val>
        </c:ser>
        <c:dLbls>
          <c:showVal val="1"/>
        </c:dLbls>
        <c:gapWidth val="75"/>
        <c:shape val="cylinder"/>
        <c:axId val="128537344"/>
        <c:axId val="128538880"/>
        <c:axId val="0"/>
      </c:bar3DChart>
      <c:catAx>
        <c:axId val="128537344"/>
        <c:scaling>
          <c:orientation val="minMax"/>
        </c:scaling>
        <c:axPos val="b"/>
        <c:numFmt formatCode="General" sourceLinked="1"/>
        <c:majorTickMark val="none"/>
        <c:tickLblPos val="nextTo"/>
        <c:crossAx val="128538880"/>
        <c:crosses val="autoZero"/>
        <c:auto val="1"/>
        <c:lblAlgn val="ctr"/>
        <c:lblOffset val="100"/>
      </c:catAx>
      <c:valAx>
        <c:axId val="128538880"/>
        <c:scaling>
          <c:orientation val="minMax"/>
        </c:scaling>
        <c:axPos val="l"/>
        <c:numFmt formatCode="General" sourceLinked="1"/>
        <c:majorTickMark val="none"/>
        <c:tickLblPos val="nextTo"/>
        <c:crossAx val="1285373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3766721347331641"/>
          <c:y val="3.2334370255156855E-2"/>
          <c:w val="7.4839566929133905E-2"/>
          <c:h val="0.92822783841627665"/>
        </c:manualLayout>
      </c:layout>
    </c:legend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3698993776119802E-2"/>
          <c:y val="3.6619488166538497E-2"/>
          <c:w val="0.75292211480398663"/>
          <c:h val="0.8450027918975813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dLbls>
            <c:dLbl>
              <c:idx val="0"/>
              <c:layout>
                <c:manualLayout>
                  <c:x val="2.1260440394836738E-2"/>
                  <c:y val="-4.81007160820514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166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9.1116173120728925E-3"/>
                  <c:y val="-5.039122637167298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1609,1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1609.1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2.4297526590497373E-2"/>
                  <c:y val="-5.955326753015899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1261,5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1261.5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1.6704631738800314E-2"/>
                  <c:y val="-5.726275724053751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1090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1090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layout>
                <c:manualLayout>
                  <c:x val="1.366742596810935E-2"/>
                  <c:y val="-4.122918521318694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2155,00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2155</c:v>
                </c:pt>
              </c:numCache>
            </c:numRef>
          </c:val>
        </c:ser>
        <c:dLbls>
          <c:showVal val="1"/>
        </c:dLbls>
        <c:gapWidth val="75"/>
        <c:shape val="cylinder"/>
        <c:axId val="104505728"/>
        <c:axId val="106324352"/>
        <c:axId val="0"/>
      </c:bar3DChart>
      <c:catAx>
        <c:axId val="104505728"/>
        <c:scaling>
          <c:orientation val="minMax"/>
        </c:scaling>
        <c:axPos val="b"/>
        <c:numFmt formatCode="General" sourceLinked="1"/>
        <c:majorTickMark val="none"/>
        <c:tickLblPos val="nextTo"/>
        <c:crossAx val="106324352"/>
        <c:crosses val="autoZero"/>
        <c:auto val="1"/>
        <c:lblAlgn val="ctr"/>
        <c:lblOffset val="100"/>
      </c:catAx>
      <c:valAx>
        <c:axId val="106324352"/>
        <c:scaling>
          <c:orientation val="minMax"/>
        </c:scaling>
        <c:axPos val="l"/>
        <c:numFmt formatCode="General" sourceLinked="1"/>
        <c:majorTickMark val="none"/>
        <c:tickLblPos val="nextTo"/>
        <c:crossAx val="1045057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7851786749890892"/>
          <c:y val="0"/>
          <c:w val="0.12148213250109112"/>
          <c:h val="1"/>
        </c:manualLayout>
      </c:layout>
    </c:legend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1177742678026702"/>
          <c:y val="3.8910809328966241E-2"/>
          <c:w val="0.68460186415583479"/>
          <c:h val="0.9083193483928002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dLbls>
            <c:dLbl>
              <c:idx val="0"/>
              <c:layout>
                <c:manualLayout>
                  <c:x val="-2.4377127141452716E-2"/>
                  <c:y val="-5.5244311358411104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5531.13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-5.7357946215182915E-3"/>
                  <c:y val="-4.6745186534040167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#,##0.00</c:formatCode>
                <c:ptCount val="1"/>
                <c:pt idx="0">
                  <c:v>54271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-3.2981258014743685E-3"/>
                  <c:y val="-5.1576886159155975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116401.64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3.8716613695248425E-2"/>
                  <c:y val="-4.67451865340401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164034,9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164034.9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layout>
                <c:manualLayout>
                  <c:x val="5.8048933162419471E-2"/>
                  <c:y val="-5.09948057886940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94715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94715</c:v>
                </c:pt>
              </c:numCache>
            </c:numRef>
          </c:val>
        </c:ser>
        <c:dLbls>
          <c:showVal val="1"/>
        </c:dLbls>
        <c:gapWidth val="75"/>
        <c:shape val="cylinder"/>
        <c:axId val="103120256"/>
        <c:axId val="103144448"/>
        <c:axId val="0"/>
      </c:bar3DChart>
      <c:catAx>
        <c:axId val="103120256"/>
        <c:scaling>
          <c:orientation val="minMax"/>
        </c:scaling>
        <c:axPos val="b"/>
        <c:numFmt formatCode="General" sourceLinked="1"/>
        <c:majorTickMark val="none"/>
        <c:tickLblPos val="nextTo"/>
        <c:crossAx val="103144448"/>
        <c:crosses val="autoZero"/>
        <c:auto val="1"/>
        <c:lblAlgn val="ctr"/>
        <c:lblOffset val="100"/>
      </c:catAx>
      <c:valAx>
        <c:axId val="103144448"/>
        <c:scaling>
          <c:orientation val="minMax"/>
        </c:scaling>
        <c:axPos val="l"/>
        <c:numFmt formatCode="General" sourceLinked="1"/>
        <c:majorTickMark val="none"/>
        <c:tickLblPos val="nextTo"/>
        <c:crossAx val="103120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4594581503214084"/>
          <c:y val="2.3393841079081008E-2"/>
          <c:w val="9.8130187408056527E-2"/>
          <c:h val="0.9495836265364096"/>
        </c:manualLayout>
      </c:layout>
    </c:legend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8.6300443201444144E-2"/>
          <c:y val="4.4861426215800686E-2"/>
          <c:w val="0.70716844133939205"/>
          <c:h val="0.8983024181523682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1.5432098765432126E-3"/>
                  <c:y val="-6.2657511738461819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499.89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1.6975308641975394E-2"/>
                  <c:y val="-9.5146591899145622E-2"/>
                </c:manualLayout>
              </c:layout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866.6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layout>
                <c:manualLayout>
                  <c:x val="2.7517950853266481E-2"/>
                  <c:y val="-7.293460448839021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2018</c:v>
                </c:pt>
              </c:strCache>
            </c:strRef>
          </c:tx>
          <c:dLbls>
            <c:dLbl>
              <c:idx val="0"/>
              <c:layout>
                <c:manualLayout>
                  <c:x val="5.8769380432986434E-2"/>
                  <c:y val="-5.354067801990254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1000</a:t>
                    </a:r>
                    <a:r>
                      <a:rPr lang="ru-RU" dirty="0" smtClean="0"/>
                      <a:t>,00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</c:ser>
        <c:dLbls>
          <c:showVal val="1"/>
        </c:dLbls>
        <c:gapWidth val="75"/>
        <c:shape val="cylinder"/>
        <c:axId val="107291392"/>
        <c:axId val="107349504"/>
        <c:axId val="0"/>
      </c:bar3DChart>
      <c:catAx>
        <c:axId val="107291392"/>
        <c:scaling>
          <c:orientation val="minMax"/>
        </c:scaling>
        <c:axPos val="b"/>
        <c:numFmt formatCode="General" sourceLinked="1"/>
        <c:majorTickMark val="none"/>
        <c:tickLblPos val="nextTo"/>
        <c:crossAx val="107349504"/>
        <c:crosses val="autoZero"/>
        <c:auto val="1"/>
        <c:lblAlgn val="ctr"/>
        <c:lblOffset val="100"/>
      </c:catAx>
      <c:valAx>
        <c:axId val="107349504"/>
        <c:scaling>
          <c:orientation val="minMax"/>
        </c:scaling>
        <c:axPos val="l"/>
        <c:numFmt formatCode="General" sourceLinked="1"/>
        <c:majorTickMark val="none"/>
        <c:tickLblPos val="nextTo"/>
        <c:crossAx val="10729139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85994852729862015"/>
          <c:y val="3.615719285158793E-2"/>
          <c:w val="8.7577964248233248E-2"/>
          <c:h val="0.92565186209468875"/>
        </c:manualLayout>
      </c:layout>
    </c:legend>
    <c:plotVisOnly val="1"/>
    <c:dispBlanksAs val="gap"/>
  </c:chart>
  <c:txPr>
    <a:bodyPr/>
    <a:lstStyle/>
    <a:p>
      <a:pPr>
        <a:defRPr sz="16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C972B3-7E57-4414-9A77-044EFB5DE835}" type="doc">
      <dgm:prSet loTypeId="urn:microsoft.com/office/officeart/2005/8/layout/hierarchy6" loCatId="hierarchy" qsTypeId="urn:microsoft.com/office/officeart/2005/8/quickstyle/simple3" qsCatId="simple" csTypeId="urn:microsoft.com/office/officeart/2005/8/colors/colorful1" csCatId="colorful" phldr="1"/>
      <dgm:spPr/>
    </dgm:pt>
    <dgm:pt modelId="{8AA345FB-9D30-4BE4-87EE-2D6FE90B30B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Переселение граждан из многоквартирных жилых домов, признанных аварийными в установленном законодательством порядке, при реализации адресной программы Московской области по переселению граждан из аварийного жилищного фонда</a:t>
          </a:r>
          <a:endParaRPr kumimoji="0" lang="ru-RU" sz="2200" b="0" i="1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C77F2DF2-D8CA-44DC-A53D-BB3DF8984C03}" type="parTrans" cxnId="{37FCB987-4FBD-40E0-BB9E-4E25CAB35634}">
      <dgm:prSet/>
      <dgm:spPr/>
      <dgm:t>
        <a:bodyPr/>
        <a:lstStyle/>
        <a:p>
          <a:endParaRPr lang="ru-RU"/>
        </a:p>
      </dgm:t>
    </dgm:pt>
    <dgm:pt modelId="{E60CAA6C-D9F7-4312-A2E0-CBCE96B646EF}" type="sibTrans" cxnId="{37FCB987-4FBD-40E0-BB9E-4E25CAB35634}">
      <dgm:prSet/>
      <dgm:spPr/>
      <dgm:t>
        <a:bodyPr/>
        <a:lstStyle/>
        <a:p>
          <a:endParaRPr lang="ru-RU"/>
        </a:p>
      </dgm:t>
    </dgm:pt>
    <dgm:pt modelId="{D2B73BF5-B152-4024-A1DA-4D4946B791A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Приобретение квартир с целью переселения граждан из аварийного жилищного фонда в рамках реализации программы Московской области по переселению граждан из аварийного жилищного фонда (123 882,8</a:t>
          </a:r>
          <a:r>
            <a:rPr kumimoji="0" lang="ru-RU" sz="2200" b="0" i="1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 тыс. руб.) </a:t>
          </a:r>
        </a:p>
      </dgm:t>
    </dgm:pt>
    <dgm:pt modelId="{99E57858-3C54-4A74-9DB0-F2D8077C00B8}" type="parTrans" cxnId="{80F2528B-0874-4B6C-B08A-93D81E0B4B08}">
      <dgm:prSet/>
      <dgm:spPr/>
      <dgm:t>
        <a:bodyPr/>
        <a:lstStyle/>
        <a:p>
          <a:endParaRPr lang="ru-RU" dirty="0"/>
        </a:p>
      </dgm:t>
    </dgm:pt>
    <dgm:pt modelId="{CFE8F9A3-ED62-41E5-A918-880B22128616}" type="sibTrans" cxnId="{80F2528B-0874-4B6C-B08A-93D81E0B4B08}">
      <dgm:prSet/>
      <dgm:spPr/>
      <dgm:t>
        <a:bodyPr/>
        <a:lstStyle/>
        <a:p>
          <a:endParaRPr lang="ru-RU"/>
        </a:p>
      </dgm:t>
    </dgm:pt>
    <dgm:pt modelId="{F69FE8C6-AB7F-4AC6-B394-41EAD7E3C60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Снос аварийных многоквартирных жилых домов             </a:t>
          </a:r>
          <a:r>
            <a:rPr kumimoji="0" lang="ru-RU" sz="2200" b="0" i="1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( </a:t>
          </a:r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1 871,2 </a:t>
          </a:r>
          <a:r>
            <a:rPr kumimoji="0" lang="ru-RU" sz="2200" b="0" i="1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тыс. руб.)</a:t>
          </a:r>
        </a:p>
      </dgm:t>
    </dgm:pt>
    <dgm:pt modelId="{466FC5CB-0454-4086-9320-1CEDDC2529DB}" type="parTrans" cxnId="{A3D042C9-AFB2-4488-A8EC-EE7E66B668D5}">
      <dgm:prSet/>
      <dgm:spPr/>
      <dgm:t>
        <a:bodyPr/>
        <a:lstStyle/>
        <a:p>
          <a:endParaRPr lang="ru-RU" dirty="0"/>
        </a:p>
      </dgm:t>
    </dgm:pt>
    <dgm:pt modelId="{07520237-7D9B-43F5-95AF-19AEF4C9D2EC}" type="sibTrans" cxnId="{A3D042C9-AFB2-4488-A8EC-EE7E66B668D5}">
      <dgm:prSet/>
      <dgm:spPr/>
      <dgm:t>
        <a:bodyPr/>
        <a:lstStyle/>
        <a:p>
          <a:endParaRPr lang="ru-RU"/>
        </a:p>
      </dgm:t>
    </dgm:pt>
    <dgm:pt modelId="{5DA69809-C3A4-4219-867E-86C00283003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dirty="0" smtClean="0">
              <a:latin typeface="Times New Roman" pitchFamily="18" charset="0"/>
              <a:cs typeface="Times New Roman" pitchFamily="18" charset="0"/>
            </a:rPr>
            <a:t>Проведение оценки рыночной стоимости объектов недвижимости ( 246,0 тыс.руб.)</a:t>
          </a:r>
          <a:endParaRPr kumimoji="0" lang="ru-RU" sz="2200" b="0" i="1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52EBF33E-524E-4A06-B6E4-D523D36F4899}" type="parTrans" cxnId="{920DB55A-9C4A-4EB4-94B0-0F5F7060EAA7}">
      <dgm:prSet/>
      <dgm:spPr/>
      <dgm:t>
        <a:bodyPr/>
        <a:lstStyle/>
        <a:p>
          <a:endParaRPr lang="ru-RU" dirty="0"/>
        </a:p>
      </dgm:t>
    </dgm:pt>
    <dgm:pt modelId="{D6004DFB-1E04-426D-A2EC-A283B098A556}" type="sibTrans" cxnId="{920DB55A-9C4A-4EB4-94B0-0F5F7060EAA7}">
      <dgm:prSet/>
      <dgm:spPr/>
      <dgm:t>
        <a:bodyPr/>
        <a:lstStyle/>
        <a:p>
          <a:endParaRPr lang="ru-RU"/>
        </a:p>
      </dgm:t>
    </dgm:pt>
    <dgm:pt modelId="{BD5B4B63-9C97-4784-A3E7-F3A6A0B51334}" type="pres">
      <dgm:prSet presAssocID="{70C972B3-7E57-4414-9A77-044EFB5DE83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FD2A183-BDFA-4590-BCE8-098C253A0EE2}" type="pres">
      <dgm:prSet presAssocID="{70C972B3-7E57-4414-9A77-044EFB5DE835}" presName="hierFlow" presStyleCnt="0"/>
      <dgm:spPr/>
    </dgm:pt>
    <dgm:pt modelId="{B5BEC371-7EEB-4821-A0FA-E5DEEA4C39C7}" type="pres">
      <dgm:prSet presAssocID="{70C972B3-7E57-4414-9A77-044EFB5DE83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CBB62C9-BC7E-4149-BC75-D7E3265CA800}" type="pres">
      <dgm:prSet presAssocID="{8AA345FB-9D30-4BE4-87EE-2D6FE90B30B8}" presName="Name14" presStyleCnt="0"/>
      <dgm:spPr/>
    </dgm:pt>
    <dgm:pt modelId="{895776FD-F2C1-4C3A-928B-EE7F64F21546}" type="pres">
      <dgm:prSet presAssocID="{8AA345FB-9D30-4BE4-87EE-2D6FE90B30B8}" presName="level1Shape" presStyleLbl="node0" presStyleIdx="0" presStyleCnt="1" custScaleX="354147" custScaleY="102055" custLinFactNeighborX="-3055" custLinFactNeighborY="-458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0AAC61-F93B-4AD3-B6AB-9957438341A9}" type="pres">
      <dgm:prSet presAssocID="{8AA345FB-9D30-4BE4-87EE-2D6FE90B30B8}" presName="hierChild2" presStyleCnt="0"/>
      <dgm:spPr/>
    </dgm:pt>
    <dgm:pt modelId="{C4523014-5149-4F3E-8968-BF300334E264}" type="pres">
      <dgm:prSet presAssocID="{99E57858-3C54-4A74-9DB0-F2D8077C00B8}" presName="Name19" presStyleLbl="parChTrans1D2" presStyleIdx="0" presStyleCnt="3"/>
      <dgm:spPr/>
      <dgm:t>
        <a:bodyPr/>
        <a:lstStyle/>
        <a:p>
          <a:endParaRPr lang="ru-RU"/>
        </a:p>
      </dgm:t>
    </dgm:pt>
    <dgm:pt modelId="{C12EB8EB-B976-4FA7-B67E-06C562332D1C}" type="pres">
      <dgm:prSet presAssocID="{D2B73BF5-B152-4024-A1DA-4D4946B791AD}" presName="Name21" presStyleCnt="0"/>
      <dgm:spPr/>
    </dgm:pt>
    <dgm:pt modelId="{2009C7D4-7AD0-4B78-8958-4EA3500A5656}" type="pres">
      <dgm:prSet presAssocID="{D2B73BF5-B152-4024-A1DA-4D4946B791AD}" presName="level2Shape" presStyleLbl="node2" presStyleIdx="0" presStyleCnt="3" custScaleX="152920" custScaleY="212770"/>
      <dgm:spPr/>
      <dgm:t>
        <a:bodyPr/>
        <a:lstStyle/>
        <a:p>
          <a:endParaRPr lang="ru-RU"/>
        </a:p>
      </dgm:t>
    </dgm:pt>
    <dgm:pt modelId="{D8E568F5-711B-4E72-B595-1473A1EE6C92}" type="pres">
      <dgm:prSet presAssocID="{D2B73BF5-B152-4024-A1DA-4D4946B791AD}" presName="hierChild3" presStyleCnt="0"/>
      <dgm:spPr/>
    </dgm:pt>
    <dgm:pt modelId="{3B012AE0-8466-4941-9BA6-3358A90F4003}" type="pres">
      <dgm:prSet presAssocID="{466FC5CB-0454-4086-9320-1CEDDC2529DB}" presName="Name19" presStyleLbl="parChTrans1D2" presStyleIdx="1" presStyleCnt="3"/>
      <dgm:spPr/>
      <dgm:t>
        <a:bodyPr/>
        <a:lstStyle/>
        <a:p>
          <a:endParaRPr lang="ru-RU"/>
        </a:p>
      </dgm:t>
    </dgm:pt>
    <dgm:pt modelId="{ED3ACF5E-AFC3-4926-B14A-3F19D65F9937}" type="pres">
      <dgm:prSet presAssocID="{F69FE8C6-AB7F-4AC6-B394-41EAD7E3C60C}" presName="Name21" presStyleCnt="0"/>
      <dgm:spPr/>
    </dgm:pt>
    <dgm:pt modelId="{AE5D1D6B-C8FD-44CB-9255-4D02A8B00679}" type="pres">
      <dgm:prSet presAssocID="{F69FE8C6-AB7F-4AC6-B394-41EAD7E3C60C}" presName="level2Shape" presStyleLbl="node2" presStyleIdx="1" presStyleCnt="3" custScaleX="82647" custScaleY="150925"/>
      <dgm:spPr/>
      <dgm:t>
        <a:bodyPr/>
        <a:lstStyle/>
        <a:p>
          <a:endParaRPr lang="ru-RU"/>
        </a:p>
      </dgm:t>
    </dgm:pt>
    <dgm:pt modelId="{91B3934A-ADFB-41B1-B106-C93FCD895FD0}" type="pres">
      <dgm:prSet presAssocID="{F69FE8C6-AB7F-4AC6-B394-41EAD7E3C60C}" presName="hierChild3" presStyleCnt="0"/>
      <dgm:spPr/>
    </dgm:pt>
    <dgm:pt modelId="{91740788-1578-47B6-9ACD-3E7B1D741F68}" type="pres">
      <dgm:prSet presAssocID="{52EBF33E-524E-4A06-B6E4-D523D36F4899}" presName="Name19" presStyleLbl="parChTrans1D2" presStyleIdx="2" presStyleCnt="3"/>
      <dgm:spPr/>
      <dgm:t>
        <a:bodyPr/>
        <a:lstStyle/>
        <a:p>
          <a:endParaRPr lang="ru-RU"/>
        </a:p>
      </dgm:t>
    </dgm:pt>
    <dgm:pt modelId="{CCABE9E6-0548-4140-B500-A1B93196FA03}" type="pres">
      <dgm:prSet presAssocID="{5DA69809-C3A4-4219-867E-86C002830034}" presName="Name21" presStyleCnt="0"/>
      <dgm:spPr/>
    </dgm:pt>
    <dgm:pt modelId="{F6A0B6F7-868E-4C7C-83A0-F59D1CAE4263}" type="pres">
      <dgm:prSet presAssocID="{5DA69809-C3A4-4219-867E-86C002830034}" presName="level2Shape" presStyleLbl="node2" presStyleIdx="2" presStyleCnt="3" custScaleX="75520" custScaleY="176424"/>
      <dgm:spPr/>
      <dgm:t>
        <a:bodyPr/>
        <a:lstStyle/>
        <a:p>
          <a:endParaRPr lang="ru-RU"/>
        </a:p>
      </dgm:t>
    </dgm:pt>
    <dgm:pt modelId="{02385E30-B730-4C0E-AA8A-58121CC8EBD6}" type="pres">
      <dgm:prSet presAssocID="{5DA69809-C3A4-4219-867E-86C002830034}" presName="hierChild3" presStyleCnt="0"/>
      <dgm:spPr/>
    </dgm:pt>
    <dgm:pt modelId="{7369AB37-B103-44E4-B292-878F161AE14E}" type="pres">
      <dgm:prSet presAssocID="{70C972B3-7E57-4414-9A77-044EFB5DE835}" presName="bgShapesFlow" presStyleCnt="0"/>
      <dgm:spPr/>
    </dgm:pt>
  </dgm:ptLst>
  <dgm:cxnLst>
    <dgm:cxn modelId="{920DB55A-9C4A-4EB4-94B0-0F5F7060EAA7}" srcId="{8AA345FB-9D30-4BE4-87EE-2D6FE90B30B8}" destId="{5DA69809-C3A4-4219-867E-86C002830034}" srcOrd="2" destOrd="0" parTransId="{52EBF33E-524E-4A06-B6E4-D523D36F4899}" sibTransId="{D6004DFB-1E04-426D-A2EC-A283B098A556}"/>
    <dgm:cxn modelId="{6C8547D6-DEEE-421E-89E7-09DD9B64772D}" type="presOf" srcId="{F69FE8C6-AB7F-4AC6-B394-41EAD7E3C60C}" destId="{AE5D1D6B-C8FD-44CB-9255-4D02A8B00679}" srcOrd="0" destOrd="0" presId="urn:microsoft.com/office/officeart/2005/8/layout/hierarchy6"/>
    <dgm:cxn modelId="{37FCB987-4FBD-40E0-BB9E-4E25CAB35634}" srcId="{70C972B3-7E57-4414-9A77-044EFB5DE835}" destId="{8AA345FB-9D30-4BE4-87EE-2D6FE90B30B8}" srcOrd="0" destOrd="0" parTransId="{C77F2DF2-D8CA-44DC-A53D-BB3DF8984C03}" sibTransId="{E60CAA6C-D9F7-4312-A2E0-CBCE96B646EF}"/>
    <dgm:cxn modelId="{80F2528B-0874-4B6C-B08A-93D81E0B4B08}" srcId="{8AA345FB-9D30-4BE4-87EE-2D6FE90B30B8}" destId="{D2B73BF5-B152-4024-A1DA-4D4946B791AD}" srcOrd="0" destOrd="0" parTransId="{99E57858-3C54-4A74-9DB0-F2D8077C00B8}" sibTransId="{CFE8F9A3-ED62-41E5-A918-880B22128616}"/>
    <dgm:cxn modelId="{8CADF773-086B-49C9-A7C5-127E0B451371}" type="presOf" srcId="{466FC5CB-0454-4086-9320-1CEDDC2529DB}" destId="{3B012AE0-8466-4941-9BA6-3358A90F4003}" srcOrd="0" destOrd="0" presId="urn:microsoft.com/office/officeart/2005/8/layout/hierarchy6"/>
    <dgm:cxn modelId="{4E253902-FFA5-4935-9727-F8E733054AF9}" type="presOf" srcId="{99E57858-3C54-4A74-9DB0-F2D8077C00B8}" destId="{C4523014-5149-4F3E-8968-BF300334E264}" srcOrd="0" destOrd="0" presId="urn:microsoft.com/office/officeart/2005/8/layout/hierarchy6"/>
    <dgm:cxn modelId="{76EB5B0B-8623-4450-A3CA-9A48B1F30D15}" type="presOf" srcId="{D2B73BF5-B152-4024-A1DA-4D4946B791AD}" destId="{2009C7D4-7AD0-4B78-8958-4EA3500A5656}" srcOrd="0" destOrd="0" presId="urn:microsoft.com/office/officeart/2005/8/layout/hierarchy6"/>
    <dgm:cxn modelId="{60D8976C-8093-4E3E-B6A9-87467389656A}" type="presOf" srcId="{52EBF33E-524E-4A06-B6E4-D523D36F4899}" destId="{91740788-1578-47B6-9ACD-3E7B1D741F68}" srcOrd="0" destOrd="0" presId="urn:microsoft.com/office/officeart/2005/8/layout/hierarchy6"/>
    <dgm:cxn modelId="{9EB1FC53-817F-4D84-9D54-4A496223E497}" type="presOf" srcId="{5DA69809-C3A4-4219-867E-86C002830034}" destId="{F6A0B6F7-868E-4C7C-83A0-F59D1CAE4263}" srcOrd="0" destOrd="0" presId="urn:microsoft.com/office/officeart/2005/8/layout/hierarchy6"/>
    <dgm:cxn modelId="{FAF6B7E9-FD51-4E93-855E-FFD61EEAD194}" type="presOf" srcId="{70C972B3-7E57-4414-9A77-044EFB5DE835}" destId="{BD5B4B63-9C97-4784-A3E7-F3A6A0B51334}" srcOrd="0" destOrd="0" presId="urn:microsoft.com/office/officeart/2005/8/layout/hierarchy6"/>
    <dgm:cxn modelId="{86A95BFF-8920-4452-9BB6-CAFDE17519BF}" type="presOf" srcId="{8AA345FB-9D30-4BE4-87EE-2D6FE90B30B8}" destId="{895776FD-F2C1-4C3A-928B-EE7F64F21546}" srcOrd="0" destOrd="0" presId="urn:microsoft.com/office/officeart/2005/8/layout/hierarchy6"/>
    <dgm:cxn modelId="{A3D042C9-AFB2-4488-A8EC-EE7E66B668D5}" srcId="{8AA345FB-9D30-4BE4-87EE-2D6FE90B30B8}" destId="{F69FE8C6-AB7F-4AC6-B394-41EAD7E3C60C}" srcOrd="1" destOrd="0" parTransId="{466FC5CB-0454-4086-9320-1CEDDC2529DB}" sibTransId="{07520237-7D9B-43F5-95AF-19AEF4C9D2EC}"/>
    <dgm:cxn modelId="{6FF71677-C5E9-4CB9-9E98-8814E6F3D1A2}" type="presParOf" srcId="{BD5B4B63-9C97-4784-A3E7-F3A6A0B51334}" destId="{3FD2A183-BDFA-4590-BCE8-098C253A0EE2}" srcOrd="0" destOrd="0" presId="urn:microsoft.com/office/officeart/2005/8/layout/hierarchy6"/>
    <dgm:cxn modelId="{7BD98A70-81F2-4529-8544-2EDB1F9D02E7}" type="presParOf" srcId="{3FD2A183-BDFA-4590-BCE8-098C253A0EE2}" destId="{B5BEC371-7EEB-4821-A0FA-E5DEEA4C39C7}" srcOrd="0" destOrd="0" presId="urn:microsoft.com/office/officeart/2005/8/layout/hierarchy6"/>
    <dgm:cxn modelId="{7ACE1783-FC8D-49B1-93C3-4614EF0F5C6C}" type="presParOf" srcId="{B5BEC371-7EEB-4821-A0FA-E5DEEA4C39C7}" destId="{2CBB62C9-BC7E-4149-BC75-D7E3265CA800}" srcOrd="0" destOrd="0" presId="urn:microsoft.com/office/officeart/2005/8/layout/hierarchy6"/>
    <dgm:cxn modelId="{3713F88F-DBE7-404E-B1DD-7AC3E17C5DE2}" type="presParOf" srcId="{2CBB62C9-BC7E-4149-BC75-D7E3265CA800}" destId="{895776FD-F2C1-4C3A-928B-EE7F64F21546}" srcOrd="0" destOrd="0" presId="urn:microsoft.com/office/officeart/2005/8/layout/hierarchy6"/>
    <dgm:cxn modelId="{57556FF8-816A-41D3-8DEE-1DCA86FA5A4B}" type="presParOf" srcId="{2CBB62C9-BC7E-4149-BC75-D7E3265CA800}" destId="{810AAC61-F93B-4AD3-B6AB-9957438341A9}" srcOrd="1" destOrd="0" presId="urn:microsoft.com/office/officeart/2005/8/layout/hierarchy6"/>
    <dgm:cxn modelId="{C7ADFBB2-B2B7-40A8-A098-0661C8A53250}" type="presParOf" srcId="{810AAC61-F93B-4AD3-B6AB-9957438341A9}" destId="{C4523014-5149-4F3E-8968-BF300334E264}" srcOrd="0" destOrd="0" presId="urn:microsoft.com/office/officeart/2005/8/layout/hierarchy6"/>
    <dgm:cxn modelId="{1F094520-B44A-4C6A-B24F-CFAEF989C2CE}" type="presParOf" srcId="{810AAC61-F93B-4AD3-B6AB-9957438341A9}" destId="{C12EB8EB-B976-4FA7-B67E-06C562332D1C}" srcOrd="1" destOrd="0" presId="urn:microsoft.com/office/officeart/2005/8/layout/hierarchy6"/>
    <dgm:cxn modelId="{76AF31C4-50ED-4644-92A7-BF0982BD9D00}" type="presParOf" srcId="{C12EB8EB-B976-4FA7-B67E-06C562332D1C}" destId="{2009C7D4-7AD0-4B78-8958-4EA3500A5656}" srcOrd="0" destOrd="0" presId="urn:microsoft.com/office/officeart/2005/8/layout/hierarchy6"/>
    <dgm:cxn modelId="{1B62A134-16DB-4BE6-A697-64513D37E42B}" type="presParOf" srcId="{C12EB8EB-B976-4FA7-B67E-06C562332D1C}" destId="{D8E568F5-711B-4E72-B595-1473A1EE6C92}" srcOrd="1" destOrd="0" presId="urn:microsoft.com/office/officeart/2005/8/layout/hierarchy6"/>
    <dgm:cxn modelId="{FE69B679-DF1B-4D78-B73A-604635C4085C}" type="presParOf" srcId="{810AAC61-F93B-4AD3-B6AB-9957438341A9}" destId="{3B012AE0-8466-4941-9BA6-3358A90F4003}" srcOrd="2" destOrd="0" presId="urn:microsoft.com/office/officeart/2005/8/layout/hierarchy6"/>
    <dgm:cxn modelId="{29C09FB8-C96B-4093-AB2B-E7D126385CEB}" type="presParOf" srcId="{810AAC61-F93B-4AD3-B6AB-9957438341A9}" destId="{ED3ACF5E-AFC3-4926-B14A-3F19D65F9937}" srcOrd="3" destOrd="0" presId="urn:microsoft.com/office/officeart/2005/8/layout/hierarchy6"/>
    <dgm:cxn modelId="{7698BDC2-A331-4D07-A2D8-AB9E8478FD08}" type="presParOf" srcId="{ED3ACF5E-AFC3-4926-B14A-3F19D65F9937}" destId="{AE5D1D6B-C8FD-44CB-9255-4D02A8B00679}" srcOrd="0" destOrd="0" presId="urn:microsoft.com/office/officeart/2005/8/layout/hierarchy6"/>
    <dgm:cxn modelId="{484D3A5B-1E2B-4331-84F7-C1C02179F041}" type="presParOf" srcId="{ED3ACF5E-AFC3-4926-B14A-3F19D65F9937}" destId="{91B3934A-ADFB-41B1-B106-C93FCD895FD0}" srcOrd="1" destOrd="0" presId="urn:microsoft.com/office/officeart/2005/8/layout/hierarchy6"/>
    <dgm:cxn modelId="{96603523-24B6-45A9-B41D-067954DB590D}" type="presParOf" srcId="{810AAC61-F93B-4AD3-B6AB-9957438341A9}" destId="{91740788-1578-47B6-9ACD-3E7B1D741F68}" srcOrd="4" destOrd="0" presId="urn:microsoft.com/office/officeart/2005/8/layout/hierarchy6"/>
    <dgm:cxn modelId="{DE6291E7-F41C-496C-A956-F1BE04A52892}" type="presParOf" srcId="{810AAC61-F93B-4AD3-B6AB-9957438341A9}" destId="{CCABE9E6-0548-4140-B500-A1B93196FA03}" srcOrd="5" destOrd="0" presId="urn:microsoft.com/office/officeart/2005/8/layout/hierarchy6"/>
    <dgm:cxn modelId="{7C448B6D-ECD2-4723-BDBD-36BD3009103D}" type="presParOf" srcId="{CCABE9E6-0548-4140-B500-A1B93196FA03}" destId="{F6A0B6F7-868E-4C7C-83A0-F59D1CAE4263}" srcOrd="0" destOrd="0" presId="urn:microsoft.com/office/officeart/2005/8/layout/hierarchy6"/>
    <dgm:cxn modelId="{1F284513-E0EB-4080-AAC0-CB3460E0D6BB}" type="presParOf" srcId="{CCABE9E6-0548-4140-B500-A1B93196FA03}" destId="{02385E30-B730-4C0E-AA8A-58121CC8EBD6}" srcOrd="1" destOrd="0" presId="urn:microsoft.com/office/officeart/2005/8/layout/hierarchy6"/>
    <dgm:cxn modelId="{21B7E48C-CC8D-43C9-984C-7945432247CA}" type="presParOf" srcId="{BD5B4B63-9C97-4784-A3E7-F3A6A0B51334}" destId="{7369AB37-B103-44E4-B292-878F161AE14E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B32BA6-7A4C-4337-B8E0-2D0D57A77E3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91D301C-57B8-4649-802C-5B0779E27C3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Создание условий для обеспечения комфортного проживания жителей в многоквартирных домах</a:t>
          </a:r>
        </a:p>
      </dgm:t>
    </dgm:pt>
    <dgm:pt modelId="{74CA6112-DF3E-4A78-8DE4-5045B77E8D3B}" type="parTrans" cxnId="{99A6B1F9-CE02-416C-98A7-837F30FB0E04}">
      <dgm:prSet/>
      <dgm:spPr/>
      <dgm:t>
        <a:bodyPr/>
        <a:lstStyle/>
        <a:p>
          <a:endParaRPr lang="ru-RU"/>
        </a:p>
      </dgm:t>
    </dgm:pt>
    <dgm:pt modelId="{8D43543F-8E65-4F8A-8AA8-BFA948ADDE04}" type="sibTrans" cxnId="{99A6B1F9-CE02-416C-98A7-837F30FB0E04}">
      <dgm:prSet/>
      <dgm:spPr/>
      <dgm:t>
        <a:bodyPr/>
        <a:lstStyle/>
        <a:p>
          <a:endParaRPr lang="ru-RU"/>
        </a:p>
      </dgm:t>
    </dgm:pt>
    <dgm:pt modelId="{3B4AC234-1E46-4D8B-8471-B617D808850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Создание благоприятных условий для проживания граждан в многоквартирных домах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7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( 15 126,8 тыс. руб.)</a:t>
          </a:r>
        </a:p>
      </dgm:t>
    </dgm:pt>
    <dgm:pt modelId="{4F397266-B59A-44DC-B722-CC970489FEAC}" type="parTrans" cxnId="{5FA5DCDB-79FA-4662-A7C7-F1D979E39987}">
      <dgm:prSet/>
      <dgm:spPr/>
      <dgm:t>
        <a:bodyPr/>
        <a:lstStyle/>
        <a:p>
          <a:endParaRPr lang="ru-RU"/>
        </a:p>
      </dgm:t>
    </dgm:pt>
    <dgm:pt modelId="{EB7782BD-EFDE-4920-8CB3-0AC56715DACB}" type="sibTrans" cxnId="{5FA5DCDB-79FA-4662-A7C7-F1D979E39987}">
      <dgm:prSet/>
      <dgm:spPr/>
      <dgm:t>
        <a:bodyPr/>
        <a:lstStyle/>
        <a:p>
          <a:endParaRPr lang="ru-RU"/>
        </a:p>
      </dgm:t>
    </dgm:pt>
    <dgm:pt modelId="{85652713-0148-49B5-A588-69196838293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Повышение эффективности капитального ремонта многоквартирных домов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(орг. мероприятие)</a:t>
          </a:r>
        </a:p>
      </dgm:t>
    </dgm:pt>
    <dgm:pt modelId="{B3FA7796-44F1-49B5-80CE-70A0E62B7133}" type="parTrans" cxnId="{84EBE328-CE70-42FE-A906-4E7A253D06E5}">
      <dgm:prSet/>
      <dgm:spPr/>
      <dgm:t>
        <a:bodyPr/>
        <a:lstStyle/>
        <a:p>
          <a:endParaRPr lang="ru-RU"/>
        </a:p>
      </dgm:t>
    </dgm:pt>
    <dgm:pt modelId="{2977CB83-C3D2-4ED9-8E75-487241E2E2D3}" type="sibTrans" cxnId="{84EBE328-CE70-42FE-A906-4E7A253D06E5}">
      <dgm:prSet/>
      <dgm:spPr/>
      <dgm:t>
        <a:bodyPr/>
        <a:lstStyle/>
        <a:p>
          <a:endParaRPr lang="ru-RU"/>
        </a:p>
      </dgm:t>
    </dgm:pt>
    <dgm:pt modelId="{B8DFA4F4-C67B-4F8D-A093-41FA7F4FF211}" type="pres">
      <dgm:prSet presAssocID="{8AB32BA6-7A4C-4337-B8E0-2D0D57A77E3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5E957F7-DEAF-4BFC-8F05-44F951B74B91}" type="pres">
      <dgm:prSet presAssocID="{F91D301C-57B8-4649-802C-5B0779E27C31}" presName="hierRoot1" presStyleCnt="0">
        <dgm:presLayoutVars>
          <dgm:hierBranch/>
        </dgm:presLayoutVars>
      </dgm:prSet>
      <dgm:spPr/>
    </dgm:pt>
    <dgm:pt modelId="{B07506DB-15EE-4055-AAC0-482D5803BB30}" type="pres">
      <dgm:prSet presAssocID="{F91D301C-57B8-4649-802C-5B0779E27C31}" presName="rootComposite1" presStyleCnt="0"/>
      <dgm:spPr/>
    </dgm:pt>
    <dgm:pt modelId="{CAEDAFC6-A289-4447-BC98-79A6B760403D}" type="pres">
      <dgm:prSet presAssocID="{F91D301C-57B8-4649-802C-5B0779E27C31}" presName="rootText1" presStyleLbl="node0" presStyleIdx="0" presStyleCnt="1" custScaleY="1476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3D3E0D-ADCE-40EF-A40E-777C916234AA}" type="pres">
      <dgm:prSet presAssocID="{F91D301C-57B8-4649-802C-5B0779E27C3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6FF47A4-996C-4DB4-98D8-CD70E106DF57}" type="pres">
      <dgm:prSet presAssocID="{F91D301C-57B8-4649-802C-5B0779E27C31}" presName="hierChild2" presStyleCnt="0"/>
      <dgm:spPr/>
    </dgm:pt>
    <dgm:pt modelId="{8ADC54AD-99E4-4544-9389-FADFF2C15EF2}" type="pres">
      <dgm:prSet presAssocID="{4F397266-B59A-44DC-B722-CC970489FEAC}" presName="Name35" presStyleLbl="parChTrans1D2" presStyleIdx="0" presStyleCnt="2"/>
      <dgm:spPr/>
      <dgm:t>
        <a:bodyPr/>
        <a:lstStyle/>
        <a:p>
          <a:endParaRPr lang="ru-RU"/>
        </a:p>
      </dgm:t>
    </dgm:pt>
    <dgm:pt modelId="{56C66A13-936E-4424-B20B-C1EB92F868F3}" type="pres">
      <dgm:prSet presAssocID="{3B4AC234-1E46-4D8B-8471-B617D8088502}" presName="hierRoot2" presStyleCnt="0">
        <dgm:presLayoutVars>
          <dgm:hierBranch/>
        </dgm:presLayoutVars>
      </dgm:prSet>
      <dgm:spPr/>
    </dgm:pt>
    <dgm:pt modelId="{F75D7D02-8E9D-48AB-8A21-B3965EA49362}" type="pres">
      <dgm:prSet presAssocID="{3B4AC234-1E46-4D8B-8471-B617D8088502}" presName="rootComposite" presStyleCnt="0"/>
      <dgm:spPr/>
    </dgm:pt>
    <dgm:pt modelId="{78181E6F-469D-4006-B720-65B49558BD0E}" type="pres">
      <dgm:prSet presAssocID="{3B4AC234-1E46-4D8B-8471-B617D8088502}" presName="rootText" presStyleLbl="node2" presStyleIdx="0" presStyleCnt="2" custScaleX="93523" custScaleY="115134" custLinFactNeighborX="1249" custLinFactNeighborY="61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0DD021-1F83-4D4F-8520-FA258F0E7F84}" type="pres">
      <dgm:prSet presAssocID="{3B4AC234-1E46-4D8B-8471-B617D8088502}" presName="rootConnector" presStyleLbl="node2" presStyleIdx="0" presStyleCnt="2"/>
      <dgm:spPr/>
      <dgm:t>
        <a:bodyPr/>
        <a:lstStyle/>
        <a:p>
          <a:endParaRPr lang="ru-RU"/>
        </a:p>
      </dgm:t>
    </dgm:pt>
    <dgm:pt modelId="{B18C9B1E-3298-4478-A879-AA4E49C4D461}" type="pres">
      <dgm:prSet presAssocID="{3B4AC234-1E46-4D8B-8471-B617D8088502}" presName="hierChild4" presStyleCnt="0"/>
      <dgm:spPr/>
    </dgm:pt>
    <dgm:pt modelId="{F82D1188-67B4-49E4-9F19-0482497D7763}" type="pres">
      <dgm:prSet presAssocID="{3B4AC234-1E46-4D8B-8471-B617D8088502}" presName="hierChild5" presStyleCnt="0"/>
      <dgm:spPr/>
    </dgm:pt>
    <dgm:pt modelId="{14C4AD9B-7DB2-43B7-974D-B503FBC4C629}" type="pres">
      <dgm:prSet presAssocID="{B3FA7796-44F1-49B5-80CE-70A0E62B7133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397DC22-28A4-4F3F-B397-3A3F4AA128F5}" type="pres">
      <dgm:prSet presAssocID="{85652713-0148-49B5-A588-691968382933}" presName="hierRoot2" presStyleCnt="0">
        <dgm:presLayoutVars>
          <dgm:hierBranch/>
        </dgm:presLayoutVars>
      </dgm:prSet>
      <dgm:spPr/>
    </dgm:pt>
    <dgm:pt modelId="{87A4BF03-798A-4CB3-8F52-2BA232E4FE34}" type="pres">
      <dgm:prSet presAssocID="{85652713-0148-49B5-A588-691968382933}" presName="rootComposite" presStyleCnt="0"/>
      <dgm:spPr/>
    </dgm:pt>
    <dgm:pt modelId="{E49034E6-4E43-42B4-9F7B-45AAE6879D7E}" type="pres">
      <dgm:prSet presAssocID="{85652713-0148-49B5-A588-691968382933}" presName="rootText" presStyleLbl="node2" presStyleIdx="1" presStyleCnt="2" custScaleX="97799" custScaleY="1185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74A944-41E6-4B6D-AC23-21F68DFD8E67}" type="pres">
      <dgm:prSet presAssocID="{85652713-0148-49B5-A588-691968382933}" presName="rootConnector" presStyleLbl="node2" presStyleIdx="1" presStyleCnt="2"/>
      <dgm:spPr/>
      <dgm:t>
        <a:bodyPr/>
        <a:lstStyle/>
        <a:p>
          <a:endParaRPr lang="ru-RU"/>
        </a:p>
      </dgm:t>
    </dgm:pt>
    <dgm:pt modelId="{EAA798BB-96EE-4382-AB60-CED29CA271F1}" type="pres">
      <dgm:prSet presAssocID="{85652713-0148-49B5-A588-691968382933}" presName="hierChild4" presStyleCnt="0"/>
      <dgm:spPr/>
    </dgm:pt>
    <dgm:pt modelId="{75C581F7-7AD3-4875-B04D-2B4B5A84C48D}" type="pres">
      <dgm:prSet presAssocID="{85652713-0148-49B5-A588-691968382933}" presName="hierChild5" presStyleCnt="0"/>
      <dgm:spPr/>
    </dgm:pt>
    <dgm:pt modelId="{1B7097C6-53E7-4EE3-9BBF-7F87997D31B0}" type="pres">
      <dgm:prSet presAssocID="{F91D301C-57B8-4649-802C-5B0779E27C31}" presName="hierChild3" presStyleCnt="0"/>
      <dgm:spPr/>
    </dgm:pt>
  </dgm:ptLst>
  <dgm:cxnLst>
    <dgm:cxn modelId="{84EBE328-CE70-42FE-A906-4E7A253D06E5}" srcId="{F91D301C-57B8-4649-802C-5B0779E27C31}" destId="{85652713-0148-49B5-A588-691968382933}" srcOrd="1" destOrd="0" parTransId="{B3FA7796-44F1-49B5-80CE-70A0E62B7133}" sibTransId="{2977CB83-C3D2-4ED9-8E75-487241E2E2D3}"/>
    <dgm:cxn modelId="{E14963D2-BC30-48D7-A7B3-F10F933DD423}" type="presOf" srcId="{F91D301C-57B8-4649-802C-5B0779E27C31}" destId="{CAEDAFC6-A289-4447-BC98-79A6B760403D}" srcOrd="0" destOrd="0" presId="urn:microsoft.com/office/officeart/2005/8/layout/orgChart1"/>
    <dgm:cxn modelId="{3B44556B-728D-48C0-9537-DD8C4570134B}" type="presOf" srcId="{F91D301C-57B8-4649-802C-5B0779E27C31}" destId="{563D3E0D-ADCE-40EF-A40E-777C916234AA}" srcOrd="1" destOrd="0" presId="urn:microsoft.com/office/officeart/2005/8/layout/orgChart1"/>
    <dgm:cxn modelId="{986BC810-8C10-45EE-9D46-006B535B2B75}" type="presOf" srcId="{B3FA7796-44F1-49B5-80CE-70A0E62B7133}" destId="{14C4AD9B-7DB2-43B7-974D-B503FBC4C629}" srcOrd="0" destOrd="0" presId="urn:microsoft.com/office/officeart/2005/8/layout/orgChart1"/>
    <dgm:cxn modelId="{47BB1F2D-0943-43FD-81B8-72ED19810BE1}" type="presOf" srcId="{3B4AC234-1E46-4D8B-8471-B617D8088502}" destId="{0C0DD021-1F83-4D4F-8520-FA258F0E7F84}" srcOrd="1" destOrd="0" presId="urn:microsoft.com/office/officeart/2005/8/layout/orgChart1"/>
    <dgm:cxn modelId="{5FA5DCDB-79FA-4662-A7C7-F1D979E39987}" srcId="{F91D301C-57B8-4649-802C-5B0779E27C31}" destId="{3B4AC234-1E46-4D8B-8471-B617D8088502}" srcOrd="0" destOrd="0" parTransId="{4F397266-B59A-44DC-B722-CC970489FEAC}" sibTransId="{EB7782BD-EFDE-4920-8CB3-0AC56715DACB}"/>
    <dgm:cxn modelId="{6F636906-1A11-4DED-A1EF-1162C58C623D}" type="presOf" srcId="{85652713-0148-49B5-A588-691968382933}" destId="{E49034E6-4E43-42B4-9F7B-45AAE6879D7E}" srcOrd="0" destOrd="0" presId="urn:microsoft.com/office/officeart/2005/8/layout/orgChart1"/>
    <dgm:cxn modelId="{8FB52FEF-DB39-494D-BA03-9B5F2CF3AB90}" type="presOf" srcId="{8AB32BA6-7A4C-4337-B8E0-2D0D57A77E30}" destId="{B8DFA4F4-C67B-4F8D-A093-41FA7F4FF211}" srcOrd="0" destOrd="0" presId="urn:microsoft.com/office/officeart/2005/8/layout/orgChart1"/>
    <dgm:cxn modelId="{1FF52338-03E9-4A78-A5A6-F2CEE1D12DCB}" type="presOf" srcId="{4F397266-B59A-44DC-B722-CC970489FEAC}" destId="{8ADC54AD-99E4-4544-9389-FADFF2C15EF2}" srcOrd="0" destOrd="0" presId="urn:microsoft.com/office/officeart/2005/8/layout/orgChart1"/>
    <dgm:cxn modelId="{DACC0E6C-30FA-4A06-B658-4F2A564F5E7F}" type="presOf" srcId="{3B4AC234-1E46-4D8B-8471-B617D8088502}" destId="{78181E6F-469D-4006-B720-65B49558BD0E}" srcOrd="0" destOrd="0" presId="urn:microsoft.com/office/officeart/2005/8/layout/orgChart1"/>
    <dgm:cxn modelId="{619A7B0B-28AC-4B48-9E50-9C059001717D}" type="presOf" srcId="{85652713-0148-49B5-A588-691968382933}" destId="{B174A944-41E6-4B6D-AC23-21F68DFD8E67}" srcOrd="1" destOrd="0" presId="urn:microsoft.com/office/officeart/2005/8/layout/orgChart1"/>
    <dgm:cxn modelId="{99A6B1F9-CE02-416C-98A7-837F30FB0E04}" srcId="{8AB32BA6-7A4C-4337-B8E0-2D0D57A77E30}" destId="{F91D301C-57B8-4649-802C-5B0779E27C31}" srcOrd="0" destOrd="0" parTransId="{74CA6112-DF3E-4A78-8DE4-5045B77E8D3B}" sibTransId="{8D43543F-8E65-4F8A-8AA8-BFA948ADDE04}"/>
    <dgm:cxn modelId="{94DCF0F3-3EB8-4EE1-AC96-225FCCB4FFF2}" type="presParOf" srcId="{B8DFA4F4-C67B-4F8D-A093-41FA7F4FF211}" destId="{85E957F7-DEAF-4BFC-8F05-44F951B74B91}" srcOrd="0" destOrd="0" presId="urn:microsoft.com/office/officeart/2005/8/layout/orgChart1"/>
    <dgm:cxn modelId="{4D2AC993-D30D-4558-BF1A-9DFE4D661509}" type="presParOf" srcId="{85E957F7-DEAF-4BFC-8F05-44F951B74B91}" destId="{B07506DB-15EE-4055-AAC0-482D5803BB30}" srcOrd="0" destOrd="0" presId="urn:microsoft.com/office/officeart/2005/8/layout/orgChart1"/>
    <dgm:cxn modelId="{81F90021-A52E-4137-8F75-DFB3002EB2C6}" type="presParOf" srcId="{B07506DB-15EE-4055-AAC0-482D5803BB30}" destId="{CAEDAFC6-A289-4447-BC98-79A6B760403D}" srcOrd="0" destOrd="0" presId="urn:microsoft.com/office/officeart/2005/8/layout/orgChart1"/>
    <dgm:cxn modelId="{D3AB698C-AFC3-4220-BAF6-FB51B5561078}" type="presParOf" srcId="{B07506DB-15EE-4055-AAC0-482D5803BB30}" destId="{563D3E0D-ADCE-40EF-A40E-777C916234AA}" srcOrd="1" destOrd="0" presId="urn:microsoft.com/office/officeart/2005/8/layout/orgChart1"/>
    <dgm:cxn modelId="{23952FCD-FAE1-48AB-9286-87DD5CB67E10}" type="presParOf" srcId="{85E957F7-DEAF-4BFC-8F05-44F951B74B91}" destId="{76FF47A4-996C-4DB4-98D8-CD70E106DF57}" srcOrd="1" destOrd="0" presId="urn:microsoft.com/office/officeart/2005/8/layout/orgChart1"/>
    <dgm:cxn modelId="{A8AECF73-5FB6-4DAD-813A-9EA1F7BD182D}" type="presParOf" srcId="{76FF47A4-996C-4DB4-98D8-CD70E106DF57}" destId="{8ADC54AD-99E4-4544-9389-FADFF2C15EF2}" srcOrd="0" destOrd="0" presId="urn:microsoft.com/office/officeart/2005/8/layout/orgChart1"/>
    <dgm:cxn modelId="{8146E476-C689-4C3F-881A-1DC30D2414F1}" type="presParOf" srcId="{76FF47A4-996C-4DB4-98D8-CD70E106DF57}" destId="{56C66A13-936E-4424-B20B-C1EB92F868F3}" srcOrd="1" destOrd="0" presId="urn:microsoft.com/office/officeart/2005/8/layout/orgChart1"/>
    <dgm:cxn modelId="{9D7B9B5C-92CD-4E2C-849F-42B78A174C71}" type="presParOf" srcId="{56C66A13-936E-4424-B20B-C1EB92F868F3}" destId="{F75D7D02-8E9D-48AB-8A21-B3965EA49362}" srcOrd="0" destOrd="0" presId="urn:microsoft.com/office/officeart/2005/8/layout/orgChart1"/>
    <dgm:cxn modelId="{08A57A5C-FA26-401A-82C5-24AE509E08DA}" type="presParOf" srcId="{F75D7D02-8E9D-48AB-8A21-B3965EA49362}" destId="{78181E6F-469D-4006-B720-65B49558BD0E}" srcOrd="0" destOrd="0" presId="urn:microsoft.com/office/officeart/2005/8/layout/orgChart1"/>
    <dgm:cxn modelId="{D713BE9D-0960-44F6-9F5E-231AAE863898}" type="presParOf" srcId="{F75D7D02-8E9D-48AB-8A21-B3965EA49362}" destId="{0C0DD021-1F83-4D4F-8520-FA258F0E7F84}" srcOrd="1" destOrd="0" presId="urn:microsoft.com/office/officeart/2005/8/layout/orgChart1"/>
    <dgm:cxn modelId="{654C8455-DDE8-4B33-BCAB-7E0A1C8C002B}" type="presParOf" srcId="{56C66A13-936E-4424-B20B-C1EB92F868F3}" destId="{B18C9B1E-3298-4478-A879-AA4E49C4D461}" srcOrd="1" destOrd="0" presId="urn:microsoft.com/office/officeart/2005/8/layout/orgChart1"/>
    <dgm:cxn modelId="{C07D264B-01B8-440D-BF29-F846D9FC7426}" type="presParOf" srcId="{56C66A13-936E-4424-B20B-C1EB92F868F3}" destId="{F82D1188-67B4-49E4-9F19-0482497D7763}" srcOrd="2" destOrd="0" presId="urn:microsoft.com/office/officeart/2005/8/layout/orgChart1"/>
    <dgm:cxn modelId="{E6EE24C6-6E48-496A-9F71-3A87EF46C361}" type="presParOf" srcId="{76FF47A4-996C-4DB4-98D8-CD70E106DF57}" destId="{14C4AD9B-7DB2-43B7-974D-B503FBC4C629}" srcOrd="2" destOrd="0" presId="urn:microsoft.com/office/officeart/2005/8/layout/orgChart1"/>
    <dgm:cxn modelId="{BACB9550-410A-4380-9272-BAA5572BA028}" type="presParOf" srcId="{76FF47A4-996C-4DB4-98D8-CD70E106DF57}" destId="{8397DC22-28A4-4F3F-B397-3A3F4AA128F5}" srcOrd="3" destOrd="0" presId="urn:microsoft.com/office/officeart/2005/8/layout/orgChart1"/>
    <dgm:cxn modelId="{AD31181F-CDE0-4A3A-A8ED-13FA0E80514B}" type="presParOf" srcId="{8397DC22-28A4-4F3F-B397-3A3F4AA128F5}" destId="{87A4BF03-798A-4CB3-8F52-2BA232E4FE34}" srcOrd="0" destOrd="0" presId="urn:microsoft.com/office/officeart/2005/8/layout/orgChart1"/>
    <dgm:cxn modelId="{19DC7996-25E9-485E-BCC9-66C3E6FB8016}" type="presParOf" srcId="{87A4BF03-798A-4CB3-8F52-2BA232E4FE34}" destId="{E49034E6-4E43-42B4-9F7B-45AAE6879D7E}" srcOrd="0" destOrd="0" presId="urn:microsoft.com/office/officeart/2005/8/layout/orgChart1"/>
    <dgm:cxn modelId="{891407F7-513B-474C-822B-FBF49D0DABDF}" type="presParOf" srcId="{87A4BF03-798A-4CB3-8F52-2BA232E4FE34}" destId="{B174A944-41E6-4B6D-AC23-21F68DFD8E67}" srcOrd="1" destOrd="0" presId="urn:microsoft.com/office/officeart/2005/8/layout/orgChart1"/>
    <dgm:cxn modelId="{802787D1-290A-4655-A8E9-A70F4BB47DA3}" type="presParOf" srcId="{8397DC22-28A4-4F3F-B397-3A3F4AA128F5}" destId="{EAA798BB-96EE-4382-AB60-CED29CA271F1}" srcOrd="1" destOrd="0" presId="urn:microsoft.com/office/officeart/2005/8/layout/orgChart1"/>
    <dgm:cxn modelId="{788AEE4E-FB10-4C13-8931-A8701BF51D79}" type="presParOf" srcId="{8397DC22-28A4-4F3F-B397-3A3F4AA128F5}" destId="{75C581F7-7AD3-4875-B04D-2B4B5A84C48D}" srcOrd="2" destOrd="0" presId="urn:microsoft.com/office/officeart/2005/8/layout/orgChart1"/>
    <dgm:cxn modelId="{87D095DA-57F2-41D7-8D8D-54D9C553FAF4}" type="presParOf" srcId="{85E957F7-DEAF-4BFC-8F05-44F951B74B91}" destId="{1B7097C6-53E7-4EE3-9BBF-7F87997D31B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5776FD-F2C1-4C3A-928B-EE7F64F21546}">
      <dsp:nvSpPr>
        <dsp:cNvPr id="0" name=""/>
        <dsp:cNvSpPr/>
      </dsp:nvSpPr>
      <dsp:spPr>
        <a:xfrm>
          <a:off x="270432" y="0"/>
          <a:ext cx="8457224" cy="16247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1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Переселение граждан из многоквартирных жилых домов, признанных аварийными в установленном законодательством порядке, при реализации адресной программы Московской области по переселению граждан из аварийного жилищного фонда</a:t>
          </a:r>
          <a:endParaRPr kumimoji="0" lang="ru-RU" sz="2200" b="0" i="1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70432" y="0"/>
        <a:ext cx="8457224" cy="1624752"/>
      </dsp:txXfrm>
    </dsp:sp>
    <dsp:sp modelId="{C4523014-5149-4F3E-8968-BF300334E264}">
      <dsp:nvSpPr>
        <dsp:cNvPr id="0" name=""/>
        <dsp:cNvSpPr/>
      </dsp:nvSpPr>
      <dsp:spPr>
        <a:xfrm>
          <a:off x="1967026" y="1624752"/>
          <a:ext cx="2532018" cy="1147022"/>
        </a:xfrm>
        <a:custGeom>
          <a:avLst/>
          <a:gdLst/>
          <a:ahLst/>
          <a:cxnLst/>
          <a:rect l="0" t="0" r="0" b="0"/>
          <a:pathLst>
            <a:path>
              <a:moveTo>
                <a:pt x="2532018" y="0"/>
              </a:moveTo>
              <a:lnTo>
                <a:pt x="2532018" y="573511"/>
              </a:lnTo>
              <a:lnTo>
                <a:pt x="0" y="573511"/>
              </a:lnTo>
              <a:lnTo>
                <a:pt x="0" y="114702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9C7D4-7AD0-4B78-8958-4EA3500A5656}">
      <dsp:nvSpPr>
        <dsp:cNvPr id="0" name=""/>
        <dsp:cNvSpPr/>
      </dsp:nvSpPr>
      <dsp:spPr>
        <a:xfrm>
          <a:off x="141119" y="2771775"/>
          <a:ext cx="3651813" cy="3387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Приобретение квартир с целью переселения граждан из аварийного жилищного фонда в рамках реализации программы Московской области по переселению граждан из аварийного жилищного фонда (123 882,8</a:t>
          </a:r>
          <a:r>
            <a:rPr kumimoji="0" lang="ru-RU" sz="2200" b="0" i="1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 тыс. руб.) </a:t>
          </a:r>
        </a:p>
      </dsp:txBody>
      <dsp:txXfrm>
        <a:off x="141119" y="2771775"/>
        <a:ext cx="3651813" cy="3387376"/>
      </dsp:txXfrm>
    </dsp:sp>
    <dsp:sp modelId="{3B012AE0-8466-4941-9BA6-3358A90F4003}">
      <dsp:nvSpPr>
        <dsp:cNvPr id="0" name=""/>
        <dsp:cNvSpPr/>
      </dsp:nvSpPr>
      <dsp:spPr>
        <a:xfrm>
          <a:off x="4499044" y="1624752"/>
          <a:ext cx="997132" cy="1147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3511"/>
              </a:lnTo>
              <a:lnTo>
                <a:pt x="997132" y="573511"/>
              </a:lnTo>
              <a:lnTo>
                <a:pt x="997132" y="114702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5D1D6B-C8FD-44CB-9255-4D02A8B00679}">
      <dsp:nvSpPr>
        <dsp:cNvPr id="0" name=""/>
        <dsp:cNvSpPr/>
      </dsp:nvSpPr>
      <dsp:spPr>
        <a:xfrm>
          <a:off x="4509349" y="2771775"/>
          <a:ext cx="1973655" cy="24027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Снос аварийных многоквартирных жилых домов             </a:t>
          </a:r>
          <a:r>
            <a:rPr kumimoji="0" lang="ru-RU" sz="2200" b="0" i="1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( </a:t>
          </a: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1 871,2 </a:t>
          </a:r>
          <a:r>
            <a:rPr kumimoji="0" lang="ru-RU" sz="2200" b="0" i="1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тыс. руб.)</a:t>
          </a:r>
        </a:p>
      </dsp:txBody>
      <dsp:txXfrm>
        <a:off x="4509349" y="2771775"/>
        <a:ext cx="1973655" cy="2402781"/>
      </dsp:txXfrm>
    </dsp:sp>
    <dsp:sp modelId="{91740788-1578-47B6-9ACD-3E7B1D741F68}">
      <dsp:nvSpPr>
        <dsp:cNvPr id="0" name=""/>
        <dsp:cNvSpPr/>
      </dsp:nvSpPr>
      <dsp:spPr>
        <a:xfrm>
          <a:off x="4499044" y="1624752"/>
          <a:ext cx="3602106" cy="1147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3511"/>
              </a:lnTo>
              <a:lnTo>
                <a:pt x="3602106" y="573511"/>
              </a:lnTo>
              <a:lnTo>
                <a:pt x="3602106" y="114702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A0B6F7-868E-4C7C-83A0-F59D1CAE4263}">
      <dsp:nvSpPr>
        <dsp:cNvPr id="0" name=""/>
        <dsp:cNvSpPr/>
      </dsp:nvSpPr>
      <dsp:spPr>
        <a:xfrm>
          <a:off x="7199421" y="2771775"/>
          <a:ext cx="1803458" cy="28087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lang="ru-RU" sz="2200" i="1" kern="1200" dirty="0" smtClean="0">
              <a:latin typeface="Times New Roman" pitchFamily="18" charset="0"/>
              <a:cs typeface="Times New Roman" pitchFamily="18" charset="0"/>
            </a:rPr>
            <a:t>Проведение оценки рыночной стоимости объектов недвижимости ( 246,0 тыс.руб.)</a:t>
          </a:r>
          <a:endParaRPr kumimoji="0" lang="ru-RU" sz="2200" b="0" i="1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7199421" y="2771775"/>
        <a:ext cx="1803458" cy="280873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C4AD9B-7DB2-43B7-974D-B503FBC4C629}">
      <dsp:nvSpPr>
        <dsp:cNvPr id="0" name=""/>
        <dsp:cNvSpPr/>
      </dsp:nvSpPr>
      <dsp:spPr>
        <a:xfrm>
          <a:off x="4104480" y="2518671"/>
          <a:ext cx="1950922" cy="715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739"/>
              </a:lnTo>
              <a:lnTo>
                <a:pt x="1950922" y="357739"/>
              </a:lnTo>
              <a:lnTo>
                <a:pt x="1950922" y="7154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DC54AD-99E4-4544-9389-FADFF2C15EF2}">
      <dsp:nvSpPr>
        <dsp:cNvPr id="0" name=""/>
        <dsp:cNvSpPr/>
      </dsp:nvSpPr>
      <dsp:spPr>
        <a:xfrm>
          <a:off x="2123270" y="2518671"/>
          <a:ext cx="1981210" cy="776805"/>
        </a:xfrm>
        <a:custGeom>
          <a:avLst/>
          <a:gdLst/>
          <a:ahLst/>
          <a:cxnLst/>
          <a:rect l="0" t="0" r="0" b="0"/>
          <a:pathLst>
            <a:path>
              <a:moveTo>
                <a:pt x="1981210" y="0"/>
              </a:moveTo>
              <a:lnTo>
                <a:pt x="1981210" y="419065"/>
              </a:lnTo>
              <a:lnTo>
                <a:pt x="0" y="419065"/>
              </a:lnTo>
              <a:lnTo>
                <a:pt x="0" y="776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EDAFC6-A289-4447-BC98-79A6B760403D}">
      <dsp:nvSpPr>
        <dsp:cNvPr id="0" name=""/>
        <dsp:cNvSpPr/>
      </dsp:nvSpPr>
      <dsp:spPr>
        <a:xfrm>
          <a:off x="2400961" y="2776"/>
          <a:ext cx="3407039" cy="25158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Создание условий для обеспечения комфортного проживания жителей в многоквартирных домах</a:t>
          </a:r>
        </a:p>
      </dsp:txBody>
      <dsp:txXfrm>
        <a:off x="2400961" y="2776"/>
        <a:ext cx="3407039" cy="2515894"/>
      </dsp:txXfrm>
    </dsp:sp>
    <dsp:sp modelId="{78181E6F-469D-4006-B720-65B49558BD0E}">
      <dsp:nvSpPr>
        <dsp:cNvPr id="0" name=""/>
        <dsp:cNvSpPr/>
      </dsp:nvSpPr>
      <dsp:spPr>
        <a:xfrm>
          <a:off x="530087" y="3295476"/>
          <a:ext cx="3186365" cy="1961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Создание благоприятных условий для проживания граждан в многоквартирных домах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7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( 15 126,8 тыс. руб.)</a:t>
          </a:r>
        </a:p>
      </dsp:txBody>
      <dsp:txXfrm>
        <a:off x="530087" y="3295476"/>
        <a:ext cx="3186365" cy="1961330"/>
      </dsp:txXfrm>
    </dsp:sp>
    <dsp:sp modelId="{E49034E6-4E43-42B4-9F7B-45AAE6879D7E}">
      <dsp:nvSpPr>
        <dsp:cNvPr id="0" name=""/>
        <dsp:cNvSpPr/>
      </dsp:nvSpPr>
      <dsp:spPr>
        <a:xfrm>
          <a:off x="4389377" y="3234149"/>
          <a:ext cx="3332050" cy="201988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Повышение эффективности капитального ремонта многоквартирных домов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rPr>
            <a:t>(орг. мероприятие)</a:t>
          </a:r>
        </a:p>
      </dsp:txBody>
      <dsp:txXfrm>
        <a:off x="4389377" y="3234149"/>
        <a:ext cx="3332050" cy="2019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/>
          <a:lstStyle/>
          <a:p>
            <a:fld id="{A849C5AD-4428-4E9C-9C84-11B72C9365FB}" type="datetimeFigureOut">
              <a:rPr lang="en-US" smtClean="0"/>
              <a:pPr/>
              <a:t>12/11/2017</a:t>
            </a:fld>
            <a:endParaRPr lang="en-US" dirty="0" smtClean="0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fld id="{8C596567-A38F-4CEF-B37F-9B9D120D62CE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/>
          <a:lstStyle/>
          <a:p>
            <a:fld id="{D7547E60-4BE7-4E4E-9AAA-5EE35AEC995C}" type="datetimeFigureOut">
              <a:rPr lang="en-US" smtClean="0"/>
              <a:pPr/>
              <a:t>12/11/2017</a:t>
            </a:fld>
            <a:endParaRPr lang="en-US" dirty="0" smtClean="0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lIns="90754" tIns="45377" rIns="90754" bIns="45377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lIns="90754" tIns="45377" rIns="90754" bIns="45377"/>
          <a:lstStyle/>
          <a:p>
            <a:fld id="{591224F7-ADD8-4F62-B5BE-A9C196B86C7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57545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lIns="90754" tIns="45377" rIns="90754" bIns="45377"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lIns="90754" tIns="45377" rIns="90754" bIns="45377"/>
          <a:lstStyle/>
          <a:p>
            <a:fld id="{591224F7-ADD8-4F62-B5BE-A9C196B86C73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0473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1FF104B-EBC4-4D9D-AB13-AF0BE46F1691}" type="slidenum">
              <a:rPr lang="ru-RU" altLang="ru-RU"/>
              <a:pPr/>
              <a:t>18</a:t>
            </a:fld>
            <a:endParaRPr lang="ru-RU" alt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81FC53-10F5-4CC1-9BB3-B1E9A0F94423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46127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22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F332A-525E-4D2B-8ED4-43573A3C75F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7161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925DD-1700-48F1-9A3E-9D294821D2C9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55743EA-4905-4A06-85E3-DDAAAC3AA7B6}" type="datetime1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89FEFD-85DF-46BE-BB4A-D48DF5C0531A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BBBF48-6CB1-424F-AE42-C00E46C6DF0C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43000" y="731838"/>
            <a:ext cx="7162800" cy="47831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57200" y="617220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0DC74-0C51-44B3-85FC-A269E8D6FB99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481138"/>
            <a:ext cx="8229600" cy="4525962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8A39F-8DFC-4117-9DE1-5F2B93E5EE89}" type="datetimeFigureOut">
              <a:rPr lang="ru-RU"/>
              <a:pPr>
                <a:defRPr/>
              </a:pPr>
              <a:t>11.12.2017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EBA6E-8C6E-4351-AF06-40B39074DD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354F90-734E-4785-A8B2-140B304D3144}" type="datetime1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A3524D-1CA7-47E4-9E7A-D0F9B430B59F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7E40FC-3C02-47F9-AFD9-6D42EC45FA61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78B8F-6158-47A8-A9E2-A796D87C4499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D1FF6-EAC8-4E47-BE59-F8AB35995CF3}" type="datetime1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0CCA70-AB6C-4FFA-A177-BEBEC2964809}" type="datetime1">
              <a:rPr lang="en-US" smtClean="0"/>
              <a:pPr/>
              <a:t>12/11/2017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904F3E-2299-4926-A431-576DA40052FC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073FFE-490D-4A45-A97A-EF3A56A28EF9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ctr"/>
            <a:endParaRPr lang="en-US" sz="1000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5136F19-6F72-47DE-9C20-714990E0F70A}" type="datetime1">
              <a:rPr lang="en-US" smtClean="0"/>
              <a:pPr/>
              <a:t>12/11/2017</a:t>
            </a:fld>
            <a:endParaRPr lang="en-US" sz="1000" dirty="0" smtClean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endParaRPr lang="en-US" sz="1000" dirty="0" smtClean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r"/>
            <a:fld id="{D4C49B74-5DB2-4B03-B1D2-7F6A3C51C318}" type="slidenum">
              <a:rPr lang="en-US" smtClean="0"/>
              <a:pPr algn="r"/>
              <a:t>‹#›</a:t>
            </a:fld>
            <a:endParaRPr lang="en-US" sz="1000" dirty="0" smtClean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oleObject" Target="../embeddings/_____Microsoft_Office_Excel_97-20031.xls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5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43608" y="764704"/>
            <a:ext cx="7776864" cy="3960440"/>
          </a:xfrm>
        </p:spPr>
        <p:txBody>
          <a:bodyPr>
            <a:normAutofit/>
          </a:bodyPr>
          <a:lstStyle/>
          <a:p>
            <a:pPr algn="ctr"/>
            <a:r>
              <a:rPr lang="ru-RU" sz="4400" b="1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br>
              <a:rPr lang="ru-RU" sz="4400" b="1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noProof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Рузского городского округа  на 2018 год и плановый период 2019-2020 годы</a:t>
            </a:r>
            <a:endParaRPr lang="ru-RU" sz="4400" b="1" noProof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20880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Подпрограмма 2.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"Система развития отдыха и оздоровления детей в Рузском городском округе"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1844824"/>
            <a:ext cx="734481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подпрограммы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условий для всестороннего развития детей в период пребывания в учреждениях отдыха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оздоровления;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отдыха и оздоровления детей и подростков в Рузском городском округе осуществляется на базе загородных детских оздоровительных лагерей стационарного типа, а также лагерей с дневным пребыванием детей, создаваемых на базе муниципальных образовательных организаций.</a:t>
            </a:r>
          </a:p>
        </p:txBody>
      </p:sp>
    </p:spTree>
    <p:extLst>
      <p:ext uri="{BB962C8B-B14F-4D97-AF65-F5344CB8AC3E}">
        <p14:creationId xmlns="" xmlns:p14="http://schemas.microsoft.com/office/powerpoint/2010/main" val="32127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476672"/>
            <a:ext cx="7200800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"Оказание помощи отдельным категориям граждан Рузского городского округа"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1700808"/>
            <a:ext cx="74888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редоставление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дополнительных мер социальной поддержки отдельным категориям граждан  Рузского городского округа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мероприятия: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Исполнение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полномочий по предоставлению дополнительных мер социальной поддержки обратившимся инвалидам и участникам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 Исполнение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государственных полномочий по принятию решений о предоставлении субсидий на оплату жилого помещения и коммунальных услуг обратившимся гражданам Российской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Федерации.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9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2546622"/>
              </p:ext>
            </p:extLst>
          </p:nvPr>
        </p:nvGraphicFramePr>
        <p:xfrm>
          <a:off x="1475656" y="1988839"/>
          <a:ext cx="7023154" cy="3064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3684"/>
                <a:gridCol w="2059470"/>
              </a:tblGrid>
              <a:tr h="4630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600,0</a:t>
                      </a:r>
                    </a:p>
                  </a:txBody>
                  <a:tcPr/>
                </a:tc>
              </a:tr>
              <a:tr h="26014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дополнительных мер социальной поддержки обратившимся инвалидам и участникам Великой Отечественной войны, постоянно проживающим в Рузском городском округе и имеющим право на получение указанных выплат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576" y="620688"/>
            <a:ext cx="7632848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Средства бюджета Рузского городского округа  на  2018 год (тыс. руб.) </a:t>
            </a:r>
          </a:p>
        </p:txBody>
      </p:sp>
    </p:spTree>
    <p:extLst>
      <p:ext uri="{BB962C8B-B14F-4D97-AF65-F5344CB8AC3E}">
        <p14:creationId xmlns="" xmlns:p14="http://schemas.microsoft.com/office/powerpoint/2010/main" val="137004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1580" y="476672"/>
            <a:ext cx="7560840" cy="11079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"Создание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условий для оказания медицинской помощи населению в пределах полномочий на территории Рузского городского округа"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31640" y="1916832"/>
            <a:ext cx="72728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 подпрограммы: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учреждений здравоохранения высококвалифицированными медицинскими кадрами, средним медицинским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персоналом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населения здорового образа жизни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улучшение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санитарно-эпидемиологического благополучия на территории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информированности населения о вреде неблагоприятных факторов, в том числе факторов, способствующих росту смертности от туберкулёза и ДТП.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4869160"/>
            <a:ext cx="2408957" cy="2106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06199021"/>
              </p:ext>
            </p:extLst>
          </p:nvPr>
        </p:nvGraphicFramePr>
        <p:xfrm>
          <a:off x="1403647" y="1877656"/>
          <a:ext cx="6847409" cy="3682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9679"/>
                <a:gridCol w="2357730"/>
              </a:tblGrid>
              <a:tr h="108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 на  2018 год (тыс. руб.)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8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1 600,0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25606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Выплата ежемесячной денежной компенсации врачам государственных учреждений здравоохранения Московской области, расположенных на территории Рузского городского округа за наем (поднаем) жилых помещений.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1 600,0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576" y="620688"/>
            <a:ext cx="7632848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Средства бюджета Рузского городского округа  на  2018 год (тыс. руб.) </a:t>
            </a:r>
          </a:p>
        </p:txBody>
      </p:sp>
    </p:spTree>
    <p:extLst>
      <p:ext uri="{BB962C8B-B14F-4D97-AF65-F5344CB8AC3E}">
        <p14:creationId xmlns="" xmlns:p14="http://schemas.microsoft.com/office/powerpoint/2010/main" val="418848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15</a:t>
            </a:fld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484784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-выполнение Указов Президента РФ, поручений Губернатора Московской области и Главы городского округа</a:t>
            </a:r>
          </a:p>
          <a:p>
            <a:pPr>
              <a:spcBef>
                <a:spcPct val="0"/>
              </a:spcBef>
              <a:defRPr/>
            </a:pPr>
            <a:endParaRPr lang="ru-RU" alt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-обеспечение реализации ФЗ «Об образовании в РФ»</a:t>
            </a:r>
          </a:p>
          <a:p>
            <a:pPr>
              <a:spcBef>
                <a:spcPct val="0"/>
              </a:spcBef>
              <a:defRPr/>
            </a:pPr>
            <a:endParaRPr lang="ru-RU" altLang="ru-RU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-соблюдение гарантий общедоступности и бесплатности образования в соответствии с ФГОС</a:t>
            </a:r>
          </a:p>
        </p:txBody>
      </p:sp>
      <p:pic>
        <p:nvPicPr>
          <p:cNvPr id="5" name="Picture 2" descr="I:\школы фото\2661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420888"/>
            <a:ext cx="1335087" cy="1800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6" name="TextBox 5"/>
          <p:cNvSpPr txBox="1"/>
          <p:nvPr/>
        </p:nvSpPr>
        <p:spPr>
          <a:xfrm>
            <a:off x="683568" y="404664"/>
            <a:ext cx="7920880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образования Рузского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в 2018-2020 годах»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вал 9"/>
          <p:cNvSpPr>
            <a:spLocks noChangeArrowheads="1"/>
          </p:cNvSpPr>
          <p:nvPr/>
        </p:nvSpPr>
        <p:spPr bwMode="auto">
          <a:xfrm>
            <a:off x="-104352" y="2612286"/>
            <a:ext cx="1800225" cy="701675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18 бюджетных 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67" name="Овал 1"/>
          <p:cNvSpPr>
            <a:spLocks noChangeArrowheads="1"/>
          </p:cNvSpPr>
          <p:nvPr/>
        </p:nvSpPr>
        <p:spPr bwMode="auto">
          <a:xfrm>
            <a:off x="2848076" y="793"/>
            <a:ext cx="3324225" cy="1281113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altLang="ru-RU" sz="1600" b="1" dirty="0">
              <a:solidFill>
                <a:srgbClr val="003192"/>
              </a:solidFill>
              <a:latin typeface="Candara" pitchFamily="34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b="1" dirty="0">
                <a:solidFill>
                  <a:srgbClr val="003192"/>
                </a:solidFill>
                <a:latin typeface="Candara" pitchFamily="34" charset="0"/>
                <a:cs typeface="Times New Roman" pitchFamily="18" charset="0"/>
              </a:rPr>
              <a:t>Сеть </a:t>
            </a:r>
            <a:r>
              <a:rPr lang="ru-RU" altLang="ru-RU" sz="1600" b="1" dirty="0" smtClean="0">
                <a:solidFill>
                  <a:srgbClr val="003192"/>
                </a:solidFill>
                <a:latin typeface="Candara" pitchFamily="34" charset="0"/>
                <a:cs typeface="Times New Roman" pitchFamily="18" charset="0"/>
              </a:rPr>
              <a:t>образовательных учреждений</a:t>
            </a:r>
            <a:endParaRPr lang="ru-RU" altLang="ru-RU" sz="1200" b="1" dirty="0">
              <a:solidFill>
                <a:schemeClr val="tx1"/>
              </a:solidFill>
              <a:latin typeface="Candara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68" name="Овал 13"/>
          <p:cNvSpPr>
            <a:spLocks noChangeArrowheads="1"/>
          </p:cNvSpPr>
          <p:nvPr/>
        </p:nvSpPr>
        <p:spPr bwMode="auto">
          <a:xfrm>
            <a:off x="6756718" y="2761853"/>
            <a:ext cx="1747838" cy="676275"/>
          </a:xfrm>
          <a:prstGeom prst="ellipse">
            <a:avLst/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round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26 муниципальных 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69" name="Овал 15"/>
          <p:cNvSpPr>
            <a:spLocks noChangeArrowheads="1"/>
          </p:cNvSpPr>
          <p:nvPr/>
        </p:nvSpPr>
        <p:spPr bwMode="auto">
          <a:xfrm>
            <a:off x="4277043" y="2822233"/>
            <a:ext cx="1724025" cy="876300"/>
          </a:xfrm>
          <a:prstGeom prst="ellipse">
            <a:avLst/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round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центр детского творчества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0" name="Овал 17"/>
          <p:cNvSpPr>
            <a:spLocks noChangeArrowheads="1"/>
          </p:cNvSpPr>
          <p:nvPr/>
        </p:nvSpPr>
        <p:spPr bwMode="auto">
          <a:xfrm>
            <a:off x="6408421" y="4043561"/>
            <a:ext cx="1676400" cy="1058322"/>
          </a:xfrm>
          <a:prstGeom prst="ellipse">
            <a:avLst/>
          </a:prstGeom>
          <a:gradFill rotWithShape="0">
            <a:gsLst>
              <a:gs pos="0">
                <a:srgbClr val="666666"/>
              </a:gs>
              <a:gs pos="50000">
                <a:srgbClr val="CCCCCC"/>
              </a:gs>
              <a:gs pos="100000">
                <a:srgbClr val="666666"/>
              </a:gs>
            </a:gsLst>
            <a:lin ang="189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19 бюджетных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1" name="Овал 18"/>
          <p:cNvSpPr>
            <a:spLocks noChangeArrowheads="1"/>
          </p:cNvSpPr>
          <p:nvPr/>
        </p:nvSpPr>
        <p:spPr bwMode="auto">
          <a:xfrm>
            <a:off x="7272337" y="3510160"/>
            <a:ext cx="1871663" cy="1087239"/>
          </a:xfrm>
          <a:prstGeom prst="ellipse">
            <a:avLst/>
          </a:prstGeom>
          <a:gradFill rotWithShape="0">
            <a:gsLst>
              <a:gs pos="0">
                <a:srgbClr val="666666"/>
              </a:gs>
              <a:gs pos="50000">
                <a:srgbClr val="CCCCCC"/>
              </a:gs>
              <a:gs pos="100000">
                <a:srgbClr val="666666"/>
              </a:gs>
            </a:gsLst>
            <a:lin ang="189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7 автономных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cxnSp>
        <p:nvCxnSpPr>
          <p:cNvPr id="11272" name="Прямая со стрелкой 21"/>
          <p:cNvCxnSpPr>
            <a:cxnSpLocks noChangeShapeType="1"/>
          </p:cNvCxnSpPr>
          <p:nvPr/>
        </p:nvCxnSpPr>
        <p:spPr bwMode="auto">
          <a:xfrm rot="10800000" flipV="1">
            <a:off x="1439415" y="674859"/>
            <a:ext cx="1314450" cy="466725"/>
          </a:xfrm>
          <a:prstGeom prst="bentConnector3">
            <a:avLst>
              <a:gd name="adj1" fmla="val 50000"/>
            </a:avLst>
          </a:prstGeom>
          <a:ln>
            <a:headEnd/>
            <a:tailEnd type="arrow" w="med" len="med"/>
          </a:ln>
          <a:ex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73" name="Овал 2"/>
          <p:cNvSpPr>
            <a:spLocks noChangeArrowheads="1"/>
          </p:cNvSpPr>
          <p:nvPr/>
        </p:nvSpPr>
        <p:spPr bwMode="auto">
          <a:xfrm>
            <a:off x="-104352" y="1273175"/>
            <a:ext cx="2789238" cy="125730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solidFill>
                  <a:srgbClr val="1B3F6B"/>
                </a:solidFill>
                <a:latin typeface="Candara" pitchFamily="34" charset="0"/>
                <a:cs typeface="Times New Roman" pitchFamily="18" charset="0"/>
              </a:rPr>
              <a:t>Общеобразовательные учреждения</a:t>
            </a:r>
            <a:r>
              <a:rPr lang="ru-RU" altLang="ru-RU" sz="1400" dirty="0">
                <a:solidFill>
                  <a:srgbClr val="1B3F6B"/>
                </a:solidFill>
                <a:latin typeface="Candara" pitchFamily="34" charset="0"/>
                <a:cs typeface="Times New Roman" pitchFamily="18" charset="0"/>
              </a:rPr>
              <a:t> (организации)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4" name="Овал 4"/>
          <p:cNvSpPr>
            <a:spLocks noChangeArrowheads="1"/>
          </p:cNvSpPr>
          <p:nvPr/>
        </p:nvSpPr>
        <p:spPr bwMode="auto">
          <a:xfrm>
            <a:off x="6165850" y="1455737"/>
            <a:ext cx="2641600" cy="125730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solidFill>
                  <a:srgbClr val="1B3F6B"/>
                </a:solidFill>
                <a:latin typeface="Candara" pitchFamily="34" charset="0"/>
                <a:cs typeface="Times New Roman" pitchFamily="18" charset="0"/>
              </a:rPr>
              <a:t>Дошкольные образовательные учреждения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5" name="Овал 5"/>
          <p:cNvSpPr>
            <a:spLocks noChangeArrowheads="1"/>
          </p:cNvSpPr>
          <p:nvPr/>
        </p:nvSpPr>
        <p:spPr bwMode="auto">
          <a:xfrm>
            <a:off x="3246190" y="1603375"/>
            <a:ext cx="2641600" cy="112395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solidFill>
                  <a:srgbClr val="1B3F6B"/>
                </a:solidFill>
                <a:latin typeface="Candara" pitchFamily="34" charset="0"/>
                <a:cs typeface="Times New Roman" pitchFamily="18" charset="0"/>
              </a:rPr>
              <a:t>Дополнительное образование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6" name="Овал 10"/>
          <p:cNvSpPr>
            <a:spLocks noChangeArrowheads="1"/>
          </p:cNvSpPr>
          <p:nvPr/>
        </p:nvSpPr>
        <p:spPr bwMode="auto">
          <a:xfrm>
            <a:off x="966340" y="3260383"/>
            <a:ext cx="1787525" cy="762000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2 автономные 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7" name="Овал 11"/>
          <p:cNvSpPr>
            <a:spLocks noChangeArrowheads="1"/>
          </p:cNvSpPr>
          <p:nvPr/>
        </p:nvSpPr>
        <p:spPr bwMode="auto">
          <a:xfrm>
            <a:off x="-191943" y="4019263"/>
            <a:ext cx="1860550" cy="773113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коррекционная школа-интернат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8" name="Овал 12"/>
          <p:cNvSpPr>
            <a:spLocks noChangeArrowheads="1"/>
          </p:cNvSpPr>
          <p:nvPr/>
        </p:nvSpPr>
        <p:spPr bwMode="auto">
          <a:xfrm>
            <a:off x="878261" y="4739542"/>
            <a:ext cx="1711325" cy="765175"/>
          </a:xfrm>
          <a:prstGeom prst="ellipse">
            <a:avLst/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round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 smtClean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Кадетская школа-интернат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11279" name="Овал 16"/>
          <p:cNvSpPr>
            <a:spLocks noChangeArrowheads="1"/>
          </p:cNvSpPr>
          <p:nvPr/>
        </p:nvSpPr>
        <p:spPr bwMode="auto">
          <a:xfrm>
            <a:off x="2848076" y="3639272"/>
            <a:ext cx="1790700" cy="933450"/>
          </a:xfrm>
          <a:prstGeom prst="ellipse">
            <a:avLst/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round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Candara" pitchFamily="34" charset="0"/>
                <a:cs typeface="Times New Roman" pitchFamily="18" charset="0"/>
              </a:rPr>
              <a:t>учебно- методический центр</a:t>
            </a:r>
            <a:endParaRPr lang="ru-RU" altLang="ru-RU" dirty="0">
              <a:solidFill>
                <a:schemeClr val="tx1"/>
              </a:solidFill>
              <a:latin typeface="Candara" pitchFamily="34" charset="0"/>
            </a:endParaRPr>
          </a:p>
        </p:txBody>
      </p:sp>
      <p:cxnSp>
        <p:nvCxnSpPr>
          <p:cNvPr id="11280" name="Прямая со стрелкой 20"/>
          <p:cNvCxnSpPr>
            <a:cxnSpLocks noChangeShapeType="1"/>
          </p:cNvCxnSpPr>
          <p:nvPr/>
        </p:nvCxnSpPr>
        <p:spPr bwMode="auto">
          <a:xfrm>
            <a:off x="6057900" y="641350"/>
            <a:ext cx="1428750" cy="628650"/>
          </a:xfrm>
          <a:prstGeom prst="bentConnector3">
            <a:avLst>
              <a:gd name="adj1" fmla="val 43602"/>
            </a:avLst>
          </a:prstGeom>
          <a:ln>
            <a:headEnd/>
            <a:tailEnd type="arrow" w="med" len="med"/>
          </a:ln>
          <a:ex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81" name="Прямая со стрелкой 22"/>
          <p:cNvCxnSpPr>
            <a:cxnSpLocks noChangeShapeType="1"/>
          </p:cNvCxnSpPr>
          <p:nvPr/>
        </p:nvCxnSpPr>
        <p:spPr bwMode="auto">
          <a:xfrm rot="5400000">
            <a:off x="4221162" y="1465263"/>
            <a:ext cx="295275" cy="0"/>
          </a:xfrm>
          <a:prstGeom prst="straightConnector1">
            <a:avLst/>
          </a:prstGeom>
          <a:ln>
            <a:headEnd/>
            <a:tailEnd type="arrow" w="med" len="med"/>
          </a:ln>
          <a:ex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Овал 2"/>
          <p:cNvSpPr/>
          <p:nvPr/>
        </p:nvSpPr>
        <p:spPr>
          <a:xfrm>
            <a:off x="4555428" y="3721937"/>
            <a:ext cx="1993900" cy="9358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Посещают 636 человек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7112779" y="5086235"/>
            <a:ext cx="2062019" cy="10980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Посещают 3535 человек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2069" y="5672216"/>
            <a:ext cx="2176463" cy="109932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Обучаются 7140 человек</a:t>
            </a:r>
            <a:endParaRPr lang="ru-RU" dirty="0"/>
          </a:p>
        </p:txBody>
      </p:sp>
      <p:sp>
        <p:nvSpPr>
          <p:cNvPr id="21" name="Овал 20"/>
          <p:cNvSpPr/>
          <p:nvPr/>
        </p:nvSpPr>
        <p:spPr>
          <a:xfrm>
            <a:off x="2746476" y="4597399"/>
            <a:ext cx="1993900" cy="9358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Посещают 2500 человек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52597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4"/>
          <p:cNvSpPr>
            <a:spLocks noChangeArrowheads="1"/>
          </p:cNvSpPr>
          <p:nvPr/>
        </p:nvSpPr>
        <p:spPr bwMode="auto">
          <a:xfrm>
            <a:off x="1187624" y="1124744"/>
            <a:ext cx="7128792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от 3  до 7 лет – 100% охват дошкольным образованием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Более 1000 путевок выдано в детские сады в 2016-2017 учебному году. По этому показателю Рузский городской округ, занимает лидирующие позиции в Московской области, на 2018 год, планируется удержание данного процента</a:t>
            </a:r>
            <a:r>
              <a:rPr lang="ru-RU" alt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12291" name="Picture 6" descr="C:\Users\-\Desktop\Новая папка\_10112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16224"/>
            <a:ext cx="3135312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8" descr="C:\Users\-\Desktop\Новая папка\Новая папка\20140602_1044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40050"/>
            <a:ext cx="2836862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9" descr="C:\Users\-\Desktop\Новая папка\Новая папка\20140602_1036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3" y="4308475"/>
            <a:ext cx="2752725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5291" y="0"/>
            <a:ext cx="7848600" cy="1169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услугами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5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образования</a:t>
            </a:r>
            <a:endParaRPr lang="ru-RU" sz="35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77453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http://mosreg.ru/upload/gallery/320/84320_dcdb52a30b5b432615f76e581243160dd7a8bdc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2" y="0"/>
            <a:ext cx="491072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27856"/>
            <a:ext cx="4067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строительство общеобразовательных учреждений, в 2018 году, выделены средства на следующие мероприятия: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88598" y="1972798"/>
            <a:ext cx="36301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 МБОУ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Тучковской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№2» и МБОУ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Тучковской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№4» -14 100,00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82296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-вырубка леса под строительство школы -1500,00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82296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-вынос сетей на земельном участке под строительство школ -9000,00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;</a:t>
            </a:r>
          </a:p>
          <a:p>
            <a:pPr marL="82296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-разработка проекта на снос «МБОУ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Тучковской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№2» -100,00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-снос МБОУ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Тучковской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№2» -4700,00тыс.руб.</a:t>
            </a:r>
          </a:p>
          <a:p>
            <a:pPr marL="82296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Итого: -29400,00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2854026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Расходы на основную деятельность образовательных учреждений в 2018 году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516691182"/>
              </p:ext>
            </p:extLst>
          </p:nvPr>
        </p:nvGraphicFramePr>
        <p:xfrm>
          <a:off x="1187624" y="1844824"/>
          <a:ext cx="7497765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9553">
                  <a:extLst>
                    <a:ext uri="{9D8B030D-6E8A-4147-A177-3AD203B41FA5}">
                      <a16:colId xmlns="" xmlns:a16="http://schemas.microsoft.com/office/drawing/2014/main" val="2720798759"/>
                    </a:ext>
                  </a:extLst>
                </a:gridCol>
                <a:gridCol w="1499553">
                  <a:extLst>
                    <a:ext uri="{9D8B030D-6E8A-4147-A177-3AD203B41FA5}">
                      <a16:colId xmlns="" xmlns:a16="http://schemas.microsoft.com/office/drawing/2014/main" val="299202841"/>
                    </a:ext>
                  </a:extLst>
                </a:gridCol>
                <a:gridCol w="1499553">
                  <a:extLst>
                    <a:ext uri="{9D8B030D-6E8A-4147-A177-3AD203B41FA5}">
                      <a16:colId xmlns="" xmlns:a16="http://schemas.microsoft.com/office/drawing/2014/main" val="3316973808"/>
                    </a:ext>
                  </a:extLst>
                </a:gridCol>
                <a:gridCol w="1499553">
                  <a:extLst>
                    <a:ext uri="{9D8B030D-6E8A-4147-A177-3AD203B41FA5}">
                      <a16:colId xmlns="" xmlns:a16="http://schemas.microsoft.com/office/drawing/2014/main" val="837133346"/>
                    </a:ext>
                  </a:extLst>
                </a:gridCol>
                <a:gridCol w="1499553">
                  <a:extLst>
                    <a:ext uri="{9D8B030D-6E8A-4147-A177-3AD203B41FA5}">
                      <a16:colId xmlns="" xmlns:a16="http://schemas.microsoft.com/office/drawing/2014/main" val="3116317693"/>
                    </a:ext>
                  </a:extLst>
                </a:gridCol>
              </a:tblGrid>
              <a:tr h="113412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Общеобразовательные учреждения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Учреждение дополнительного образования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Учебно-методический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центр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66284389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Заработная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175 222,80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148 631,40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11 335,10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946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95733988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Коммунальные услуги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35 149,3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50 046,6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301,00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99,30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11472939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Капитальные</a:t>
                      </a:r>
                      <a:r>
                        <a:rPr lang="ru-RU" sz="1400" baseline="0" dirty="0" smtClean="0"/>
                        <a:t> и текущие ремонты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9 000,00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21 000,00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1491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15780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Рузского городского округа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2</a:t>
            </a:fld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rot="21010849">
            <a:off x="1427493" y="2570080"/>
            <a:ext cx="93610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010849">
            <a:off x="3803756" y="2066024"/>
            <a:ext cx="93610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1010849">
            <a:off x="5891987" y="1489961"/>
            <a:ext cx="93610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9512" y="5517232"/>
            <a:ext cx="864096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</a:rPr>
              <a:t>дефицит/                                        - 53 200                                0                                 0</a:t>
            </a:r>
          </a:p>
          <a:p>
            <a:r>
              <a:rPr lang="ru-RU" dirty="0" err="1" smtClean="0">
                <a:latin typeface="Times New Roman" pitchFamily="18" charset="0"/>
              </a:rPr>
              <a:t>профицит</a:t>
            </a:r>
            <a:r>
              <a:rPr lang="en-US" dirty="0" smtClean="0">
                <a:latin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</a:rPr>
              <a:t>   +23 932</a:t>
            </a:r>
            <a:endParaRPr lang="ru-RU" dirty="0">
              <a:latin typeface="Times New Roman" pitchFamily="18" charset="0"/>
            </a:endParaRPr>
          </a:p>
        </p:txBody>
      </p:sp>
      <p:graphicFrame>
        <p:nvGraphicFramePr>
          <p:cNvPr id="33" name="Диаграмма 32"/>
          <p:cNvGraphicFramePr/>
          <p:nvPr/>
        </p:nvGraphicFramePr>
        <p:xfrm>
          <a:off x="755576" y="1916832"/>
          <a:ext cx="856895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-99392"/>
            <a:ext cx="7498080" cy="480060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проведение мероприятий, Управлению образования было выделено 500,00тыс.руб. В 2018 году планируется проведение следующих мероприятий:</a:t>
            </a:r>
          </a:p>
          <a:p>
            <a:pPr marL="82296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-Губернаторская елка-50000,00 рублей                -Подарки на новый год -150000,00 рублей                -день учителя -30000,00 рублей                       -августовская конференция -15000,00рублей         -ученик года - 70000,00 рублей                     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 для участия в конкурсе - 70000,00 рублей                                                                 -педагог года - 50000,00 рублей               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-ученик года -30000,00 рублей                           -районный конкурс "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Весенняя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капель"-10000,00рублей                                                      -лучший учитель предметник-25000,00рублей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325490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21</a:t>
            </a:fld>
            <a:endParaRPr lang="en-US" dirty="0"/>
          </a:p>
        </p:txBody>
      </p:sp>
      <p:sp useBgFill="1">
        <p:nvSpPr>
          <p:cNvPr id="6" name="TextBox 5"/>
          <p:cNvSpPr txBox="1"/>
          <p:nvPr/>
        </p:nvSpPr>
        <p:spPr>
          <a:xfrm>
            <a:off x="755576" y="404664"/>
            <a:ext cx="784887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Рузского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в 2018-2020 годах»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User\Desktop\Бюджет\160811070329204_spor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92896"/>
            <a:ext cx="3390990" cy="229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16016" y="2564904"/>
            <a:ext cx="4211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Олимпийские виды спорта </a:t>
            </a:r>
          </a:p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Художественная гимнастика</a:t>
            </a:r>
          </a:p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Лыжные гонки</a:t>
            </a:r>
          </a:p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Футбол</a:t>
            </a:r>
          </a:p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Вольная борьба</a:t>
            </a:r>
          </a:p>
          <a:p>
            <a:r>
              <a:rPr lang="ru-RU" alt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Дзюдо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84618" y="4246115"/>
            <a:ext cx="8959382" cy="14960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algn="ctr" eaLnBrk="1" hangingPunct="1">
              <a:defRPr/>
            </a:pPr>
            <a:r>
              <a:rPr lang="ru-RU" sz="25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на выполнение  Муниципальной программы "Развитие физической культуры и спорта, формирование здорового образа жизни населения в Рузском городском округе"  на 2018-2022 г.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930738"/>
            <a:ext cx="9144000" cy="8970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5313" y="6100978"/>
            <a:ext cx="9144000" cy="59064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333" tIns="51167" rIns="102333" bIns="5116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ts val="3808"/>
              </a:lnSpc>
              <a:defRPr/>
            </a:pPr>
            <a:r>
              <a:rPr lang="ru-RU" sz="5300" b="1" spc="44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ramond" pitchFamily="18" charset="0"/>
                <a:cs typeface="Arial" panose="020B0604020202020204" pitchFamily="34" charset="0"/>
              </a:rPr>
              <a:t>110 197,0</a:t>
            </a:r>
          </a:p>
        </p:txBody>
      </p:sp>
      <p:pic>
        <p:nvPicPr>
          <p:cNvPr id="3078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9842" y="120948"/>
            <a:ext cx="2854785" cy="350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75281" y="-4386"/>
            <a:ext cx="2766879" cy="4666801"/>
          </a:xfrm>
          <a:prstGeom prst="rect">
            <a:avLst/>
          </a:prstGeom>
          <a:noFill/>
        </p:spPr>
        <p:txBody>
          <a:bodyPr lIns="80147" tIns="40074" rIns="80147" bIns="4007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Секции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Волейбол</a:t>
            </a:r>
          </a:p>
          <a:p>
            <a:pPr>
              <a:defRPr/>
            </a:pPr>
            <a:r>
              <a:rPr lang="ru-RU" sz="1100" dirty="0" err="1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Киокусинкай</a:t>
            </a: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 каратэ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Кикбоксинг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Стрельба из ПВ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Баскетбол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Адаптивная физкультура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Софтбол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Настольный теннис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Скандинавская ходьба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Хоккей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Фехтование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Детские сады ОФП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Гребля на байдарках и каноэ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Рукопашный бой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Восточные танцы</a:t>
            </a:r>
          </a:p>
          <a:p>
            <a:pPr>
              <a:defRPr/>
            </a:pPr>
            <a:r>
              <a:rPr lang="ru-RU" sz="1100" dirty="0" err="1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Черлидинг</a:t>
            </a:r>
            <a:endParaRPr lang="ru-RU" sz="1100" dirty="0">
              <a:ln w="9525">
                <a:solidFill>
                  <a:schemeClr val="tx2"/>
                </a:solidFill>
                <a:prstDash val="solid"/>
              </a:ln>
              <a:solidFill>
                <a:srgbClr val="0000FF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Фитнес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Пейнтбол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Йога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Мини-футбол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Единоборства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Атлетизм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Плавание</a:t>
            </a:r>
          </a:p>
          <a:p>
            <a:pPr>
              <a:defRPr/>
            </a:pPr>
            <a:r>
              <a:rPr lang="ru-RU" sz="1100" dirty="0">
                <a:ln w="9525">
                  <a:solidFill>
                    <a:schemeClr val="tx2"/>
                  </a:solidFill>
                  <a:prstDash val="solid"/>
                </a:ln>
                <a:solidFill>
                  <a:srgbClr val="0000FF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Тренажерный зал</a:t>
            </a:r>
          </a:p>
          <a:p>
            <a:pPr>
              <a:defRPr/>
            </a:pPr>
            <a:endParaRPr lang="ru-RU" sz="1100" dirty="0">
              <a:ln>
                <a:solidFill>
                  <a:schemeClr val="tx2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552057"/>
            <a:ext cx="9144000" cy="8970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5702501"/>
            <a:ext cx="9144000" cy="59064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333" tIns="51167" rIns="102333" bIns="5116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ts val="3808"/>
              </a:lnSpc>
              <a:defRPr/>
            </a:pPr>
            <a:r>
              <a:rPr lang="ru-RU" sz="5300" b="1" spc="44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ramond" pitchFamily="18" charset="0"/>
                <a:cs typeface="Arial" panose="020B0604020202020204" pitchFamily="34" charset="0"/>
              </a:rPr>
              <a:t>2 700,0 </a:t>
            </a:r>
          </a:p>
        </p:txBody>
      </p:sp>
      <p:pic>
        <p:nvPicPr>
          <p:cNvPr id="5125" name="Picture 5" descr="C:\Users\User\Desktop\Бюджет\fYHLE95D57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934" y="358523"/>
            <a:ext cx="2847998" cy="20129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4164043"/>
            <a:ext cx="9144000" cy="1223871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4073" y="4146765"/>
            <a:ext cx="9144001" cy="1158149"/>
          </a:xfrm>
          <a:prstGeom prst="rect">
            <a:avLst/>
          </a:prstGeom>
        </p:spPr>
        <p:txBody>
          <a:bodyPr lIns="80147" tIns="40074" rIns="80147" bIns="40074">
            <a:spAutoFit/>
          </a:bodyPr>
          <a:lstStyle/>
          <a:p>
            <a:pPr marL="0" lvl="1" algn="ctr">
              <a:defRPr/>
            </a:pPr>
            <a:r>
              <a:rPr lang="ru-RU" altLang="ru-RU" sz="35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Проведение Спортивно-массовых мероприятий</a:t>
            </a:r>
          </a:p>
        </p:txBody>
      </p:sp>
      <p:pic>
        <p:nvPicPr>
          <p:cNvPr id="4103" name="Рисунок 1"/>
          <p:cNvPicPr>
            <a:picLocks noChangeAspect="1"/>
          </p:cNvPicPr>
          <p:nvPr/>
        </p:nvPicPr>
        <p:blipFill>
          <a:blip r:embed="rId3" cstate="print"/>
          <a:srcRect t="16667"/>
          <a:stretch>
            <a:fillRect/>
          </a:stretch>
        </p:blipFill>
        <p:spPr bwMode="auto">
          <a:xfrm>
            <a:off x="4802772" y="282210"/>
            <a:ext cx="3156147" cy="2040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34009" y="2477980"/>
            <a:ext cx="2113599" cy="151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143" y="2561491"/>
            <a:ext cx="2295503" cy="136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Рисунок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4159" y="2511097"/>
            <a:ext cx="1843461" cy="146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5552057"/>
            <a:ext cx="9144000" cy="8970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0" y="5702501"/>
            <a:ext cx="9144000" cy="59064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2333" tIns="51167" rIns="102333" bIns="51167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ts val="3808"/>
              </a:lnSpc>
              <a:defRPr/>
            </a:pPr>
            <a:r>
              <a:rPr lang="ru-RU" sz="5300" b="1" spc="44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ramond" pitchFamily="18" charset="0"/>
                <a:cs typeface="Arial" panose="020B0604020202020204" pitchFamily="34" charset="0"/>
              </a:rPr>
              <a:t>350,0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164043"/>
            <a:ext cx="9144000" cy="1223871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-4073" y="4231716"/>
            <a:ext cx="9144001" cy="1200834"/>
          </a:xfrm>
          <a:prstGeom prst="rect">
            <a:avLst/>
          </a:prstGeom>
        </p:spPr>
        <p:txBody>
          <a:bodyPr lIns="80147" tIns="40074" rIns="80147" bIns="40074">
            <a:spAutoFit/>
          </a:bodyPr>
          <a:lstStyle/>
          <a:p>
            <a:pPr marL="0" lvl="1" indent="-250460" algn="ctr">
              <a:defRPr/>
            </a:pPr>
            <a:r>
              <a:rPr lang="ru-RU" altLang="ru-RU" sz="35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Укрепление материально-технической базы ГТО</a:t>
            </a:r>
          </a:p>
        </p:txBody>
      </p:sp>
      <p:pic>
        <p:nvPicPr>
          <p:cNvPr id="21506" name="Picture 2" descr="C:\Users\User\Desktop\Рабочий стол\Наше подмосковье\Презентация\image_39_0.jpg"/>
          <p:cNvPicPr>
            <a:picLocks noChangeAspect="1" noChangeArrowheads="1"/>
          </p:cNvPicPr>
          <p:nvPr/>
        </p:nvPicPr>
        <p:blipFill rotWithShape="1">
          <a:blip r:embed="rId2" cstate="print"/>
          <a:srcRect l="25613" t="34020" b="18479"/>
          <a:stretch/>
        </p:blipFill>
        <p:spPr bwMode="auto">
          <a:xfrm>
            <a:off x="1224449" y="449233"/>
            <a:ext cx="6695102" cy="33879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218" y="5514621"/>
            <a:ext cx="9144000" cy="1292984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865" y="5606771"/>
            <a:ext cx="9144000" cy="1158149"/>
          </a:xfrm>
          <a:prstGeom prst="rect">
            <a:avLst/>
          </a:prstGeom>
        </p:spPr>
        <p:txBody>
          <a:bodyPr lIns="80147" tIns="40074" rIns="80147" bIns="40074">
            <a:spAutoFit/>
          </a:bodyPr>
          <a:lstStyle/>
          <a:p>
            <a:pPr marL="0" lvl="1" indent="-250460" algn="ctr">
              <a:defRPr/>
            </a:pPr>
            <a:r>
              <a:rPr lang="ru-RU" altLang="ru-RU" sz="35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Подготовка спортивного резерва Рузского городского округа- 33 602,0</a:t>
            </a:r>
          </a:p>
        </p:txBody>
      </p:sp>
      <p:pic>
        <p:nvPicPr>
          <p:cNvPr id="6148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80613" y="2858100"/>
            <a:ext cx="2880577" cy="229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Рисунок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6142" y="1192195"/>
            <a:ext cx="2906370" cy="230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9" descr="https://pp.userapi.com/c824504/v824504451/3ed60/CQtgA4PLO3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361" y="2858100"/>
            <a:ext cx="2428536" cy="2313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21" descr="https://pp.userapi.com/c840625/v840625451/2a9fa/JV7vKNgyfz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994" y="263493"/>
            <a:ext cx="2362019" cy="2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3" descr="https://pp.userapi.com/c837537/v837537128/618d1/iF0Re7lpH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7990" y="329726"/>
            <a:ext cx="2535777" cy="2017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218" y="5514621"/>
            <a:ext cx="9144000" cy="1292984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48" y="5469986"/>
            <a:ext cx="9144000" cy="1200834"/>
          </a:xfrm>
          <a:prstGeom prst="rect">
            <a:avLst/>
          </a:prstGeom>
        </p:spPr>
        <p:txBody>
          <a:bodyPr lIns="80147" tIns="40074" rIns="80147" bIns="40074">
            <a:spAutoFit/>
          </a:bodyPr>
          <a:lstStyle/>
          <a:p>
            <a:pPr marL="0" lvl="1" indent="-250460" algn="ctr">
              <a:defRPr/>
            </a:pPr>
            <a:r>
              <a:rPr lang="ru-RU" altLang="ru-RU" sz="3500" b="1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учреждений физической культуры и спорта.</a:t>
            </a:r>
          </a:p>
        </p:txBody>
      </p:sp>
      <p:graphicFrame>
        <p:nvGraphicFramePr>
          <p:cNvPr id="7172" name="Объект 1"/>
          <p:cNvGraphicFramePr>
            <a:graphicFrameLocks/>
          </p:cNvGraphicFramePr>
          <p:nvPr/>
        </p:nvGraphicFramePr>
        <p:xfrm>
          <a:off x="-204788" y="88900"/>
          <a:ext cx="3146426" cy="1870075"/>
        </p:xfrm>
        <a:graphic>
          <a:graphicData uri="http://schemas.openxmlformats.org/presentationml/2006/ole">
            <p:oleObj spid="_x0000_s1026" name="Worksheet" r:id="rId3" imgW="3688071" imgH="2064960" progId="Excel.Sheet.8">
              <p:embed/>
            </p:oleObj>
          </a:graphicData>
        </a:graphic>
      </p:graphicFrame>
      <p:pic>
        <p:nvPicPr>
          <p:cNvPr id="7" name="Picture 29" descr="C:\Users\Алёна\Desktop\a66cebc124c18a9aeb44a72a9bef091e.jpg"/>
          <p:cNvPicPr>
            <a:picLocks noChangeAspect="1" noChangeArrowheads="1"/>
          </p:cNvPicPr>
          <p:nvPr/>
        </p:nvPicPr>
        <p:blipFill rotWithShape="1">
          <a:blip r:embed="rId4" cstate="print"/>
          <a:srcRect l="8267"/>
          <a:stretch/>
        </p:blipFill>
        <p:spPr bwMode="auto">
          <a:xfrm>
            <a:off x="5970207" y="59035"/>
            <a:ext cx="2782838" cy="2143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User\Desktop\Бюджет\v-penzenskoy-oblasti-direktor-shkoly-otvetila-za-mahinacii-so-sportivnym-inventarem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995" y="2030187"/>
            <a:ext cx="2761119" cy="19524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Алёна\Desktop\okhrana-truda.jpg"/>
          <p:cNvPicPr>
            <a:picLocks noChangeAspect="1" noChangeArrowheads="1"/>
          </p:cNvPicPr>
          <p:nvPr/>
        </p:nvPicPr>
        <p:blipFill rotWithShape="1">
          <a:blip r:embed="rId6" cstate="print"/>
          <a:srcRect l="16364" r="18873"/>
          <a:stretch/>
        </p:blipFill>
        <p:spPr bwMode="auto">
          <a:xfrm>
            <a:off x="3119495" y="2198650"/>
            <a:ext cx="2637588" cy="1655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" descr="C:\Users\Алёна\Desktop\203362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07277" y="354203"/>
            <a:ext cx="2542564" cy="1347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TextBox 1"/>
          <p:cNvSpPr txBox="1">
            <a:spLocks noChangeArrowheads="1"/>
          </p:cNvSpPr>
          <p:nvPr/>
        </p:nvSpPr>
        <p:spPr bwMode="auto">
          <a:xfrm>
            <a:off x="3107278" y="1057997"/>
            <a:ext cx="2302564" cy="63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Коммунальные услуги-4 820,0</a:t>
            </a:r>
          </a:p>
        </p:txBody>
      </p:sp>
      <p:sp>
        <p:nvSpPr>
          <p:cNvPr id="6156" name="TextBox 3"/>
          <p:cNvSpPr txBox="1">
            <a:spLocks noChangeArrowheads="1"/>
          </p:cNvSpPr>
          <p:nvPr/>
        </p:nvSpPr>
        <p:spPr bwMode="auto">
          <a:xfrm>
            <a:off x="261686" y="3373215"/>
            <a:ext cx="3154789" cy="63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Укрепление материально технической базы -6 420,0 </a:t>
            </a:r>
          </a:p>
        </p:txBody>
      </p:sp>
      <p:sp>
        <p:nvSpPr>
          <p:cNvPr id="6157" name="TextBox 11"/>
          <p:cNvSpPr txBox="1">
            <a:spLocks noChangeArrowheads="1"/>
          </p:cNvSpPr>
          <p:nvPr/>
        </p:nvSpPr>
        <p:spPr bwMode="auto">
          <a:xfrm>
            <a:off x="5988276" y="2086408"/>
            <a:ext cx="3001393" cy="31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sz="15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Текущее содержание-2 721,4</a:t>
            </a:r>
          </a:p>
        </p:txBody>
      </p:sp>
      <p:sp>
        <p:nvSpPr>
          <p:cNvPr id="6158" name="TextBox 12"/>
          <p:cNvSpPr txBox="1">
            <a:spLocks noChangeArrowheads="1"/>
          </p:cNvSpPr>
          <p:nvPr/>
        </p:nvSpPr>
        <p:spPr bwMode="auto">
          <a:xfrm>
            <a:off x="3234123" y="3471511"/>
            <a:ext cx="2373234" cy="35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alt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Охрана труда-560,0</a:t>
            </a:r>
          </a:p>
        </p:txBody>
      </p:sp>
      <p:pic>
        <p:nvPicPr>
          <p:cNvPr id="7181" name="Picture 17" descr="http://omsk.zaotdih.ru/media/cache/16/a2/16a21af144962811f00019391e8baf8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5004" y="2335435"/>
            <a:ext cx="2903654" cy="139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9" descr="http://xn--80aabfdbpwxwcgdbe6ahikj6g.xn--p1ai/wp-content/uploads/2017/10/Amboy-Guardian-inhouse-ad2-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88254" y="3919268"/>
            <a:ext cx="1905905" cy="151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62791" y="5135252"/>
            <a:ext cx="3099780" cy="357930"/>
          </a:xfrm>
          <a:prstGeom prst="rect">
            <a:avLst/>
          </a:prstGeom>
          <a:noFill/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Уплата налогов – 1 1658,1</a:t>
            </a:r>
          </a:p>
        </p:txBody>
      </p:sp>
      <p:pic>
        <p:nvPicPr>
          <p:cNvPr id="7184" name="Picture 19" descr="https://f1.ds-russia.ru/u_dirs/118/118042/78f2b86c7f44d51eacb49242d8f3586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7214" y="3792562"/>
            <a:ext cx="2062016" cy="1635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110789" y="4955294"/>
            <a:ext cx="3496940" cy="634929"/>
          </a:xfrm>
          <a:prstGeom prst="rect">
            <a:avLst/>
          </a:prstGeom>
          <a:noFill/>
        </p:spPr>
        <p:txBody>
          <a:bodyPr wrap="none" lIns="80147" tIns="40074" rIns="80147" bIns="40074">
            <a:spAutoFit/>
          </a:bodyPr>
          <a:lstStyle/>
          <a:p>
            <a:pPr>
              <a:defRPr/>
            </a:pP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Подготовка к отопительному</a:t>
            </a:r>
          </a:p>
          <a:p>
            <a:pPr>
              <a:defRPr/>
            </a:pPr>
            <a:r>
              <a:rPr lang="ru-RU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сезону-500,0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lIns="80147" tIns="40074" rIns="80147" bIns="40074"/>
          <a:lstStyle/>
          <a:p>
            <a:fld id="{053D1F23-10DD-4F6F-831F-2AE2635F1494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23538" y="734323"/>
            <a:ext cx="7992855" cy="8754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322" tIns="51161" rIns="102322" bIns="51161" anchor="ctr"/>
          <a:lstStyle/>
          <a:p>
            <a:pPr marL="651196" lvl="1" indent="-250460" algn="ctr">
              <a:defRPr/>
            </a:pPr>
            <a:r>
              <a:rPr lang="ru-RU" altLang="ru-RU" sz="25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Обеспечивающая подпрограмма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242" y="2122337"/>
            <a:ext cx="8823634" cy="698327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lIns="80147" tIns="40074" rIns="80147" bIns="40074">
            <a:spAutoFit/>
          </a:bodyPr>
          <a:lstStyle/>
          <a:p>
            <a:pPr lvl="1" algn="ctr" eaLnBrk="1" hangingPunct="1">
              <a:defRPr/>
            </a:pPr>
            <a:r>
              <a:rPr lang="ru-RU" altLang="ru-RU" sz="3900" b="1" dirty="0">
                <a:solidFill>
                  <a:srgbClr val="FF0000"/>
                </a:solidFill>
                <a:latin typeface="Garamond" panose="02020502050306020203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3900" b="1" dirty="0" smtClean="0">
                <a:solidFill>
                  <a:srgbClr val="FF0000"/>
                </a:solidFill>
                <a:latin typeface="Garamond" panose="02020502050306020203" pitchFamily="18" charset="0"/>
                <a:cs typeface="Times New Roman" panose="02020603050405020304" pitchFamily="18" charset="0"/>
              </a:rPr>
              <a:t>240,2 тыс. руб</a:t>
            </a:r>
            <a:r>
              <a:rPr lang="ru-RU" altLang="ru-RU" sz="3900" b="1" dirty="0">
                <a:solidFill>
                  <a:srgbClr val="FF0000"/>
                </a:solidFill>
                <a:latin typeface="Garamond" panose="02020502050306020203" pitchFamily="18" charset="0"/>
                <a:cs typeface="Times New Roman" panose="02020603050405020304" pitchFamily="18" charset="0"/>
              </a:rPr>
              <a:t>.</a:t>
            </a:r>
            <a:endParaRPr lang="ru-RU" altLang="ru-RU" sz="3900" b="1" dirty="0">
              <a:solidFill>
                <a:prstClr val="white"/>
              </a:solidFill>
              <a:latin typeface="Garamond" panose="02020502050306020203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7" name="Picture 2" descr="http://doskacredit.ru/_bd/221/00563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390" y="2920014"/>
            <a:ext cx="2000929" cy="1690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https://ibcinvest.ru/upload/iblock/254/2549fbaa464eade83fe2b32ecd984d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1730" y="3112953"/>
            <a:ext cx="1920838" cy="130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8" descr="http://ugranow.ru/wp-content/uploads/2016/08/60f34873a67fe17d0c5de9e7666cff72-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38" y="4693907"/>
            <a:ext cx="1618119" cy="17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0" descr="http://znanie.com.ua/assets/img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7525" y="4783178"/>
            <a:ext cx="1521738" cy="153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Box 1"/>
          <p:cNvSpPr txBox="1">
            <a:spLocks noChangeArrowheads="1"/>
          </p:cNvSpPr>
          <p:nvPr/>
        </p:nvSpPr>
        <p:spPr bwMode="auto">
          <a:xfrm>
            <a:off x="1954775" y="3737848"/>
            <a:ext cx="2847998" cy="63492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Заработная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плата - 4 965, 2</a:t>
            </a:r>
          </a:p>
        </p:txBody>
      </p:sp>
      <p:sp>
        <p:nvSpPr>
          <p:cNvPr id="8202" name="TextBox 11"/>
          <p:cNvSpPr txBox="1">
            <a:spLocks noChangeArrowheads="1"/>
          </p:cNvSpPr>
          <p:nvPr/>
        </p:nvSpPr>
        <p:spPr bwMode="auto">
          <a:xfrm>
            <a:off x="2262924" y="5385034"/>
            <a:ext cx="2309077" cy="1188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Коммунальные 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Услуги – 280,0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Текущее содержание,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 – 600,0</a:t>
            </a:r>
          </a:p>
        </p:txBody>
      </p:sp>
      <p:sp>
        <p:nvSpPr>
          <p:cNvPr id="8203" name="TextBox 12"/>
          <p:cNvSpPr txBox="1">
            <a:spLocks noChangeArrowheads="1"/>
          </p:cNvSpPr>
          <p:nvPr/>
        </p:nvSpPr>
        <p:spPr bwMode="auto">
          <a:xfrm>
            <a:off x="6552567" y="3598183"/>
            <a:ext cx="2215411" cy="91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Информационно-коммуникационные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технологии -300,0</a:t>
            </a:r>
          </a:p>
        </p:txBody>
      </p:sp>
      <p:sp>
        <p:nvSpPr>
          <p:cNvPr id="8204" name="TextBox 13"/>
          <p:cNvSpPr txBox="1">
            <a:spLocks noChangeArrowheads="1"/>
          </p:cNvSpPr>
          <p:nvPr/>
        </p:nvSpPr>
        <p:spPr bwMode="auto">
          <a:xfrm>
            <a:off x="6650306" y="5324560"/>
            <a:ext cx="2463830" cy="1188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квалификации и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переподготовки</a:t>
            </a:r>
          </a:p>
          <a:p>
            <a:pPr>
              <a:defRPr/>
            </a:pPr>
            <a:r>
              <a:rPr lang="ru-RU" alt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сотрудников-90,0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789040"/>
            <a:ext cx="3672408" cy="1728192"/>
          </a:xfrm>
          <a:ln w="5715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КУЛЬТУРА </a:t>
            </a:r>
          </a:p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254 404,6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3789040"/>
            <a:ext cx="4330824" cy="1728192"/>
          </a:xfrm>
          <a:ln w="571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ОБРАЗОВАНИЕ </a:t>
            </a:r>
          </a:p>
          <a:p>
            <a:pPr marL="0" indent="0" algn="ctr"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81 512,0            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814274"/>
            <a:ext cx="6048672" cy="78483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4500" dirty="0" smtClean="0"/>
              <a:t>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335 916,6</a:t>
            </a:r>
            <a:endParaRPr lang="ru-RU" sz="45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555776" y="2708920"/>
            <a:ext cx="936104" cy="9361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52120" y="2708920"/>
            <a:ext cx="864096" cy="9361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8" name="TextBox 7"/>
          <p:cNvSpPr txBox="1"/>
          <p:nvPr/>
        </p:nvSpPr>
        <p:spPr>
          <a:xfrm>
            <a:off x="1043608" y="548680"/>
            <a:ext cx="7848872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программа«Развитие культуры Рузского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округа в 2018-2020 годах»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77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/>
          </a:bodyPr>
          <a:lstStyle/>
          <a:p>
            <a:pPr algn="ctr"/>
            <a:endParaRPr lang="ru-RU" sz="3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1077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расходы бюджета Рузского городского округа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3</a:t>
            </a:fld>
            <a:endParaRPr lang="en-US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115616" y="1484784"/>
          <a:ext cx="742221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82351" y="692696"/>
            <a:ext cx="8352928" cy="858424"/>
          </a:xfrm>
          <a:ln w="57150"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254 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404,6</a:t>
            </a:r>
            <a:br>
              <a:rPr lang="ru-RU" sz="4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9532" y="2528900"/>
            <a:ext cx="2520280" cy="1080120"/>
          </a:xfrm>
          <a:ln w="57150">
            <a:solidFill>
              <a:srgbClr val="00B050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РАСХОДЫ НА ЗАРПЛАТУ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174 740,0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31840" y="2528900"/>
            <a:ext cx="2952328" cy="1080120"/>
          </a:xfrm>
          <a:ln w="57150">
            <a:solidFill>
              <a:srgbClr val="00B050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КОММУНАЛЬНЫЕ РАСХОДЫ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13 150,0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619672" y="1662302"/>
            <a:ext cx="0" cy="75858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07632" y="1662302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740352" y="1662302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/>
          <p:cNvSpPr txBox="1">
            <a:spLocks/>
          </p:cNvSpPr>
          <p:nvPr/>
        </p:nvSpPr>
        <p:spPr>
          <a:xfrm>
            <a:off x="6270747" y="2528900"/>
            <a:ext cx="2808312" cy="1080120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ПРОЧИЕ РАСХОДЫ</a:t>
            </a:r>
          </a:p>
          <a:p>
            <a:pPr marL="0" indent="0" algn="ctr">
              <a:buFont typeface="Symbol" pitchFamily="18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29 528,0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060778" y="1679037"/>
            <a:ext cx="0" cy="23762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156176" y="1662302"/>
            <a:ext cx="0" cy="23762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бъект 2"/>
          <p:cNvSpPr txBox="1">
            <a:spLocks/>
          </p:cNvSpPr>
          <p:nvPr/>
        </p:nvSpPr>
        <p:spPr>
          <a:xfrm>
            <a:off x="611560" y="4149080"/>
            <a:ext cx="3780420" cy="165618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РАСХОДОВ СТРОИТЕЛЬСТВА ДК Д. НЕСТЕРОВО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Symbol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5 517,9</a:t>
            </a:r>
          </a:p>
          <a:p>
            <a:pPr marL="0" indent="0" algn="ctr">
              <a:buFont typeface="Symbol" pitchFamily="18" charset="2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4704117" y="4149080"/>
            <a:ext cx="4103510" cy="1656184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СОФИНАНСИРОВАНИЕ </a:t>
            </a:r>
          </a:p>
          <a:p>
            <a:pPr marL="0" indent="0" algn="ctr">
              <a:buFont typeface="Symbol" pitchFamily="18" charset="2"/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РАСХОДОВ ПО РЕКОНСТРУКЦИИ Музея Зои Космодемьянской</a:t>
            </a:r>
          </a:p>
          <a:p>
            <a:pPr marL="0" indent="0" algn="ctr">
              <a:buFont typeface="Symbol" pitchFamily="18" charset="2"/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31 468,7</a:t>
            </a:r>
          </a:p>
          <a:p>
            <a:pPr marL="0" indent="0" algn="ctr">
              <a:buFont typeface="Symbol" pitchFamily="18" charset="2"/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53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фото мероприятий\Гармоника\DSC_01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092" y="4899077"/>
            <a:ext cx="2889250" cy="1770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H:\Туризм\DSC_91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48" t="4931" r="10635" b="20283"/>
          <a:stretch/>
        </p:blipFill>
        <p:spPr bwMode="auto">
          <a:xfrm>
            <a:off x="564336" y="971764"/>
            <a:ext cx="2917055" cy="166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ФОТО\фото мероприятий\Молочный фестиваль 2015\phoca_thumb_l_IMG_41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802" y="2780928"/>
            <a:ext cx="29208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2"/>
          <p:cNvSpPr>
            <a:spLocks noGrp="1"/>
          </p:cNvSpPr>
          <p:nvPr>
            <p:ph type="title"/>
          </p:nvPr>
        </p:nvSpPr>
        <p:spPr>
          <a:xfrm>
            <a:off x="3707904" y="1445250"/>
            <a:ext cx="5256584" cy="1047646"/>
          </a:xfrm>
        </p:spPr>
        <p:txBody>
          <a:bodyPr>
            <a:noAutofit/>
          </a:bodyPr>
          <a:lstStyle/>
          <a:p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Ежегодный открытый фестиваль агитбригад «Фронтовая поляна». 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традиции на фестивале прозвучат песни, частушки, стихотворения военного времени в исполнении самодеятельных творческих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агитбригад, коллективов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солистов учреждений культуры округа.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Гостей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праздника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угостят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солдатской кашей из полевой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кухни, будут работать интерактивные площадки.</a:t>
            </a:r>
            <a:b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251520" y="259998"/>
            <a:ext cx="5760640" cy="73610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Событийные мероприятия в 2018 г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2"/>
          <p:cNvSpPr txBox="1">
            <a:spLocks/>
          </p:cNvSpPr>
          <p:nvPr/>
        </p:nvSpPr>
        <p:spPr>
          <a:xfrm>
            <a:off x="3707904" y="3140968"/>
            <a:ext cx="5256584" cy="104764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фестиваль "Молочная река"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проводится в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Рузе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августе, участники фестиваля сельхозпроизводители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ремесленники. На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фестивале будет не только выставка–продажа молочной и фермерской продукции, но также конкурсы и мастер-классы, интерактивные площадки, экскурсия и аттракционы, концертная площадка.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бесплатная кружка молока каждому.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3779912" y="5085184"/>
            <a:ext cx="5256584" cy="104764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«Гармоника – душа России»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любимым праздником, как для гармонистов, так и для зрителей. Жители Рузского городского округа с нетерпением ждут встречи с полюбившимися гармонистами и с радостью аплодируют вновь приехавшим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участникам. В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году в оргкомитет фестиваля поступило более  50 заявок из Москвы и  многих районов Московской области, Брянской, Липецкой, Тверской  областей. Зрителям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представили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 творчество более 160 человек. 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824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29. УЧРЕЖДЕНИЯ КУЛЬТУРЫ\3. МУЗЕЙ ЗОИ\ФОТО МУЗЕЯ\Музей Зои Космодемьянской фото 5 В залах музея.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73016"/>
            <a:ext cx="3489975" cy="261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29. УЧРЕЖДЕНИЯ КУЛЬТУРЫ\3. МУЗЕЙ ЗОИ\ФОТО МУЗЕЯ\Музей Зои Космодемьянской фото 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08720"/>
            <a:ext cx="3558455" cy="237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29. УЧРЕЖДЕНИЯ КУЛЬТУРЫ\3. МУЗЕЙ ЗОИ\ФОТО МУЗЕЯ\Музей Зои Космодемьянской фото 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3017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395536" y="980728"/>
            <a:ext cx="4824536" cy="1728192"/>
          </a:xfrm>
        </p:spPr>
        <p:txBody>
          <a:bodyPr>
            <a:noAutofit/>
          </a:bodyPr>
          <a:lstStyle/>
          <a:p>
            <a:pPr algn="just"/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 году стартуют работы по возведению нового музейного корпуса в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Петрищево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Финансирование объекта будет осуществляться за счет средств бюджета Московской области с участием средств бюджета Рузского городского округа. В настоящее время разработана предварительная концепция нового здания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музея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Экспозицию сделают современной, внедрят интерактивные и мультимедийные технологии. По периметру залов установят панорамные экраны, на которых будет транслироваться хроника событий того времени, а звуковые эффекты позволят посетителям окунуться в звуки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войны.</a:t>
            </a:r>
            <a:endParaRPr lang="ru-RU" sz="15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03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4575" y="1052736"/>
            <a:ext cx="8166113" cy="858424"/>
          </a:xfrm>
          <a:ln w="571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 81 512,0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9532" y="3356992"/>
            <a:ext cx="2412268" cy="1764196"/>
          </a:xfrm>
          <a:ln w="57150">
            <a:solidFill>
              <a:srgbClr val="7030A0"/>
            </a:solidFill>
          </a:ln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РАСХОДЫ НА ЗАРПЛАТУ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76 260,0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15816" y="3356992"/>
            <a:ext cx="3384376" cy="1764196"/>
          </a:xfrm>
          <a:ln w="57150">
            <a:solidFill>
              <a:srgbClr val="7030A0"/>
            </a:solidFill>
          </a:ln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КОММУНАЛЬНЫЕ РАСХОДЫ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1 770,0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619672" y="2171496"/>
            <a:ext cx="0" cy="75858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572000" y="2210002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740352" y="2210002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бъект 3"/>
          <p:cNvSpPr txBox="1">
            <a:spLocks/>
          </p:cNvSpPr>
          <p:nvPr/>
        </p:nvSpPr>
        <p:spPr>
          <a:xfrm>
            <a:off x="6444208" y="3356992"/>
            <a:ext cx="2448272" cy="1764196"/>
          </a:xfrm>
          <a:prstGeom prst="rect">
            <a:avLst/>
          </a:prstGeom>
          <a:ln w="57150">
            <a:solidFill>
              <a:srgbClr val="7030A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ПРОЧИЕ РАСХОДЫ</a:t>
            </a:r>
          </a:p>
          <a:p>
            <a:pPr marL="0" indent="0" algn="ctr">
              <a:buFont typeface="Symbol" pitchFamily="18" charset="2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3 482,0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416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0668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Приоритетный Показатель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«Отношение среднемесячной заработной платы муниципальных учреждений культуры к среднемесячному доходу от трудовой деятельности по Московской области»</a:t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683569" y="2132856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2018 году должен составить 100%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этой целью в 2018 году предусмотрено увеличение уровня стимулирующих выплат.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8607" y="4153171"/>
            <a:ext cx="8229600" cy="5334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FF0000"/>
                </a:solidFill>
              </a:rPr>
              <a:t>Показатель Рейтинг 50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</a:rPr>
              <a:t>«Соответствие стандарту библиотек Московской области»</a:t>
            </a:r>
            <a:r>
              <a:rPr lang="ru-RU" sz="1800" dirty="0">
                <a:solidFill>
                  <a:srgbClr val="FF0000"/>
                </a:solidFill>
              </a:rPr>
              <a:t/>
            </a:r>
            <a:br>
              <a:rPr lang="ru-RU" sz="1800" dirty="0">
                <a:solidFill>
                  <a:srgbClr val="FF0000"/>
                </a:solidFill>
              </a:rPr>
            </a:br>
            <a:endParaRPr lang="ru-RU" sz="1800" dirty="0" smtClean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году должен составить 100% </a:t>
            </a:r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9" y="4581128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достижения указанного показателя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предусмотрено в   бюджете подключение всех библиотек округа к сети интернет, установка необходимого для работы программного обеспечения, а так же сигнализаций «тревожная кнопка».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9898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260648"/>
            <a:ext cx="8064896" cy="196024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прочие расходы  29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528,0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30383167"/>
              </p:ext>
            </p:extLst>
          </p:nvPr>
        </p:nvGraphicFramePr>
        <p:xfrm>
          <a:off x="971600" y="2492896"/>
          <a:ext cx="7408862" cy="3708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56646"/>
                <a:gridCol w="20522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расхода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Сумма,</a:t>
                      </a:r>
                      <a:r>
                        <a:rPr lang="ru-RU" baseline="0" dirty="0" smtClean="0"/>
                        <a:t> тыс. руб.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Подготовка к отопительному сезону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1095,0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Приобретение оборудования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Текущий ремонт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Доступная среда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1300,0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Обеспечение безопасности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310,0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Противопожарные</a:t>
                      </a:r>
                      <a:r>
                        <a:rPr lang="ru-RU" baseline="0" dirty="0" smtClean="0"/>
                        <a:t> мероприятия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703,0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Улучшение</a:t>
                      </a:r>
                      <a:r>
                        <a:rPr lang="ru-RU" baseline="0" dirty="0" smtClean="0"/>
                        <a:t> условий и охраны труда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232,0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Повышение квалификации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Гастроли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250,0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9636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488832" cy="18722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прочие расходы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3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482,0 </a:t>
            </a:r>
            <a:r>
              <a:rPr lang="ru-RU" sz="39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числе:</a:t>
            </a:r>
            <a:endParaRPr lang="ru-RU" sz="39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27525795"/>
              </p:ext>
            </p:extLst>
          </p:nvPr>
        </p:nvGraphicFramePr>
        <p:xfrm>
          <a:off x="1259632" y="2564904"/>
          <a:ext cx="7543800" cy="3227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4207"/>
                <a:gridCol w="2089593"/>
              </a:tblGrid>
              <a:tr h="1038840">
                <a:tc>
                  <a:txBody>
                    <a:bodyPr/>
                    <a:lstStyle/>
                    <a:p>
                      <a:r>
                        <a:rPr lang="ru-RU" sz="2500" dirty="0" smtClean="0"/>
                        <a:t>Наименование расхода </a:t>
                      </a:r>
                      <a:endParaRPr lang="ru-RU" sz="2500" dirty="0"/>
                    </a:p>
                  </a:txBody>
                  <a:tcPr marL="93106" marR="93106"/>
                </a:tc>
                <a:tc>
                  <a:txBody>
                    <a:bodyPr/>
                    <a:lstStyle/>
                    <a:p>
                      <a:r>
                        <a:rPr lang="ru-RU" sz="2500" dirty="0" smtClean="0"/>
                        <a:t>Сумма,</a:t>
                      </a:r>
                      <a:r>
                        <a:rPr lang="ru-RU" sz="2500" baseline="0" dirty="0" smtClean="0"/>
                        <a:t> тыс. руб.</a:t>
                      </a:r>
                      <a:endParaRPr lang="ru-RU" sz="2500" dirty="0"/>
                    </a:p>
                  </a:txBody>
                  <a:tcPr marL="93106" marR="93106"/>
                </a:tc>
              </a:tr>
              <a:tr h="575072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Противопожарные</a:t>
                      </a:r>
                      <a:r>
                        <a:rPr lang="ru-RU" sz="25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мероприятия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165,0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</a:tr>
              <a:tr h="1038840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Улучшение</a:t>
                      </a:r>
                      <a:r>
                        <a:rPr lang="ru-RU" sz="25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 условий и охраны труда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372,0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</a:tr>
              <a:tr h="575072"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Гастроли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  <a:tc>
                  <a:txBody>
                    <a:bodyPr/>
                    <a:lstStyle/>
                    <a:p>
                      <a:r>
                        <a:rPr lang="ru-RU" sz="25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250,0</a:t>
                      </a:r>
                      <a:endParaRPr lang="ru-RU" sz="250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 marL="93106" marR="9310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7998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352928" cy="93610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</a:t>
            </a:r>
          </a:p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Повышение доступности жилья для населения, обеспечение безопасных и комфортных условий проживания в Рузском городском  округе Московской области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2420888"/>
            <a:ext cx="8352928" cy="36004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«Обеспечение жильем молодых семей»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27584" y="3573016"/>
            <a:ext cx="7848872" cy="2781070"/>
          </a:xfrm>
          <a:prstGeom prst="rect">
            <a:avLst/>
          </a:prstGeom>
        </p:spPr>
        <p:txBody>
          <a:bodyPr vert="horz" lIns="45720" rIns="45720" bIns="4572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7" name="Picture 3" descr="C:\Users\user\Desktop\4159eb05d12d233cd11a41d3adb456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73016"/>
            <a:ext cx="3125724" cy="2448272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851920" y="3645024"/>
            <a:ext cx="4752528" cy="20882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3645024"/>
            <a:ext cx="51845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Оказание государственной поддержки молодым семьям в виде социальных выплат на приобретение жилого помещения или строительство индивидуального  жилого дома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79913" y="4509120"/>
          <a:ext cx="4920207" cy="11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798"/>
                <a:gridCol w="909483"/>
                <a:gridCol w="909483"/>
                <a:gridCol w="97944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Планируемое количество молодых семей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 (тыс.руб.)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9 709,6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6 827,9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5 478,9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 useBgFill="1">
        <p:nvSpPr>
          <p:cNvPr id="12" name="TextBox 11"/>
          <p:cNvSpPr txBox="1"/>
          <p:nvPr/>
        </p:nvSpPr>
        <p:spPr>
          <a:xfrm>
            <a:off x="683568" y="476672"/>
            <a:ext cx="7848872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«Жилище» на 2018-2020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59898"/>
            <a:ext cx="8352928" cy="76484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«Жилище»  на 2018-2022 годы»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352928" cy="93610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</a:t>
            </a:r>
          </a:p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Повышение доступности жилья для населения, обеспечение безопасных и комфортных условий проживания в Рузском городском  округе Московской области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2420888"/>
            <a:ext cx="8352928" cy="36004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«Социальная ипотека»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27584" y="3573016"/>
            <a:ext cx="7848872" cy="2781070"/>
          </a:xfrm>
          <a:prstGeom prst="rect">
            <a:avLst/>
          </a:prstGeom>
        </p:spPr>
        <p:txBody>
          <a:bodyPr vert="horz" lIns="45720" rIns="45720" bIns="4572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851920" y="3645024"/>
            <a:ext cx="4752528" cy="20882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3717032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Компенсация оплаты основного долга по ипотечному жилищному кредиту</a:t>
            </a:r>
          </a:p>
        </p:txBody>
      </p:sp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2938451" cy="2042715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07904" y="4365104"/>
          <a:ext cx="4920207" cy="119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798"/>
                <a:gridCol w="909483"/>
                <a:gridCol w="909483"/>
                <a:gridCol w="97944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Планируемое количество участников подпрограммы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  (тыс.руб.)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208912" cy="9144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</a:t>
            </a:r>
          </a:p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Обеспечение устойчивого развития сельского хозяйства Рузского городского округа, а также финансовой устойчивости товаропроизводителей агропромышленного комплекса округа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780928"/>
            <a:ext cx="8352928" cy="36004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«Устойчивое развитие сельских территорий»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user\Desktop\dom_width_1200_evlgtcm.pn4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2688299" cy="21602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63888" y="3573017"/>
            <a:ext cx="51845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Улучшение жилищных условий граждан Российской Федерации, проживающих в сельской местности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35896" y="4221088"/>
          <a:ext cx="5112568" cy="134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864096"/>
                <a:gridCol w="924420"/>
                <a:gridCol w="803772"/>
              </a:tblGrid>
              <a:tr h="139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 приобретенного жилья для граждан, проживающих в сельской местности (кв. м)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 (тыс.руб.)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3 244,7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3 244,7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3 244,7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 useBgFill="1">
        <p:nvSpPr>
          <p:cNvPr id="9" name="TextBox 8"/>
          <p:cNvSpPr txBox="1"/>
          <p:nvPr/>
        </p:nvSpPr>
        <p:spPr>
          <a:xfrm>
            <a:off x="539552" y="188640"/>
            <a:ext cx="820891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сельского хозяйства Рузского городского округа»  на 2018-2022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extBox 1"/>
          <p:cNvSpPr txBox="1"/>
          <p:nvPr/>
        </p:nvSpPr>
        <p:spPr>
          <a:xfrm>
            <a:off x="539552" y="476672"/>
            <a:ext cx="7920880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граждан Рузского городского округа» на 2018 год»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875" y="4149080"/>
            <a:ext cx="2471126" cy="27089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412776"/>
            <a:ext cx="7344816" cy="4657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муниципальной программы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уровня доступности приоритетных объектов и услуг в приоритетных сферах жизнедеятельности инвалидов и других маломобильных групп населения в Рузском городском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округе.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Проведение 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оздоровительной кампании детей, проживающих  на территории Рузского городского округа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дополнительных мер социальной поддержки отдельным категориям граждан  Рузского городского округа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условий для оказания доступной и качественной </a:t>
            </a: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медицинской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помощи, повышение уровня обеспеченности </a:t>
            </a: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населения 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медицинскими кадрами  на территории  округа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достижения целевых 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показателей.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577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22313" y="620713"/>
            <a:ext cx="7772400" cy="7920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сельского хозяйства Рузского городского округа»  на 2018-2022 годы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208912" cy="91440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программы:</a:t>
            </a:r>
          </a:p>
          <a:p>
            <a:r>
              <a:rPr lang="ru-RU" sz="1350" i="1" dirty="0" smtClean="0">
                <a:latin typeface="Times New Roman" pitchFamily="18" charset="0"/>
                <a:cs typeface="Times New Roman" pitchFamily="18" charset="0"/>
              </a:rPr>
              <a:t>Обеспечение устойчивого развития сельского хозяйства Рузского городского округа, а также финансовой устойчивости товаропроизводителей агропромышленного комплекса округа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7544" y="2780928"/>
            <a:ext cx="8352928" cy="360040"/>
          </a:xfrm>
          <a:prstGeom prst="rect">
            <a:avLst/>
          </a:prstGeom>
        </p:spPr>
        <p:txBody>
          <a:bodyPr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Подпрограмма «Устойчивое развитие сельских территорий»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user\Desktop\dom_width_1200_evlgtcm.pn4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645024"/>
            <a:ext cx="2688299" cy="21602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63888" y="3573017"/>
            <a:ext cx="518457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50" dirty="0" smtClean="0">
                <a:latin typeface="Times New Roman" pitchFamily="18" charset="0"/>
                <a:cs typeface="Times New Roman" pitchFamily="18" charset="0"/>
              </a:rPr>
              <a:t>Обеспечение жильем молодых семей и молодых специалистов, проживающих и работающих в сельской местности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635895" y="4221088"/>
          <a:ext cx="5112570" cy="1353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3"/>
                <a:gridCol w="936104"/>
                <a:gridCol w="864096"/>
                <a:gridCol w="86409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Площадь  приобретенного жилья для молодых семей и молодых специалистов (кв.м.)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 </a:t>
                      </a:r>
                      <a:r>
                        <a:rPr lang="ru-RU" sz="1050" smtClean="0">
                          <a:latin typeface="Times New Roman" pitchFamily="18" charset="0"/>
                          <a:cs typeface="Times New Roman" pitchFamily="18" charset="0"/>
                        </a:rPr>
                        <a:t>(тыс.руб.)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1 657,2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1 657,2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1 657,2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41</a:t>
            </a:fld>
            <a:endParaRPr lang="en-US" dirty="0"/>
          </a:p>
        </p:txBody>
      </p:sp>
      <p:sp useBgFill="1">
        <p:nvSpPr>
          <p:cNvPr id="5" name="TextBox 4"/>
          <p:cNvSpPr txBox="1"/>
          <p:nvPr/>
        </p:nvSpPr>
        <p:spPr>
          <a:xfrm>
            <a:off x="827584" y="116632"/>
            <a:ext cx="820891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инженерно-коммунальной инфраструктуры </a:t>
            </a: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энергосбережени»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2018-2022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162880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Цель муниципальной программы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комфортных условий проживания и повышение качества предоставляемых жилищно-коммунальных услуг населению на территории Рузского городского округа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Перечень подпрограмм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Чистая вода ( 5 700 тыс.руб.)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Очистка сточных вод (7 800 тыс.руб.)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Создание условий для обеспечения качественными жилищно-коммунальными услугами(  15 132,6 тыс.руб.)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5"/>
          <p:cNvSpPr>
            <a:spLocks noGrp="1"/>
          </p:cNvSpPr>
          <p:nvPr>
            <p:ph idx="1"/>
          </p:nvPr>
        </p:nvSpPr>
        <p:spPr>
          <a:xfrm>
            <a:off x="1115615" y="116632"/>
            <a:ext cx="4032647" cy="3888631"/>
          </a:xfrm>
        </p:spPr>
        <p:txBody>
          <a:bodyPr>
            <a:normAutofit/>
          </a:bodyPr>
          <a:lstStyle/>
          <a:p>
            <a:pPr marL="1588" indent="174625" algn="just" eaLnBrk="1" hangingPunct="1">
              <a:buFont typeface="Wingdings 3" pitchFamily="18" charset="2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рамках реализации подпрограммы «Чистая вода» в 2018 году запланирована установка станций обезжелезивания в следующих населенных пунктах:</a:t>
            </a:r>
          </a:p>
          <a:p>
            <a:pPr marL="1588" indent="174625"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д. Нововолково,д.20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2 500 тыс.руб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588" indent="174625"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д. Никольское,д.20а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1 300 тыс.руб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588" indent="174625"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Старотеряево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600 тыс.руб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588" indent="174625"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Новотеряево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1 300 тыс.руб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5867400" y="1557338"/>
            <a:ext cx="2520950" cy="3384550"/>
          </a:xfrm>
          <a:prstGeom prst="rect">
            <a:avLst/>
          </a:prstGeom>
        </p:spPr>
        <p:txBody>
          <a:bodyPr/>
          <a:lstStyle/>
          <a:p>
            <a:pPr marL="182563" indent="355600" algn="just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/>
            </a:pPr>
            <a:endParaRPr lang="ru-RU" sz="1950" dirty="0">
              <a:latin typeface="+mn-lt"/>
              <a:cs typeface="+mn-cs"/>
            </a:endParaRPr>
          </a:p>
        </p:txBody>
      </p:sp>
      <p:pic>
        <p:nvPicPr>
          <p:cNvPr id="1026" name="Picture 2" descr="C:\Users\User\Pictures\DSC_0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4392488" cy="30963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221" name="Прямоугольник 7"/>
          <p:cNvSpPr>
            <a:spLocks noChangeArrowheads="1"/>
          </p:cNvSpPr>
          <p:nvPr/>
        </p:nvSpPr>
        <p:spPr bwMode="auto">
          <a:xfrm>
            <a:off x="4859338" y="4652963"/>
            <a:ext cx="40338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indent="358775"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Реализация данных мероприятий позволит улучшить качество питьевой воды, и привести в соответствие с СанПиН2.1.4.1074-01 «Питьевая вода».</a:t>
            </a:r>
          </a:p>
        </p:txBody>
      </p:sp>
      <p:pic>
        <p:nvPicPr>
          <p:cNvPr id="1027" name="Picture 3" descr="C:\Users\User\Pictures\38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888432" cy="35530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716463" y="476250"/>
            <a:ext cx="4319587" cy="2808288"/>
          </a:xfrm>
        </p:spPr>
        <p:txBody>
          <a:bodyPr>
            <a:normAutofit/>
          </a:bodyPr>
          <a:lstStyle/>
          <a:p>
            <a:pPr marL="182563" indent="355600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реализации подпрограммы «Очистка сточных вод» в 2018 году запланирована реконструкция очистных сооружений в д. Мишинка.</a:t>
            </a:r>
          </a:p>
          <a:p>
            <a:pPr marL="182563" indent="355600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( 7 800 тыс. руб.)</a:t>
            </a:r>
          </a:p>
          <a:p>
            <a:pPr marL="182563" indent="35560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pic>
        <p:nvPicPr>
          <p:cNvPr id="2050" name="Picture 2" descr="C:\Users\User\Pictures\fcd8ab764580caaa4aa5713aeba059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9248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Pictures\1444116516_dsc068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01008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1475656" y="3717032"/>
            <a:ext cx="26645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реализации мероприятия необходимо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 бюджета Московской области.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>
          <a:xfrm>
            <a:off x="1115616" y="332656"/>
            <a:ext cx="7777559" cy="3024907"/>
          </a:xfrm>
        </p:spPr>
        <p:txBody>
          <a:bodyPr>
            <a:normAutofit lnSpcReduction="10000"/>
          </a:bodyPr>
          <a:lstStyle/>
          <a:p>
            <a:pPr marL="176213" indent="271463" eaLnBrk="1" hangingPunct="1">
              <a:buFont typeface="Wingdings 3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реализации подпрограммы «Создание условий для обеспечения качественными жилищно-коммунальными услугами» в 2018 году запланировано строительство котельных:</a:t>
            </a:r>
          </a:p>
          <a:p>
            <a:pPr marL="176213" indent="271463" eaLnBrk="1" hangingPunct="1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Газовая котельная для обеспечения теплоснабжением жилых домов расположенных по адресу: п.Тучково, ул.Восточная, ул.Заводская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(4 132,6 тыс. руб.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бюджет округа,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37 193,7 тыс.руб.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бюджет МО) </a:t>
            </a:r>
          </a:p>
          <a:p>
            <a:pPr marL="176213" indent="271463" eaLnBrk="1" hangingPunct="1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Модернизация существующей блочно-модульной котельной в п.Тучково, ул.Луговая (2018г.-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5 000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2019г.-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5 000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76213" indent="271463"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11267" name="Содержимое 1"/>
          <p:cNvSpPr txBox="1">
            <a:spLocks/>
          </p:cNvSpPr>
          <p:nvPr/>
        </p:nvSpPr>
        <p:spPr bwMode="auto">
          <a:xfrm>
            <a:off x="4643438" y="2565400"/>
            <a:ext cx="4321175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271463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endParaRPr lang="ru-RU" sz="2700">
              <a:latin typeface="Lucida Sans Unicode" pitchFamily="34" charset="0"/>
            </a:endParaRPr>
          </a:p>
        </p:txBody>
      </p:sp>
      <p:pic>
        <p:nvPicPr>
          <p:cNvPr id="3074" name="Picture 2" descr="C:\Users\User\Pictures\mi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645024"/>
            <a:ext cx="3960440" cy="2896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5" name="Picture 3" descr="C:\Users\User\Pictures\IMG_2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212976"/>
            <a:ext cx="416319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87623" y="0"/>
            <a:ext cx="3312939" cy="2708275"/>
          </a:xfrm>
        </p:spPr>
        <p:txBody>
          <a:bodyPr>
            <a:normAutofit/>
          </a:bodyPr>
          <a:lstStyle/>
          <a:p>
            <a:pPr marL="92075" indent="87313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Запланированы проектно-изыскательские работы для строительства котельных по адресу: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п.Брикет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(2 500 тыс.руб.)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 ДТК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(2 500 тыс.руб.)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pic>
        <p:nvPicPr>
          <p:cNvPr id="4098" name="Picture 2" descr="C:\Users\User\Pictures\4-kotelnaya768mv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5632" y="116632"/>
            <a:ext cx="469007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2" name="Прямоугольник 5"/>
          <p:cNvSpPr>
            <a:spLocks noChangeArrowheads="1"/>
          </p:cNvSpPr>
          <p:nvPr/>
        </p:nvSpPr>
        <p:spPr bwMode="auto">
          <a:xfrm>
            <a:off x="4500563" y="4292600"/>
            <a:ext cx="439261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Также заложены денежные средства на проведение работ по устранению аварийных ситуаций на бесхозяйных объектах коммунального назначения. 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(1 000 тыс.руб.)</a:t>
            </a:r>
          </a:p>
        </p:txBody>
      </p:sp>
      <p:pic>
        <p:nvPicPr>
          <p:cNvPr id="4100" name="Picture 4" descr="C:\Users\User\Pictures\b8ce21c9ce1042d448ea96c73e6cf8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645025"/>
            <a:ext cx="4499992" cy="3212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1"/>
          <p:cNvSpPr>
            <a:spLocks noGrp="1"/>
          </p:cNvSpPr>
          <p:nvPr>
            <p:ph idx="1"/>
          </p:nvPr>
        </p:nvSpPr>
        <p:spPr>
          <a:xfrm>
            <a:off x="1115616" y="1556792"/>
            <a:ext cx="7777559" cy="4680496"/>
          </a:xfrm>
        </p:spPr>
        <p:txBody>
          <a:bodyPr/>
          <a:lstStyle/>
          <a:p>
            <a:pPr marL="109538" indent="0" eaLnBrk="1" hangingPunct="1">
              <a:buFont typeface="Wingdings 3" pitchFamily="18" charset="2"/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Перечень подпрограмм: 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Font typeface="Wingdings 3" pitchFamily="18" charset="2"/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Комплексное освоение земельных участков в целях жилищного строительства и развитие застроенных территорий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538" indent="0" algn="just" eaLnBrk="1" hangingPunct="1">
              <a:buFont typeface="Wingdings 3" pitchFamily="18" charset="2"/>
              <a:buNone/>
            </a:pPr>
            <a:endParaRPr lang="en-US" sz="900" i="1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подпрограммы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развитие жилищного строительства на территории Рузского городского округа, отвечающего стандартам ценовой доступности,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экологичности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Font typeface="Wingdings 3" pitchFamily="18" charset="2"/>
              <a:buNone/>
            </a:pP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marL="109538" indent="0" algn="just" eaLnBrk="1" hangingPunct="1">
              <a:buFont typeface="Wingdings 3" pitchFamily="18" charset="2"/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Переселение граждан из многоквартирных жилых домов, признанных аварийными в установленном законодательством порядке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538" indent="0" algn="just" eaLnBrk="1" hangingPunct="1">
              <a:buFont typeface="Wingdings 3" pitchFamily="18" charset="2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подпрограммы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создание безопасных и благоприятных условий проживания граждан, обеспечение переселения жителей из аварийных многоквартирных жилых домов.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58417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«Жилище»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2018-2022 годы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188640"/>
          <a:ext cx="914400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2663825"/>
          </a:xfrm>
        </p:spPr>
        <p:txBody>
          <a:bodyPr>
            <a:normAutofit lnSpcReduction="10000"/>
          </a:bodyPr>
          <a:lstStyle/>
          <a:p>
            <a:pPr marL="109728" indent="0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1950" dirty="0" smtClean="0"/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2016-2019 годах переселение граждан из аварийного жилищного фонда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осуществляется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рамках адресной программы Московской области «Переселение граждан из аварийного жилищного фонда в Московской области на 2016-2019 годы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109728" indent="0" algn="just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целях расселения данной программы в 2018 году в построенные дома планируется расселить:</a:t>
            </a:r>
          </a:p>
          <a:p>
            <a:pPr marL="365760" indent="-256032" algn="just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домов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(147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квартир), общей площадью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5 762,5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кв.м., в которых проживает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344 семьи.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 descr="C:\Users\DenisovaO\Desktop\фото\1472560306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3492500"/>
            <a:ext cx="23304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Users\DenisovaO\Downloads\IMG_4826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471988"/>
            <a:ext cx="28559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4" descr="C:\Users\DenisovaO\Downloads\IMG_20170524_1402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492500"/>
            <a:ext cx="25050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0" dirty="0" smtClean="0">
                <a:solidFill>
                  <a:schemeClr val="tx1"/>
                </a:solidFill>
              </a:rPr>
              <a:t>	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году планируется снести 4 аварийных жилых дома</a:t>
            </a:r>
            <a:r>
              <a:rPr lang="ru-RU" sz="2400" b="0" dirty="0">
                <a:solidFill>
                  <a:schemeClr val="tx1"/>
                </a:solidFill>
              </a:rPr>
              <a:t/>
            </a:r>
            <a:br>
              <a:rPr lang="ru-RU" sz="2400" b="0" dirty="0">
                <a:solidFill>
                  <a:schemeClr val="tx1"/>
                </a:solidFill>
              </a:rPr>
            </a:br>
            <a:endParaRPr lang="ru-RU" sz="2400" b="0" dirty="0">
              <a:solidFill>
                <a:schemeClr val="tx1"/>
              </a:solidFill>
            </a:endParaRPr>
          </a:p>
        </p:txBody>
      </p:sp>
      <p:pic>
        <p:nvPicPr>
          <p:cNvPr id="16387" name="Picture 4" descr="C:\Users\DenisovaO\Downloads\красная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3789363"/>
            <a:ext cx="42481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DenisovaO\Desktop\переселение\фото\фото аварийки - копия\п. Горбово, ул. Зеленая д. 7\IMG_1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940152" y="836712"/>
            <a:ext cx="2952328" cy="2952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/>
          </a:extLst>
        </p:spPr>
      </p:pic>
      <p:pic>
        <p:nvPicPr>
          <p:cNvPr id="16389" name="Picture 3" descr="C:\Users\DenisovaO\Desktop\переселение\фото\фото аварийки - копия\п. Дорохово, ул. Московская, д.16\IMG_11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125538"/>
            <a:ext cx="287972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76672"/>
            <a:ext cx="71647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Планируемые результаты реализации муниципальной программы</a:t>
            </a:r>
            <a:r>
              <a:rPr lang="ru-RU" sz="2000" b="1" u="sng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endParaRPr lang="ru-RU" sz="2000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Реализация программных мероприятий обеспечит социальную поддержку: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инвалидам;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участникам Великой Отечественной войны;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ветеранам боевых действий;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малообеспеченным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гражданам;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детям от 7 до 15 лет, попавшим в трудную жизненную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ситуацию;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медицинским работникам.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264" y="4293096"/>
            <a:ext cx="3981534" cy="2488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56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1"/>
          <p:cNvSpPr>
            <a:spLocks noGrp="1"/>
          </p:cNvSpPr>
          <p:nvPr>
            <p:ph idx="1"/>
          </p:nvPr>
        </p:nvSpPr>
        <p:spPr>
          <a:xfrm>
            <a:off x="1115616" y="1484784"/>
            <a:ext cx="7704534" cy="2591916"/>
          </a:xfrm>
        </p:spPr>
        <p:txBody>
          <a:bodyPr/>
          <a:lstStyle/>
          <a:p>
            <a:pPr marL="11113" indent="-11113" algn="just" eaLnBrk="1" hangingPunct="1">
              <a:buFont typeface="Wingdings 3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целях обеспечения населенных пунктов Рузского городского округа газораспределительными сетями среднего и низкого давления  и населения многоквартирных домов природным газом на 2018 год запланированы мероприятия: </a:t>
            </a:r>
          </a:p>
          <a:p>
            <a:pPr marL="11113" indent="-11113" algn="just" eaLnBrk="1" hangingPunct="1">
              <a:buFont typeface="Wingdings 3" pitchFamily="18" charset="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Газификация муниципальных жилых домов ул. Сосновая, дер.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Мишинка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(2018 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2020 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10 000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11113" indent="-11113" algn="just" eaLnBrk="1" hangingPunct="1">
              <a:buFont typeface="Wingdings 3" pitchFamily="18" charset="2"/>
              <a:buNone/>
            </a:pPr>
            <a:endParaRPr lang="ru-RU" sz="21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«Газификация населенных пунктов Рузского городского округа»  на 2018-2022 годы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Pictures\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885698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260350"/>
            <a:ext cx="3599830" cy="3384550"/>
          </a:xfrm>
        </p:spPr>
        <p:txBody>
          <a:bodyPr>
            <a:normAutofit fontScale="92500" lnSpcReduction="10000"/>
          </a:bodyPr>
          <a:lstStyle/>
          <a:p>
            <a:pPr marL="90488" indent="-15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Газификация МКД  № 58, дер. Старониколаево (2018г.-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1 000 тыс.руб.,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2 000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90488" indent="-15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Газификация дер. Лидино (2-я очередь) (2018г.-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2019г.-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4 000 тыс.руб.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90488" indent="-15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Газификация дер. Нестерово (2-я очередь) (2018г.-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500 тыс.руб.,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2019г.-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4 000 тыс.руб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pic>
        <p:nvPicPr>
          <p:cNvPr id="2050" name="Picture 2" descr="C:\Users\User\Pictures\society_na-polnuyu-gazifikaciyu-kryma-trebuetsya-bolee-20-milliardov-rubley_34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60350"/>
            <a:ext cx="4213225" cy="2808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C:\Users\User\Pictures\gaz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4900"/>
            <a:ext cx="4508500" cy="3213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8437" name="Прямоугольник 5"/>
          <p:cNvSpPr>
            <a:spLocks noChangeArrowheads="1"/>
          </p:cNvSpPr>
          <p:nvPr/>
        </p:nvSpPr>
        <p:spPr bwMode="auto">
          <a:xfrm>
            <a:off x="4572000" y="3213100"/>
            <a:ext cx="45720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Lucida Sans Unicode" pitchFamily="34" charset="0"/>
              </a:rPr>
              <a:t>5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 Реконструкция существующих СКЗ по адресу: пос.Тучково, Восточный микрорайон, вблизи жилых домов №№1,8,17/24,19 (2018г.-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7 500 тыс.руб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6. Техническое обслуживание газопроводов (2018г.-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2 300 тыс.руб.,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2019г.-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2 300 тыс.руб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., 2020г.-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2 300 тыс.руб.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7. Текущий ремонт объектов газового хозяйства (2018г.-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., 2019г.-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500 тыс.руб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., 2020г.-</a:t>
            </a:r>
            <a:r>
              <a:rPr lang="ru-RU" sz="2000" i="1">
                <a:latin typeface="Times New Roman" pitchFamily="18" charset="0"/>
                <a:cs typeface="Times New Roman" pitchFamily="18" charset="0"/>
              </a:rPr>
              <a:t>500 тыс.руб.)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ukgks31.ru/images/cms/data/mkdtit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010025"/>
            <a:ext cx="89154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Объект 4"/>
          <p:cNvPicPr>
            <a:picLocks noGrp="1"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118745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550" y="333375"/>
            <a:ext cx="996950" cy="124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1258888" y="-7938"/>
            <a:ext cx="6662737" cy="1568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«Формирование современной городской среды на территории Рузского городского округа»</a:t>
            </a:r>
          </a:p>
        </p:txBody>
      </p:sp>
      <p:sp>
        <p:nvSpPr>
          <p:cNvPr id="19462" name="Прямоугольник 4"/>
          <p:cNvSpPr>
            <a:spLocks noChangeArrowheads="1"/>
          </p:cNvSpPr>
          <p:nvPr/>
        </p:nvSpPr>
        <p:spPr bwMode="auto">
          <a:xfrm>
            <a:off x="1619250" y="1557338"/>
            <a:ext cx="6121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 i="1" u="sng">
                <a:latin typeface="Times New Roman" pitchFamily="18" charset="0"/>
                <a:cs typeface="Times New Roman" pitchFamily="18" charset="0"/>
              </a:rPr>
              <a:t>Основная цель муниципальной программы</a:t>
            </a:r>
          </a:p>
        </p:txBody>
      </p:sp>
      <p:sp>
        <p:nvSpPr>
          <p:cNvPr id="19463" name="Text Box 16"/>
          <p:cNvSpPr txBox="1">
            <a:spLocks noChangeArrowheads="1"/>
          </p:cNvSpPr>
          <p:nvPr/>
        </p:nvSpPr>
        <p:spPr bwMode="auto">
          <a:xfrm>
            <a:off x="1187624" y="1916831"/>
            <a:ext cx="7200726" cy="101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Основной целью программы является обеспечение комфортных условий проживания, повышение качества и условий жизни населения на территории Рузского городского округа.</a:t>
            </a:r>
          </a:p>
        </p:txBody>
      </p:sp>
      <p:sp>
        <p:nvSpPr>
          <p:cNvPr id="19464" name="Text Box 17"/>
          <p:cNvSpPr txBox="1">
            <a:spLocks noChangeArrowheads="1"/>
          </p:cNvSpPr>
          <p:nvPr/>
        </p:nvSpPr>
        <p:spPr bwMode="auto">
          <a:xfrm>
            <a:off x="1043608" y="3068960"/>
            <a:ext cx="763208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ctr">
              <a:spcBef>
                <a:spcPct val="50000"/>
              </a:spcBef>
              <a:buFont typeface="Wingdings" pitchFamily="2" charset="2"/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Подпрограмма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Создание условий для обеспечения комфортного проживания жителей в многоквартирных дома (23 114,1 тыс. рублей)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95288" y="1052513"/>
          <a:ext cx="8208962" cy="5256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1258888" y="369888"/>
            <a:ext cx="66627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i="1">
                <a:latin typeface="Times New Roman" pitchFamily="18" charset="0"/>
                <a:cs typeface="Times New Roman" pitchFamily="18" charset="0"/>
              </a:rPr>
              <a:t>Подпрограмма III. Основные мероприятия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Объект 4"/>
          <p:cNvPicPr>
            <a:picLocks noGrp="1"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288" y="158750"/>
            <a:ext cx="118745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8"/>
          <p:cNvSpPr txBox="1">
            <a:spLocks noChangeArrowheads="1"/>
          </p:cNvSpPr>
          <p:nvPr/>
        </p:nvSpPr>
        <p:spPr bwMode="auto">
          <a:xfrm>
            <a:off x="1258888" y="4763"/>
            <a:ext cx="66627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i="1">
                <a:latin typeface="Times New Roman" pitchFamily="18" charset="0"/>
                <a:cs typeface="Times New Roman" pitchFamily="18" charset="0"/>
              </a:rPr>
              <a:t>Рузский муниципальный район Московской области</a:t>
            </a:r>
          </a:p>
        </p:txBody>
      </p:sp>
      <p:pic>
        <p:nvPicPr>
          <p:cNvPr id="21508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8138" y="293688"/>
            <a:ext cx="996950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104159" y="2163312"/>
            <a:ext cx="4846757" cy="306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0" name="TextBox 2"/>
          <p:cNvSpPr txBox="1">
            <a:spLocks noChangeArrowheads="1"/>
          </p:cNvSpPr>
          <p:nvPr/>
        </p:nvSpPr>
        <p:spPr bwMode="auto">
          <a:xfrm>
            <a:off x="4722813" y="5300663"/>
            <a:ext cx="43037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553 МКД, расположенные на территории Рузского городского округа включены в региональную программу «Проведение капитального ремонта общего имущества в многоквартирных домах, расположенных на территории Московской области, на 2014-2038 гг.»</a:t>
            </a:r>
          </a:p>
          <a:p>
            <a:pPr eaLnBrk="0" hangingPunct="0">
              <a:buFont typeface="Arial" charset="0"/>
              <a:buChar char="•"/>
            </a:pPr>
            <a:endParaRPr lang="ru-RU" sz="1400" b="1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68412" y="3933056"/>
            <a:ext cx="4464496" cy="2745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12" name="TextBox 13"/>
          <p:cNvSpPr txBox="1">
            <a:spLocks noChangeArrowheads="1"/>
          </p:cNvSpPr>
          <p:nvPr/>
        </p:nvSpPr>
        <p:spPr bwMode="auto">
          <a:xfrm>
            <a:off x="1187624" y="1988841"/>
            <a:ext cx="3025601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краткосрочный план капитального ремонта 2018 года включено 21 МКД  и 9 МКД переходящих из плана 2017 года</a:t>
            </a:r>
          </a:p>
          <a:p>
            <a:pPr eaLnBrk="0" hangingPunct="0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( 15 126,8 тыс. рублей )</a:t>
            </a:r>
          </a:p>
        </p:txBody>
      </p:sp>
      <p:pic>
        <p:nvPicPr>
          <p:cNvPr id="21513" name="Rectangle 2"/>
          <p:cNvPicPr>
            <a:picLocks noChangeArrowheads="1"/>
          </p:cNvPicPr>
          <p:nvPr/>
        </p:nvPicPr>
        <p:blipFill>
          <a:blip r:embed="rId6" cstate="print"/>
          <a:srcRect l="4861" r="37825"/>
          <a:stretch>
            <a:fillRect/>
          </a:stretch>
        </p:blipFill>
        <p:spPr bwMode="auto">
          <a:xfrm>
            <a:off x="2484438" y="1196975"/>
            <a:ext cx="4248150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85746" y="1371145"/>
            <a:ext cx="2378542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252 </a:t>
            </a:r>
            <a:r>
              <a:rPr lang="ru-RU" sz="1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100,8 тыс.руб</a:t>
            </a:r>
            <a:r>
              <a:rPr lang="ru-RU" sz="1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8571" y="1371145"/>
            <a:ext cx="1844943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2018 год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539472" y="1468726"/>
            <a:ext cx="1110317" cy="391380"/>
          </a:xfrm>
          <a:prstGeom prst="rightArrow">
            <a:avLst>
              <a:gd name="adj1" fmla="val 76087"/>
              <a:gd name="adj2" fmla="val 33696"/>
            </a:avLst>
          </a:prstGeom>
          <a:solidFill>
            <a:srgbClr val="B146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66566" y="4762671"/>
            <a:ext cx="2376000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/>
          <a:lstStyle/>
          <a:p>
            <a:pPr algn="ctr"/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24 710,8 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7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66566" y="2659802"/>
            <a:ext cx="2376000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/>
          <a:lstStyle/>
          <a:p>
            <a:pPr algn="ctr"/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51 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500,0 тыс.руб.</a:t>
            </a:r>
            <a:endParaRPr lang="ru-RU" sz="17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66566" y="3707041"/>
            <a:ext cx="2376000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/>
          <a:lstStyle/>
          <a:p>
            <a:pPr algn="ctr"/>
            <a:r>
              <a:rPr lang="ru-RU" sz="17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175 890,0 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7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211698" y="695416"/>
            <a:ext cx="17755" cy="4324685"/>
          </a:xfrm>
          <a:prstGeom prst="line">
            <a:avLst/>
          </a:prstGeom>
          <a:ln w="57150" cap="rnd">
            <a:solidFill>
              <a:srgbClr val="B146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29453" y="695415"/>
            <a:ext cx="483493" cy="0"/>
          </a:xfrm>
          <a:prstGeom prst="line">
            <a:avLst/>
          </a:prstGeom>
          <a:ln w="57150" cap="rnd">
            <a:solidFill>
              <a:srgbClr val="B146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29451" y="2919611"/>
            <a:ext cx="483493" cy="0"/>
          </a:xfrm>
          <a:prstGeom prst="line">
            <a:avLst/>
          </a:prstGeom>
          <a:ln w="57150" cap="rnd">
            <a:solidFill>
              <a:srgbClr val="B146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229451" y="3960167"/>
            <a:ext cx="483493" cy="0"/>
          </a:xfrm>
          <a:prstGeom prst="line">
            <a:avLst/>
          </a:prstGeom>
          <a:ln w="57150" cap="rnd">
            <a:solidFill>
              <a:srgbClr val="B146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211697" y="5020101"/>
            <a:ext cx="531294" cy="0"/>
          </a:xfrm>
          <a:prstGeom prst="line">
            <a:avLst/>
          </a:prstGeom>
          <a:ln w="57150" cap="rnd">
            <a:solidFill>
              <a:srgbClr val="B1462D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4464176" y="2910040"/>
            <a:ext cx="1692000" cy="2889"/>
          </a:xfrm>
          <a:prstGeom prst="line">
            <a:avLst/>
          </a:prstGeom>
          <a:ln w="57150" cap="rnd">
            <a:solidFill>
              <a:srgbClr val="B1462D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4464176" y="3984165"/>
            <a:ext cx="1692000" cy="2889"/>
          </a:xfrm>
          <a:prstGeom prst="line">
            <a:avLst/>
          </a:prstGeom>
          <a:ln w="57150" cap="rnd">
            <a:solidFill>
              <a:srgbClr val="B1462D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 flipV="1">
            <a:off x="4464176" y="5058291"/>
            <a:ext cx="1692000" cy="2891"/>
          </a:xfrm>
          <a:prstGeom prst="line">
            <a:avLst/>
          </a:prstGeom>
          <a:ln w="57150" cap="rnd">
            <a:solidFill>
              <a:srgbClr val="B1462D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710722" y="2445747"/>
            <a:ext cx="3784961" cy="795992"/>
          </a:xfrm>
          <a:prstGeom prst="rect">
            <a:avLst/>
          </a:prstGeom>
          <a:solidFill>
            <a:srgbClr val="F7EAE9"/>
          </a:solidFill>
          <a:ln>
            <a:solidFill>
              <a:srgbClr val="B1462D"/>
            </a:solidFill>
          </a:ln>
        </p:spPr>
        <p:txBody>
          <a:bodyPr lIns="77925" tIns="38963" rIns="77925" bIns="38963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«КОМФОРТНАЯ ГОРОДСКАЯ СРЕДА»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9113" y="3516984"/>
            <a:ext cx="3784961" cy="968133"/>
          </a:xfrm>
          <a:prstGeom prst="rect">
            <a:avLst/>
          </a:prstGeom>
          <a:solidFill>
            <a:srgbClr val="F7EAE9"/>
          </a:solidFill>
          <a:ln>
            <a:solidFill>
              <a:srgbClr val="B1462D"/>
            </a:solidFill>
          </a:ln>
        </p:spPr>
        <p:txBody>
          <a:bodyPr lIns="77925" tIns="38963" rIns="77925" bIns="38963" anchor="ctr">
            <a:noAutofit/>
          </a:bodyPr>
          <a:lstStyle/>
          <a:p>
            <a:pPr>
              <a:spcBef>
                <a:spcPct val="0"/>
              </a:spcBef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подпрограмма 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«БЛАГОУСТРОЙСТВО ТЕРРИТОРИЙ НАСЕЛЁННЫХ ПУНКТОВ»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9113" y="4649232"/>
            <a:ext cx="3784961" cy="1564077"/>
          </a:xfrm>
          <a:prstGeom prst="rect">
            <a:avLst/>
          </a:prstGeom>
          <a:solidFill>
            <a:srgbClr val="F7EAE9"/>
          </a:solidFill>
          <a:ln>
            <a:solidFill>
              <a:srgbClr val="B1462D"/>
            </a:solidFill>
          </a:ln>
        </p:spPr>
        <p:txBody>
          <a:bodyPr lIns="77925" tIns="38963" rIns="77925" bIns="38963" anchor="ctr"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подпрограмма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СОЗДАНИЕ УСЛОВИЙ ДЛЯ ОБЕСПЕЧЕНИЯ КОМФОРТНОГО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ПРОЖИВАНИЯ ЖИТЕЛЕЙ В МНОГОКВАРТИРНЫХ ДОМАХ»</a:t>
            </a:r>
          </a:p>
        </p:txBody>
      </p:sp>
      <p:sp useBgFill="1">
        <p:nvSpPr>
          <p:cNvPr id="21" name="TextBox 20"/>
          <p:cNvSpPr txBox="1"/>
          <p:nvPr/>
        </p:nvSpPr>
        <p:spPr>
          <a:xfrm>
            <a:off x="827584" y="116632"/>
            <a:ext cx="8208912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«Формирование современной городской среды»  на 2018-2022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86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809" r="26515"/>
          <a:stretch/>
        </p:blipFill>
        <p:spPr>
          <a:xfrm>
            <a:off x="139969" y="4157460"/>
            <a:ext cx="3360768" cy="2437011"/>
          </a:xfrm>
          <a:prstGeom prst="rect">
            <a:avLst/>
          </a:prstGeom>
          <a:ln w="3175">
            <a:solidFill>
              <a:srgbClr val="B1462D"/>
            </a:solidFill>
          </a:ln>
        </p:spPr>
      </p:pic>
      <p:sp useBgFill="1">
        <p:nvSpPr>
          <p:cNvPr id="34" name="Прямоугольник 33"/>
          <p:cNvSpPr/>
          <p:nvPr/>
        </p:nvSpPr>
        <p:spPr>
          <a:xfrm>
            <a:off x="0" y="82138"/>
            <a:ext cx="9144000" cy="492830"/>
          </a:xfrm>
          <a:prstGeom prst="rect">
            <a:avLst/>
          </a:prstGeom>
          <a:ln w="19050">
            <a:noFill/>
            <a:round/>
            <a:headEnd/>
            <a:tailEnd/>
          </a:ln>
          <a:effectLst/>
        </p:spPr>
        <p:txBody>
          <a:bodyPr wrap="square" lIns="30672" tIns="30672" rIns="30672" bIns="30672" anchor="ctr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«Благоустройство территорий населённых пунктов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22" r="28975"/>
          <a:stretch/>
        </p:blipFill>
        <p:spPr>
          <a:xfrm>
            <a:off x="159961" y="894868"/>
            <a:ext cx="3355310" cy="2824225"/>
          </a:xfrm>
          <a:prstGeom prst="rect">
            <a:avLst/>
          </a:prstGeom>
          <a:ln>
            <a:solidFill>
              <a:srgbClr val="B1462D"/>
            </a:solidFill>
          </a:ln>
        </p:spPr>
      </p:pic>
      <p:pic>
        <p:nvPicPr>
          <p:cNvPr id="27" name="Picture 2" descr="G:\Коллажи\КП Стела\WhatsApp Image 2017-12-06 at 15.55.40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08" r="19109"/>
          <a:stretch/>
        </p:blipFill>
        <p:spPr bwMode="auto">
          <a:xfrm>
            <a:off x="3554848" y="1336474"/>
            <a:ext cx="2034304" cy="5257903"/>
          </a:xfrm>
          <a:prstGeom prst="rect">
            <a:avLst/>
          </a:prstGeom>
          <a:noFill/>
          <a:ln>
            <a:solidFill>
              <a:srgbClr val="B1462D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5477" y="2007871"/>
            <a:ext cx="3344329" cy="1711221"/>
          </a:xfrm>
          <a:prstGeom prst="rect">
            <a:avLst/>
          </a:prstGeom>
          <a:ln w="3175">
            <a:solidFill>
              <a:srgbClr val="B1462D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6189785" y="-12115800"/>
            <a:ext cx="215236" cy="31089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59403" y="640010"/>
            <a:ext cx="3348000" cy="509574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Формирование комфортной </a:t>
            </a:r>
            <a:endParaRPr 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световой городской среды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07959" y="1280745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49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300,00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8449" y="758521"/>
            <a:ext cx="3351357" cy="1155905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wrap="square"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Содержание и установка контейнерных площадок по сбору мусора, в том числе вблизи СНТ и вдоль дорог, в которых осуществляется вывоз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мусора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99806" y="2136119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1 500,00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54848" y="801434"/>
            <a:ext cx="2034304" cy="940461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wrap="square"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Изготовление и установка стелы «Населенный пункт воинской доблести»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789152" y="1944870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wrap="square" lIns="30672" tIns="30672" rIns="30672" bIns="30672" anchor="ctr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708,00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" t="124" r="37" b="31804"/>
          <a:stretch/>
        </p:blipFill>
        <p:spPr>
          <a:xfrm>
            <a:off x="5648448" y="4293096"/>
            <a:ext cx="3373703" cy="2301280"/>
          </a:xfrm>
          <a:prstGeom prst="rect">
            <a:avLst/>
          </a:prstGeom>
          <a:ln>
            <a:solidFill>
              <a:srgbClr val="B1462D"/>
            </a:solidFill>
          </a:ln>
        </p:spPr>
      </p:pic>
      <p:sp>
        <p:nvSpPr>
          <p:cNvPr id="29" name="Прямоугольник 28"/>
          <p:cNvSpPr/>
          <p:nvPr/>
        </p:nvSpPr>
        <p:spPr>
          <a:xfrm>
            <a:off x="152737" y="3856337"/>
            <a:ext cx="3348000" cy="509574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Формирование общественного пространства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700737" y="4506765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3 500,00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200966" y="4885565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wrap="square"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120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882,00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648448" y="3993479"/>
            <a:ext cx="3351357" cy="725018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wrap="square"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Функционирование на территории городского округа муниципального бюджетного учреждения </a:t>
            </a:r>
          </a:p>
        </p:txBody>
      </p:sp>
    </p:spTree>
    <p:extLst>
      <p:ext uri="{BB962C8B-B14F-4D97-AF65-F5344CB8AC3E}">
        <p14:creationId xmlns:p14="http://schemas.microsoft.com/office/powerpoint/2010/main" xmlns="" val="63436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465"/>
          <a:stretch/>
        </p:blipFill>
        <p:spPr>
          <a:xfrm>
            <a:off x="5649154" y="845978"/>
            <a:ext cx="3340125" cy="27750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0363"/>
          <a:stretch/>
        </p:blipFill>
        <p:spPr>
          <a:xfrm>
            <a:off x="5649153" y="4352506"/>
            <a:ext cx="3360768" cy="2340857"/>
          </a:xfrm>
          <a:prstGeom prst="rect">
            <a:avLst/>
          </a:prstGeom>
          <a:ln w="3175">
            <a:solidFill>
              <a:srgbClr val="B1462D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2302"/>
          <a:stretch/>
        </p:blipFill>
        <p:spPr>
          <a:xfrm>
            <a:off x="141926" y="2187446"/>
            <a:ext cx="5327800" cy="3903833"/>
          </a:xfrm>
          <a:prstGeom prst="rect">
            <a:avLst/>
          </a:prstGeom>
          <a:ln w="3175">
            <a:solidFill>
              <a:srgbClr val="B1462D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6189785" y="-12115800"/>
            <a:ext cx="215236" cy="310896"/>
          </a:xfrm>
          <a:prstGeom prst="rect">
            <a:avLst/>
          </a:prstGeom>
        </p:spPr>
      </p:pic>
      <p:sp useBgFill="1">
        <p:nvSpPr>
          <p:cNvPr id="10" name="Прямоугольник 9"/>
          <p:cNvSpPr/>
          <p:nvPr/>
        </p:nvSpPr>
        <p:spPr>
          <a:xfrm>
            <a:off x="0" y="-25584"/>
            <a:ext cx="9144000" cy="708274"/>
          </a:xfrm>
          <a:prstGeom prst="rect">
            <a:avLst/>
          </a:prstGeom>
          <a:ln w="19050">
            <a:noFill/>
            <a:round/>
            <a:headEnd/>
            <a:tailEnd/>
          </a:ln>
          <a:effectLst/>
        </p:spPr>
        <p:txBody>
          <a:bodyPr wrap="square"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подпрограмма «Создание условий для обеспечения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комфортного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проживания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жителей в многоквартирных домах»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1926" y="1341591"/>
            <a:ext cx="5327800" cy="725018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wrap="square"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проживания граждан в многоквартирных домах, расположенных на территории Рузского городского округа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49153" y="3862512"/>
            <a:ext cx="3348000" cy="509574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Приведение в надлежащее состояние подъездов в многоквартирных домах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1926" y="2233677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126,80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649152" y="790173"/>
            <a:ext cx="3348000" cy="509574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</a:ln>
        </p:spPr>
        <p:txBody>
          <a:bodyPr lIns="77925" tIns="38963" rIns="77925" bIns="38963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Капитальный ремонт муниципального жилого фонда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97152" y="1423551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3 500,00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97153" y="4495889"/>
            <a:ext cx="1800000" cy="277387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/>
        </p:spPr>
        <p:txBody>
          <a:bodyPr lIns="30672" tIns="30672" rIns="30672" bIns="30672" anchor="ctr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084,00 тыс.руб.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88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2702311032"/>
              </p:ext>
            </p:extLst>
          </p:nvPr>
        </p:nvGraphicFramePr>
        <p:xfrm>
          <a:off x="251520" y="2372883"/>
          <a:ext cx="4752528" cy="441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85746" y="1371145"/>
            <a:ext cx="2378542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1 </a:t>
            </a:r>
            <a:r>
              <a:rPr lang="ru-RU" sz="17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500,00 тыс.руб.</a:t>
            </a:r>
            <a:endParaRPr lang="ru-RU" sz="17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58571" y="1371145"/>
            <a:ext cx="1844943" cy="586543"/>
          </a:xfrm>
          <a:prstGeom prst="rect">
            <a:avLst/>
          </a:prstGeom>
          <a:solidFill>
            <a:srgbClr val="F7EAE9"/>
          </a:solidFill>
          <a:ln w="19050">
            <a:solidFill>
              <a:srgbClr val="B1462D"/>
            </a:solidFill>
            <a:round/>
            <a:headEnd/>
            <a:tailEnd/>
          </a:ln>
          <a:effectLst>
            <a:outerShdw blurRad="63500" dist="40186" dir="4303642" algn="ctr" rotWithShape="0">
              <a:srgbClr val="004E8E">
                <a:alpha val="74997"/>
              </a:srgbClr>
            </a:outerShdw>
          </a:effectLst>
        </p:spPr>
        <p:txBody>
          <a:bodyPr lIns="30672" tIns="30672" rIns="30672" bIns="30672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7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2018 год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539472" y="1468726"/>
            <a:ext cx="1110317" cy="391380"/>
          </a:xfrm>
          <a:prstGeom prst="rightArrow">
            <a:avLst>
              <a:gd name="adj1" fmla="val 76087"/>
              <a:gd name="adj2" fmla="val 33696"/>
            </a:avLst>
          </a:prstGeom>
          <a:solidFill>
            <a:srgbClr val="B146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25" tIns="38963" rIns="77925" bIns="38963"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3503654"/>
            <a:ext cx="3872467" cy="1477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2022 году планируется ликвидировать борщевик Сосновского на зараженной территории Рузского городского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округа в полном объеме.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4048" y="2478184"/>
            <a:ext cx="3888432" cy="646331"/>
          </a:xfrm>
          <a:prstGeom prst="rect">
            <a:avLst/>
          </a:prstGeom>
          <a:solidFill>
            <a:srgbClr val="F7EAE9"/>
          </a:solidFill>
          <a:ln w="9525">
            <a:solidFill>
              <a:srgbClr val="B1462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i="1" cap="all" dirty="0" smtClean="0">
                <a:ln w="0"/>
                <a:solidFill>
                  <a:srgbClr val="B1462D"/>
                </a:solidFill>
                <a:effectLst/>
                <a:latin typeface="Times New Roman" pitchFamily="18" charset="0"/>
                <a:cs typeface="Times New Roman" pitchFamily="18" charset="0"/>
              </a:rPr>
              <a:t>КОНЕЧНЫЕ РЕЗУЛЬТАТЫ И ЦЕЛЕВЫЕ ПОКАЗАТЕЛИ</a:t>
            </a:r>
            <a:endParaRPr lang="ru-RU" b="1" i="1" cap="all" dirty="0">
              <a:ln w="0"/>
              <a:solidFill>
                <a:srgbClr val="B1462D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6290735"/>
              </p:ext>
            </p:extLst>
          </p:nvPr>
        </p:nvGraphicFramePr>
        <p:xfrm>
          <a:off x="5204913" y="5524203"/>
          <a:ext cx="3600400" cy="1013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80166"/>
                <a:gridCol w="920234"/>
              </a:tblGrid>
              <a:tr h="5933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мероприятию:</a:t>
                      </a:r>
                      <a:endParaRPr lang="ru-RU" sz="2400" b="1" i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86360" marB="863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B1462D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854,5 Га</a:t>
                      </a:r>
                      <a:endParaRPr lang="ru-RU" sz="2400" b="1" i="1" dirty="0">
                        <a:solidFill>
                          <a:srgbClr val="B1462D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86360" marB="863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 useBgFill="1">
        <p:nvSpPr>
          <p:cNvPr id="10" name="TextBox 9"/>
          <p:cNvSpPr txBox="1"/>
          <p:nvPr/>
        </p:nvSpPr>
        <p:spPr>
          <a:xfrm>
            <a:off x="539552" y="188640"/>
            <a:ext cx="8208912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«Борьба с борщевиком Сосновского»  на 2018-2022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814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/>
              <a:pPr algn="r"/>
              <a:t>59</a:t>
            </a:fld>
            <a:endParaRPr lang="en-US" dirty="0"/>
          </a:p>
        </p:txBody>
      </p:sp>
      <p:sp useBgFill="1">
        <p:nvSpPr>
          <p:cNvPr id="5" name="TextBox 4"/>
          <p:cNvSpPr txBox="1"/>
          <p:nvPr/>
        </p:nvSpPr>
        <p:spPr>
          <a:xfrm>
            <a:off x="935088" y="1844824"/>
            <a:ext cx="8208912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Рузского городского округа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«Развитие транспортной системы»  на 2018-2022 годы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412776"/>
            <a:ext cx="741682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"Доступная среда"; </a:t>
            </a:r>
          </a:p>
          <a:p>
            <a:pPr>
              <a:lnSpc>
                <a:spcPct val="150000"/>
              </a:lnSpc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"Система развития отдыха и оздоровления детей в Рузском городском округе";</a:t>
            </a:r>
          </a:p>
          <a:p>
            <a:pPr>
              <a:lnSpc>
                <a:spcPct val="150000"/>
              </a:lnSpc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3.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"Оказание помощи отдельным категориям граждан Рузского городского округа";</a:t>
            </a:r>
          </a:p>
          <a:p>
            <a:pPr>
              <a:lnSpc>
                <a:spcPct val="150000"/>
              </a:lnSpc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4.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"Создание условий для оказания медицинской помощи населению в пределах полномочий на территории Рузского городского округа".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383930"/>
            <a:ext cx="7920880" cy="95410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состав муниципальной программы входят следующие подпрограммы:</a:t>
            </a:r>
          </a:p>
        </p:txBody>
      </p:sp>
    </p:spTree>
    <p:extLst>
      <p:ext uri="{BB962C8B-B14F-4D97-AF65-F5344CB8AC3E}">
        <p14:creationId xmlns="" xmlns:p14="http://schemas.microsoft.com/office/powerpoint/2010/main" val="416063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24936" cy="504056"/>
          </a:xfrm>
        </p:spPr>
        <p:txBody>
          <a:bodyPr>
            <a:normAutofit/>
          </a:bodyPr>
          <a:lstStyle/>
          <a:p>
            <a:pPr algn="ctr"/>
            <a:r>
              <a:rPr lang="ru-RU" sz="2500" b="1" dirty="0" smtClean="0"/>
              <a:t>Перечень подпрограмм</a:t>
            </a:r>
            <a:endParaRPr lang="ru-RU" sz="25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3528" y="476672"/>
            <a:ext cx="8424936" cy="338437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Общий объем финансирования МП на 2018 год –</a:t>
            </a:r>
          </a:p>
          <a:p>
            <a:pPr algn="ctr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133 970,00 тыс. руб. </a:t>
            </a:r>
          </a:p>
          <a:p>
            <a:pPr marL="388620" indent="-342900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«Организация транспортного обслуживания населения» - 36 100,00 тыс. руб.</a:t>
            </a:r>
          </a:p>
          <a:p>
            <a:pPr marL="388620" indent="-342900">
              <a:spcBef>
                <a:spcPts val="0"/>
              </a:spcBef>
              <a:buAutoNum type="arabicPeriod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«Безопасность дорожного движения» - 2 155,00 тыс. руб.</a:t>
            </a:r>
          </a:p>
          <a:p>
            <a:pPr>
              <a:spcBef>
                <a:spcPts val="0"/>
              </a:spcBef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«Содержание и ремонт дорог» - 94 715,00 тыс. руб. </a:t>
            </a:r>
          </a:p>
          <a:p>
            <a:pPr>
              <a:spcBef>
                <a:spcPts val="0"/>
              </a:spcBef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4.«Развитие транспортной инфраструктуры» -  1000,00  тыс.руб.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663128654"/>
              </p:ext>
            </p:extLst>
          </p:nvPr>
        </p:nvGraphicFramePr>
        <p:xfrm>
          <a:off x="467544" y="2924944"/>
          <a:ext cx="8291512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560840" cy="7920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500" b="1" dirty="0" smtClean="0"/>
              <a:t>«Организация транспортного обслуживания населения»</a:t>
            </a:r>
            <a:endParaRPr lang="ru-RU" sz="25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1196753"/>
            <a:ext cx="8496944" cy="2160240"/>
          </a:xfrm>
        </p:spPr>
        <p:txBody>
          <a:bodyPr>
            <a:normAutofit/>
          </a:bodyPr>
          <a:lstStyle/>
          <a:p>
            <a:pPr algn="just" eaLnBrk="1" hangingPunct="1">
              <a:spcBef>
                <a:spcPct val="0"/>
              </a:spcBef>
            </a:pPr>
            <a:r>
              <a:rPr lang="ru-RU" sz="2200" dirty="0" smtClean="0"/>
              <a:t>Ассигнования на 2018 год 36 100,00 тыс. руб.</a:t>
            </a:r>
          </a:p>
          <a:p>
            <a:pPr algn="just" eaLnBrk="1" hangingPunct="1">
              <a:spcBef>
                <a:spcPct val="0"/>
              </a:spcBef>
            </a:pPr>
            <a:endParaRPr lang="ru-RU" sz="2200" dirty="0" smtClean="0"/>
          </a:p>
          <a:p>
            <a:pPr algn="just" eaLnBrk="1" hangingPunct="1">
              <a:spcBef>
                <a:spcPct val="0"/>
              </a:spcBef>
            </a:pPr>
            <a:r>
              <a:rPr lang="ru-RU" sz="2200" dirty="0" smtClean="0"/>
              <a:t>Согласно норматива на 2018 год необходимо 56 000,00 </a:t>
            </a:r>
            <a:r>
              <a:rPr lang="ru-RU" sz="2200" dirty="0" err="1" smtClean="0"/>
              <a:t>тыс.руб</a:t>
            </a:r>
            <a:r>
              <a:rPr lang="ru-RU" sz="2200" dirty="0" smtClean="0"/>
              <a:t>.</a:t>
            </a:r>
          </a:p>
          <a:p>
            <a:pPr algn="just" eaLnBrk="1" hangingPunct="1">
              <a:spcBef>
                <a:spcPct val="0"/>
              </a:spcBef>
            </a:pPr>
            <a:endParaRPr lang="ru-RU" sz="22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705308423"/>
              </p:ext>
            </p:extLst>
          </p:nvPr>
        </p:nvGraphicFramePr>
        <p:xfrm>
          <a:off x="0" y="2348880"/>
          <a:ext cx="914400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347048" cy="491654"/>
          </a:xfrm>
        </p:spPr>
        <p:txBody>
          <a:bodyPr>
            <a:normAutofit fontScale="90000"/>
          </a:bodyPr>
          <a:lstStyle/>
          <a:p>
            <a:r>
              <a:rPr lang="ru-RU" sz="2500" dirty="0" smtClean="0"/>
              <a:t>«Безопасность дорожного движения»</a:t>
            </a:r>
            <a:endParaRPr lang="ru-RU" sz="25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102422178"/>
              </p:ext>
            </p:extLst>
          </p:nvPr>
        </p:nvGraphicFramePr>
        <p:xfrm>
          <a:off x="323528" y="980728"/>
          <a:ext cx="836295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6228184" y="1124744"/>
            <a:ext cx="309634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5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653536" cy="750714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000" dirty="0" smtClean="0"/>
              <a:t>«Содержание и ремонт дорог»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09010536"/>
              </p:ext>
            </p:extLst>
          </p:nvPr>
        </p:nvGraphicFramePr>
        <p:xfrm>
          <a:off x="1043608" y="1124744"/>
          <a:ext cx="7920559" cy="5257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8172400" cy="778098"/>
          </a:xfrm>
        </p:spPr>
        <p:txBody>
          <a:bodyPr>
            <a:normAutofit fontScale="90000"/>
          </a:bodyPr>
          <a:lstStyle/>
          <a:p>
            <a:r>
              <a:rPr lang="ru-RU" sz="3500" dirty="0" smtClean="0"/>
              <a:t>«Развитие транспортной инфраструктуры»</a:t>
            </a:r>
            <a:endParaRPr lang="ru-RU" sz="35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43543152"/>
              </p:ext>
            </p:extLst>
          </p:nvPr>
        </p:nvGraphicFramePr>
        <p:xfrm>
          <a:off x="755576" y="1628800"/>
          <a:ext cx="8568952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188640"/>
            <a:ext cx="6300700" cy="4924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Подпрограмма 1. "Доступная среда"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2926529"/>
              </p:ext>
            </p:extLst>
          </p:nvPr>
        </p:nvGraphicFramePr>
        <p:xfrm>
          <a:off x="1187624" y="910245"/>
          <a:ext cx="7560840" cy="5327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6528"/>
                <a:gridCol w="1564312"/>
              </a:tblGrid>
              <a:tr h="10141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на  2018 год (тыс. руб.)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6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300,0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/>
                </a:tc>
              </a:tr>
              <a:tr h="18335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в общеобразовательных организациях Рузского городского округа условий для доступного образования детей-инвалидов в: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"Тучковская СОШ №1";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"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Колюбакинская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СОШ";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МАОО "СОШ №3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г.Рузы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 . 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2 700,0</a:t>
                      </a:r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8335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безбарьерной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среды в муниципальных учреждениях культуры и дополнительного образования детей в: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МБУК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Волковское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МБУК п. Тучково Рузского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г.о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"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ЦКиИ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";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 п. Колюбакино;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МБУК РГО "Рузская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межпосенческая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библиотека".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1 300,0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5843219"/>
              </p:ext>
            </p:extLst>
          </p:nvPr>
        </p:nvGraphicFramePr>
        <p:xfrm>
          <a:off x="1187624" y="836711"/>
          <a:ext cx="7524376" cy="5210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8977"/>
                <a:gridCol w="1995399"/>
              </a:tblGrid>
              <a:tr h="14205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969895" algn="ctr"/>
                          <a:tab pos="5940425" algn="r"/>
                        </a:tabLst>
                        <a:defRPr/>
                      </a:pP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Средства бюджета Рузского городского округа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на  2018 год (тыс. руб.)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6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300,0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78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безбарьерной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среды в муниципальных учреждениях физической культуры, спорта и работы с молодёжью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в: </a:t>
                      </a:r>
                    </a:p>
                    <a:p>
                      <a:pPr marL="285750" indent="-28575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МБУФКИС г. Руза "Спорткомплекс Руза"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719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6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безбарьерной</a:t>
                      </a: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среды в                                                МКУ «Многофункциональный центр  Рузского городского округа»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39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безбарьерной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среды в помещении Рузской районной общественной организации инвалидов ВОИ.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-1111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4663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4039948118"/>
              </p:ext>
            </p:extLst>
          </p:nvPr>
        </p:nvGraphicFramePr>
        <p:xfrm>
          <a:off x="611560" y="1556792"/>
          <a:ext cx="8347913" cy="4985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188640"/>
            <a:ext cx="7416824" cy="11079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Динамика роста показателей доступности для инвалидов приоритетных муниципальных объектов</a:t>
            </a:r>
          </a:p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2015-2017 годы</a:t>
            </a:r>
          </a:p>
        </p:txBody>
      </p:sp>
    </p:spTree>
    <p:extLst>
      <p:ext uri="{BB962C8B-B14F-4D97-AF65-F5344CB8AC3E}">
        <p14:creationId xmlns="" xmlns:p14="http://schemas.microsoft.com/office/powerpoint/2010/main" val="392545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16154E-A0DF-4D27-AFD4-D3380C434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3276</Words>
  <Application>Microsoft Office PowerPoint</Application>
  <PresentationFormat>Экран (4:3)</PresentationFormat>
  <Paragraphs>545</Paragraphs>
  <Slides>64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6" baseType="lpstr">
      <vt:lpstr>Солнцестояние</vt:lpstr>
      <vt:lpstr>Worksheet</vt:lpstr>
      <vt:lpstr>Проект бюджета  Рузского городского округа  на 2018 год и плановый период 2019-2020 годы</vt:lpstr>
      <vt:lpstr>Основные параметры бюджета Рузского городского округа  (тыс. рублей)</vt:lpstr>
      <vt:lpstr>Основные расходы бюджета Рузского городского округа  (тыс. рублей)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Расходы на основную деятельность образовательных учреждений в 2018 году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 КУЛЬТУРА 254 404,6 </vt:lpstr>
      <vt:lpstr>Ежегодный открытый фестиваль агитбригад «Фронтовая поляна».  По традиции на фестивале прозвучат песни, частушки, стихотворения военного времени в исполнении самодеятельных творческих агитбригад, коллективов и солистов учреждений культуры округа. Гостей праздника угостят солдатской кашей из полевой кухни, будут работать интерактивные площадки. </vt:lpstr>
      <vt:lpstr>В 2018 году стартуют работы по возведению нового музейного корпуса в д. Петрищево. Финансирование объекта будет осуществляться за счет средств бюджета Московской области с участием средств бюджета Рузского городского округа. В настоящее время разработана предварительная концепция нового здания музея. Экспозицию сделают современной, внедрят интерактивные и мультимедийные технологии. По периметру залов установят панорамные экраны, на которых будет транслироваться хроника событий того времени, а звуковые эффекты позволят посетителям окунуться в звуки войны.</vt:lpstr>
      <vt:lpstr>ОБРАЗОВАНИЕ 81 512,0</vt:lpstr>
      <vt:lpstr>Приоритетный Показатель «Отношение среднемесячной заработной платы муниципальных учреждений культуры к среднемесячному доходу от трудовой деятельности по Московской области»   </vt:lpstr>
      <vt:lpstr>Культура прочие расходы  29 528,0 в том числе:</vt:lpstr>
      <vt:lpstr>Образование прочие расходы   3 482,0 в том числе:</vt:lpstr>
      <vt:lpstr>Слайд 37</vt:lpstr>
      <vt:lpstr>Муниципальная программа Рузского городского округа  «Жилище»  на 2018-2022 годы»</vt:lpstr>
      <vt:lpstr>Слайд 39</vt:lpstr>
      <vt:lpstr>Муниципальная программа Рузского городского округа  «Развитие сельского хозяйства Рузского городского округа»  на 2018-2022 годы</vt:lpstr>
      <vt:lpstr>Слайд 41</vt:lpstr>
      <vt:lpstr>Слайд 42</vt:lpstr>
      <vt:lpstr>Слайд 43</vt:lpstr>
      <vt:lpstr>Слайд 44</vt:lpstr>
      <vt:lpstr>Слайд 45</vt:lpstr>
      <vt:lpstr>Муниципальная программа Рузского городского округа «Жилище»  на 2018-2022 годы</vt:lpstr>
      <vt:lpstr>Слайд 47</vt:lpstr>
      <vt:lpstr>Слайд 48</vt:lpstr>
      <vt:lpstr> В 2018 году планируется снести 4 аварийных жилых дома </vt:lpstr>
      <vt:lpstr>Муниципальная программа Рузского городского округа «Газификация населенных пунктов Рузского городского округа»  на 2018-2022 годы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Перечень подпрограмм</vt:lpstr>
      <vt:lpstr>«Организация транспортного обслуживания населения»</vt:lpstr>
      <vt:lpstr>«Безопасность дорожного движения»</vt:lpstr>
      <vt:lpstr>«Содержание и ремонт дорог»</vt:lpstr>
      <vt:lpstr>«Развитие транспортной инфраструктуры»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2015-10-23T07:13:37Z</dcterms:created>
  <dcterms:modified xsi:type="dcterms:W3CDTF">2017-12-11T09:54:59Z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