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3"/>
  </p:notesMasterIdLst>
  <p:sldIdLst>
    <p:sldId id="286" r:id="rId2"/>
    <p:sldId id="288" r:id="rId3"/>
    <p:sldId id="289" r:id="rId4"/>
    <p:sldId id="287" r:id="rId5"/>
    <p:sldId id="285" r:id="rId6"/>
    <p:sldId id="294" r:id="rId7"/>
    <p:sldId id="291" r:id="rId8"/>
    <p:sldId id="293" r:id="rId9"/>
    <p:sldId id="297" r:id="rId10"/>
    <p:sldId id="295" r:id="rId11"/>
    <p:sldId id="296" r:id="rId12"/>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B4C7E7"/>
    <a:srgbClr val="3883CE"/>
    <a:srgbClr val="F2F2F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jpeg"/><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1F86B-EEF5-4208-8758-E69C95E1C728}" type="doc">
      <dgm:prSet loTypeId="urn:microsoft.com/office/officeart/2005/8/layout/vList3#1" loCatId="list" qsTypeId="urn:microsoft.com/office/officeart/2005/8/quickstyle/simple5" qsCatId="simple" csTypeId="urn:microsoft.com/office/officeart/2005/8/colors/accent1_2" csCatId="accent1" phldr="1"/>
      <dgm:spPr/>
      <dgm:t>
        <a:bodyPr/>
        <a:lstStyle/>
        <a:p>
          <a:endParaRPr lang="ru-RU"/>
        </a:p>
      </dgm:t>
    </dgm:pt>
    <dgm:pt modelId="{3F0CEC2D-8FE2-452A-8E1C-5E369DDE5732}">
      <dgm:prSet phldrT="[Текст]"/>
      <dgm:spPr/>
      <dgm:t>
        <a:bodyPr/>
        <a:lstStyle/>
        <a:p>
          <a:pPr algn="ctr"/>
          <a:r>
            <a:rPr lang="en-US" dirty="0" smtClean="0"/>
            <a:t>I. </a:t>
          </a:r>
          <a:r>
            <a:rPr lang="ru-RU" dirty="0" smtClean="0"/>
            <a:t>Цель подпрограммы</a:t>
          </a:r>
          <a:endParaRPr lang="ru-RU" dirty="0"/>
        </a:p>
      </dgm:t>
    </dgm:pt>
    <dgm:pt modelId="{81AD58CD-22E3-4873-B0C2-C6973473516F}" type="parTrans" cxnId="{3204106D-1980-4D9B-A3E8-ECEAC9AFD576}">
      <dgm:prSet/>
      <dgm:spPr/>
      <dgm:t>
        <a:bodyPr/>
        <a:lstStyle/>
        <a:p>
          <a:pPr algn="ctr"/>
          <a:endParaRPr lang="ru-RU"/>
        </a:p>
      </dgm:t>
    </dgm:pt>
    <dgm:pt modelId="{F1FADB42-FFEF-440B-90F0-C4544F94DE7C}" type="sibTrans" cxnId="{3204106D-1980-4D9B-A3E8-ECEAC9AFD576}">
      <dgm:prSet/>
      <dgm:spPr/>
      <dgm:t>
        <a:bodyPr/>
        <a:lstStyle/>
        <a:p>
          <a:pPr algn="ctr"/>
          <a:endParaRPr lang="ru-RU"/>
        </a:p>
      </dgm:t>
    </dgm:pt>
    <dgm:pt modelId="{303A2638-F53D-4052-A73D-2FB4B420788E}">
      <dgm:prSet phldrT="[Текст]"/>
      <dgm:spPr/>
      <dgm:t>
        <a:bodyPr/>
        <a:lstStyle/>
        <a:p>
          <a:pPr algn="ctr"/>
          <a:r>
            <a:rPr lang="en-US" dirty="0" smtClean="0"/>
            <a:t>II. </a:t>
          </a:r>
          <a:r>
            <a:rPr lang="ru-RU" dirty="0" smtClean="0"/>
            <a:t>Использование социальной выплаты</a:t>
          </a:r>
          <a:endParaRPr lang="ru-RU" dirty="0"/>
        </a:p>
      </dgm:t>
    </dgm:pt>
    <dgm:pt modelId="{FC11A5F1-C37C-4319-A145-4EC05EE00EC2}" type="parTrans" cxnId="{46B22B13-8EC6-42EF-BC2A-10E8BB19F230}">
      <dgm:prSet/>
      <dgm:spPr/>
      <dgm:t>
        <a:bodyPr/>
        <a:lstStyle/>
        <a:p>
          <a:pPr algn="ctr"/>
          <a:endParaRPr lang="ru-RU"/>
        </a:p>
      </dgm:t>
    </dgm:pt>
    <dgm:pt modelId="{BE98E056-692D-4711-832B-7CB5118F0A63}" type="sibTrans" cxnId="{46B22B13-8EC6-42EF-BC2A-10E8BB19F230}">
      <dgm:prSet/>
      <dgm:spPr/>
      <dgm:t>
        <a:bodyPr/>
        <a:lstStyle/>
        <a:p>
          <a:pPr algn="ctr"/>
          <a:endParaRPr lang="ru-RU"/>
        </a:p>
      </dgm:t>
    </dgm:pt>
    <dgm:pt modelId="{C1732EE4-A25F-411F-BFF9-904C14ED6EBD}">
      <dgm:prSet phldrT="[Текст]"/>
      <dgm:spPr/>
      <dgm:t>
        <a:bodyPr/>
        <a:lstStyle/>
        <a:p>
          <a:pPr algn="ctr"/>
          <a:r>
            <a:rPr lang="en-US" dirty="0" smtClean="0"/>
            <a:t>III. </a:t>
          </a:r>
          <a:r>
            <a:rPr lang="ru-RU" dirty="0" smtClean="0"/>
            <a:t>Целевая аудитория</a:t>
          </a:r>
          <a:endParaRPr lang="ru-RU" dirty="0"/>
        </a:p>
      </dgm:t>
    </dgm:pt>
    <dgm:pt modelId="{69F1832B-05CC-406C-8EA0-EA6BF7D524B8}" type="parTrans" cxnId="{0D35F19D-3FC3-4198-B73E-4EF9B0709E91}">
      <dgm:prSet/>
      <dgm:spPr/>
      <dgm:t>
        <a:bodyPr/>
        <a:lstStyle/>
        <a:p>
          <a:pPr algn="ctr"/>
          <a:endParaRPr lang="ru-RU"/>
        </a:p>
      </dgm:t>
    </dgm:pt>
    <dgm:pt modelId="{8086AA83-210B-4C8B-BB9B-E7FE8B755468}" type="sibTrans" cxnId="{0D35F19D-3FC3-4198-B73E-4EF9B0709E91}">
      <dgm:prSet/>
      <dgm:spPr/>
      <dgm:t>
        <a:bodyPr/>
        <a:lstStyle/>
        <a:p>
          <a:pPr algn="ctr"/>
          <a:endParaRPr lang="ru-RU"/>
        </a:p>
      </dgm:t>
    </dgm:pt>
    <dgm:pt modelId="{09C3DC50-8C9F-4D72-AB02-32EE8FF24FB0}">
      <dgm:prSet phldrT="[Текст]"/>
      <dgm:spPr/>
      <dgm:t>
        <a:bodyPr/>
        <a:lstStyle/>
        <a:p>
          <a:pPr algn="ctr"/>
          <a:r>
            <a:rPr lang="en-US" dirty="0" smtClean="0"/>
            <a:t>IV. </a:t>
          </a:r>
          <a:r>
            <a:rPr lang="ru-RU" dirty="0" smtClean="0"/>
            <a:t>Условия участия в подпрограмме</a:t>
          </a:r>
          <a:endParaRPr lang="ru-RU" dirty="0"/>
        </a:p>
      </dgm:t>
    </dgm:pt>
    <dgm:pt modelId="{A94A271A-6162-466D-9521-ADC995D50277}" type="parTrans" cxnId="{A1DF5F10-30B7-4140-8200-C3CB031C7CF2}">
      <dgm:prSet/>
      <dgm:spPr/>
      <dgm:t>
        <a:bodyPr/>
        <a:lstStyle/>
        <a:p>
          <a:pPr algn="ctr"/>
          <a:endParaRPr lang="ru-RU"/>
        </a:p>
      </dgm:t>
    </dgm:pt>
    <dgm:pt modelId="{9E9D55DC-D701-4715-BFDC-428267332A38}" type="sibTrans" cxnId="{A1DF5F10-30B7-4140-8200-C3CB031C7CF2}">
      <dgm:prSet/>
      <dgm:spPr/>
      <dgm:t>
        <a:bodyPr/>
        <a:lstStyle/>
        <a:p>
          <a:pPr algn="ctr"/>
          <a:endParaRPr lang="ru-RU"/>
        </a:p>
      </dgm:t>
    </dgm:pt>
    <dgm:pt modelId="{DFFA0481-CDF9-4762-A729-A00B22AF910F}">
      <dgm:prSet phldrT="[Текст]"/>
      <dgm:spPr/>
      <dgm:t>
        <a:bodyPr/>
        <a:lstStyle/>
        <a:p>
          <a:pPr algn="ctr"/>
          <a:r>
            <a:rPr lang="en-US" dirty="0" smtClean="0"/>
            <a:t>V. </a:t>
          </a:r>
          <a:r>
            <a:rPr lang="ru-RU" dirty="0" smtClean="0"/>
            <a:t>Список документов</a:t>
          </a:r>
          <a:endParaRPr lang="ru-RU" dirty="0"/>
        </a:p>
      </dgm:t>
    </dgm:pt>
    <dgm:pt modelId="{3E824946-9088-4497-9326-3367DD94322E}" type="parTrans" cxnId="{1272C6BA-8727-4B6C-A584-47E0BD3136C5}">
      <dgm:prSet/>
      <dgm:spPr/>
      <dgm:t>
        <a:bodyPr/>
        <a:lstStyle/>
        <a:p>
          <a:pPr algn="ctr"/>
          <a:endParaRPr lang="ru-RU"/>
        </a:p>
      </dgm:t>
    </dgm:pt>
    <dgm:pt modelId="{2D1DE2E4-7FB9-46F7-9408-02B4DF2A8282}" type="sibTrans" cxnId="{1272C6BA-8727-4B6C-A584-47E0BD3136C5}">
      <dgm:prSet/>
      <dgm:spPr/>
      <dgm:t>
        <a:bodyPr/>
        <a:lstStyle/>
        <a:p>
          <a:pPr algn="ctr"/>
          <a:endParaRPr lang="ru-RU"/>
        </a:p>
      </dgm:t>
    </dgm:pt>
    <dgm:pt modelId="{A6249CED-7EC1-4799-8EEC-999263E3116D}">
      <dgm:prSet phldrT="[Текст]"/>
      <dgm:spPr/>
      <dgm:t>
        <a:bodyPr/>
        <a:lstStyle/>
        <a:p>
          <a:pPr algn="ctr"/>
          <a:r>
            <a:rPr lang="en-US" dirty="0" smtClean="0"/>
            <a:t>VI. </a:t>
          </a:r>
          <a:r>
            <a:rPr lang="ru-RU" dirty="0" smtClean="0"/>
            <a:t>Механизм реализации подпрограммы</a:t>
          </a:r>
          <a:endParaRPr lang="ru-RU" dirty="0"/>
        </a:p>
      </dgm:t>
    </dgm:pt>
    <dgm:pt modelId="{B3ACEB00-4FE0-4C27-B581-B4A11A6CB5BF}" type="parTrans" cxnId="{5870C616-6467-4291-886A-72F4D352BDD7}">
      <dgm:prSet/>
      <dgm:spPr/>
      <dgm:t>
        <a:bodyPr/>
        <a:lstStyle/>
        <a:p>
          <a:pPr algn="ctr"/>
          <a:endParaRPr lang="ru-RU"/>
        </a:p>
      </dgm:t>
    </dgm:pt>
    <dgm:pt modelId="{CFBB1406-4DED-459D-8252-CAF6AE553DB6}" type="sibTrans" cxnId="{5870C616-6467-4291-886A-72F4D352BDD7}">
      <dgm:prSet/>
      <dgm:spPr/>
      <dgm:t>
        <a:bodyPr/>
        <a:lstStyle/>
        <a:p>
          <a:pPr algn="ctr"/>
          <a:endParaRPr lang="ru-RU"/>
        </a:p>
      </dgm:t>
    </dgm:pt>
    <dgm:pt modelId="{28720B80-C76E-4A8C-9D99-9ADDA02D8937}" type="pres">
      <dgm:prSet presAssocID="{0B31F86B-EEF5-4208-8758-E69C95E1C728}" presName="linearFlow" presStyleCnt="0">
        <dgm:presLayoutVars>
          <dgm:dir/>
          <dgm:resizeHandles val="exact"/>
        </dgm:presLayoutVars>
      </dgm:prSet>
      <dgm:spPr/>
      <dgm:t>
        <a:bodyPr/>
        <a:lstStyle/>
        <a:p>
          <a:endParaRPr lang="ru-RU"/>
        </a:p>
      </dgm:t>
    </dgm:pt>
    <dgm:pt modelId="{AB9A8564-2ADA-48FA-9DE7-1CD9DE899DE6}" type="pres">
      <dgm:prSet presAssocID="{3F0CEC2D-8FE2-452A-8E1C-5E369DDE5732}" presName="composite" presStyleCnt="0"/>
      <dgm:spPr/>
      <dgm:t>
        <a:bodyPr/>
        <a:lstStyle/>
        <a:p>
          <a:endParaRPr lang="ru-RU"/>
        </a:p>
      </dgm:t>
    </dgm:pt>
    <dgm:pt modelId="{207367A6-A4A1-4D0D-8CE8-10CA21DE2E7A}" type="pres">
      <dgm:prSet presAssocID="{3F0CEC2D-8FE2-452A-8E1C-5E369DDE5732}" presName="imgShp" presStyleLbl="fgImgPlace1" presStyleIdx="0" presStyleCnt="6"/>
      <dgm:spPr>
        <a:blipFill rotWithShape="1">
          <a:blip xmlns:r="http://schemas.openxmlformats.org/officeDocument/2006/relationships" r:embed="rId1"/>
          <a:stretch>
            <a:fillRect/>
          </a:stretch>
        </a:blipFill>
      </dgm:spPr>
      <dgm:t>
        <a:bodyPr/>
        <a:lstStyle/>
        <a:p>
          <a:endParaRPr lang="ru-RU"/>
        </a:p>
      </dgm:t>
    </dgm:pt>
    <dgm:pt modelId="{6D263D23-76A6-490C-9676-40E32F221F3C}" type="pres">
      <dgm:prSet presAssocID="{3F0CEC2D-8FE2-452A-8E1C-5E369DDE5732}" presName="txShp" presStyleLbl="node1" presStyleIdx="0" presStyleCnt="6">
        <dgm:presLayoutVars>
          <dgm:bulletEnabled val="1"/>
        </dgm:presLayoutVars>
      </dgm:prSet>
      <dgm:spPr/>
      <dgm:t>
        <a:bodyPr/>
        <a:lstStyle/>
        <a:p>
          <a:endParaRPr lang="ru-RU"/>
        </a:p>
      </dgm:t>
    </dgm:pt>
    <dgm:pt modelId="{F3A932F9-2BA5-4A35-BBD3-25F1A36F06CE}" type="pres">
      <dgm:prSet presAssocID="{F1FADB42-FFEF-440B-90F0-C4544F94DE7C}" presName="spacing" presStyleCnt="0"/>
      <dgm:spPr/>
      <dgm:t>
        <a:bodyPr/>
        <a:lstStyle/>
        <a:p>
          <a:endParaRPr lang="ru-RU"/>
        </a:p>
      </dgm:t>
    </dgm:pt>
    <dgm:pt modelId="{9BA04BF7-6CBF-44DA-8377-EFA73E54D7D2}" type="pres">
      <dgm:prSet presAssocID="{303A2638-F53D-4052-A73D-2FB4B420788E}" presName="composite" presStyleCnt="0"/>
      <dgm:spPr/>
      <dgm:t>
        <a:bodyPr/>
        <a:lstStyle/>
        <a:p>
          <a:endParaRPr lang="ru-RU"/>
        </a:p>
      </dgm:t>
    </dgm:pt>
    <dgm:pt modelId="{27961BCC-A5F7-4918-A4B5-A9E01BC4FACF}" type="pres">
      <dgm:prSet presAssocID="{303A2638-F53D-4052-A73D-2FB4B420788E}" presName="imgShp" presStyleLbl="fgImgPlace1" presStyleIdx="1" presStyleCnt="6"/>
      <dgm:spPr>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dgm:spPr>
      <dgm:t>
        <a:bodyPr/>
        <a:lstStyle/>
        <a:p>
          <a:endParaRPr lang="ru-RU"/>
        </a:p>
      </dgm:t>
    </dgm:pt>
    <dgm:pt modelId="{DA3612D8-B9F8-47DE-A66F-ACE3C389D7FF}" type="pres">
      <dgm:prSet presAssocID="{303A2638-F53D-4052-A73D-2FB4B420788E}" presName="txShp" presStyleLbl="node1" presStyleIdx="1" presStyleCnt="6">
        <dgm:presLayoutVars>
          <dgm:bulletEnabled val="1"/>
        </dgm:presLayoutVars>
      </dgm:prSet>
      <dgm:spPr/>
      <dgm:t>
        <a:bodyPr/>
        <a:lstStyle/>
        <a:p>
          <a:endParaRPr lang="ru-RU"/>
        </a:p>
      </dgm:t>
    </dgm:pt>
    <dgm:pt modelId="{BAD77946-F2AE-49DC-8062-4979D41D02C8}" type="pres">
      <dgm:prSet presAssocID="{BE98E056-692D-4711-832B-7CB5118F0A63}" presName="spacing" presStyleCnt="0"/>
      <dgm:spPr/>
      <dgm:t>
        <a:bodyPr/>
        <a:lstStyle/>
        <a:p>
          <a:endParaRPr lang="ru-RU"/>
        </a:p>
      </dgm:t>
    </dgm:pt>
    <dgm:pt modelId="{C59DEB69-6943-4A8C-8B09-AD6BA266153D}" type="pres">
      <dgm:prSet presAssocID="{C1732EE4-A25F-411F-BFF9-904C14ED6EBD}" presName="composite" presStyleCnt="0"/>
      <dgm:spPr/>
      <dgm:t>
        <a:bodyPr/>
        <a:lstStyle/>
        <a:p>
          <a:endParaRPr lang="ru-RU"/>
        </a:p>
      </dgm:t>
    </dgm:pt>
    <dgm:pt modelId="{FAF9A2AD-2FF9-4B62-AF84-C7DBD55B793E}" type="pres">
      <dgm:prSet presAssocID="{C1732EE4-A25F-411F-BFF9-904C14ED6EBD}" presName="imgShp" presStyleLbl="fgImgPlace1" presStyleIdx="2" presStyleCnt="6"/>
      <dgm:spPr>
        <a:blipFill rotWithShape="1">
          <a:blip xmlns:r="http://schemas.openxmlformats.org/officeDocument/2006/relationships" r:embed="rId3"/>
          <a:stretch>
            <a:fillRect/>
          </a:stretch>
        </a:blipFill>
      </dgm:spPr>
      <dgm:t>
        <a:bodyPr/>
        <a:lstStyle/>
        <a:p>
          <a:endParaRPr lang="ru-RU"/>
        </a:p>
      </dgm:t>
    </dgm:pt>
    <dgm:pt modelId="{9462FD84-372B-4487-981B-4CDF408FCAC7}" type="pres">
      <dgm:prSet presAssocID="{C1732EE4-A25F-411F-BFF9-904C14ED6EBD}" presName="txShp" presStyleLbl="node1" presStyleIdx="2" presStyleCnt="6">
        <dgm:presLayoutVars>
          <dgm:bulletEnabled val="1"/>
        </dgm:presLayoutVars>
      </dgm:prSet>
      <dgm:spPr/>
      <dgm:t>
        <a:bodyPr/>
        <a:lstStyle/>
        <a:p>
          <a:endParaRPr lang="ru-RU"/>
        </a:p>
      </dgm:t>
    </dgm:pt>
    <dgm:pt modelId="{2D8281E3-18CF-4C30-8911-EC0B622952C1}" type="pres">
      <dgm:prSet presAssocID="{8086AA83-210B-4C8B-BB9B-E7FE8B755468}" presName="spacing" presStyleCnt="0"/>
      <dgm:spPr/>
      <dgm:t>
        <a:bodyPr/>
        <a:lstStyle/>
        <a:p>
          <a:endParaRPr lang="ru-RU"/>
        </a:p>
      </dgm:t>
    </dgm:pt>
    <dgm:pt modelId="{009B6843-959A-44AD-9790-404D7ACDC943}" type="pres">
      <dgm:prSet presAssocID="{09C3DC50-8C9F-4D72-AB02-32EE8FF24FB0}" presName="composite" presStyleCnt="0"/>
      <dgm:spPr/>
      <dgm:t>
        <a:bodyPr/>
        <a:lstStyle/>
        <a:p>
          <a:endParaRPr lang="ru-RU"/>
        </a:p>
      </dgm:t>
    </dgm:pt>
    <dgm:pt modelId="{47CD327B-5AA6-4185-A96F-C85664E09357}" type="pres">
      <dgm:prSet presAssocID="{09C3DC50-8C9F-4D72-AB02-32EE8FF24FB0}" presName="imgShp" presStyleLbl="fgImgPlace1" presStyleIdx="3" presStyleCnt="6"/>
      <dgm:spPr>
        <a:blipFill rotWithShape="1">
          <a:blip xmlns:r="http://schemas.openxmlformats.org/officeDocument/2006/relationships" r:embed="rId4"/>
          <a:stretch>
            <a:fillRect/>
          </a:stretch>
        </a:blipFill>
      </dgm:spPr>
      <dgm:t>
        <a:bodyPr/>
        <a:lstStyle/>
        <a:p>
          <a:endParaRPr lang="ru-RU"/>
        </a:p>
      </dgm:t>
    </dgm:pt>
    <dgm:pt modelId="{40AFE802-4CE9-41BF-9A1D-441F37257F0E}" type="pres">
      <dgm:prSet presAssocID="{09C3DC50-8C9F-4D72-AB02-32EE8FF24FB0}" presName="txShp" presStyleLbl="node1" presStyleIdx="3" presStyleCnt="6">
        <dgm:presLayoutVars>
          <dgm:bulletEnabled val="1"/>
        </dgm:presLayoutVars>
      </dgm:prSet>
      <dgm:spPr/>
      <dgm:t>
        <a:bodyPr/>
        <a:lstStyle/>
        <a:p>
          <a:endParaRPr lang="ru-RU"/>
        </a:p>
      </dgm:t>
    </dgm:pt>
    <dgm:pt modelId="{8C0EFD42-FE23-488D-8AF9-81BF8AE209B6}" type="pres">
      <dgm:prSet presAssocID="{9E9D55DC-D701-4715-BFDC-428267332A38}" presName="spacing" presStyleCnt="0"/>
      <dgm:spPr/>
      <dgm:t>
        <a:bodyPr/>
        <a:lstStyle/>
        <a:p>
          <a:endParaRPr lang="ru-RU"/>
        </a:p>
      </dgm:t>
    </dgm:pt>
    <dgm:pt modelId="{3C0C4FC2-73FC-4B91-B565-732C5389FFA3}" type="pres">
      <dgm:prSet presAssocID="{DFFA0481-CDF9-4762-A729-A00B22AF910F}" presName="composite" presStyleCnt="0"/>
      <dgm:spPr/>
      <dgm:t>
        <a:bodyPr/>
        <a:lstStyle/>
        <a:p>
          <a:endParaRPr lang="ru-RU"/>
        </a:p>
      </dgm:t>
    </dgm:pt>
    <dgm:pt modelId="{35FC6E3F-D64A-49DA-AD5D-8ABEE2A2F50B}" type="pres">
      <dgm:prSet presAssocID="{DFFA0481-CDF9-4762-A729-A00B22AF910F}" presName="imgShp" presStyleLbl="fgImgPlace1" presStyleIdx="4" presStyleCnt="6"/>
      <dgm:spPr>
        <a:blipFill rotWithShape="1">
          <a:blip xmlns:r="http://schemas.openxmlformats.org/officeDocument/2006/relationships" r:embed="rId5"/>
          <a:stretch>
            <a:fillRect/>
          </a:stretch>
        </a:blipFill>
      </dgm:spPr>
      <dgm:t>
        <a:bodyPr/>
        <a:lstStyle/>
        <a:p>
          <a:endParaRPr lang="ru-RU"/>
        </a:p>
      </dgm:t>
    </dgm:pt>
    <dgm:pt modelId="{7DF91D4E-564A-485B-952D-17DF4DB37A29}" type="pres">
      <dgm:prSet presAssocID="{DFFA0481-CDF9-4762-A729-A00B22AF910F}" presName="txShp" presStyleLbl="node1" presStyleIdx="4" presStyleCnt="6">
        <dgm:presLayoutVars>
          <dgm:bulletEnabled val="1"/>
        </dgm:presLayoutVars>
      </dgm:prSet>
      <dgm:spPr/>
      <dgm:t>
        <a:bodyPr/>
        <a:lstStyle/>
        <a:p>
          <a:endParaRPr lang="ru-RU"/>
        </a:p>
      </dgm:t>
    </dgm:pt>
    <dgm:pt modelId="{789A9154-936F-4FDA-BB60-467D4489BACD}" type="pres">
      <dgm:prSet presAssocID="{2D1DE2E4-7FB9-46F7-9408-02B4DF2A8282}" presName="spacing" presStyleCnt="0"/>
      <dgm:spPr/>
      <dgm:t>
        <a:bodyPr/>
        <a:lstStyle/>
        <a:p>
          <a:endParaRPr lang="ru-RU"/>
        </a:p>
      </dgm:t>
    </dgm:pt>
    <dgm:pt modelId="{A833426B-703B-4F38-BA12-3FE4314046C1}" type="pres">
      <dgm:prSet presAssocID="{A6249CED-7EC1-4799-8EEC-999263E3116D}" presName="composite" presStyleCnt="0"/>
      <dgm:spPr/>
      <dgm:t>
        <a:bodyPr/>
        <a:lstStyle/>
        <a:p>
          <a:endParaRPr lang="ru-RU"/>
        </a:p>
      </dgm:t>
    </dgm:pt>
    <dgm:pt modelId="{40270963-3E58-4B1B-94EF-8D88019DEEC8}" type="pres">
      <dgm:prSet presAssocID="{A6249CED-7EC1-4799-8EEC-999263E3116D}" presName="imgShp" presStyleLbl="fgImgPlace1" presStyleIdx="5" presStyleCnt="6"/>
      <dgm:spPr>
        <a:blipFill rotWithShape="1">
          <a:blip xmlns:r="http://schemas.openxmlformats.org/officeDocument/2006/relationships" r:embed="rId6"/>
          <a:stretch>
            <a:fillRect/>
          </a:stretch>
        </a:blipFill>
      </dgm:spPr>
      <dgm:t>
        <a:bodyPr/>
        <a:lstStyle/>
        <a:p>
          <a:endParaRPr lang="ru-RU"/>
        </a:p>
      </dgm:t>
    </dgm:pt>
    <dgm:pt modelId="{3316FBC2-7463-4DB5-9D7D-0635E51263E1}" type="pres">
      <dgm:prSet presAssocID="{A6249CED-7EC1-4799-8EEC-999263E3116D}" presName="txShp" presStyleLbl="node1" presStyleIdx="5" presStyleCnt="6">
        <dgm:presLayoutVars>
          <dgm:bulletEnabled val="1"/>
        </dgm:presLayoutVars>
      </dgm:prSet>
      <dgm:spPr/>
      <dgm:t>
        <a:bodyPr/>
        <a:lstStyle/>
        <a:p>
          <a:endParaRPr lang="ru-RU"/>
        </a:p>
      </dgm:t>
    </dgm:pt>
  </dgm:ptLst>
  <dgm:cxnLst>
    <dgm:cxn modelId="{2894E0CD-5AD5-4F77-904B-C63256503A46}" type="presOf" srcId="{C1732EE4-A25F-411F-BFF9-904C14ED6EBD}" destId="{9462FD84-372B-4487-981B-4CDF408FCAC7}" srcOrd="0" destOrd="0" presId="urn:microsoft.com/office/officeart/2005/8/layout/vList3#1"/>
    <dgm:cxn modelId="{A1DF5F10-30B7-4140-8200-C3CB031C7CF2}" srcId="{0B31F86B-EEF5-4208-8758-E69C95E1C728}" destId="{09C3DC50-8C9F-4D72-AB02-32EE8FF24FB0}" srcOrd="3" destOrd="0" parTransId="{A94A271A-6162-466D-9521-ADC995D50277}" sibTransId="{9E9D55DC-D701-4715-BFDC-428267332A38}"/>
    <dgm:cxn modelId="{5870C616-6467-4291-886A-72F4D352BDD7}" srcId="{0B31F86B-EEF5-4208-8758-E69C95E1C728}" destId="{A6249CED-7EC1-4799-8EEC-999263E3116D}" srcOrd="5" destOrd="0" parTransId="{B3ACEB00-4FE0-4C27-B581-B4A11A6CB5BF}" sibTransId="{CFBB1406-4DED-459D-8252-CAF6AE553DB6}"/>
    <dgm:cxn modelId="{46B22B13-8EC6-42EF-BC2A-10E8BB19F230}" srcId="{0B31F86B-EEF5-4208-8758-E69C95E1C728}" destId="{303A2638-F53D-4052-A73D-2FB4B420788E}" srcOrd="1" destOrd="0" parTransId="{FC11A5F1-C37C-4319-A145-4EC05EE00EC2}" sibTransId="{BE98E056-692D-4711-832B-7CB5118F0A63}"/>
    <dgm:cxn modelId="{02505803-71C2-4E8E-996F-DD44373684FA}" type="presOf" srcId="{DFFA0481-CDF9-4762-A729-A00B22AF910F}" destId="{7DF91D4E-564A-485B-952D-17DF4DB37A29}" srcOrd="0" destOrd="0" presId="urn:microsoft.com/office/officeart/2005/8/layout/vList3#1"/>
    <dgm:cxn modelId="{99811317-6F0F-45D4-9587-6E669BF98AEB}" type="presOf" srcId="{A6249CED-7EC1-4799-8EEC-999263E3116D}" destId="{3316FBC2-7463-4DB5-9D7D-0635E51263E1}" srcOrd="0" destOrd="0" presId="urn:microsoft.com/office/officeart/2005/8/layout/vList3#1"/>
    <dgm:cxn modelId="{07F385CB-88BF-496A-92AB-5CC47EF5C38F}" type="presOf" srcId="{3F0CEC2D-8FE2-452A-8E1C-5E369DDE5732}" destId="{6D263D23-76A6-490C-9676-40E32F221F3C}" srcOrd="0" destOrd="0" presId="urn:microsoft.com/office/officeart/2005/8/layout/vList3#1"/>
    <dgm:cxn modelId="{3204106D-1980-4D9B-A3E8-ECEAC9AFD576}" srcId="{0B31F86B-EEF5-4208-8758-E69C95E1C728}" destId="{3F0CEC2D-8FE2-452A-8E1C-5E369DDE5732}" srcOrd="0" destOrd="0" parTransId="{81AD58CD-22E3-4873-B0C2-C6973473516F}" sibTransId="{F1FADB42-FFEF-440B-90F0-C4544F94DE7C}"/>
    <dgm:cxn modelId="{55CB69A1-4A07-4154-9BA7-489F299B8642}" type="presOf" srcId="{303A2638-F53D-4052-A73D-2FB4B420788E}" destId="{DA3612D8-B9F8-47DE-A66F-ACE3C389D7FF}" srcOrd="0" destOrd="0" presId="urn:microsoft.com/office/officeart/2005/8/layout/vList3#1"/>
    <dgm:cxn modelId="{AD7FCB03-FE77-4632-90AA-98E833DE73CE}" type="presOf" srcId="{0B31F86B-EEF5-4208-8758-E69C95E1C728}" destId="{28720B80-C76E-4A8C-9D99-9ADDA02D8937}" srcOrd="0" destOrd="0" presId="urn:microsoft.com/office/officeart/2005/8/layout/vList3#1"/>
    <dgm:cxn modelId="{1272C6BA-8727-4B6C-A584-47E0BD3136C5}" srcId="{0B31F86B-EEF5-4208-8758-E69C95E1C728}" destId="{DFFA0481-CDF9-4762-A729-A00B22AF910F}" srcOrd="4" destOrd="0" parTransId="{3E824946-9088-4497-9326-3367DD94322E}" sibTransId="{2D1DE2E4-7FB9-46F7-9408-02B4DF2A8282}"/>
    <dgm:cxn modelId="{0D35F19D-3FC3-4198-B73E-4EF9B0709E91}" srcId="{0B31F86B-EEF5-4208-8758-E69C95E1C728}" destId="{C1732EE4-A25F-411F-BFF9-904C14ED6EBD}" srcOrd="2" destOrd="0" parTransId="{69F1832B-05CC-406C-8EA0-EA6BF7D524B8}" sibTransId="{8086AA83-210B-4C8B-BB9B-E7FE8B755468}"/>
    <dgm:cxn modelId="{1F69387F-4CCD-4649-B3C9-F97092CAD0DB}" type="presOf" srcId="{09C3DC50-8C9F-4D72-AB02-32EE8FF24FB0}" destId="{40AFE802-4CE9-41BF-9A1D-441F37257F0E}" srcOrd="0" destOrd="0" presId="urn:microsoft.com/office/officeart/2005/8/layout/vList3#1"/>
    <dgm:cxn modelId="{94C6E026-9D89-4146-A067-1BEDC7455CB5}" type="presParOf" srcId="{28720B80-C76E-4A8C-9D99-9ADDA02D8937}" destId="{AB9A8564-2ADA-48FA-9DE7-1CD9DE899DE6}" srcOrd="0" destOrd="0" presId="urn:microsoft.com/office/officeart/2005/8/layout/vList3#1"/>
    <dgm:cxn modelId="{D2E0EDEB-0325-4B79-A096-1013866C05FD}" type="presParOf" srcId="{AB9A8564-2ADA-48FA-9DE7-1CD9DE899DE6}" destId="{207367A6-A4A1-4D0D-8CE8-10CA21DE2E7A}" srcOrd="0" destOrd="0" presId="urn:microsoft.com/office/officeart/2005/8/layout/vList3#1"/>
    <dgm:cxn modelId="{991F5DAB-A67A-4C19-B2A3-0FF4DC30D2B7}" type="presParOf" srcId="{AB9A8564-2ADA-48FA-9DE7-1CD9DE899DE6}" destId="{6D263D23-76A6-490C-9676-40E32F221F3C}" srcOrd="1" destOrd="0" presId="urn:microsoft.com/office/officeart/2005/8/layout/vList3#1"/>
    <dgm:cxn modelId="{C79F0513-1875-468C-B07C-A15548247577}" type="presParOf" srcId="{28720B80-C76E-4A8C-9D99-9ADDA02D8937}" destId="{F3A932F9-2BA5-4A35-BBD3-25F1A36F06CE}" srcOrd="1" destOrd="0" presId="urn:microsoft.com/office/officeart/2005/8/layout/vList3#1"/>
    <dgm:cxn modelId="{0282B996-B3E0-4720-8769-A8CF9E1A6114}" type="presParOf" srcId="{28720B80-C76E-4A8C-9D99-9ADDA02D8937}" destId="{9BA04BF7-6CBF-44DA-8377-EFA73E54D7D2}" srcOrd="2" destOrd="0" presId="urn:microsoft.com/office/officeart/2005/8/layout/vList3#1"/>
    <dgm:cxn modelId="{C945C0DF-0846-4092-A500-332E1931A67B}" type="presParOf" srcId="{9BA04BF7-6CBF-44DA-8377-EFA73E54D7D2}" destId="{27961BCC-A5F7-4918-A4B5-A9E01BC4FACF}" srcOrd="0" destOrd="0" presId="urn:microsoft.com/office/officeart/2005/8/layout/vList3#1"/>
    <dgm:cxn modelId="{6B286981-F078-4BB3-BBC7-71524E99570A}" type="presParOf" srcId="{9BA04BF7-6CBF-44DA-8377-EFA73E54D7D2}" destId="{DA3612D8-B9F8-47DE-A66F-ACE3C389D7FF}" srcOrd="1" destOrd="0" presId="urn:microsoft.com/office/officeart/2005/8/layout/vList3#1"/>
    <dgm:cxn modelId="{A610697D-B077-43CF-8EF8-F946CD3CFDC7}" type="presParOf" srcId="{28720B80-C76E-4A8C-9D99-9ADDA02D8937}" destId="{BAD77946-F2AE-49DC-8062-4979D41D02C8}" srcOrd="3" destOrd="0" presId="urn:microsoft.com/office/officeart/2005/8/layout/vList3#1"/>
    <dgm:cxn modelId="{24C4CE92-60BC-4582-98FA-2A4A144E998F}" type="presParOf" srcId="{28720B80-C76E-4A8C-9D99-9ADDA02D8937}" destId="{C59DEB69-6943-4A8C-8B09-AD6BA266153D}" srcOrd="4" destOrd="0" presId="urn:microsoft.com/office/officeart/2005/8/layout/vList3#1"/>
    <dgm:cxn modelId="{27C82612-FBB0-46E3-BF87-8148E0E974F5}" type="presParOf" srcId="{C59DEB69-6943-4A8C-8B09-AD6BA266153D}" destId="{FAF9A2AD-2FF9-4B62-AF84-C7DBD55B793E}" srcOrd="0" destOrd="0" presId="urn:microsoft.com/office/officeart/2005/8/layout/vList3#1"/>
    <dgm:cxn modelId="{EC73163F-9E6F-4B49-A22B-2F68247E0598}" type="presParOf" srcId="{C59DEB69-6943-4A8C-8B09-AD6BA266153D}" destId="{9462FD84-372B-4487-981B-4CDF408FCAC7}" srcOrd="1" destOrd="0" presId="urn:microsoft.com/office/officeart/2005/8/layout/vList3#1"/>
    <dgm:cxn modelId="{DED5E180-40A5-4435-B42E-3C9C6D66FBA0}" type="presParOf" srcId="{28720B80-C76E-4A8C-9D99-9ADDA02D8937}" destId="{2D8281E3-18CF-4C30-8911-EC0B622952C1}" srcOrd="5" destOrd="0" presId="urn:microsoft.com/office/officeart/2005/8/layout/vList3#1"/>
    <dgm:cxn modelId="{ACF6EC31-F55A-4EC1-8405-C62F55E35D93}" type="presParOf" srcId="{28720B80-C76E-4A8C-9D99-9ADDA02D8937}" destId="{009B6843-959A-44AD-9790-404D7ACDC943}" srcOrd="6" destOrd="0" presId="urn:microsoft.com/office/officeart/2005/8/layout/vList3#1"/>
    <dgm:cxn modelId="{5D5AC2B4-46CE-405E-B8CE-CA943F670A7C}" type="presParOf" srcId="{009B6843-959A-44AD-9790-404D7ACDC943}" destId="{47CD327B-5AA6-4185-A96F-C85664E09357}" srcOrd="0" destOrd="0" presId="urn:microsoft.com/office/officeart/2005/8/layout/vList3#1"/>
    <dgm:cxn modelId="{675BB27F-9444-493F-820D-C8A2AFC17567}" type="presParOf" srcId="{009B6843-959A-44AD-9790-404D7ACDC943}" destId="{40AFE802-4CE9-41BF-9A1D-441F37257F0E}" srcOrd="1" destOrd="0" presId="urn:microsoft.com/office/officeart/2005/8/layout/vList3#1"/>
    <dgm:cxn modelId="{D077522F-9FA1-49F1-B812-3F517A4B5C41}" type="presParOf" srcId="{28720B80-C76E-4A8C-9D99-9ADDA02D8937}" destId="{8C0EFD42-FE23-488D-8AF9-81BF8AE209B6}" srcOrd="7" destOrd="0" presId="urn:microsoft.com/office/officeart/2005/8/layout/vList3#1"/>
    <dgm:cxn modelId="{63E327B9-D4FF-42D3-AFBF-77D4AEA73D69}" type="presParOf" srcId="{28720B80-C76E-4A8C-9D99-9ADDA02D8937}" destId="{3C0C4FC2-73FC-4B91-B565-732C5389FFA3}" srcOrd="8" destOrd="0" presId="urn:microsoft.com/office/officeart/2005/8/layout/vList3#1"/>
    <dgm:cxn modelId="{B24DC1DF-1388-40DA-923E-7CF706F99338}" type="presParOf" srcId="{3C0C4FC2-73FC-4B91-B565-732C5389FFA3}" destId="{35FC6E3F-D64A-49DA-AD5D-8ABEE2A2F50B}" srcOrd="0" destOrd="0" presId="urn:microsoft.com/office/officeart/2005/8/layout/vList3#1"/>
    <dgm:cxn modelId="{C628F0C6-559D-4663-9008-09E9D80D8543}" type="presParOf" srcId="{3C0C4FC2-73FC-4B91-B565-732C5389FFA3}" destId="{7DF91D4E-564A-485B-952D-17DF4DB37A29}" srcOrd="1" destOrd="0" presId="urn:microsoft.com/office/officeart/2005/8/layout/vList3#1"/>
    <dgm:cxn modelId="{EB0158FA-3A4B-4EF8-82F7-26CA6F134BD2}" type="presParOf" srcId="{28720B80-C76E-4A8C-9D99-9ADDA02D8937}" destId="{789A9154-936F-4FDA-BB60-467D4489BACD}" srcOrd="9" destOrd="0" presId="urn:microsoft.com/office/officeart/2005/8/layout/vList3#1"/>
    <dgm:cxn modelId="{0ADD9782-B45C-4EF7-9081-7B4B370144C2}" type="presParOf" srcId="{28720B80-C76E-4A8C-9D99-9ADDA02D8937}" destId="{A833426B-703B-4F38-BA12-3FE4314046C1}" srcOrd="10" destOrd="0" presId="urn:microsoft.com/office/officeart/2005/8/layout/vList3#1"/>
    <dgm:cxn modelId="{F2DA6E54-857E-4551-9063-09A19BDB6E82}" type="presParOf" srcId="{A833426B-703B-4F38-BA12-3FE4314046C1}" destId="{40270963-3E58-4B1B-94EF-8D88019DEEC8}" srcOrd="0" destOrd="0" presId="urn:microsoft.com/office/officeart/2005/8/layout/vList3#1"/>
    <dgm:cxn modelId="{A0ADB4D2-1DF6-4761-A24C-74B94457BAB5}" type="presParOf" srcId="{A833426B-703B-4F38-BA12-3FE4314046C1}" destId="{3316FBC2-7463-4DB5-9D7D-0635E51263E1}"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43FEE5-79C6-41A5-BF9C-DCF8461D6A56}"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ru-RU"/>
        </a:p>
      </dgm:t>
    </dgm:pt>
    <dgm:pt modelId="{44D0C872-51AB-412A-9D5E-3770DF8C7A3F}">
      <dgm:prSet phldrT="[Текст]"/>
      <dgm:spPr/>
      <dgm:t>
        <a:bodyPr/>
        <a:lstStyle/>
        <a:p>
          <a:r>
            <a:rPr lang="ru-RU" dirty="0" smtClean="0"/>
            <a:t>Размер социальной выплаты составляет</a:t>
          </a:r>
          <a:endParaRPr lang="ru-RU" dirty="0"/>
        </a:p>
      </dgm:t>
    </dgm:pt>
    <dgm:pt modelId="{CB672EFD-CF40-4FC6-BF5A-0857C71CF163}" type="parTrans" cxnId="{F71ECC83-C1AB-4558-9AB1-9A1273AFAF59}">
      <dgm:prSet/>
      <dgm:spPr/>
      <dgm:t>
        <a:bodyPr/>
        <a:lstStyle/>
        <a:p>
          <a:endParaRPr lang="ru-RU"/>
        </a:p>
      </dgm:t>
    </dgm:pt>
    <dgm:pt modelId="{D2621F92-E35E-4175-9105-E26F67665A86}" type="sibTrans" cxnId="{F71ECC83-C1AB-4558-9AB1-9A1273AFAF59}">
      <dgm:prSet/>
      <dgm:spPr/>
      <dgm:t>
        <a:bodyPr/>
        <a:lstStyle/>
        <a:p>
          <a:endParaRPr lang="ru-RU"/>
        </a:p>
      </dgm:t>
    </dgm:pt>
    <dgm:pt modelId="{6C53DC9A-D4A5-4429-B4FD-D7E97B103B03}">
      <dgm:prSet phldrT="[Текст]" custT="1"/>
      <dgm:spPr/>
      <dgm:t>
        <a:bodyPr/>
        <a:lstStyle/>
        <a:p>
          <a:r>
            <a:rPr lang="ru-RU" sz="2000" b="1" dirty="0" smtClean="0">
              <a:solidFill>
                <a:schemeClr val="tx2">
                  <a:lumMod val="75000"/>
                </a:schemeClr>
              </a:solidFill>
            </a:rPr>
            <a:t>не менее 30%  расчетной стоимости жилья для молодых семей, не имеющих детей</a:t>
          </a:r>
          <a:endParaRPr lang="ru-RU" sz="2000" b="1" dirty="0">
            <a:solidFill>
              <a:schemeClr val="tx2">
                <a:lumMod val="75000"/>
              </a:schemeClr>
            </a:solidFill>
          </a:endParaRPr>
        </a:p>
      </dgm:t>
    </dgm:pt>
    <dgm:pt modelId="{7F9F89B9-76DC-4B31-8E96-D226171559F4}" type="parTrans" cxnId="{81B6A711-E7DD-4DB3-954B-35AF7BD9A23E}">
      <dgm:prSet/>
      <dgm:spPr/>
      <dgm:t>
        <a:bodyPr/>
        <a:lstStyle/>
        <a:p>
          <a:endParaRPr lang="ru-RU"/>
        </a:p>
      </dgm:t>
    </dgm:pt>
    <dgm:pt modelId="{554FF073-D273-42B7-BFC2-1EE4A1CAE5B1}" type="sibTrans" cxnId="{81B6A711-E7DD-4DB3-954B-35AF7BD9A23E}">
      <dgm:prSet/>
      <dgm:spPr/>
      <dgm:t>
        <a:bodyPr/>
        <a:lstStyle/>
        <a:p>
          <a:endParaRPr lang="ru-RU"/>
        </a:p>
      </dgm:t>
    </dgm:pt>
    <dgm:pt modelId="{3EEDD65F-6922-41B6-90E6-44ACA4F2E6DD}">
      <dgm:prSet phldrT="[Текст]" custT="1"/>
      <dgm:spPr/>
      <dgm:t>
        <a:bodyPr/>
        <a:lstStyle/>
        <a:p>
          <a:r>
            <a:rPr lang="ru-RU" sz="2000" b="1" dirty="0" smtClean="0">
              <a:solidFill>
                <a:schemeClr val="tx2">
                  <a:lumMod val="75000"/>
                </a:schemeClr>
              </a:solidFill>
            </a:rPr>
            <a:t>не менее 35% расчетной стоимости жилья для молодых семей, имеющих одного ребенка и более</a:t>
          </a:r>
          <a:endParaRPr lang="ru-RU" sz="2000" b="1" dirty="0">
            <a:solidFill>
              <a:schemeClr val="tx2">
                <a:lumMod val="75000"/>
              </a:schemeClr>
            </a:solidFill>
          </a:endParaRPr>
        </a:p>
      </dgm:t>
    </dgm:pt>
    <dgm:pt modelId="{73C4A952-AB56-4601-A53B-D9CFDBFF6A77}" type="parTrans" cxnId="{A6ED4EB3-3E09-4137-A702-379357F7C155}">
      <dgm:prSet/>
      <dgm:spPr/>
      <dgm:t>
        <a:bodyPr/>
        <a:lstStyle/>
        <a:p>
          <a:endParaRPr lang="ru-RU"/>
        </a:p>
      </dgm:t>
    </dgm:pt>
    <dgm:pt modelId="{39B0528F-2EAF-4DCF-9983-189CC4842479}" type="sibTrans" cxnId="{A6ED4EB3-3E09-4137-A702-379357F7C155}">
      <dgm:prSet/>
      <dgm:spPr/>
      <dgm:t>
        <a:bodyPr/>
        <a:lstStyle/>
        <a:p>
          <a:endParaRPr lang="ru-RU"/>
        </a:p>
      </dgm:t>
    </dgm:pt>
    <dgm:pt modelId="{F1A0D54C-64F6-41D4-B79F-9C4E792A8FB8}">
      <dgm:prSet phldrT="[Текст]"/>
      <dgm:spPr/>
      <dgm:t>
        <a:bodyPr/>
        <a:lstStyle/>
        <a:p>
          <a:endParaRPr lang="ru-RU"/>
        </a:p>
      </dgm:t>
    </dgm:pt>
    <dgm:pt modelId="{DA44AD75-F0B1-4A54-9D78-902E4ECF9565}" type="parTrans" cxnId="{2AFA22F8-793F-42E7-9E28-6F8E4AF9E9F1}">
      <dgm:prSet/>
      <dgm:spPr/>
      <dgm:t>
        <a:bodyPr/>
        <a:lstStyle/>
        <a:p>
          <a:endParaRPr lang="ru-RU"/>
        </a:p>
      </dgm:t>
    </dgm:pt>
    <dgm:pt modelId="{115E58D2-E73A-4845-84A1-CC24530EE508}" type="sibTrans" cxnId="{2AFA22F8-793F-42E7-9E28-6F8E4AF9E9F1}">
      <dgm:prSet/>
      <dgm:spPr/>
      <dgm:t>
        <a:bodyPr/>
        <a:lstStyle/>
        <a:p>
          <a:endParaRPr lang="ru-RU"/>
        </a:p>
      </dgm:t>
    </dgm:pt>
    <dgm:pt modelId="{067A9B7F-12D2-49DE-8F18-5A59C31DBD02}">
      <dgm:prSet phldrT="[Текст]"/>
      <dgm:spPr/>
      <dgm:t>
        <a:bodyPr/>
        <a:lstStyle/>
        <a:p>
          <a:endParaRPr lang="ru-RU"/>
        </a:p>
      </dgm:t>
    </dgm:pt>
    <dgm:pt modelId="{50A580C9-470A-4503-96C6-081786EFB21B}" type="parTrans" cxnId="{4FD32444-E6D4-4E6B-9365-E1934DB2D2AE}">
      <dgm:prSet/>
      <dgm:spPr/>
      <dgm:t>
        <a:bodyPr/>
        <a:lstStyle/>
        <a:p>
          <a:endParaRPr lang="ru-RU"/>
        </a:p>
      </dgm:t>
    </dgm:pt>
    <dgm:pt modelId="{99248310-87E8-4A0B-9860-56D3F4BC6D0E}" type="sibTrans" cxnId="{4FD32444-E6D4-4E6B-9365-E1934DB2D2AE}">
      <dgm:prSet/>
      <dgm:spPr/>
      <dgm:t>
        <a:bodyPr/>
        <a:lstStyle/>
        <a:p>
          <a:endParaRPr lang="ru-RU"/>
        </a:p>
      </dgm:t>
    </dgm:pt>
    <dgm:pt modelId="{11074C08-F011-4AC1-B880-4095BB07477A}">
      <dgm:prSet phldrT="[Текст]" custT="1"/>
      <dgm:spPr/>
      <dgm:t>
        <a:bodyPr/>
        <a:lstStyle/>
        <a:p>
          <a:r>
            <a:rPr lang="ru-RU" sz="2000" b="1" dirty="0" smtClean="0">
              <a:solidFill>
                <a:schemeClr val="tx2">
                  <a:lumMod val="75000"/>
                </a:schemeClr>
              </a:solidFill>
            </a:rPr>
            <a:t>не менее 35 % расчетной стоимости жилья для молодых семей, в которой один из супругов не является гражданином Российской Федерации</a:t>
          </a:r>
          <a:endParaRPr lang="ru-RU" sz="2000" b="1" dirty="0">
            <a:solidFill>
              <a:schemeClr val="tx2">
                <a:lumMod val="75000"/>
              </a:schemeClr>
            </a:solidFill>
          </a:endParaRPr>
        </a:p>
      </dgm:t>
    </dgm:pt>
    <dgm:pt modelId="{3360F945-8030-4EEF-A8F4-988CCE3A4FB1}" type="parTrans" cxnId="{AF1CB611-8B1D-4F65-8C12-A95F833BC5EC}">
      <dgm:prSet/>
      <dgm:spPr/>
      <dgm:t>
        <a:bodyPr/>
        <a:lstStyle/>
        <a:p>
          <a:endParaRPr lang="ru-RU"/>
        </a:p>
      </dgm:t>
    </dgm:pt>
    <dgm:pt modelId="{FAD66E10-CB3E-45E3-B14D-A377209F2221}" type="sibTrans" cxnId="{AF1CB611-8B1D-4F65-8C12-A95F833BC5EC}">
      <dgm:prSet/>
      <dgm:spPr/>
      <dgm:t>
        <a:bodyPr/>
        <a:lstStyle/>
        <a:p>
          <a:endParaRPr lang="ru-RU"/>
        </a:p>
      </dgm:t>
    </dgm:pt>
    <dgm:pt modelId="{D390FB3A-08AE-4359-BCB2-B570E92DECC9}">
      <dgm:prSet/>
      <dgm:spPr/>
      <dgm:t>
        <a:bodyPr/>
        <a:lstStyle/>
        <a:p>
          <a:endParaRPr lang="ru-RU" dirty="0"/>
        </a:p>
      </dgm:t>
    </dgm:pt>
    <dgm:pt modelId="{3AAE7346-B96D-4F4B-81C7-0CDDC90B8EDD}" type="parTrans" cxnId="{30D2A951-38FB-40FF-8575-39BDDDE26B7D}">
      <dgm:prSet/>
      <dgm:spPr/>
      <dgm:t>
        <a:bodyPr/>
        <a:lstStyle/>
        <a:p>
          <a:endParaRPr lang="ru-RU"/>
        </a:p>
      </dgm:t>
    </dgm:pt>
    <dgm:pt modelId="{2A24658B-5F4E-4CD5-A419-ACCF9332846B}" type="sibTrans" cxnId="{30D2A951-38FB-40FF-8575-39BDDDE26B7D}">
      <dgm:prSet/>
      <dgm:spPr/>
      <dgm:t>
        <a:bodyPr/>
        <a:lstStyle/>
        <a:p>
          <a:endParaRPr lang="ru-RU"/>
        </a:p>
      </dgm:t>
    </dgm:pt>
    <dgm:pt modelId="{8695A102-5A17-4FD7-9920-D207C15E15D0}" type="pres">
      <dgm:prSet presAssocID="{5443FEE5-79C6-41A5-BF9C-DCF8461D6A56}" presName="Name0" presStyleCnt="0">
        <dgm:presLayoutVars>
          <dgm:chMax val="1"/>
          <dgm:chPref val="1"/>
          <dgm:dir/>
          <dgm:resizeHandles/>
        </dgm:presLayoutVars>
      </dgm:prSet>
      <dgm:spPr/>
      <dgm:t>
        <a:bodyPr/>
        <a:lstStyle/>
        <a:p>
          <a:endParaRPr lang="ru-RU"/>
        </a:p>
      </dgm:t>
    </dgm:pt>
    <dgm:pt modelId="{E9580755-DE27-4894-9029-F9FA3EFF68EC}" type="pres">
      <dgm:prSet presAssocID="{44D0C872-51AB-412A-9D5E-3770DF8C7A3F}" presName="Parent" presStyleLbl="node1" presStyleIdx="0" presStyleCnt="2" custScaleX="133100" custScaleY="121000" custLinFactNeighborX="-28611" custLinFactNeighborY="-23">
        <dgm:presLayoutVars>
          <dgm:chMax val="4"/>
          <dgm:chPref val="3"/>
        </dgm:presLayoutVars>
      </dgm:prSet>
      <dgm:spPr/>
      <dgm:t>
        <a:bodyPr/>
        <a:lstStyle/>
        <a:p>
          <a:endParaRPr lang="ru-RU"/>
        </a:p>
      </dgm:t>
    </dgm:pt>
    <dgm:pt modelId="{C638B55D-DF9F-4CAC-9250-5BA1F1AEB8D0}" type="pres">
      <dgm:prSet presAssocID="{6C53DC9A-D4A5-4429-B4FD-D7E97B103B03}" presName="Accent" presStyleLbl="node1" presStyleIdx="1" presStyleCnt="2"/>
      <dgm:spPr/>
    </dgm:pt>
    <dgm:pt modelId="{3AA985BE-9A4B-408E-AE85-BE28BB0F9C50}" type="pres">
      <dgm:prSet presAssocID="{6C53DC9A-D4A5-4429-B4FD-D7E97B103B03}" presName="Image1" presStyleLbl="fgImgPlace1" presStyleIdx="0" presStyleCnt="3"/>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7000" b="-7000"/>
          </a:stretch>
        </a:blipFill>
      </dgm:spPr>
      <dgm:t>
        <a:bodyPr/>
        <a:lstStyle/>
        <a:p>
          <a:endParaRPr lang="ru-RU"/>
        </a:p>
      </dgm:t>
    </dgm:pt>
    <dgm:pt modelId="{7AEC7390-DCF6-46CC-9A5A-D0BA03252CBD}" type="pres">
      <dgm:prSet presAssocID="{6C53DC9A-D4A5-4429-B4FD-D7E97B103B03}" presName="Child1" presStyleLbl="revTx" presStyleIdx="0" presStyleCnt="3" custScaleX="231962" custScaleY="127178" custLinFactNeighborX="75534" custLinFactNeighborY="-1014">
        <dgm:presLayoutVars>
          <dgm:chMax val="0"/>
          <dgm:chPref val="0"/>
          <dgm:bulletEnabled val="1"/>
        </dgm:presLayoutVars>
      </dgm:prSet>
      <dgm:spPr/>
      <dgm:t>
        <a:bodyPr/>
        <a:lstStyle/>
        <a:p>
          <a:endParaRPr lang="ru-RU"/>
        </a:p>
      </dgm:t>
    </dgm:pt>
    <dgm:pt modelId="{BE2DE99F-4BA4-4A4C-A3B3-9D9D88136F09}" type="pres">
      <dgm:prSet presAssocID="{3EEDD65F-6922-41B6-90E6-44ACA4F2E6DD}" presName="Image2" presStyleCnt="0"/>
      <dgm:spPr/>
    </dgm:pt>
    <dgm:pt modelId="{5EE00C40-28C9-4A35-8D08-8FD15651EF6C}" type="pres">
      <dgm:prSet presAssocID="{3EEDD65F-6922-41B6-90E6-44ACA4F2E6DD}" presName="Image" presStyleLbl="fgImgPlace1" presStyleIdx="1" presStyleCnt="3"/>
      <dgm:spPr>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dgm:spPr>
      <dgm:t>
        <a:bodyPr/>
        <a:lstStyle/>
        <a:p>
          <a:endParaRPr lang="ru-RU"/>
        </a:p>
      </dgm:t>
    </dgm:pt>
    <dgm:pt modelId="{80F7D893-C88E-483F-AF81-8876C6066762}" type="pres">
      <dgm:prSet presAssocID="{3EEDD65F-6922-41B6-90E6-44ACA4F2E6DD}" presName="Child2" presStyleLbl="revTx" presStyleIdx="1" presStyleCnt="3" custScaleX="227647" custScaleY="110406" custLinFactNeighborX="74067" custLinFactNeighborY="1014">
        <dgm:presLayoutVars>
          <dgm:chMax val="0"/>
          <dgm:chPref val="0"/>
          <dgm:bulletEnabled val="1"/>
        </dgm:presLayoutVars>
      </dgm:prSet>
      <dgm:spPr/>
      <dgm:t>
        <a:bodyPr/>
        <a:lstStyle/>
        <a:p>
          <a:endParaRPr lang="ru-RU"/>
        </a:p>
      </dgm:t>
    </dgm:pt>
    <dgm:pt modelId="{75074951-1B9F-41FA-9F2B-9605DB70F5C2}" type="pres">
      <dgm:prSet presAssocID="{11074C08-F011-4AC1-B880-4095BB07477A}" presName="Image3" presStyleCnt="0"/>
      <dgm:spPr/>
    </dgm:pt>
    <dgm:pt modelId="{1B26263C-7D40-49A8-AADD-E9094F97AA75}" type="pres">
      <dgm:prSet presAssocID="{11074C08-F011-4AC1-B880-4095BB07477A}" presName="Image" presStyleLbl="fgImgPlace1" presStyleIdx="2" presStyleCnt="3"/>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20000" r="-20000"/>
          </a:stretch>
        </a:blipFill>
      </dgm:spPr>
      <dgm:t>
        <a:bodyPr/>
        <a:lstStyle/>
        <a:p>
          <a:endParaRPr lang="ru-RU"/>
        </a:p>
      </dgm:t>
    </dgm:pt>
    <dgm:pt modelId="{882E1A21-4228-4264-B2F3-9D28D511242C}" type="pres">
      <dgm:prSet presAssocID="{11074C08-F011-4AC1-B880-4095BB07477A}" presName="Child3" presStyleLbl="revTx" presStyleIdx="2" presStyleCnt="3" custScaleX="267017" custScaleY="122992" custLinFactX="2668" custLinFactNeighborX="100000" custLinFactNeighborY="-3042">
        <dgm:presLayoutVars>
          <dgm:chMax val="0"/>
          <dgm:chPref val="0"/>
          <dgm:bulletEnabled val="1"/>
        </dgm:presLayoutVars>
      </dgm:prSet>
      <dgm:spPr/>
      <dgm:t>
        <a:bodyPr/>
        <a:lstStyle/>
        <a:p>
          <a:endParaRPr lang="ru-RU"/>
        </a:p>
      </dgm:t>
    </dgm:pt>
  </dgm:ptLst>
  <dgm:cxnLst>
    <dgm:cxn modelId="{F71ECC83-C1AB-4558-9AB1-9A1273AFAF59}" srcId="{5443FEE5-79C6-41A5-BF9C-DCF8461D6A56}" destId="{44D0C872-51AB-412A-9D5E-3770DF8C7A3F}" srcOrd="0" destOrd="0" parTransId="{CB672EFD-CF40-4FC6-BF5A-0857C71CF163}" sibTransId="{D2621F92-E35E-4175-9105-E26F67665A86}"/>
    <dgm:cxn modelId="{30D2A951-38FB-40FF-8575-39BDDDE26B7D}" srcId="{5443FEE5-79C6-41A5-BF9C-DCF8461D6A56}" destId="{D390FB3A-08AE-4359-BCB2-B570E92DECC9}" srcOrd="1" destOrd="0" parTransId="{3AAE7346-B96D-4F4B-81C7-0CDDC90B8EDD}" sibTransId="{2A24658B-5F4E-4CD5-A419-ACCF9332846B}"/>
    <dgm:cxn modelId="{E8B17072-CDF1-4535-ABF7-C960FDB5DFCA}" type="presOf" srcId="{44D0C872-51AB-412A-9D5E-3770DF8C7A3F}" destId="{E9580755-DE27-4894-9029-F9FA3EFF68EC}" srcOrd="0" destOrd="0" presId="urn:microsoft.com/office/officeart/2011/layout/RadialPictureList"/>
    <dgm:cxn modelId="{81B6A711-E7DD-4DB3-954B-35AF7BD9A23E}" srcId="{44D0C872-51AB-412A-9D5E-3770DF8C7A3F}" destId="{6C53DC9A-D4A5-4429-B4FD-D7E97B103B03}" srcOrd="0" destOrd="0" parTransId="{7F9F89B9-76DC-4B31-8E96-D226171559F4}" sibTransId="{554FF073-D273-42B7-BFC2-1EE4A1CAE5B1}"/>
    <dgm:cxn modelId="{2AFA22F8-793F-42E7-9E28-6F8E4AF9E9F1}" srcId="{D390FB3A-08AE-4359-BCB2-B570E92DECC9}" destId="{F1A0D54C-64F6-41D4-B79F-9C4E792A8FB8}" srcOrd="1" destOrd="0" parTransId="{DA44AD75-F0B1-4A54-9D78-902E4ECF9565}" sibTransId="{115E58D2-E73A-4845-84A1-CC24530EE508}"/>
    <dgm:cxn modelId="{696EA274-9EEA-4A78-B31F-BFB6928CFF97}" type="presOf" srcId="{11074C08-F011-4AC1-B880-4095BB07477A}" destId="{882E1A21-4228-4264-B2F3-9D28D511242C}" srcOrd="0" destOrd="0" presId="urn:microsoft.com/office/officeart/2011/layout/RadialPictureList"/>
    <dgm:cxn modelId="{A6ED4EB3-3E09-4137-A702-379357F7C155}" srcId="{44D0C872-51AB-412A-9D5E-3770DF8C7A3F}" destId="{3EEDD65F-6922-41B6-90E6-44ACA4F2E6DD}" srcOrd="1" destOrd="0" parTransId="{73C4A952-AB56-4601-A53B-D9CFDBFF6A77}" sibTransId="{39B0528F-2EAF-4DCF-9983-189CC4842479}"/>
    <dgm:cxn modelId="{24FE386A-4E8D-4B52-B8FE-B4A48BAD5987}" type="presOf" srcId="{3EEDD65F-6922-41B6-90E6-44ACA4F2E6DD}" destId="{80F7D893-C88E-483F-AF81-8876C6066762}" srcOrd="0" destOrd="0" presId="urn:microsoft.com/office/officeart/2011/layout/RadialPictureList"/>
    <dgm:cxn modelId="{EF8E9281-52DE-4890-967D-EF3978E1B3A6}" type="presOf" srcId="{5443FEE5-79C6-41A5-BF9C-DCF8461D6A56}" destId="{8695A102-5A17-4FD7-9920-D207C15E15D0}" srcOrd="0" destOrd="0" presId="urn:microsoft.com/office/officeart/2011/layout/RadialPictureList"/>
    <dgm:cxn modelId="{22E52916-DDDA-4915-A855-C642E4E2DDEA}" type="presOf" srcId="{6C53DC9A-D4A5-4429-B4FD-D7E97B103B03}" destId="{7AEC7390-DCF6-46CC-9A5A-D0BA03252CBD}" srcOrd="0" destOrd="0" presId="urn:microsoft.com/office/officeart/2011/layout/RadialPictureList"/>
    <dgm:cxn modelId="{AF1CB611-8B1D-4F65-8C12-A95F833BC5EC}" srcId="{44D0C872-51AB-412A-9D5E-3770DF8C7A3F}" destId="{11074C08-F011-4AC1-B880-4095BB07477A}" srcOrd="2" destOrd="0" parTransId="{3360F945-8030-4EEF-A8F4-988CCE3A4FB1}" sibTransId="{FAD66E10-CB3E-45E3-B14D-A377209F2221}"/>
    <dgm:cxn modelId="{4FD32444-E6D4-4E6B-9365-E1934DB2D2AE}" srcId="{D390FB3A-08AE-4359-BCB2-B570E92DECC9}" destId="{067A9B7F-12D2-49DE-8F18-5A59C31DBD02}" srcOrd="0" destOrd="0" parTransId="{50A580C9-470A-4503-96C6-081786EFB21B}" sibTransId="{99248310-87E8-4A0B-9860-56D3F4BC6D0E}"/>
    <dgm:cxn modelId="{8B7633A3-FFB2-4B53-949C-9BB2C0FF39B2}" type="presParOf" srcId="{8695A102-5A17-4FD7-9920-D207C15E15D0}" destId="{E9580755-DE27-4894-9029-F9FA3EFF68EC}" srcOrd="0" destOrd="0" presId="urn:microsoft.com/office/officeart/2011/layout/RadialPictureList"/>
    <dgm:cxn modelId="{7E45E28F-5CD0-45BD-890B-943E001A2108}" type="presParOf" srcId="{8695A102-5A17-4FD7-9920-D207C15E15D0}" destId="{C638B55D-DF9F-4CAC-9250-5BA1F1AEB8D0}" srcOrd="1" destOrd="0" presId="urn:microsoft.com/office/officeart/2011/layout/RadialPictureList"/>
    <dgm:cxn modelId="{56FE8C9A-EA65-42CD-8801-1F01C2ACD813}" type="presParOf" srcId="{8695A102-5A17-4FD7-9920-D207C15E15D0}" destId="{3AA985BE-9A4B-408E-AE85-BE28BB0F9C50}" srcOrd="2" destOrd="0" presId="urn:microsoft.com/office/officeart/2011/layout/RadialPictureList"/>
    <dgm:cxn modelId="{CE1CF0A4-F7B0-479A-997D-37961E240A34}" type="presParOf" srcId="{8695A102-5A17-4FD7-9920-D207C15E15D0}" destId="{7AEC7390-DCF6-46CC-9A5A-D0BA03252CBD}" srcOrd="3" destOrd="0" presId="urn:microsoft.com/office/officeart/2011/layout/RadialPictureList"/>
    <dgm:cxn modelId="{81010641-EB39-4441-8E5C-193E6AB8D0A1}" type="presParOf" srcId="{8695A102-5A17-4FD7-9920-D207C15E15D0}" destId="{BE2DE99F-4BA4-4A4C-A3B3-9D9D88136F09}" srcOrd="4" destOrd="0" presId="urn:microsoft.com/office/officeart/2011/layout/RadialPictureList"/>
    <dgm:cxn modelId="{6531B653-098A-450A-93F5-1C8853291F14}" type="presParOf" srcId="{BE2DE99F-4BA4-4A4C-A3B3-9D9D88136F09}" destId="{5EE00C40-28C9-4A35-8D08-8FD15651EF6C}" srcOrd="0" destOrd="0" presId="urn:microsoft.com/office/officeart/2011/layout/RadialPictureList"/>
    <dgm:cxn modelId="{EEDFAB39-83B1-4550-A1E4-899959800CC5}" type="presParOf" srcId="{8695A102-5A17-4FD7-9920-D207C15E15D0}" destId="{80F7D893-C88E-483F-AF81-8876C6066762}" srcOrd="5" destOrd="0" presId="urn:microsoft.com/office/officeart/2011/layout/RadialPictureList"/>
    <dgm:cxn modelId="{F3D305A8-7E42-4E94-AD4A-996E5730E891}" type="presParOf" srcId="{8695A102-5A17-4FD7-9920-D207C15E15D0}" destId="{75074951-1B9F-41FA-9F2B-9605DB70F5C2}" srcOrd="6" destOrd="0" presId="urn:microsoft.com/office/officeart/2011/layout/RadialPictureList"/>
    <dgm:cxn modelId="{E3E90D2C-F0EB-4E57-9914-DC8FA74A1189}" type="presParOf" srcId="{75074951-1B9F-41FA-9F2B-9605DB70F5C2}" destId="{1B26263C-7D40-49A8-AADD-E9094F97AA75}" srcOrd="0" destOrd="0" presId="urn:microsoft.com/office/officeart/2011/layout/RadialPictureList"/>
    <dgm:cxn modelId="{31CE97B9-91F1-4270-9B00-9210C665C4D2}" type="presParOf" srcId="{8695A102-5A17-4FD7-9920-D207C15E15D0}" destId="{882E1A21-4228-4264-B2F3-9D28D511242C}" srcOrd="7" destOrd="0" presId="urn:microsoft.com/office/officeart/2011/layout/Radial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C881D-728E-44C5-B5C5-C3A0F1D3A280}"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u-RU"/>
        </a:p>
      </dgm:t>
    </dgm:pt>
    <dgm:pt modelId="{1B3596A1-44F1-4A7B-99C2-962EF6D6672B}">
      <dgm:prSet phldrT="[Текст]" custT="1"/>
      <dgm:spPr/>
      <dgm:t>
        <a:bodyPr/>
        <a:lstStyle/>
        <a:p>
          <a:r>
            <a:rPr lang="ru-RU" sz="2000" b="1" dirty="0" smtClean="0">
              <a:solidFill>
                <a:schemeClr val="tx2">
                  <a:lumMod val="75000"/>
                </a:schemeClr>
              </a:solidFill>
            </a:rPr>
            <a:t>Молодая семья обращается в уполномоченный орган местного самоуправления Московской области</a:t>
          </a:r>
          <a:endParaRPr lang="ru-RU" sz="2000" b="1" dirty="0">
            <a:solidFill>
              <a:schemeClr val="tx2">
                <a:lumMod val="75000"/>
              </a:schemeClr>
            </a:solidFill>
          </a:endParaRPr>
        </a:p>
      </dgm:t>
    </dgm:pt>
    <dgm:pt modelId="{63B4739A-8A7D-4F54-92B8-335EC3349F3D}" type="parTrans" cxnId="{0E94F6A9-655C-4E07-B872-B5E11A44ABE7}">
      <dgm:prSet/>
      <dgm:spPr/>
      <dgm:t>
        <a:bodyPr/>
        <a:lstStyle/>
        <a:p>
          <a:endParaRPr lang="ru-RU"/>
        </a:p>
      </dgm:t>
    </dgm:pt>
    <dgm:pt modelId="{016786EE-B440-43D0-80CF-D91A8B1DFA49}" type="sibTrans" cxnId="{0E94F6A9-655C-4E07-B872-B5E11A44ABE7}">
      <dgm:prSet/>
      <dgm:spPr/>
      <dgm:t>
        <a:bodyPr/>
        <a:lstStyle/>
        <a:p>
          <a:endParaRPr lang="ru-RU"/>
        </a:p>
      </dgm:t>
    </dgm:pt>
    <dgm:pt modelId="{EA16F570-E26B-4931-9367-B1977020F647}">
      <dgm:prSet phldrT="[Текст]" custT="1"/>
      <dgm:spPr/>
      <dgm:t>
        <a:bodyPr/>
        <a:lstStyle/>
        <a:p>
          <a:endParaRPr lang="ru-RU" sz="1800" b="1" dirty="0" smtClean="0">
            <a:solidFill>
              <a:schemeClr val="tx2">
                <a:lumMod val="75000"/>
              </a:schemeClr>
            </a:solidFill>
          </a:endParaRPr>
        </a:p>
        <a:p>
          <a:r>
            <a:rPr lang="ru-RU" sz="1800" b="1" dirty="0" smtClean="0">
              <a:solidFill>
                <a:schemeClr val="tx2">
                  <a:lumMod val="75000"/>
                </a:schemeClr>
              </a:solidFill>
            </a:rPr>
            <a:t>Молодая семья получает свидетельство о праве на получение социальной выплаты на приобретение жилого помещения или строительство индивидуального жилого дома</a:t>
          </a:r>
          <a:endParaRPr lang="ru-RU" sz="1800" b="1" dirty="0">
            <a:solidFill>
              <a:schemeClr val="tx2">
                <a:lumMod val="75000"/>
              </a:schemeClr>
            </a:solidFill>
          </a:endParaRPr>
        </a:p>
      </dgm:t>
    </dgm:pt>
    <dgm:pt modelId="{AFAE84C2-D2BD-41AD-AA2D-70EE1CB9190E}" type="parTrans" cxnId="{172EAF33-9342-4698-AE78-C8383F444316}">
      <dgm:prSet/>
      <dgm:spPr/>
      <dgm:t>
        <a:bodyPr/>
        <a:lstStyle/>
        <a:p>
          <a:endParaRPr lang="ru-RU"/>
        </a:p>
      </dgm:t>
    </dgm:pt>
    <dgm:pt modelId="{521E2C9F-DB0E-407F-ADD1-FE602B3F3B4F}" type="sibTrans" cxnId="{172EAF33-9342-4698-AE78-C8383F444316}">
      <dgm:prSet/>
      <dgm:spPr/>
      <dgm:t>
        <a:bodyPr/>
        <a:lstStyle/>
        <a:p>
          <a:endParaRPr lang="ru-RU"/>
        </a:p>
      </dgm:t>
    </dgm:pt>
    <dgm:pt modelId="{3152ED8E-EF0A-4B5D-B58A-DC2AE84B924E}">
      <dgm:prSet custT="1"/>
      <dgm:spPr/>
      <dgm:t>
        <a:bodyPr/>
        <a:lstStyle/>
        <a:p>
          <a:endParaRPr lang="ru-RU" sz="2000" b="1" dirty="0" smtClean="0">
            <a:solidFill>
              <a:schemeClr val="tx2">
                <a:lumMod val="75000"/>
              </a:schemeClr>
            </a:solidFill>
          </a:endParaRPr>
        </a:p>
        <a:p>
          <a:r>
            <a:rPr lang="ru-RU" sz="2000" b="1" dirty="0" smtClean="0">
              <a:solidFill>
                <a:schemeClr val="tx2">
                  <a:lumMod val="75000"/>
                </a:schemeClr>
              </a:solidFill>
            </a:rPr>
            <a:t>Уполномоченный орган принимает решение о включении  молодой семьи в число участников подпрограммы</a:t>
          </a:r>
          <a:endParaRPr lang="ru-RU" sz="2000" b="1" dirty="0">
            <a:solidFill>
              <a:schemeClr val="tx2">
                <a:lumMod val="75000"/>
              </a:schemeClr>
            </a:solidFill>
          </a:endParaRPr>
        </a:p>
      </dgm:t>
    </dgm:pt>
    <dgm:pt modelId="{9CFE34F6-F2DC-4D26-9BBE-B4140EADD421}" type="parTrans" cxnId="{76DC39D8-5BF5-4CD5-AB2A-E0784627C429}">
      <dgm:prSet/>
      <dgm:spPr/>
      <dgm:t>
        <a:bodyPr/>
        <a:lstStyle/>
        <a:p>
          <a:endParaRPr lang="ru-RU"/>
        </a:p>
      </dgm:t>
    </dgm:pt>
    <dgm:pt modelId="{B0BDC351-C625-4DB6-A064-0D509C38FB9A}" type="sibTrans" cxnId="{76DC39D8-5BF5-4CD5-AB2A-E0784627C429}">
      <dgm:prSet/>
      <dgm:spPr/>
      <dgm:t>
        <a:bodyPr/>
        <a:lstStyle/>
        <a:p>
          <a:endParaRPr lang="ru-RU"/>
        </a:p>
      </dgm:t>
    </dgm:pt>
    <dgm:pt modelId="{74676CE8-97A8-4A19-A4AF-0D5935E8AF14}" type="pres">
      <dgm:prSet presAssocID="{328C881D-728E-44C5-B5C5-C3A0F1D3A280}" presName="arrowDiagram" presStyleCnt="0">
        <dgm:presLayoutVars>
          <dgm:chMax val="5"/>
          <dgm:dir/>
          <dgm:resizeHandles val="exact"/>
        </dgm:presLayoutVars>
      </dgm:prSet>
      <dgm:spPr/>
      <dgm:t>
        <a:bodyPr/>
        <a:lstStyle/>
        <a:p>
          <a:endParaRPr lang="ru-RU"/>
        </a:p>
      </dgm:t>
    </dgm:pt>
    <dgm:pt modelId="{ED8CAAAF-B925-4B05-9D4B-6EC47A2C0078}" type="pres">
      <dgm:prSet presAssocID="{328C881D-728E-44C5-B5C5-C3A0F1D3A280}" presName="arrow" presStyleLbl="bgShp" presStyleIdx="0" presStyleCnt="1" custScaleX="109252" custLinFactNeighborX="-627"/>
      <dgm:spPr>
        <a:solidFill>
          <a:schemeClr val="bg2">
            <a:lumMod val="50000"/>
          </a:schemeClr>
        </a:solidFill>
      </dgm:spPr>
    </dgm:pt>
    <dgm:pt modelId="{E221F758-C5C7-4A80-BB00-6EA29CC278DF}" type="pres">
      <dgm:prSet presAssocID="{328C881D-728E-44C5-B5C5-C3A0F1D3A280}" presName="arrowDiagram3" presStyleCnt="0"/>
      <dgm:spPr/>
    </dgm:pt>
    <dgm:pt modelId="{6C660CA2-867E-4D2A-9CA2-B34588A94C98}" type="pres">
      <dgm:prSet presAssocID="{1B3596A1-44F1-4A7B-99C2-962EF6D6672B}" presName="bullet3a" presStyleLbl="node1" presStyleIdx="0" presStyleCnt="3" custScaleX="285311" custScaleY="259374" custLinFactY="-46654" custLinFactNeighborX="31881" custLinFactNeighborY="-100000"/>
      <dgm:spPr>
        <a:blipFill rotWithShape="0">
          <a:blip xmlns:r="http://schemas.openxmlformats.org/officeDocument/2006/relationships" r:embed="rId1"/>
          <a:stretch>
            <a:fillRect/>
          </a:stretch>
        </a:blipFill>
      </dgm:spPr>
    </dgm:pt>
    <dgm:pt modelId="{B772F9E2-3C70-4003-AAD6-56BBFE5FA7DC}" type="pres">
      <dgm:prSet presAssocID="{1B3596A1-44F1-4A7B-99C2-962EF6D6672B}" presName="textBox3a" presStyleLbl="revTx" presStyleIdx="0" presStyleCnt="3" custScaleX="179285" custLinFactY="-100000" custLinFactNeighborX="-22413" custLinFactNeighborY="-129822">
        <dgm:presLayoutVars>
          <dgm:bulletEnabled val="1"/>
        </dgm:presLayoutVars>
      </dgm:prSet>
      <dgm:spPr/>
      <dgm:t>
        <a:bodyPr/>
        <a:lstStyle/>
        <a:p>
          <a:endParaRPr lang="ru-RU"/>
        </a:p>
      </dgm:t>
    </dgm:pt>
    <dgm:pt modelId="{B5F273F5-26E4-4B00-9D36-68047CAB285C}" type="pres">
      <dgm:prSet presAssocID="{3152ED8E-EF0A-4B5D-B58A-DC2AE84B924E}" presName="bullet3b" presStyleLbl="node1" presStyleIdx="1" presStyleCnt="3" custScaleX="214359" custScaleY="194872" custLinFactNeighborX="81128" custLinFactNeighborY="-52909"/>
      <dgm:spPr>
        <a:blipFill rotWithShape="0">
          <a:blip xmlns:r="http://schemas.openxmlformats.org/officeDocument/2006/relationships" r:embed="rId2"/>
          <a:stretch>
            <a:fillRect/>
          </a:stretch>
        </a:blipFill>
      </dgm:spPr>
    </dgm:pt>
    <dgm:pt modelId="{A0844115-B15D-4173-BE6B-FD343A0400EE}" type="pres">
      <dgm:prSet presAssocID="{3152ED8E-EF0A-4B5D-B58A-DC2AE84B924E}" presName="textBox3b" presStyleLbl="revTx" presStyleIdx="1" presStyleCnt="3" custScaleX="239641" custScaleY="62450" custLinFactNeighborX="-1" custLinFactNeighborY="-7623">
        <dgm:presLayoutVars>
          <dgm:bulletEnabled val="1"/>
        </dgm:presLayoutVars>
      </dgm:prSet>
      <dgm:spPr/>
      <dgm:t>
        <a:bodyPr/>
        <a:lstStyle/>
        <a:p>
          <a:endParaRPr lang="ru-RU"/>
        </a:p>
      </dgm:t>
    </dgm:pt>
    <dgm:pt modelId="{D23A25A4-5605-4476-90B3-AEDA8CBE1ABB}" type="pres">
      <dgm:prSet presAssocID="{EA16F570-E26B-4931-9367-B1977020F647}" presName="bullet3c" presStyleLbl="node1" presStyleIdx="2" presStyleCnt="3" custScaleX="194872" custScaleY="177156" custLinFactX="73434" custLinFactNeighborX="100000" custLinFactNeighborY="-30608"/>
      <dgm:spPr>
        <a:blipFill rotWithShape="0">
          <a:blip xmlns:r="http://schemas.openxmlformats.org/officeDocument/2006/relationships" r:embed="rId3"/>
          <a:stretch>
            <a:fillRect/>
          </a:stretch>
        </a:blipFill>
      </dgm:spPr>
    </dgm:pt>
    <dgm:pt modelId="{940E9E34-C976-4F61-AAB3-A2F28F3592D9}" type="pres">
      <dgm:prSet presAssocID="{EA16F570-E26B-4931-9367-B1977020F647}" presName="textBox3c" presStyleLbl="revTx" presStyleIdx="2" presStyleCnt="3" custScaleX="151103" custScaleY="52847" custLinFactNeighborX="65787" custLinFactNeighborY="-10773">
        <dgm:presLayoutVars>
          <dgm:bulletEnabled val="1"/>
        </dgm:presLayoutVars>
      </dgm:prSet>
      <dgm:spPr/>
      <dgm:t>
        <a:bodyPr/>
        <a:lstStyle/>
        <a:p>
          <a:endParaRPr lang="ru-RU"/>
        </a:p>
      </dgm:t>
    </dgm:pt>
  </dgm:ptLst>
  <dgm:cxnLst>
    <dgm:cxn modelId="{172EAF33-9342-4698-AE78-C8383F444316}" srcId="{328C881D-728E-44C5-B5C5-C3A0F1D3A280}" destId="{EA16F570-E26B-4931-9367-B1977020F647}" srcOrd="2" destOrd="0" parTransId="{AFAE84C2-D2BD-41AD-AA2D-70EE1CB9190E}" sibTransId="{521E2C9F-DB0E-407F-ADD1-FE602B3F3B4F}"/>
    <dgm:cxn modelId="{239F9421-5048-4DCC-A547-1AFE94878A80}" type="presOf" srcId="{EA16F570-E26B-4931-9367-B1977020F647}" destId="{940E9E34-C976-4F61-AAB3-A2F28F3592D9}" srcOrd="0" destOrd="0" presId="urn:microsoft.com/office/officeart/2005/8/layout/arrow2"/>
    <dgm:cxn modelId="{EDD86812-CE84-4A0E-B6CE-0BC3DAA3E19B}" type="presOf" srcId="{3152ED8E-EF0A-4B5D-B58A-DC2AE84B924E}" destId="{A0844115-B15D-4173-BE6B-FD343A0400EE}" srcOrd="0" destOrd="0" presId="urn:microsoft.com/office/officeart/2005/8/layout/arrow2"/>
    <dgm:cxn modelId="{76DC39D8-5BF5-4CD5-AB2A-E0784627C429}" srcId="{328C881D-728E-44C5-B5C5-C3A0F1D3A280}" destId="{3152ED8E-EF0A-4B5D-B58A-DC2AE84B924E}" srcOrd="1" destOrd="0" parTransId="{9CFE34F6-F2DC-4D26-9BBE-B4140EADD421}" sibTransId="{B0BDC351-C625-4DB6-A064-0D509C38FB9A}"/>
    <dgm:cxn modelId="{6776C203-C386-4DA2-9337-803BA1F727F2}" type="presOf" srcId="{328C881D-728E-44C5-B5C5-C3A0F1D3A280}" destId="{74676CE8-97A8-4A19-A4AF-0D5935E8AF14}" srcOrd="0" destOrd="0" presId="urn:microsoft.com/office/officeart/2005/8/layout/arrow2"/>
    <dgm:cxn modelId="{60171C61-19C4-4A16-A2CD-0085D3EB7AAF}" type="presOf" srcId="{1B3596A1-44F1-4A7B-99C2-962EF6D6672B}" destId="{B772F9E2-3C70-4003-AAD6-56BBFE5FA7DC}" srcOrd="0" destOrd="0" presId="urn:microsoft.com/office/officeart/2005/8/layout/arrow2"/>
    <dgm:cxn modelId="{0E94F6A9-655C-4E07-B872-B5E11A44ABE7}" srcId="{328C881D-728E-44C5-B5C5-C3A0F1D3A280}" destId="{1B3596A1-44F1-4A7B-99C2-962EF6D6672B}" srcOrd="0" destOrd="0" parTransId="{63B4739A-8A7D-4F54-92B8-335EC3349F3D}" sibTransId="{016786EE-B440-43D0-80CF-D91A8B1DFA49}"/>
    <dgm:cxn modelId="{AD493649-7C2E-46D6-BABD-E2C67DF05547}" type="presParOf" srcId="{74676CE8-97A8-4A19-A4AF-0D5935E8AF14}" destId="{ED8CAAAF-B925-4B05-9D4B-6EC47A2C0078}" srcOrd="0" destOrd="0" presId="urn:microsoft.com/office/officeart/2005/8/layout/arrow2"/>
    <dgm:cxn modelId="{D2BD7843-4949-4730-8636-5733FA5B7121}" type="presParOf" srcId="{74676CE8-97A8-4A19-A4AF-0D5935E8AF14}" destId="{E221F758-C5C7-4A80-BB00-6EA29CC278DF}" srcOrd="1" destOrd="0" presId="urn:microsoft.com/office/officeart/2005/8/layout/arrow2"/>
    <dgm:cxn modelId="{0F29CDF8-20A9-4CA4-9294-9056EEF98E46}" type="presParOf" srcId="{E221F758-C5C7-4A80-BB00-6EA29CC278DF}" destId="{6C660CA2-867E-4D2A-9CA2-B34588A94C98}" srcOrd="0" destOrd="0" presId="urn:microsoft.com/office/officeart/2005/8/layout/arrow2"/>
    <dgm:cxn modelId="{06581A14-3C76-47FC-AA55-4395FEAE926B}" type="presParOf" srcId="{E221F758-C5C7-4A80-BB00-6EA29CC278DF}" destId="{B772F9E2-3C70-4003-AAD6-56BBFE5FA7DC}" srcOrd="1" destOrd="0" presId="urn:microsoft.com/office/officeart/2005/8/layout/arrow2"/>
    <dgm:cxn modelId="{112ACF4D-06A2-4EF9-821E-CD0B5CA12B08}" type="presParOf" srcId="{E221F758-C5C7-4A80-BB00-6EA29CC278DF}" destId="{B5F273F5-26E4-4B00-9D36-68047CAB285C}" srcOrd="2" destOrd="0" presId="urn:microsoft.com/office/officeart/2005/8/layout/arrow2"/>
    <dgm:cxn modelId="{861303B8-FC46-43DF-9890-84C5B1E5C4EC}" type="presParOf" srcId="{E221F758-C5C7-4A80-BB00-6EA29CC278DF}" destId="{A0844115-B15D-4173-BE6B-FD343A0400EE}" srcOrd="3" destOrd="0" presId="urn:microsoft.com/office/officeart/2005/8/layout/arrow2"/>
    <dgm:cxn modelId="{8A7B4373-794D-4259-B40C-2C512FA561EF}" type="presParOf" srcId="{E221F758-C5C7-4A80-BB00-6EA29CC278DF}" destId="{D23A25A4-5605-4476-90B3-AEDA8CBE1ABB}" srcOrd="4" destOrd="0" presId="urn:microsoft.com/office/officeart/2005/8/layout/arrow2"/>
    <dgm:cxn modelId="{02870821-D9DA-4E99-9B83-1DB3AF2A736E}" type="presParOf" srcId="{E221F758-C5C7-4A80-BB00-6EA29CC278DF}" destId="{940E9E34-C976-4F61-AAB3-A2F28F3592D9}" srcOrd="5" destOrd="0" presId="urn:microsoft.com/office/officeart/2005/8/layout/arrow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263D23-76A6-490C-9676-40E32F221F3C}">
      <dsp:nvSpPr>
        <dsp:cNvPr id="0" name=""/>
        <dsp:cNvSpPr/>
      </dsp:nvSpPr>
      <dsp:spPr>
        <a:xfrm rot="10800000">
          <a:off x="1413687" y="78"/>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I. </a:t>
          </a:r>
          <a:r>
            <a:rPr lang="ru-RU" sz="1900" kern="1200" dirty="0" smtClean="0"/>
            <a:t>Цель подпрограммы</a:t>
          </a:r>
          <a:endParaRPr lang="ru-RU" sz="1900" kern="1200" dirty="0"/>
        </a:p>
      </dsp:txBody>
      <dsp:txXfrm rot="10800000">
        <a:off x="1413687" y="78"/>
        <a:ext cx="4938562" cy="679055"/>
      </dsp:txXfrm>
    </dsp:sp>
    <dsp:sp modelId="{207367A6-A4A1-4D0D-8CE8-10CA21DE2E7A}">
      <dsp:nvSpPr>
        <dsp:cNvPr id="0" name=""/>
        <dsp:cNvSpPr/>
      </dsp:nvSpPr>
      <dsp:spPr>
        <a:xfrm>
          <a:off x="1074159" y="78"/>
          <a:ext cx="679055" cy="679055"/>
        </a:xfrm>
        <a:prstGeom prst="ellipse">
          <a:avLst/>
        </a:prstGeom>
        <a:blipFill rotWithShape="1">
          <a:blip xmlns:r="http://schemas.openxmlformats.org/officeDocument/2006/relationships" r:embed="rId1"/>
          <a:stretch>
            <a:fillRect/>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DA3612D8-B9F8-47DE-A66F-ACE3C389D7FF}">
      <dsp:nvSpPr>
        <dsp:cNvPr id="0" name=""/>
        <dsp:cNvSpPr/>
      </dsp:nvSpPr>
      <dsp:spPr>
        <a:xfrm rot="10800000">
          <a:off x="1413687" y="881838"/>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II. </a:t>
          </a:r>
          <a:r>
            <a:rPr lang="ru-RU" sz="1900" kern="1200" dirty="0" smtClean="0"/>
            <a:t>Использование социальной выплаты</a:t>
          </a:r>
          <a:endParaRPr lang="ru-RU" sz="1900" kern="1200" dirty="0"/>
        </a:p>
      </dsp:txBody>
      <dsp:txXfrm rot="10800000">
        <a:off x="1413687" y="881838"/>
        <a:ext cx="4938562" cy="679055"/>
      </dsp:txXfrm>
    </dsp:sp>
    <dsp:sp modelId="{27961BCC-A5F7-4918-A4B5-A9E01BC4FACF}">
      <dsp:nvSpPr>
        <dsp:cNvPr id="0" name=""/>
        <dsp:cNvSpPr/>
      </dsp:nvSpPr>
      <dsp:spPr>
        <a:xfrm>
          <a:off x="1074159" y="881838"/>
          <a:ext cx="679055" cy="679055"/>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9462FD84-372B-4487-981B-4CDF408FCAC7}">
      <dsp:nvSpPr>
        <dsp:cNvPr id="0" name=""/>
        <dsp:cNvSpPr/>
      </dsp:nvSpPr>
      <dsp:spPr>
        <a:xfrm rot="10800000">
          <a:off x="1413687" y="1763597"/>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III. </a:t>
          </a:r>
          <a:r>
            <a:rPr lang="ru-RU" sz="1900" kern="1200" dirty="0" smtClean="0"/>
            <a:t>Целевая аудитория</a:t>
          </a:r>
          <a:endParaRPr lang="ru-RU" sz="1900" kern="1200" dirty="0"/>
        </a:p>
      </dsp:txBody>
      <dsp:txXfrm rot="10800000">
        <a:off x="1413687" y="1763597"/>
        <a:ext cx="4938562" cy="679055"/>
      </dsp:txXfrm>
    </dsp:sp>
    <dsp:sp modelId="{FAF9A2AD-2FF9-4B62-AF84-C7DBD55B793E}">
      <dsp:nvSpPr>
        <dsp:cNvPr id="0" name=""/>
        <dsp:cNvSpPr/>
      </dsp:nvSpPr>
      <dsp:spPr>
        <a:xfrm>
          <a:off x="1074159" y="1763597"/>
          <a:ext cx="679055" cy="679055"/>
        </a:xfrm>
        <a:prstGeom prst="ellipse">
          <a:avLst/>
        </a:prstGeom>
        <a:blipFill rotWithShape="1">
          <a:blip xmlns:r="http://schemas.openxmlformats.org/officeDocument/2006/relationships" r:embed="rId3"/>
          <a:stretch>
            <a:fillRect/>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40AFE802-4CE9-41BF-9A1D-441F37257F0E}">
      <dsp:nvSpPr>
        <dsp:cNvPr id="0" name=""/>
        <dsp:cNvSpPr/>
      </dsp:nvSpPr>
      <dsp:spPr>
        <a:xfrm rot="10800000">
          <a:off x="1413687" y="2645356"/>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IV. </a:t>
          </a:r>
          <a:r>
            <a:rPr lang="ru-RU" sz="1900" kern="1200" dirty="0" smtClean="0"/>
            <a:t>Условия участия в подпрограмме</a:t>
          </a:r>
          <a:endParaRPr lang="ru-RU" sz="1900" kern="1200" dirty="0"/>
        </a:p>
      </dsp:txBody>
      <dsp:txXfrm rot="10800000">
        <a:off x="1413687" y="2645356"/>
        <a:ext cx="4938562" cy="679055"/>
      </dsp:txXfrm>
    </dsp:sp>
    <dsp:sp modelId="{47CD327B-5AA6-4185-A96F-C85664E09357}">
      <dsp:nvSpPr>
        <dsp:cNvPr id="0" name=""/>
        <dsp:cNvSpPr/>
      </dsp:nvSpPr>
      <dsp:spPr>
        <a:xfrm>
          <a:off x="1074159" y="2645356"/>
          <a:ext cx="679055" cy="679055"/>
        </a:xfrm>
        <a:prstGeom prst="ellipse">
          <a:avLst/>
        </a:prstGeom>
        <a:blipFill rotWithShape="1">
          <a:blip xmlns:r="http://schemas.openxmlformats.org/officeDocument/2006/relationships" r:embed="rId4"/>
          <a:stretch>
            <a:fillRect/>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7DF91D4E-564A-485B-952D-17DF4DB37A29}">
      <dsp:nvSpPr>
        <dsp:cNvPr id="0" name=""/>
        <dsp:cNvSpPr/>
      </dsp:nvSpPr>
      <dsp:spPr>
        <a:xfrm rot="10800000">
          <a:off x="1413687" y="3527115"/>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V. </a:t>
          </a:r>
          <a:r>
            <a:rPr lang="ru-RU" sz="1900" kern="1200" dirty="0" smtClean="0"/>
            <a:t>Список документов</a:t>
          </a:r>
          <a:endParaRPr lang="ru-RU" sz="1900" kern="1200" dirty="0"/>
        </a:p>
      </dsp:txBody>
      <dsp:txXfrm rot="10800000">
        <a:off x="1413687" y="3527115"/>
        <a:ext cx="4938562" cy="679055"/>
      </dsp:txXfrm>
    </dsp:sp>
    <dsp:sp modelId="{35FC6E3F-D64A-49DA-AD5D-8ABEE2A2F50B}">
      <dsp:nvSpPr>
        <dsp:cNvPr id="0" name=""/>
        <dsp:cNvSpPr/>
      </dsp:nvSpPr>
      <dsp:spPr>
        <a:xfrm>
          <a:off x="1074159" y="3527115"/>
          <a:ext cx="679055" cy="679055"/>
        </a:xfrm>
        <a:prstGeom prst="ellipse">
          <a:avLst/>
        </a:prstGeom>
        <a:blipFill rotWithShape="1">
          <a:blip xmlns:r="http://schemas.openxmlformats.org/officeDocument/2006/relationships" r:embed="rId5"/>
          <a:stretch>
            <a:fillRect/>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 modelId="{3316FBC2-7463-4DB5-9D7D-0635E51263E1}">
      <dsp:nvSpPr>
        <dsp:cNvPr id="0" name=""/>
        <dsp:cNvSpPr/>
      </dsp:nvSpPr>
      <dsp:spPr>
        <a:xfrm rot="10800000">
          <a:off x="1413687" y="4408875"/>
          <a:ext cx="4938562" cy="679055"/>
        </a:xfrm>
        <a:prstGeom prst="homePlate">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hueOff val="0"/>
              <a:satOff val="0"/>
              <a:lumOff val="0"/>
              <a:alphaOff val="0"/>
              <a:shade val="25000"/>
              <a:satMod val="18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99445" tIns="72390" rIns="135128" bIns="72390" numCol="1" spcCol="1270" anchor="ctr" anchorCtr="0">
          <a:noAutofit/>
        </a:bodyPr>
        <a:lstStyle/>
        <a:p>
          <a:pPr lvl="0" algn="ctr" defTabSz="844550">
            <a:lnSpc>
              <a:spcPct val="90000"/>
            </a:lnSpc>
            <a:spcBef>
              <a:spcPct val="0"/>
            </a:spcBef>
            <a:spcAft>
              <a:spcPct val="35000"/>
            </a:spcAft>
          </a:pPr>
          <a:r>
            <a:rPr lang="en-US" sz="1900" kern="1200" dirty="0" smtClean="0"/>
            <a:t>VI. </a:t>
          </a:r>
          <a:r>
            <a:rPr lang="ru-RU" sz="1900" kern="1200" dirty="0" smtClean="0"/>
            <a:t>Механизм реализации подпрограммы</a:t>
          </a:r>
          <a:endParaRPr lang="ru-RU" sz="1900" kern="1200" dirty="0"/>
        </a:p>
      </dsp:txBody>
      <dsp:txXfrm rot="10800000">
        <a:off x="1413687" y="4408875"/>
        <a:ext cx="4938562" cy="679055"/>
      </dsp:txXfrm>
    </dsp:sp>
    <dsp:sp modelId="{40270963-3E58-4B1B-94EF-8D88019DEEC8}">
      <dsp:nvSpPr>
        <dsp:cNvPr id="0" name=""/>
        <dsp:cNvSpPr/>
      </dsp:nvSpPr>
      <dsp:spPr>
        <a:xfrm>
          <a:off x="1074159" y="4408875"/>
          <a:ext cx="679055" cy="679055"/>
        </a:xfrm>
        <a:prstGeom prst="ellipse">
          <a:avLst/>
        </a:prstGeom>
        <a:blipFill rotWithShape="1">
          <a:blip xmlns:r="http://schemas.openxmlformats.org/officeDocument/2006/relationships" r:embed="rId6"/>
          <a:stretch>
            <a:fillRect/>
          </a:stretch>
        </a:blip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accent1">
              <a:tint val="50000"/>
              <a:hueOff val="0"/>
              <a:satOff val="0"/>
              <a:lumOff val="0"/>
              <a:alphaOff val="0"/>
              <a:shade val="25000"/>
              <a:satMod val="180000"/>
            </a:schemeClr>
          </a:contourClr>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580755-DE27-4894-9029-F9FA3EFF68EC}">
      <dsp:nvSpPr>
        <dsp:cNvPr id="0" name=""/>
        <dsp:cNvSpPr/>
      </dsp:nvSpPr>
      <dsp:spPr>
        <a:xfrm>
          <a:off x="1483866" y="1059298"/>
          <a:ext cx="3127667" cy="284347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ru-RU" sz="3100" kern="1200" dirty="0" smtClean="0"/>
            <a:t>Размер социальной выплаты составляет</a:t>
          </a:r>
          <a:endParaRPr lang="ru-RU" sz="3100" kern="1200" dirty="0"/>
        </a:p>
      </dsp:txBody>
      <dsp:txXfrm>
        <a:off x="1483866" y="1059298"/>
        <a:ext cx="3127667" cy="2843475"/>
      </dsp:txXfrm>
    </dsp:sp>
    <dsp:sp modelId="{C638B55D-DF9F-4CAC-9250-5BA1F1AEB8D0}">
      <dsp:nvSpPr>
        <dsp:cNvPr id="0" name=""/>
        <dsp:cNvSpPr/>
      </dsp:nvSpPr>
      <dsp:spPr>
        <a:xfrm>
          <a:off x="1333297" y="0"/>
          <a:ext cx="4736936" cy="4937969"/>
        </a:xfrm>
        <a:prstGeom prst="blockArc">
          <a:avLst>
            <a:gd name="adj1" fmla="val 17527788"/>
            <a:gd name="adj2" fmla="val 4119114"/>
            <a:gd name="adj3" fmla="val 575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985BE-9A4B-408E-AE85-BE28BB0F9C50}">
      <dsp:nvSpPr>
        <dsp:cNvPr id="0" name=""/>
        <dsp:cNvSpPr/>
      </dsp:nvSpPr>
      <dsp:spPr>
        <a:xfrm>
          <a:off x="4821233" y="416270"/>
          <a:ext cx="1258830" cy="1259182"/>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7000" b="-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C7390-DCF6-46CC-9A5A-D0BA03252CBD}">
      <dsp:nvSpPr>
        <dsp:cNvPr id="0" name=""/>
        <dsp:cNvSpPr/>
      </dsp:nvSpPr>
      <dsp:spPr>
        <a:xfrm>
          <a:off x="6336513" y="258551"/>
          <a:ext cx="3908543" cy="1549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b="1" kern="1200" dirty="0" smtClean="0">
              <a:solidFill>
                <a:schemeClr val="tx2">
                  <a:lumMod val="75000"/>
                </a:schemeClr>
              </a:solidFill>
            </a:rPr>
            <a:t>не менее 30%  расчетной стоимости жилья для молодых семей, не имеющих детей</a:t>
          </a:r>
          <a:endParaRPr lang="ru-RU" sz="2000" b="1" kern="1200" dirty="0">
            <a:solidFill>
              <a:schemeClr val="tx2">
                <a:lumMod val="75000"/>
              </a:schemeClr>
            </a:solidFill>
          </a:endParaRPr>
        </a:p>
      </dsp:txBody>
      <dsp:txXfrm>
        <a:off x="6336513" y="258551"/>
        <a:ext cx="3908543" cy="1549906"/>
      </dsp:txXfrm>
    </dsp:sp>
    <dsp:sp modelId="{5EE00C40-28C9-4A35-8D08-8FD15651EF6C}">
      <dsp:nvSpPr>
        <dsp:cNvPr id="0" name=""/>
        <dsp:cNvSpPr/>
      </dsp:nvSpPr>
      <dsp:spPr>
        <a:xfrm>
          <a:off x="5307774" y="1848775"/>
          <a:ext cx="1258830" cy="1259182"/>
        </a:xfrm>
        <a:prstGeom prst="ellipse">
          <a:avLst/>
        </a:prstGeom>
        <a:blipFill>
          <a:blip xmlns:r="http://schemas.openxmlformats.org/officeDocument/2006/relationships" r:embed="rId2">
            <a:extLst>
              <a:ext uri="{28A0092B-C50C-407E-A947-70E740481C1C}">
                <a14:useLocalDpi xmlns=""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7D893-C88E-483F-AF81-8876C6066762}">
      <dsp:nvSpPr>
        <dsp:cNvPr id="0" name=""/>
        <dsp:cNvSpPr/>
      </dsp:nvSpPr>
      <dsp:spPr>
        <a:xfrm>
          <a:off x="6841711" y="1815501"/>
          <a:ext cx="3835836" cy="1345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b="1" kern="1200" dirty="0" smtClean="0">
              <a:solidFill>
                <a:schemeClr val="tx2">
                  <a:lumMod val="75000"/>
                </a:schemeClr>
              </a:solidFill>
            </a:rPr>
            <a:t>не менее 35% расчетной стоимости жилья для молодых семей, имеющих одного ребенка и более</a:t>
          </a:r>
          <a:endParaRPr lang="ru-RU" sz="2000" b="1" kern="1200" dirty="0">
            <a:solidFill>
              <a:schemeClr val="tx2">
                <a:lumMod val="75000"/>
              </a:schemeClr>
            </a:solidFill>
          </a:endParaRPr>
        </a:p>
      </dsp:txBody>
      <dsp:txXfrm>
        <a:off x="6841711" y="1815501"/>
        <a:ext cx="3835836" cy="1345507"/>
      </dsp:txXfrm>
    </dsp:sp>
    <dsp:sp modelId="{1B26263C-7D40-49A8-AADD-E9094F97AA75}">
      <dsp:nvSpPr>
        <dsp:cNvPr id="0" name=""/>
        <dsp:cNvSpPr/>
      </dsp:nvSpPr>
      <dsp:spPr>
        <a:xfrm>
          <a:off x="4821233" y="3301526"/>
          <a:ext cx="1258830" cy="1259182"/>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20000" r="-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E1A21-4228-4264-B2F3-9D28D511242C}">
      <dsp:nvSpPr>
        <dsp:cNvPr id="0" name=""/>
        <dsp:cNvSpPr/>
      </dsp:nvSpPr>
      <dsp:spPr>
        <a:xfrm>
          <a:off x="6263603" y="3150030"/>
          <a:ext cx="4499217" cy="1498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ru-RU" sz="2000" b="1" kern="1200" dirty="0" smtClean="0">
              <a:solidFill>
                <a:schemeClr val="tx2">
                  <a:lumMod val="75000"/>
                </a:schemeClr>
              </a:solidFill>
            </a:rPr>
            <a:t>не менее 35 % расчетной стоимости жилья для молодых семей, в которой один из супругов не является гражданином Российской Федерации</a:t>
          </a:r>
          <a:endParaRPr lang="ru-RU" sz="2000" b="1" kern="1200" dirty="0">
            <a:solidFill>
              <a:schemeClr val="tx2">
                <a:lumMod val="75000"/>
              </a:schemeClr>
            </a:solidFill>
          </a:endParaRPr>
        </a:p>
      </dsp:txBody>
      <dsp:txXfrm>
        <a:off x="6263603" y="3150030"/>
        <a:ext cx="4499217" cy="14988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8CAAAF-B925-4B05-9D4B-6EC47A2C0078}">
      <dsp:nvSpPr>
        <dsp:cNvPr id="0" name=""/>
        <dsp:cNvSpPr/>
      </dsp:nvSpPr>
      <dsp:spPr>
        <a:xfrm>
          <a:off x="558351" y="0"/>
          <a:ext cx="8272802" cy="4732638"/>
        </a:xfrm>
        <a:prstGeom prst="swooshArrow">
          <a:avLst>
            <a:gd name="adj1" fmla="val 25000"/>
            <a:gd name="adj2" fmla="val 25000"/>
          </a:avLst>
        </a:prstGeom>
        <a:solidFill>
          <a:schemeClr val="bg2">
            <a:lumMod val="50000"/>
          </a:schemeClr>
        </a:solidFill>
        <a:ln>
          <a:noFill/>
        </a:ln>
        <a:effectLst/>
      </dsp:spPr>
      <dsp:style>
        <a:lnRef idx="0">
          <a:scrgbClr r="0" g="0" b="0"/>
        </a:lnRef>
        <a:fillRef idx="1">
          <a:scrgbClr r="0" g="0" b="0"/>
        </a:fillRef>
        <a:effectRef idx="0">
          <a:scrgbClr r="0" g="0" b="0"/>
        </a:effectRef>
        <a:fontRef idx="minor"/>
      </dsp:style>
    </dsp:sp>
    <dsp:sp modelId="{6C660CA2-867E-4D2A-9CA2-B34588A94C98}">
      <dsp:nvSpPr>
        <dsp:cNvPr id="0" name=""/>
        <dsp:cNvSpPr/>
      </dsp:nvSpPr>
      <dsp:spPr>
        <a:xfrm>
          <a:off x="1798140" y="2820851"/>
          <a:ext cx="561713" cy="510649"/>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2F9E2-3C70-4003-AAD6-56BBFE5FA7DC}">
      <dsp:nvSpPr>
        <dsp:cNvPr id="0" name=""/>
        <dsp:cNvSpPr/>
      </dsp:nvSpPr>
      <dsp:spPr>
        <a:xfrm>
          <a:off x="921368" y="221555"/>
          <a:ext cx="3163174" cy="1367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321" tIns="0" rIns="0" bIns="0" numCol="1" spcCol="1270" anchor="t" anchorCtr="0">
          <a:noAutofit/>
        </a:bodyPr>
        <a:lstStyle/>
        <a:p>
          <a:pPr lvl="0" algn="l" defTabSz="889000">
            <a:lnSpc>
              <a:spcPct val="90000"/>
            </a:lnSpc>
            <a:spcBef>
              <a:spcPct val="0"/>
            </a:spcBef>
            <a:spcAft>
              <a:spcPct val="35000"/>
            </a:spcAft>
          </a:pPr>
          <a:r>
            <a:rPr lang="ru-RU" sz="2000" b="1" kern="1200" dirty="0" smtClean="0">
              <a:solidFill>
                <a:schemeClr val="tx2">
                  <a:lumMod val="75000"/>
                </a:schemeClr>
              </a:solidFill>
            </a:rPr>
            <a:t>Молодая семья обращается в уполномоченный орган местного самоуправления Московской области</a:t>
          </a:r>
          <a:endParaRPr lang="ru-RU" sz="2000" b="1" kern="1200" dirty="0">
            <a:solidFill>
              <a:schemeClr val="tx2">
                <a:lumMod val="75000"/>
              </a:schemeClr>
            </a:solidFill>
          </a:endParaRPr>
        </a:p>
      </dsp:txBody>
      <dsp:txXfrm>
        <a:off x="921368" y="221555"/>
        <a:ext cx="3163174" cy="1367732"/>
      </dsp:txXfrm>
    </dsp:sp>
    <dsp:sp modelId="{B5F273F5-26E4-4B00-9D36-68047CAB285C}">
      <dsp:nvSpPr>
        <dsp:cNvPr id="0" name=""/>
        <dsp:cNvSpPr/>
      </dsp:nvSpPr>
      <dsp:spPr>
        <a:xfrm>
          <a:off x="3740848" y="1623013"/>
          <a:ext cx="762891" cy="693538"/>
        </a:xfrm>
        <a:prstGeom prst="ellipse">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44115-B15D-4173-BE6B-FD343A0400EE}">
      <dsp:nvSpPr>
        <dsp:cNvPr id="0" name=""/>
        <dsp:cNvSpPr/>
      </dsp:nvSpPr>
      <dsp:spPr>
        <a:xfrm>
          <a:off x="2564674" y="2445197"/>
          <a:ext cx="4355074" cy="1607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581" tIns="0" rIns="0" bIns="0" numCol="1" spcCol="1270" anchor="t" anchorCtr="0">
          <a:noAutofit/>
        </a:bodyPr>
        <a:lstStyle/>
        <a:p>
          <a:pPr lvl="0" algn="l" defTabSz="889000">
            <a:lnSpc>
              <a:spcPct val="90000"/>
            </a:lnSpc>
            <a:spcBef>
              <a:spcPct val="0"/>
            </a:spcBef>
            <a:spcAft>
              <a:spcPct val="35000"/>
            </a:spcAft>
          </a:pPr>
          <a:endParaRPr lang="ru-RU" sz="2000" b="1" kern="1200" dirty="0" smtClean="0">
            <a:solidFill>
              <a:schemeClr val="tx2">
                <a:lumMod val="75000"/>
              </a:schemeClr>
            </a:solidFill>
          </a:endParaRPr>
        </a:p>
        <a:p>
          <a:pPr lvl="0" algn="l" defTabSz="889000">
            <a:lnSpc>
              <a:spcPct val="90000"/>
            </a:lnSpc>
            <a:spcBef>
              <a:spcPct val="0"/>
            </a:spcBef>
            <a:spcAft>
              <a:spcPct val="35000"/>
            </a:spcAft>
          </a:pPr>
          <a:r>
            <a:rPr lang="ru-RU" sz="2000" b="1" kern="1200" dirty="0" smtClean="0">
              <a:solidFill>
                <a:schemeClr val="tx2">
                  <a:lumMod val="75000"/>
                </a:schemeClr>
              </a:solidFill>
            </a:rPr>
            <a:t>Уполномоченный орган принимает решение о включении  молодой семьи в число участников подпрограммы</a:t>
          </a:r>
          <a:endParaRPr lang="ru-RU" sz="2000" b="1" kern="1200" dirty="0">
            <a:solidFill>
              <a:schemeClr val="tx2">
                <a:lumMod val="75000"/>
              </a:schemeClr>
            </a:solidFill>
          </a:endParaRPr>
        </a:p>
      </dsp:txBody>
      <dsp:txXfrm>
        <a:off x="2564674" y="2445197"/>
        <a:ext cx="4355074" cy="1607809"/>
      </dsp:txXfrm>
    </dsp:sp>
    <dsp:sp modelId="{D23A25A4-5605-4476-90B3-AEDA8CBE1ABB}">
      <dsp:nvSpPr>
        <dsp:cNvPr id="0" name=""/>
        <dsp:cNvSpPr/>
      </dsp:nvSpPr>
      <dsp:spPr>
        <a:xfrm>
          <a:off x="6365704" y="856827"/>
          <a:ext cx="959148" cy="871951"/>
        </a:xfrm>
        <a:prstGeom prst="ellipse">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E9E34-C976-4F61-AAB3-A2F28F3592D9}">
      <dsp:nvSpPr>
        <dsp:cNvPr id="0" name=""/>
        <dsp:cNvSpPr/>
      </dsp:nvSpPr>
      <dsp:spPr>
        <a:xfrm>
          <a:off x="6722859" y="1864585"/>
          <a:ext cx="2746044" cy="1738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804" tIns="0" rIns="0" bIns="0" numCol="1" spcCol="1270" anchor="t" anchorCtr="0">
          <a:noAutofit/>
        </a:bodyPr>
        <a:lstStyle/>
        <a:p>
          <a:pPr lvl="0" algn="l" defTabSz="800100">
            <a:lnSpc>
              <a:spcPct val="90000"/>
            </a:lnSpc>
            <a:spcBef>
              <a:spcPct val="0"/>
            </a:spcBef>
            <a:spcAft>
              <a:spcPct val="35000"/>
            </a:spcAft>
          </a:pPr>
          <a:endParaRPr lang="ru-RU" sz="1800" b="1" kern="1200" dirty="0" smtClean="0">
            <a:solidFill>
              <a:schemeClr val="tx2">
                <a:lumMod val="75000"/>
              </a:schemeClr>
            </a:solidFill>
          </a:endParaRPr>
        </a:p>
        <a:p>
          <a:pPr lvl="0" algn="l" defTabSz="800100">
            <a:lnSpc>
              <a:spcPct val="90000"/>
            </a:lnSpc>
            <a:spcBef>
              <a:spcPct val="0"/>
            </a:spcBef>
            <a:spcAft>
              <a:spcPct val="35000"/>
            </a:spcAft>
          </a:pPr>
          <a:r>
            <a:rPr lang="ru-RU" sz="1800" b="1" kern="1200" dirty="0" smtClean="0">
              <a:solidFill>
                <a:schemeClr val="tx2">
                  <a:lumMod val="75000"/>
                </a:schemeClr>
              </a:solidFill>
            </a:rPr>
            <a:t>Молодая семья получает свидетельство о праве на получение социальной выплаты на приобретение жилого помещения или строительство индивидуального жилого дома</a:t>
          </a:r>
          <a:endParaRPr lang="ru-RU" sz="1800" b="1" kern="1200" dirty="0">
            <a:solidFill>
              <a:schemeClr val="tx2">
                <a:lumMod val="75000"/>
              </a:schemeClr>
            </a:solidFill>
          </a:endParaRPr>
        </a:p>
      </dsp:txBody>
      <dsp:txXfrm>
        <a:off x="6722859" y="1864585"/>
        <a:ext cx="2746044" cy="173823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Радиальный список рисунков"/>
  <dgm:desc val="Служит для отображения связей с центральной идеей. Фигура уровня 1 содержит текст, а все фигуры уровня 2 содержат рисунок с соответствующим текстом. Ограничен четырьмя рисунками уровня 2.  Неиспользуемые рисунки не отображаются, но остаются доступными при смене макета. Рекомендуется использовать текст уровня 2 небольшого объема."/>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6C37912-3454-422E-91F9-8A5C44F94421}" type="datetimeFigureOut">
              <a:rPr lang="ru-RU" smtClean="0"/>
              <a:pPr/>
              <a:t>29.08.2017</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0654A28-09A2-4D93-907F-44CBFE42BBC0}" type="slidenum">
              <a:rPr lang="ru-RU" smtClean="0"/>
              <a:pPr/>
              <a:t>‹#›</a:t>
            </a:fld>
            <a:endParaRPr lang="ru-RU"/>
          </a:p>
        </p:txBody>
      </p:sp>
    </p:spTree>
    <p:extLst>
      <p:ext uri="{BB962C8B-B14F-4D97-AF65-F5344CB8AC3E}">
        <p14:creationId xmlns="" xmlns:p14="http://schemas.microsoft.com/office/powerpoint/2010/main" val="424248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4</a:t>
            </a:fld>
            <a:endParaRPr lang="de-DE" dirty="0"/>
          </a:p>
        </p:txBody>
      </p:sp>
      <p:sp>
        <p:nvSpPr>
          <p:cNvPr id="97283" name="Rectangle 7"/>
          <p:cNvSpPr txBox="1">
            <a:spLocks noGrp="1" noChangeArrowheads="1"/>
          </p:cNvSpPr>
          <p:nvPr/>
        </p:nvSpPr>
        <p:spPr bwMode="auto">
          <a:xfrm>
            <a:off x="3853590" y="9435263"/>
            <a:ext cx="2944085" cy="492964"/>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4</a:t>
            </a:fld>
            <a:endParaRPr lang="en-GB" sz="1300" dirty="0"/>
          </a:p>
        </p:txBody>
      </p:sp>
      <p:sp>
        <p:nvSpPr>
          <p:cNvPr id="97284" name="Rectangle 2"/>
          <p:cNvSpPr>
            <a:spLocks noGrp="1" noRot="1" noChangeAspect="1" noChangeArrowheads="1" noTextEdit="1"/>
          </p:cNvSpPr>
          <p:nvPr>
            <p:ph type="sldImg"/>
          </p:nvPr>
        </p:nvSpPr>
        <p:spPr>
          <a:xfrm>
            <a:off x="90488" y="744538"/>
            <a:ext cx="6618287" cy="3724275"/>
          </a:xfrm>
          <a:ln/>
        </p:spPr>
      </p:sp>
      <p:sp>
        <p:nvSpPr>
          <p:cNvPr id="97285" name="Rectangle 3"/>
          <p:cNvSpPr>
            <a:spLocks noGrp="1" noChangeArrowheads="1"/>
          </p:cNvSpPr>
          <p:nvPr>
            <p:ph type="body" idx="1"/>
          </p:nvPr>
        </p:nvSpPr>
        <p:spPr>
          <a:xfrm>
            <a:off x="906357" y="4715907"/>
            <a:ext cx="4984962" cy="4467701"/>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 xmlns:p14="http://schemas.microsoft.com/office/powerpoint/2010/main" val="261654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5</a:t>
            </a:fld>
            <a:endParaRPr lang="de-DE" dirty="0"/>
          </a:p>
        </p:txBody>
      </p:sp>
      <p:sp>
        <p:nvSpPr>
          <p:cNvPr id="97283" name="Rectangle 7"/>
          <p:cNvSpPr txBox="1">
            <a:spLocks noGrp="1" noChangeArrowheads="1"/>
          </p:cNvSpPr>
          <p:nvPr/>
        </p:nvSpPr>
        <p:spPr bwMode="auto">
          <a:xfrm>
            <a:off x="3853590" y="9435263"/>
            <a:ext cx="2944085" cy="492964"/>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5</a:t>
            </a:fld>
            <a:endParaRPr lang="en-GB" sz="1300" dirty="0"/>
          </a:p>
        </p:txBody>
      </p:sp>
      <p:sp>
        <p:nvSpPr>
          <p:cNvPr id="97284" name="Rectangle 2"/>
          <p:cNvSpPr>
            <a:spLocks noGrp="1" noRot="1" noChangeAspect="1" noChangeArrowheads="1" noTextEdit="1"/>
          </p:cNvSpPr>
          <p:nvPr>
            <p:ph type="sldImg"/>
          </p:nvPr>
        </p:nvSpPr>
        <p:spPr>
          <a:xfrm>
            <a:off x="90488" y="744538"/>
            <a:ext cx="6618287" cy="3724275"/>
          </a:xfrm>
          <a:ln/>
        </p:spPr>
      </p:sp>
      <p:sp>
        <p:nvSpPr>
          <p:cNvPr id="97285" name="Rectangle 3"/>
          <p:cNvSpPr>
            <a:spLocks noGrp="1" noChangeArrowheads="1"/>
          </p:cNvSpPr>
          <p:nvPr>
            <p:ph type="body" idx="1"/>
          </p:nvPr>
        </p:nvSpPr>
        <p:spPr>
          <a:xfrm>
            <a:off x="906357" y="4715907"/>
            <a:ext cx="4984962" cy="4467701"/>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 xmlns:p14="http://schemas.microsoft.com/office/powerpoint/2010/main" val="261654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4D388-6837-4A33-8E7E-E9EEF22676B0}" type="slidenum">
              <a:rPr lang="ru-RU" smtClean="0"/>
              <a:pPr/>
              <a:t>‹#›</a:t>
            </a:fld>
            <a:endParaRPr lang="ru-RU"/>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harteo.com / Design 1">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338063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5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2"/>
            <a:ext cx="11329456" cy="616455"/>
          </a:xfrm>
        </p:spPr>
        <p:txBody>
          <a:bodyPr anchor="ctr" anchorCtr="0"/>
          <a:lstStyle>
            <a:lvl1pPr>
              <a:lnSpc>
                <a:spcPct val="100000"/>
              </a:lnSpc>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fld id="{E373F149-83C4-4179-9681-702531CCFDAC}" type="datetimeFigureOut">
              <a:rPr lang="de-DE" smtClean="0"/>
              <a:pPr/>
              <a:t>29.08.2017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431800" y="854994"/>
            <a:ext cx="11328400" cy="336244"/>
          </a:xfrm>
        </p:spPr>
        <p:txBody>
          <a:bodyPr lIns="0" tIns="0" rIns="0" bIns="0" anchor="t" anchorCtr="0">
            <a:normAutofit/>
          </a:bodyPr>
          <a:lstStyle>
            <a:lvl1pPr>
              <a:buNone/>
              <a:defRPr sz="2000"/>
            </a:lvl1pPr>
          </a:lstStyle>
          <a:p>
            <a:pPr lvl="0"/>
            <a:r>
              <a:rPr lang="de-DE" dirty="0" smtClean="0"/>
              <a:t>Textmasterformate durch Klicken bearbeiten</a:t>
            </a:r>
          </a:p>
        </p:txBody>
      </p:sp>
    </p:spTree>
    <p:extLst>
      <p:ext uri="{BB962C8B-B14F-4D97-AF65-F5344CB8AC3E}">
        <p14:creationId xmlns="" xmlns:p14="http://schemas.microsoft.com/office/powerpoint/2010/main" val="419953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4D388-6837-4A33-8E7E-E9EEF22676B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4D388-6837-4A33-8E7E-E9EEF22676B0}" type="slidenum">
              <a:rPr lang="ru-RU" smtClean="0"/>
              <a:pPr/>
              <a:t>‹#›</a:t>
            </a:fld>
            <a:endParaRPr lang="ru-RU"/>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A4D388-6837-4A33-8E7E-E9EEF22676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4D388-6837-4A33-8E7E-E9EEF22676B0}" type="slidenum">
              <a:rPr lang="ru-RU" smtClean="0"/>
              <a:pPr/>
              <a:t>‹#›</a:t>
            </a:fld>
            <a:endParaRPr lang="ru-RU"/>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D4E723B-3F6B-4ECA-8F44-F53E5BD52C48}" type="datetimeFigureOut">
              <a:rPr lang="ru-RU" smtClean="0"/>
              <a:pPr/>
              <a:t>29.08.2017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A4D388-6837-4A33-8E7E-E9EEF22676B0}" type="slidenum">
              <a:rPr lang="ru-RU" smtClean="0"/>
              <a:pPr/>
              <a:t>‹#›</a:t>
            </a:fld>
            <a:endParaRPr lang="ru-RU"/>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BD4E723B-3F6B-4ECA-8F44-F53E5BD52C48}" type="datetimeFigureOut">
              <a:rPr lang="ru-RU" smtClean="0"/>
              <a:pPr/>
              <a:t>29.08.2017</a:t>
            </a:fld>
            <a:endParaRPr lang="ru-RU"/>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C1A4D388-6837-4A33-8E7E-E9EEF22676B0}" type="slidenum">
              <a:rPr lang="ru-RU" smtClean="0"/>
              <a:pPr/>
              <a:t>‹#›</a:t>
            </a:fld>
            <a:endParaRPr lang="ru-RU"/>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3.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ukas.o\Desktop\Neuer Ordner\Abstract\2.jpg"/>
          <p:cNvPicPr>
            <a:picLocks noChangeAspect="1" noChangeArrowheads="1"/>
          </p:cNvPicPr>
          <p:nvPr/>
        </p:nvPicPr>
        <p:blipFill>
          <a:blip r:embed="rId2" cstate="print"/>
          <a:srcRect/>
          <a:stretch>
            <a:fillRect/>
          </a:stretch>
        </p:blipFill>
        <p:spPr bwMode="auto">
          <a:xfrm>
            <a:off x="0" y="-398508"/>
            <a:ext cx="12192000" cy="7256507"/>
          </a:xfrm>
          <a:prstGeom prst="rect">
            <a:avLst/>
          </a:prstGeom>
          <a:solidFill>
            <a:schemeClr val="tx2">
              <a:lumMod val="60000"/>
              <a:lumOff val="40000"/>
            </a:schemeClr>
          </a:solidFill>
          <a:ln>
            <a:noFill/>
          </a:ln>
          <a:effectLst>
            <a:outerShdw blurRad="292100" dist="139700" dir="2700000" algn="tl" rotWithShape="0">
              <a:srgbClr val="333333">
                <a:alpha val="65000"/>
              </a:srgbClr>
            </a:outerShdw>
          </a:effectLst>
        </p:spPr>
      </p:pic>
      <p:sp>
        <p:nvSpPr>
          <p:cNvPr id="6" name="Titel 1"/>
          <p:cNvSpPr txBox="1">
            <a:spLocks/>
          </p:cNvSpPr>
          <p:nvPr/>
        </p:nvSpPr>
        <p:spPr>
          <a:xfrm>
            <a:off x="2130805" y="877331"/>
            <a:ext cx="9286872" cy="2187143"/>
          </a:xfrm>
          <a:prstGeom prst="rect">
            <a:avLst/>
          </a:prstGeom>
          <a:ln>
            <a:noFill/>
          </a:ln>
        </p:spPr>
        <p:txBody>
          <a:bodyPr vert="horz" lIns="0" tIns="0" rIns="0" bIns="0" rtlCol="0" anchor="b" anchorCtr="0">
            <a:noAutofit/>
          </a:bodyPr>
          <a:lstStyle/>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endParaRPr lang="ru-RU" sz="4000" b="1" noProof="1">
              <a:solidFill>
                <a:schemeClr val="accent1">
                  <a:lumMod val="50000"/>
                </a:schemeClr>
              </a:solidFill>
              <a:ea typeface="+mj-ea"/>
              <a:cs typeface="+mj-cs"/>
            </a:endParaRPr>
          </a:p>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endParaRPr lang="ru-RU" sz="4000" b="1" noProof="1">
              <a:solidFill>
                <a:schemeClr val="accent1">
                  <a:lumMod val="50000"/>
                </a:schemeClr>
              </a:solidFill>
              <a:ea typeface="+mj-ea"/>
              <a:cs typeface="+mj-cs"/>
            </a:endParaRPr>
          </a:p>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endParaRPr lang="ru-RU" sz="4000" b="1" noProof="1">
              <a:solidFill>
                <a:schemeClr val="accent1">
                  <a:lumMod val="50000"/>
                </a:schemeClr>
              </a:solidFill>
              <a:ea typeface="+mj-ea"/>
              <a:cs typeface="+mj-cs"/>
            </a:endParaRPr>
          </a:p>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endParaRPr lang="ru-RU" sz="4000" b="1" noProof="1">
              <a:solidFill>
                <a:schemeClr val="accent1">
                  <a:lumMod val="50000"/>
                </a:schemeClr>
              </a:solidFill>
              <a:ea typeface="+mj-ea"/>
              <a:cs typeface="+mj-cs"/>
            </a:endParaRPr>
          </a:p>
          <a:p>
            <a:pPr algn="ctr">
              <a:lnSpc>
                <a:spcPct val="90000"/>
              </a:lnSpc>
              <a:spcBef>
                <a:spcPct val="0"/>
              </a:spcBef>
              <a:defRPr/>
            </a:pPr>
            <a:endParaRPr lang="ru-RU" sz="4000" b="1" noProof="1" smtClean="0">
              <a:solidFill>
                <a:schemeClr val="accent1">
                  <a:lumMod val="50000"/>
                </a:schemeClr>
              </a:solidFill>
              <a:ea typeface="+mj-ea"/>
              <a:cs typeface="+mj-cs"/>
            </a:endParaRPr>
          </a:p>
          <a:p>
            <a:pPr algn="ctr">
              <a:lnSpc>
                <a:spcPct val="90000"/>
              </a:lnSpc>
              <a:spcBef>
                <a:spcPct val="0"/>
              </a:spcBef>
              <a:defRPr/>
            </a:pPr>
            <a:r>
              <a:rPr lang="ru-RU" sz="4000" b="1" noProof="1" smtClean="0">
                <a:solidFill>
                  <a:schemeClr val="accent1">
                    <a:lumMod val="50000"/>
                  </a:schemeClr>
                </a:solidFill>
                <a:ea typeface="+mj-ea"/>
                <a:cs typeface="+mj-cs"/>
              </a:rPr>
              <a:t>Подпрограмма «Обеспечение жильем молодых семей» государственной программы Московской области «Жилище» на 2017-2027 годы</a:t>
            </a:r>
            <a:endParaRPr lang="de-DE" sz="4000" b="1" dirty="0">
              <a:solidFill>
                <a:schemeClr val="accent1">
                  <a:lumMod val="50000"/>
                </a:schemeClr>
              </a:solidFill>
              <a:ea typeface="+mj-ea"/>
              <a:cs typeface="+mj-cs"/>
            </a:endParaRPr>
          </a:p>
        </p:txBody>
      </p:sp>
      <p:sp>
        <p:nvSpPr>
          <p:cNvPr id="10" name="Untertitel 2"/>
          <p:cNvSpPr txBox="1">
            <a:spLocks/>
          </p:cNvSpPr>
          <p:nvPr/>
        </p:nvSpPr>
        <p:spPr>
          <a:xfrm>
            <a:off x="2276596" y="4922521"/>
            <a:ext cx="9138165" cy="807188"/>
          </a:xfrm>
          <a:prstGeom prst="rect">
            <a:avLst/>
          </a:prstGeom>
        </p:spPr>
        <p:txBody>
          <a:bodyPr vert="horz" lIns="0" tIns="0" rIns="0" bIns="0" rtlCol="0">
            <a:normAutofit fontScale="92500" lnSpcReduction="10000"/>
          </a:bodyPr>
          <a:lstStyle/>
          <a:p>
            <a:pPr>
              <a:lnSpc>
                <a:spcPct val="125000"/>
              </a:lnSpc>
              <a:spcBef>
                <a:spcPct val="20000"/>
              </a:spcBef>
              <a:defRPr/>
            </a:pPr>
            <a:r>
              <a:rPr lang="ru-RU" sz="2400" noProof="1" smtClean="0">
                <a:solidFill>
                  <a:srgbClr val="000000"/>
                </a:solidFill>
              </a:rPr>
              <a:t/>
            </a:r>
            <a:br>
              <a:rPr lang="ru-RU" sz="2400" noProof="1" smtClean="0">
                <a:solidFill>
                  <a:srgbClr val="000000"/>
                </a:solidFill>
              </a:rPr>
            </a:br>
            <a:endParaRPr lang="ru-RU" sz="2400" noProof="1" smtClean="0">
              <a:solidFill>
                <a:srgbClr val="000000"/>
              </a:solidFill>
            </a:endParaRPr>
          </a:p>
          <a:p>
            <a:pPr>
              <a:lnSpc>
                <a:spcPct val="125000"/>
              </a:lnSpc>
              <a:spcBef>
                <a:spcPct val="20000"/>
              </a:spcBef>
              <a:defRPr/>
            </a:pPr>
            <a:endParaRPr lang="ru-RU" sz="1100" noProof="1" smtClean="0">
              <a:solidFill>
                <a:srgbClr val="000000"/>
              </a:solidFill>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9741" y="333635"/>
            <a:ext cx="1695451" cy="2276475"/>
          </a:xfrm>
          <a:prstGeom prst="rect">
            <a:avLst/>
          </a:prstGeom>
        </p:spPr>
      </p:pic>
      <p:sp>
        <p:nvSpPr>
          <p:cNvPr id="12" name="Rechteck 6"/>
          <p:cNvSpPr/>
          <p:nvPr/>
        </p:nvSpPr>
        <p:spPr bwMode="auto">
          <a:xfrm>
            <a:off x="9753602" y="5852162"/>
            <a:ext cx="1661159" cy="445223"/>
          </a:xfrm>
          <a:prstGeom prst="rect">
            <a:avLst/>
          </a:prstGeom>
          <a:noFill/>
          <a:ln w="12700">
            <a:noFill/>
            <a:round/>
            <a:headEnd/>
            <a:tailEnd/>
          </a:ln>
          <a:effectLst>
            <a:outerShdw blurRad="63500" sx="102000" sy="102000" algn="ctr" rotWithShape="0">
              <a:prstClr val="black">
                <a:alpha val="40000"/>
              </a:prstClr>
            </a:outerShdw>
          </a:effectLst>
        </p:spPr>
        <p:txBody>
          <a:bodyPr rtlCol="0" anchor="ctr"/>
          <a:lstStyle/>
          <a:p>
            <a:pPr algn="r"/>
            <a:endParaRPr lang="de-DE" sz="2000" b="1" dirty="0"/>
          </a:p>
        </p:txBody>
      </p:sp>
      <p:pic>
        <p:nvPicPr>
          <p:cNvPr id="1030" name="Picture 6" descr="C:\Users\user\Pictures\одинокая мать 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35499" y="3958135"/>
            <a:ext cx="2202619" cy="1467815"/>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099" name="Picture 3" descr="C:\Users\user\Pictures\семья фон 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965912" y="2491529"/>
            <a:ext cx="2226088" cy="1620661"/>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C:\Users\user\Pictures\молодая семья фото.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18524" y="4710262"/>
            <a:ext cx="2177475" cy="1434772"/>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8" name="Picture 4" descr="C:\Users\user\Pictures\семья фото 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34219" y="3243760"/>
            <a:ext cx="2286000" cy="1428750"/>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31" name="Picture 7" descr="C:\Users\user\Pictures\семья фото 3.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79846" y="5326115"/>
            <a:ext cx="2188205" cy="1456781"/>
          </a:xfrm>
          <a:prstGeom prst="rect">
            <a:avLst/>
          </a:prstGeom>
          <a:ln w="38100" cap="sq">
            <a:solidFill>
              <a:schemeClr val="tx2">
                <a:lumMod val="40000"/>
                <a:lumOff val="6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122110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9747" y="320528"/>
            <a:ext cx="10972800" cy="1252728"/>
          </a:xfrm>
        </p:spPr>
        <p:txBody>
          <a:bodyPr>
            <a:normAutofit/>
          </a:bodyPr>
          <a:lstStyle/>
          <a:p>
            <a:r>
              <a:rPr lang="ru-RU" dirty="0" smtClean="0"/>
              <a:t>Механизм реализации подпрограммы</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66756"/>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descr="C:\Users\user\Pictures\семьяя.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635" y="2139877"/>
            <a:ext cx="3252853" cy="336344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6" name="Схема 15"/>
          <p:cNvGraphicFramePr/>
          <p:nvPr>
            <p:extLst>
              <p:ext uri="{D42A27DB-BD31-4B8C-83A1-F6EECF244321}">
                <p14:modId xmlns="" xmlns:p14="http://schemas.microsoft.com/office/powerpoint/2010/main" val="236780197"/>
              </p:ext>
            </p:extLst>
          </p:nvPr>
        </p:nvGraphicFramePr>
        <p:xfrm>
          <a:off x="2378024" y="2038865"/>
          <a:ext cx="9484461" cy="4732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705664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9747" y="320528"/>
            <a:ext cx="10972800" cy="1252728"/>
          </a:xfrm>
        </p:spPr>
        <p:txBody>
          <a:bodyPr>
            <a:normAutofit/>
          </a:bodyPr>
          <a:lstStyle/>
          <a:p>
            <a:r>
              <a:rPr lang="ru-RU" dirty="0" smtClean="0"/>
              <a:t>Механизм реализации подпрограммы</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66756"/>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Скругленный прямоугольник 6"/>
          <p:cNvSpPr/>
          <p:nvPr/>
        </p:nvSpPr>
        <p:spPr>
          <a:xfrm>
            <a:off x="293376" y="2120650"/>
            <a:ext cx="2215046" cy="1302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2">
                    <a:lumMod val="75000"/>
                  </a:schemeClr>
                </a:solidFill>
              </a:rPr>
              <a:t>Уполномоченный орган местного самоуправления формирует и утверждает список молодых семей – участников подпрограммы, изъявивших желание получить социальную выплату в планируемом году и представляет этот список Министерству строительного комплекса Московской области</a:t>
            </a:r>
          </a:p>
        </p:txBody>
      </p:sp>
      <p:sp>
        <p:nvSpPr>
          <p:cNvPr id="8" name="Скругленный прямоугольник 7"/>
          <p:cNvSpPr/>
          <p:nvPr/>
        </p:nvSpPr>
        <p:spPr>
          <a:xfrm>
            <a:off x="2330705" y="4104977"/>
            <a:ext cx="2275941" cy="1782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2">
                    <a:lumMod val="75000"/>
                  </a:schemeClr>
                </a:solidFill>
              </a:rPr>
              <a:t>На основании представленных списков и с учетом средств федерального бюджета, бюджета Московской области и местных бюджетов муниципальных образований Московской области, Министерство строительного комплекса Московской области формирует и утверждает список молодых семей – претендентов на получение социальных выплат в планируемом году</a:t>
            </a:r>
          </a:p>
        </p:txBody>
      </p:sp>
      <p:sp>
        <p:nvSpPr>
          <p:cNvPr id="9" name="Скругленный прямоугольник 8"/>
          <p:cNvSpPr/>
          <p:nvPr/>
        </p:nvSpPr>
        <p:spPr>
          <a:xfrm>
            <a:off x="4485503" y="2187828"/>
            <a:ext cx="1819149" cy="1457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a:solidFill>
                  <a:schemeClr val="tx2">
                    <a:lumMod val="75000"/>
                  </a:schemeClr>
                </a:solidFill>
              </a:rPr>
              <a:t>Уполномоченный орган местного самоуправления производит оформление свидетельств и выдачу их молодым семьям – претендентам на получение социальных выплат в </a:t>
            </a:r>
            <a:r>
              <a:rPr lang="ru-RU" sz="900" b="1" dirty="0" smtClean="0">
                <a:solidFill>
                  <a:schemeClr val="tx2">
                    <a:lumMod val="75000"/>
                  </a:schemeClr>
                </a:solidFill>
              </a:rPr>
              <a:t>соответствии с утвержденным списком</a:t>
            </a:r>
            <a:endParaRPr lang="ru-RU" sz="900" b="1" dirty="0">
              <a:solidFill>
                <a:schemeClr val="tx2">
                  <a:lumMod val="75000"/>
                </a:schemeClr>
              </a:solidFill>
            </a:endParaRPr>
          </a:p>
        </p:txBody>
      </p:sp>
      <p:sp>
        <p:nvSpPr>
          <p:cNvPr id="10" name="Скругленный прямоугольник 9"/>
          <p:cNvSpPr/>
          <p:nvPr/>
        </p:nvSpPr>
        <p:spPr>
          <a:xfrm>
            <a:off x="6709718" y="3423503"/>
            <a:ext cx="2125363" cy="1126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75000"/>
                  </a:schemeClr>
                </a:solidFill>
              </a:rPr>
              <a:t>Молодая семья, получившая свидетельство в течение 1 месяца  сдает его банк, где на ее имя открывается банковский счет, предназначенный для зачисления социальной выплаты</a:t>
            </a:r>
            <a:endParaRPr lang="ru-RU" sz="900" b="1" dirty="0">
              <a:solidFill>
                <a:schemeClr val="tx2">
                  <a:lumMod val="75000"/>
                </a:schemeClr>
              </a:solidFill>
            </a:endParaRPr>
          </a:p>
        </p:txBody>
      </p:sp>
      <p:sp>
        <p:nvSpPr>
          <p:cNvPr id="11" name="Выгнутая влево стрелка 10"/>
          <p:cNvSpPr/>
          <p:nvPr/>
        </p:nvSpPr>
        <p:spPr>
          <a:xfrm rot="18875184">
            <a:off x="706991" y="3445011"/>
            <a:ext cx="984213" cy="22077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Выгнутая вверх стрелка 11"/>
          <p:cNvSpPr/>
          <p:nvPr/>
        </p:nvSpPr>
        <p:spPr>
          <a:xfrm rot="19755155">
            <a:off x="2174229" y="2657945"/>
            <a:ext cx="2346602" cy="890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17693536">
            <a:off x="7091848" y="1834848"/>
            <a:ext cx="537888" cy="189271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Скругленный прямоугольник 13"/>
          <p:cNvSpPr/>
          <p:nvPr/>
        </p:nvSpPr>
        <p:spPr>
          <a:xfrm>
            <a:off x="9934833" y="3190300"/>
            <a:ext cx="1816443" cy="15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75000"/>
                  </a:schemeClr>
                </a:solidFill>
              </a:rPr>
              <a:t>В течение 7 месяцев с даты выдачи свидетельства молодая семья представляет в банк документы, подтверждающие приобретение жилого помещения или создание объекта индивидуального жилищного строительства</a:t>
            </a:r>
            <a:endParaRPr lang="ru-RU" sz="900" b="1" dirty="0">
              <a:solidFill>
                <a:schemeClr val="tx2">
                  <a:lumMod val="75000"/>
                </a:schemeClr>
              </a:solidFill>
            </a:endParaRPr>
          </a:p>
        </p:txBody>
      </p:sp>
      <p:sp>
        <p:nvSpPr>
          <p:cNvPr id="15" name="Выгнутая вверх стрелка 14"/>
          <p:cNvSpPr/>
          <p:nvPr/>
        </p:nvSpPr>
        <p:spPr>
          <a:xfrm rot="21218587">
            <a:off x="8464378" y="2385791"/>
            <a:ext cx="2378675" cy="7908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Скругленный прямоугольник 15"/>
          <p:cNvSpPr/>
          <p:nvPr/>
        </p:nvSpPr>
        <p:spPr>
          <a:xfrm>
            <a:off x="9809249" y="5313406"/>
            <a:ext cx="2067610" cy="1433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2">
                    <a:lumMod val="75000"/>
                  </a:schemeClr>
                </a:solidFill>
              </a:rPr>
              <a:t>На основании представленных документов банк осуществляет перечисление социальной выплаты в счет оплаты приобретаемого жилого помещения или создаваемого объекта индивидуального жилищного строительства</a:t>
            </a:r>
            <a:endParaRPr lang="ru-RU" sz="900" b="1" dirty="0">
              <a:solidFill>
                <a:schemeClr val="tx2">
                  <a:lumMod val="75000"/>
                </a:schemeClr>
              </a:solidFill>
            </a:endParaRPr>
          </a:p>
        </p:txBody>
      </p:sp>
      <p:sp>
        <p:nvSpPr>
          <p:cNvPr id="17" name="Стрелка вниз 16"/>
          <p:cNvSpPr/>
          <p:nvPr/>
        </p:nvSpPr>
        <p:spPr>
          <a:xfrm>
            <a:off x="10709014" y="4780104"/>
            <a:ext cx="352168" cy="533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user\Pictures\семьяя.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9953" y="4486480"/>
            <a:ext cx="2019765" cy="20884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user\Pictures\ключ.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772600">
            <a:off x="6647282" y="5209590"/>
            <a:ext cx="1634491" cy="10215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271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213655" y="1186248"/>
            <a:ext cx="7537623" cy="3564926"/>
          </a:xfrm>
        </p:spPr>
        <p:txBody>
          <a:bodyPr>
            <a:normAutofit/>
          </a:bodyPr>
          <a:lstStyle/>
          <a:p>
            <a:pPr marL="0" indent="0">
              <a:buNone/>
            </a:pPr>
            <a:endParaRPr lang="ru-RU" sz="3000" b="1" dirty="0" smtClean="0">
              <a:solidFill>
                <a:schemeClr val="accent1">
                  <a:lumMod val="50000"/>
                </a:schemeClr>
              </a:solidFill>
            </a:endParaRPr>
          </a:p>
          <a:p>
            <a:pPr marL="0" indent="0">
              <a:buNone/>
            </a:pPr>
            <a:endParaRPr lang="ru-RU" sz="3000" b="1" dirty="0" smtClean="0">
              <a:solidFill>
                <a:schemeClr val="accent1">
                  <a:lumMod val="50000"/>
                </a:schemeClr>
              </a:solidFill>
            </a:endParaRPr>
          </a:p>
        </p:txBody>
      </p:sp>
      <p:sp>
        <p:nvSpPr>
          <p:cNvPr id="5" name="Заголовок 4"/>
          <p:cNvSpPr>
            <a:spLocks noGrp="1"/>
          </p:cNvSpPr>
          <p:nvPr>
            <p:ph type="title"/>
          </p:nvPr>
        </p:nvSpPr>
        <p:spPr>
          <a:xfrm>
            <a:off x="609600" y="247135"/>
            <a:ext cx="10972800" cy="1343921"/>
          </a:xfrm>
        </p:spPr>
        <p:txBody>
          <a:bodyPr>
            <a:normAutofit/>
          </a:bodyPr>
          <a:lstStyle/>
          <a:p>
            <a:r>
              <a:rPr lang="ru-RU" dirty="0" smtClean="0">
                <a:solidFill>
                  <a:schemeClr val="bg1"/>
                </a:solidFill>
              </a:rPr>
              <a:t>Содержание</a:t>
            </a:r>
            <a:endParaRPr lang="ru-RU"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346" y="333632"/>
            <a:ext cx="1000899" cy="121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 xmlns:p14="http://schemas.microsoft.com/office/powerpoint/2010/main" val="807044825"/>
              </p:ext>
            </p:extLst>
          </p:nvPr>
        </p:nvGraphicFramePr>
        <p:xfrm>
          <a:off x="172996" y="1708206"/>
          <a:ext cx="7426410" cy="508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user\Pictures\семьяя.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763220" y="2790066"/>
            <a:ext cx="3578136" cy="3699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888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chemeClr val="bg1"/>
                </a:solidFill>
              </a:rPr>
              <a:t>Цель подпрограммы</a:t>
            </a:r>
            <a:endParaRPr lang="ru-RU" dirty="0">
              <a:solidFill>
                <a:schemeClr val="bg1"/>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346" y="345989"/>
            <a:ext cx="1000899" cy="121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4448431" y="1742302"/>
            <a:ext cx="7290489" cy="4263082"/>
          </a:xfrm>
        </p:spPr>
        <p:txBody>
          <a:bodyPr>
            <a:normAutofit fontScale="85000" lnSpcReduction="20000"/>
          </a:bodyPr>
          <a:lstStyle/>
          <a:p>
            <a:pPr marL="0" indent="0">
              <a:buNone/>
            </a:pPr>
            <a:endParaRPr lang="ru-RU" sz="3000" b="1" dirty="0" smtClean="0">
              <a:solidFill>
                <a:schemeClr val="accent1">
                  <a:lumMod val="50000"/>
                </a:schemeClr>
              </a:solidFill>
            </a:endParaRPr>
          </a:p>
          <a:p>
            <a:pPr marL="0" indent="0">
              <a:buNone/>
            </a:pPr>
            <a:r>
              <a:rPr lang="ru-RU" sz="4100" b="1" dirty="0" smtClean="0">
                <a:solidFill>
                  <a:schemeClr val="accent1">
                    <a:lumMod val="50000"/>
                  </a:schemeClr>
                </a:solidFill>
              </a:rPr>
              <a:t>Оказание государственной поддержки молодым семьям в улучшении жилищных условий путем предоставления им социальных выплат на приобретение жилого помещения или строительство индивидуального жилого дома</a:t>
            </a:r>
            <a:endParaRPr lang="ru-RU" sz="4100" b="1" dirty="0">
              <a:solidFill>
                <a:schemeClr val="accent1">
                  <a:lumMod val="50000"/>
                </a:schemeClr>
              </a:solidFill>
            </a:endParaRPr>
          </a:p>
        </p:txBody>
      </p:sp>
      <p:pic>
        <p:nvPicPr>
          <p:cNvPr id="2" name="Picture 2" descr="C:\Users\user\Pictures\семьяя.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040" y="2098449"/>
            <a:ext cx="3935950" cy="4069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932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304800" y="238542"/>
            <a:ext cx="11456456" cy="616455"/>
          </a:xfrm>
        </p:spPr>
        <p:txBody>
          <a:bodyPr>
            <a:noAutofit/>
          </a:bodyPr>
          <a:lstStyle/>
          <a:p>
            <a:pPr>
              <a:lnSpc>
                <a:spcPct val="90000"/>
              </a:lnSpc>
              <a:defRPr/>
            </a:pPr>
            <a:r>
              <a:rPr lang="ru-RU" dirty="0" smtClean="0">
                <a:solidFill>
                  <a:schemeClr val="bg1"/>
                </a:solidFill>
              </a:rPr>
              <a:t/>
            </a:r>
            <a:br>
              <a:rPr lang="ru-RU" dirty="0" smtClean="0">
                <a:solidFill>
                  <a:schemeClr val="bg1"/>
                </a:solidFill>
              </a:rPr>
            </a:br>
            <a:r>
              <a:rPr lang="ru-RU" dirty="0" smtClean="0">
                <a:solidFill>
                  <a:schemeClr val="bg1"/>
                </a:solidFill>
              </a:rPr>
              <a:t>Целевая аудитория</a:t>
            </a:r>
            <a:endParaRPr lang="de-DE" dirty="0">
              <a:solidFill>
                <a:schemeClr val="bg1"/>
              </a:solidFill>
            </a:endParaRPr>
          </a:p>
        </p:txBody>
      </p:sp>
      <p:sp>
        <p:nvSpPr>
          <p:cNvPr id="7" name="Прямоугольник 6"/>
          <p:cNvSpPr/>
          <p:nvPr/>
        </p:nvSpPr>
        <p:spPr>
          <a:xfrm>
            <a:off x="1315128" y="1047323"/>
            <a:ext cx="10446130" cy="6432530"/>
          </a:xfrm>
          <a:prstGeom prst="rect">
            <a:avLst/>
          </a:prstGeom>
        </p:spPr>
        <p:txBody>
          <a:bodyPr wrap="square">
            <a:spAutoFit/>
          </a:bodyPr>
          <a:lstStyle/>
          <a:p>
            <a:endParaRPr lang="ru-RU" sz="1600" b="1" dirty="0" smtClean="0">
              <a:solidFill>
                <a:srgbClr val="2E75B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r>
              <a:rPr lang="ru-RU" sz="3000" b="1" dirty="0" smtClean="0">
                <a:solidFill>
                  <a:schemeClr val="tx2">
                    <a:lumMod val="75000"/>
                  </a:schemeClr>
                </a:solidFill>
                <a:latin typeface="Candara" panose="020E0502030303020204" pitchFamily="34" charset="0"/>
                <a:ea typeface="Times New Roman" panose="02020603050405020304" pitchFamily="18" charset="0"/>
              </a:rPr>
              <a:t>Подпрограмма разработана в целях улучшения </a:t>
            </a:r>
          </a:p>
          <a:p>
            <a:pPr algn="ctr"/>
            <a:r>
              <a:rPr lang="ru-RU" sz="3000" b="1" dirty="0" smtClean="0">
                <a:solidFill>
                  <a:schemeClr val="tx2">
                    <a:lumMod val="75000"/>
                  </a:schemeClr>
                </a:solidFill>
                <a:latin typeface="Candara" panose="020E0502030303020204" pitchFamily="34" charset="0"/>
                <a:ea typeface="Times New Roman" panose="02020603050405020304" pitchFamily="18" charset="0"/>
              </a:rPr>
              <a:t>жилищных условий:</a:t>
            </a:r>
            <a:endParaRPr lang="ru-RU" sz="3000" b="1" dirty="0">
              <a:solidFill>
                <a:schemeClr val="tx2">
                  <a:lumMod val="75000"/>
                </a:schemeClr>
              </a:solidFill>
              <a:latin typeface="Candara" panose="020E0502030303020204" pitchFamily="34" charset="0"/>
              <a:ea typeface="Times New Roman" panose="02020603050405020304" pitchFamily="18" charset="0"/>
            </a:endParaRPr>
          </a:p>
          <a:p>
            <a:r>
              <a:rPr lang="ru-RU" sz="2400" b="1" dirty="0" smtClean="0">
                <a:solidFill>
                  <a:schemeClr val="tx2">
                    <a:lumMod val="75000"/>
                  </a:schemeClr>
                </a:solidFill>
                <a:latin typeface="Candara" panose="020E0502030303020204" pitchFamily="34" charset="0"/>
                <a:ea typeface="Times New Roman" panose="02020603050405020304" pitchFamily="18" charset="0"/>
              </a:rPr>
              <a:t>Молодых семей</a:t>
            </a:r>
            <a:r>
              <a:rPr lang="ru-RU" sz="2400" b="1" dirty="0">
                <a:solidFill>
                  <a:schemeClr val="tx2">
                    <a:lumMod val="75000"/>
                  </a:schemeClr>
                </a:solidFill>
                <a:latin typeface="Candara" panose="020E0502030303020204" pitchFamily="34" charset="0"/>
                <a:ea typeface="Times New Roman" panose="02020603050405020304" pitchFamily="18" charset="0"/>
              </a:rPr>
              <a:t>, являющихся гражданами Российской </a:t>
            </a:r>
            <a:r>
              <a:rPr lang="ru-RU" sz="2400" b="1" dirty="0" smtClean="0">
                <a:solidFill>
                  <a:schemeClr val="tx2">
                    <a:lumMod val="75000"/>
                  </a:schemeClr>
                </a:solidFill>
                <a:latin typeface="Candara" panose="020E0502030303020204" pitchFamily="34" charset="0"/>
                <a:ea typeface="Times New Roman" panose="02020603050405020304" pitchFamily="18" charset="0"/>
              </a:rPr>
              <a:t>Федерации, не имеющих детей</a:t>
            </a:r>
          </a:p>
          <a:p>
            <a:endParaRPr lang="ru-RU" sz="2400" b="1" dirty="0" smtClean="0">
              <a:solidFill>
                <a:schemeClr val="tx2">
                  <a:lumMod val="75000"/>
                </a:schemeClr>
              </a:solidFill>
              <a:latin typeface="Candara" panose="020E0502030303020204" pitchFamily="34" charset="0"/>
              <a:ea typeface="Times New Roman" panose="02020603050405020304" pitchFamily="18" charset="0"/>
            </a:endParaRPr>
          </a:p>
          <a:p>
            <a:r>
              <a:rPr lang="ru-RU" sz="2400" b="1" dirty="0" smtClean="0">
                <a:solidFill>
                  <a:schemeClr val="tx2">
                    <a:lumMod val="75000"/>
                  </a:schemeClr>
                </a:solidFill>
                <a:latin typeface="Candara" panose="020E0502030303020204" pitchFamily="34" charset="0"/>
                <a:ea typeface="Times New Roman" panose="02020603050405020304" pitchFamily="18" charset="0"/>
              </a:rPr>
              <a:t>Молодых семей, являющихся гражданами Российской Федерации, имеющих одного и более детей</a:t>
            </a:r>
          </a:p>
          <a:p>
            <a:endParaRPr lang="ru-RU" sz="2400" b="1" dirty="0" smtClean="0">
              <a:solidFill>
                <a:schemeClr val="tx2">
                  <a:lumMod val="75000"/>
                </a:schemeClr>
              </a:solidFill>
              <a:latin typeface="Candara" panose="020E0502030303020204" pitchFamily="34" charset="0"/>
              <a:ea typeface="Times New Roman" panose="02020603050405020304" pitchFamily="18" charset="0"/>
            </a:endParaRPr>
          </a:p>
          <a:p>
            <a:r>
              <a:rPr lang="ru-RU" sz="2400" b="1" dirty="0" smtClean="0">
                <a:solidFill>
                  <a:schemeClr val="tx2">
                    <a:lumMod val="75000"/>
                  </a:schemeClr>
                </a:solidFill>
                <a:latin typeface="Candara" panose="020E0502030303020204" pitchFamily="34" charset="0"/>
                <a:ea typeface="Times New Roman" panose="02020603050405020304" pitchFamily="18" charset="0"/>
              </a:rPr>
              <a:t>Неполных молодых </a:t>
            </a:r>
            <a:r>
              <a:rPr lang="ru-RU" sz="2400" b="1" dirty="0">
                <a:solidFill>
                  <a:schemeClr val="tx2">
                    <a:lumMod val="75000"/>
                  </a:schemeClr>
                </a:solidFill>
                <a:latin typeface="Candara" panose="020E0502030303020204" pitchFamily="34" charset="0"/>
                <a:ea typeface="Times New Roman" panose="02020603050405020304" pitchFamily="18" charset="0"/>
              </a:rPr>
              <a:t>семей, </a:t>
            </a:r>
            <a:r>
              <a:rPr lang="ru-RU" sz="2400" b="1" dirty="0" smtClean="0">
                <a:solidFill>
                  <a:schemeClr val="tx2">
                    <a:lumMod val="75000"/>
                  </a:schemeClr>
                </a:solidFill>
                <a:latin typeface="Candara" panose="020E0502030303020204" pitchFamily="34" charset="0"/>
                <a:ea typeface="Times New Roman" panose="02020603050405020304" pitchFamily="18" charset="0"/>
              </a:rPr>
              <a:t>состоящих из одного молодого родителя, являющегося гражданином </a:t>
            </a:r>
            <a:r>
              <a:rPr lang="ru-RU" sz="2400" b="1" dirty="0">
                <a:solidFill>
                  <a:schemeClr val="tx2">
                    <a:lumMod val="75000"/>
                  </a:schemeClr>
                </a:solidFill>
                <a:latin typeface="Candara" panose="020E0502030303020204" pitchFamily="34" charset="0"/>
                <a:ea typeface="Times New Roman" panose="02020603050405020304" pitchFamily="18" charset="0"/>
              </a:rPr>
              <a:t>Российской Федерации, </a:t>
            </a:r>
            <a:r>
              <a:rPr lang="ru-RU" sz="2400" b="1" dirty="0" smtClean="0">
                <a:solidFill>
                  <a:schemeClr val="tx2">
                    <a:lumMod val="75000"/>
                  </a:schemeClr>
                </a:solidFill>
                <a:latin typeface="Candara" panose="020E0502030303020204" pitchFamily="34" charset="0"/>
                <a:ea typeface="Times New Roman" panose="02020603050405020304" pitchFamily="18" charset="0"/>
              </a:rPr>
              <a:t>и </a:t>
            </a:r>
            <a:r>
              <a:rPr lang="ru-RU" sz="2400" b="1" dirty="0">
                <a:solidFill>
                  <a:schemeClr val="tx2">
                    <a:lumMod val="75000"/>
                  </a:schemeClr>
                </a:solidFill>
                <a:latin typeface="Candara" panose="020E0502030303020204" pitchFamily="34" charset="0"/>
                <a:ea typeface="Times New Roman" panose="02020603050405020304" pitchFamily="18" charset="0"/>
              </a:rPr>
              <a:t>одного и более детей</a:t>
            </a:r>
          </a:p>
          <a:p>
            <a:endParaRPr lang="ru-RU" sz="2400" b="1" dirty="0" smtClean="0">
              <a:solidFill>
                <a:schemeClr val="tx2">
                  <a:lumMod val="75000"/>
                </a:schemeClr>
              </a:solidFill>
              <a:latin typeface="Candara" panose="020E0502030303020204" pitchFamily="34" charset="0"/>
              <a:ea typeface="Times New Roman" panose="02020603050405020304" pitchFamily="18" charset="0"/>
            </a:endParaRPr>
          </a:p>
          <a:p>
            <a:r>
              <a:rPr lang="ru-RU" sz="2400" b="1" dirty="0" smtClean="0">
                <a:solidFill>
                  <a:schemeClr val="tx2">
                    <a:lumMod val="75000"/>
                  </a:schemeClr>
                </a:solidFill>
                <a:latin typeface="Candara" panose="020E0502030303020204" pitchFamily="34" charset="0"/>
                <a:ea typeface="Times New Roman" panose="02020603050405020304" pitchFamily="18" charset="0"/>
              </a:rPr>
              <a:t>Молодых </a:t>
            </a:r>
            <a:r>
              <a:rPr lang="ru-RU" sz="2400" b="1" dirty="0">
                <a:solidFill>
                  <a:schemeClr val="tx2">
                    <a:lumMod val="75000"/>
                  </a:schemeClr>
                </a:solidFill>
                <a:latin typeface="Candara" panose="020E0502030303020204" pitchFamily="34" charset="0"/>
                <a:ea typeface="Times New Roman" panose="02020603050405020304" pitchFamily="18" charset="0"/>
              </a:rPr>
              <a:t>семей</a:t>
            </a:r>
            <a:r>
              <a:rPr lang="ru-RU" sz="2400" b="1" dirty="0" smtClean="0">
                <a:solidFill>
                  <a:schemeClr val="tx2">
                    <a:lumMod val="75000"/>
                  </a:schemeClr>
                </a:solidFill>
                <a:latin typeface="Candara" panose="020E0502030303020204" pitchFamily="34" charset="0"/>
                <a:ea typeface="Times New Roman" panose="02020603050405020304" pitchFamily="18" charset="0"/>
              </a:rPr>
              <a:t>, </a:t>
            </a:r>
            <a:r>
              <a:rPr lang="ru-RU" sz="2400" b="1" dirty="0">
                <a:solidFill>
                  <a:schemeClr val="tx2">
                    <a:lumMod val="75000"/>
                  </a:schemeClr>
                </a:solidFill>
                <a:latin typeface="Candara" panose="020E0502030303020204" pitchFamily="34" charset="0"/>
                <a:ea typeface="Times New Roman" panose="02020603050405020304" pitchFamily="18" charset="0"/>
              </a:rPr>
              <a:t>имеющих одного и более </a:t>
            </a:r>
            <a:r>
              <a:rPr lang="ru-RU" sz="2400" b="1" dirty="0" smtClean="0">
                <a:solidFill>
                  <a:schemeClr val="tx2">
                    <a:lumMod val="75000"/>
                  </a:schemeClr>
                </a:solidFill>
                <a:latin typeface="Candara" panose="020E0502030303020204" pitchFamily="34" charset="0"/>
                <a:ea typeface="Times New Roman" panose="02020603050405020304" pitchFamily="18" charset="0"/>
              </a:rPr>
              <a:t>детей, где один из супругов не является гражданином </a:t>
            </a:r>
            <a:r>
              <a:rPr lang="ru-RU" sz="2400" b="1" dirty="0">
                <a:solidFill>
                  <a:schemeClr val="tx2">
                    <a:lumMod val="75000"/>
                  </a:schemeClr>
                </a:solidFill>
                <a:latin typeface="Candara" panose="020E0502030303020204" pitchFamily="34" charset="0"/>
                <a:ea typeface="Times New Roman" panose="02020603050405020304" pitchFamily="18" charset="0"/>
              </a:rPr>
              <a:t>Российской Федерации</a:t>
            </a:r>
          </a:p>
          <a:p>
            <a:endParaRPr lang="ru-RU" sz="24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457200" indent="-457200">
              <a:buAutoNum type="arabicPeriod"/>
            </a:pPr>
            <a:endParaRPr lang="ru-RU" sz="2400" b="1" dirty="0">
              <a:solidFill>
                <a:srgbClr val="2E75B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7252" y="416358"/>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descr="C:\Users\user\Pictures\молодожены.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1002" y="1834320"/>
            <a:ext cx="1164126" cy="1322826"/>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user\Pictures\семьяя.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8007" y="3216089"/>
            <a:ext cx="1140105" cy="1178868"/>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user\Pictures\одинокая мать 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8007" y="4469099"/>
            <a:ext cx="1111837" cy="1111837"/>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Picture 5" descr="C:\Users\user\Pictures\семья 7.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5684" y="5756119"/>
            <a:ext cx="1276481" cy="9063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6689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_h1"/>
          <p:cNvSpPr>
            <a:spLocks noGrp="1" noChangeArrowheads="1"/>
          </p:cNvSpPr>
          <p:nvPr>
            <p:ph type="title"/>
          </p:nvPr>
        </p:nvSpPr>
        <p:spPr bwMode="gray">
          <a:xfrm>
            <a:off x="304800" y="238542"/>
            <a:ext cx="11456456" cy="616455"/>
          </a:xfrm>
        </p:spPr>
        <p:txBody>
          <a:bodyPr>
            <a:noAutofit/>
          </a:bodyPr>
          <a:lstStyle/>
          <a:p>
            <a:pPr>
              <a:lnSpc>
                <a:spcPct val="90000"/>
              </a:lnSpc>
              <a:defRPr/>
            </a:pPr>
            <a:r>
              <a:rPr lang="ru-RU" dirty="0" smtClean="0">
                <a:solidFill>
                  <a:schemeClr val="bg1"/>
                </a:solidFill>
              </a:rPr>
              <a:t/>
            </a:r>
            <a:br>
              <a:rPr lang="ru-RU" dirty="0" smtClean="0">
                <a:solidFill>
                  <a:schemeClr val="bg1"/>
                </a:solidFill>
              </a:rPr>
            </a:br>
            <a:r>
              <a:rPr lang="ru-RU" dirty="0" smtClean="0">
                <a:solidFill>
                  <a:schemeClr val="bg1"/>
                </a:solidFill>
              </a:rPr>
              <a:t/>
            </a:r>
            <a:br>
              <a:rPr lang="ru-RU" dirty="0" smtClean="0">
                <a:solidFill>
                  <a:schemeClr val="bg1"/>
                </a:solidFill>
              </a:rPr>
            </a:br>
            <a:r>
              <a:rPr lang="ru-RU" dirty="0" smtClean="0">
                <a:solidFill>
                  <a:schemeClr val="bg1"/>
                </a:solidFill>
              </a:rPr>
              <a:t>Условия участия</a:t>
            </a:r>
            <a:r>
              <a:rPr lang="en-US" dirty="0" smtClean="0">
                <a:solidFill>
                  <a:schemeClr val="bg1"/>
                </a:solidFill>
              </a:rPr>
              <a:t> </a:t>
            </a:r>
            <a:r>
              <a:rPr lang="ru-RU" dirty="0" smtClean="0">
                <a:solidFill>
                  <a:schemeClr val="bg1"/>
                </a:solidFill>
              </a:rPr>
              <a:t>в подпрограмме</a:t>
            </a:r>
            <a:endParaRPr lang="de-DE" dirty="0">
              <a:solidFill>
                <a:schemeClr val="bg1"/>
              </a:solidFill>
            </a:endParaRPr>
          </a:p>
        </p:txBody>
      </p:sp>
      <p:sp>
        <p:nvSpPr>
          <p:cNvPr id="7" name="Прямоугольник 6"/>
          <p:cNvSpPr/>
          <p:nvPr/>
        </p:nvSpPr>
        <p:spPr>
          <a:xfrm>
            <a:off x="1816444" y="553052"/>
            <a:ext cx="9944814" cy="1169551"/>
          </a:xfrm>
          <a:prstGeom prst="rect">
            <a:avLst/>
          </a:prstGeom>
        </p:spPr>
        <p:txBody>
          <a:bodyPr wrap="square">
            <a:spAutoFit/>
          </a:bodyPr>
          <a:lstStyle/>
          <a:p>
            <a:endParaRPr lang="ru-RU" sz="1600" b="1" dirty="0" smtClean="0">
              <a:solidFill>
                <a:srgbClr val="2E75B6"/>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endParaRPr lang="ru-RU" sz="3000" b="1" dirty="0" smtClean="0">
              <a:solidFill>
                <a:schemeClr val="tx2">
                  <a:lumMod val="75000"/>
                </a:schemeClr>
              </a:solidFill>
              <a:latin typeface="Candara" panose="020E0502030303020204" pitchFamily="34" charset="0"/>
              <a:ea typeface="Times New Roman" panose="02020603050405020304" pitchFamily="18" charset="0"/>
            </a:endParaRPr>
          </a:p>
          <a:p>
            <a:endParaRPr lang="ru-RU" sz="2400" b="1" dirty="0" smtClean="0">
              <a:solidFill>
                <a:schemeClr val="tx2">
                  <a:lumMod val="75000"/>
                </a:schemeClr>
              </a:solidFill>
              <a:latin typeface="Candara" panose="020E0502030303020204" pitchFamily="34" charset="0"/>
              <a:ea typeface="Times New Roman" panose="02020603050405020304" pitchFamily="18"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7252" y="444073"/>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13654" y="2845667"/>
            <a:ext cx="3558746" cy="3641464"/>
          </a:xfrm>
          <a:prstGeom prst="rect">
            <a:avLst/>
          </a:prstGeom>
        </p:spPr>
      </p:pic>
      <p:sp>
        <p:nvSpPr>
          <p:cNvPr id="5" name="TextBox 4"/>
          <p:cNvSpPr txBox="1"/>
          <p:nvPr/>
        </p:nvSpPr>
        <p:spPr>
          <a:xfrm>
            <a:off x="367252" y="2323070"/>
            <a:ext cx="3549840" cy="1323439"/>
          </a:xfrm>
          <a:prstGeom prst="rect">
            <a:avLst/>
          </a:prstGeom>
          <a:noFill/>
        </p:spPr>
        <p:txBody>
          <a:bodyPr wrap="square" rtlCol="0">
            <a:spAutoFit/>
          </a:bodyPr>
          <a:lstStyle/>
          <a:p>
            <a:r>
              <a:rPr lang="ru-RU" sz="2000" b="1" dirty="0" smtClean="0">
                <a:solidFill>
                  <a:schemeClr val="tx2">
                    <a:lumMod val="75000"/>
                  </a:schemeClr>
                </a:solidFill>
              </a:rPr>
              <a:t>Возраст каждого из супругов либо одного родителя в неполной семье не превышает 35 лет</a:t>
            </a:r>
            <a:endParaRPr lang="ru-RU" sz="2000" b="1" dirty="0">
              <a:solidFill>
                <a:schemeClr val="tx2">
                  <a:lumMod val="75000"/>
                </a:schemeClr>
              </a:solidFill>
            </a:endParaRPr>
          </a:p>
        </p:txBody>
      </p:sp>
      <p:sp>
        <p:nvSpPr>
          <p:cNvPr id="8" name="Стрелка вправо 7"/>
          <p:cNvSpPr/>
          <p:nvPr/>
        </p:nvSpPr>
        <p:spPr>
          <a:xfrm>
            <a:off x="2866768" y="4100730"/>
            <a:ext cx="1483396" cy="35834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67252" y="3818239"/>
            <a:ext cx="2684868" cy="1015663"/>
          </a:xfrm>
          <a:prstGeom prst="rect">
            <a:avLst/>
          </a:prstGeom>
          <a:noFill/>
        </p:spPr>
        <p:txBody>
          <a:bodyPr wrap="square" rtlCol="0">
            <a:spAutoFit/>
          </a:bodyPr>
          <a:lstStyle/>
          <a:p>
            <a:r>
              <a:rPr lang="ru-RU" sz="2000" b="1" dirty="0" smtClean="0">
                <a:solidFill>
                  <a:schemeClr val="tx2">
                    <a:lumMod val="75000"/>
                  </a:schemeClr>
                </a:solidFill>
              </a:rPr>
              <a:t>Признание молодой семьи нуждающейся в жилых помещениях</a:t>
            </a:r>
            <a:endParaRPr lang="ru-RU" sz="2000" b="1" dirty="0">
              <a:solidFill>
                <a:schemeClr val="tx2">
                  <a:lumMod val="75000"/>
                </a:schemeClr>
              </a:solidFill>
            </a:endParaRPr>
          </a:p>
        </p:txBody>
      </p:sp>
      <p:sp>
        <p:nvSpPr>
          <p:cNvPr id="12" name="TextBox 11"/>
          <p:cNvSpPr txBox="1"/>
          <p:nvPr/>
        </p:nvSpPr>
        <p:spPr>
          <a:xfrm>
            <a:off x="379608" y="5204288"/>
            <a:ext cx="2672512" cy="1015663"/>
          </a:xfrm>
          <a:prstGeom prst="rect">
            <a:avLst/>
          </a:prstGeom>
          <a:noFill/>
        </p:spPr>
        <p:txBody>
          <a:bodyPr wrap="square" rtlCol="0">
            <a:spAutoFit/>
          </a:bodyPr>
          <a:lstStyle/>
          <a:p>
            <a:r>
              <a:rPr lang="ru-RU" sz="2000" b="1" dirty="0" smtClean="0">
                <a:solidFill>
                  <a:schemeClr val="tx2">
                    <a:lumMod val="75000"/>
                  </a:schemeClr>
                </a:solidFill>
              </a:rPr>
              <a:t>Имеющая место жительства в Московской области</a:t>
            </a:r>
            <a:endParaRPr lang="ru-RU" sz="2000" b="1" dirty="0">
              <a:solidFill>
                <a:schemeClr val="tx2">
                  <a:lumMod val="75000"/>
                </a:schemeClr>
              </a:solidFill>
            </a:endParaRPr>
          </a:p>
        </p:txBody>
      </p:sp>
      <p:sp>
        <p:nvSpPr>
          <p:cNvPr id="14" name="Стрелка влево 13"/>
          <p:cNvSpPr/>
          <p:nvPr/>
        </p:nvSpPr>
        <p:spPr>
          <a:xfrm rot="20243965">
            <a:off x="6809469" y="3260566"/>
            <a:ext cx="1380009" cy="383061"/>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8093676" y="1904532"/>
            <a:ext cx="3991232" cy="2246769"/>
          </a:xfrm>
          <a:prstGeom prst="rect">
            <a:avLst/>
          </a:prstGeom>
          <a:noFill/>
        </p:spPr>
        <p:txBody>
          <a:bodyPr wrap="square" rtlCol="0">
            <a:spAutoFit/>
          </a:bodyPr>
          <a:lstStyle/>
          <a:p>
            <a:r>
              <a:rPr lang="ru-RU" sz="2000" b="1" dirty="0" smtClean="0">
                <a:solidFill>
                  <a:schemeClr val="tx2">
                    <a:lumMod val="75000"/>
                  </a:schemeClr>
                </a:solidFill>
              </a:rPr>
              <a:t>Наличие у молодой семьи доходов либо иных денежных средств, достаточных для оплаты расчетной (средней) стоимости жилья в части, превышающей размер предоставляемой социальной выплаты</a:t>
            </a:r>
            <a:endParaRPr lang="ru-RU" sz="2000" b="1" dirty="0">
              <a:solidFill>
                <a:schemeClr val="tx2">
                  <a:lumMod val="75000"/>
                </a:schemeClr>
              </a:solidFill>
            </a:endParaRPr>
          </a:p>
        </p:txBody>
      </p:sp>
      <p:sp>
        <p:nvSpPr>
          <p:cNvPr id="16" name="Стрелка влево 15"/>
          <p:cNvSpPr/>
          <p:nvPr/>
        </p:nvSpPr>
        <p:spPr>
          <a:xfrm rot="937775">
            <a:off x="7501835" y="4986850"/>
            <a:ext cx="1298793" cy="379242"/>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8785654" y="4471601"/>
            <a:ext cx="3299254" cy="1938992"/>
          </a:xfrm>
          <a:prstGeom prst="rect">
            <a:avLst/>
          </a:prstGeom>
          <a:noFill/>
        </p:spPr>
        <p:txBody>
          <a:bodyPr wrap="square" rtlCol="0">
            <a:spAutoFit/>
          </a:bodyPr>
          <a:lstStyle/>
          <a:p>
            <a:r>
              <a:rPr lang="ru-RU" sz="2000" b="1" dirty="0" smtClean="0">
                <a:solidFill>
                  <a:schemeClr val="tx2">
                    <a:lumMod val="75000"/>
                  </a:schemeClr>
                </a:solidFill>
              </a:rPr>
              <a:t>Наличие согласия совершеннолетних членов молодой семьи на обработку персональных данных о членах молодой семьи</a:t>
            </a:r>
            <a:endParaRPr lang="ru-RU" sz="2000" b="1" dirty="0">
              <a:solidFill>
                <a:schemeClr val="tx2">
                  <a:lumMod val="75000"/>
                </a:schemeClr>
              </a:solidFill>
            </a:endParaRPr>
          </a:p>
        </p:txBody>
      </p:sp>
      <p:sp>
        <p:nvSpPr>
          <p:cNvPr id="18" name="Стрелка вправо 17"/>
          <p:cNvSpPr/>
          <p:nvPr/>
        </p:nvSpPr>
        <p:spPr>
          <a:xfrm rot="943937">
            <a:off x="3325119" y="2895273"/>
            <a:ext cx="1482119" cy="395544"/>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20505847">
            <a:off x="2711563" y="5355255"/>
            <a:ext cx="1483396" cy="35756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1146565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Социальная выплата</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57402"/>
            <a:ext cx="1000125" cy="121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Схема 1"/>
          <p:cNvGraphicFramePr/>
          <p:nvPr>
            <p:extLst>
              <p:ext uri="{D42A27DB-BD31-4B8C-83A1-F6EECF244321}">
                <p14:modId xmlns="" xmlns:p14="http://schemas.microsoft.com/office/powerpoint/2010/main" val="3386287412"/>
              </p:ext>
            </p:extLst>
          </p:nvPr>
        </p:nvGraphicFramePr>
        <p:xfrm>
          <a:off x="358260" y="1817387"/>
          <a:ext cx="10762821" cy="493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23386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Социальная выплата используется</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57402"/>
            <a:ext cx="1000125" cy="121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idx="1"/>
          </p:nvPr>
        </p:nvSpPr>
        <p:spPr>
          <a:xfrm>
            <a:off x="3134498" y="2125362"/>
            <a:ext cx="8872151" cy="4732638"/>
          </a:xfrm>
        </p:spPr>
        <p:txBody>
          <a:bodyPr>
            <a:normAutofit fontScale="92500" lnSpcReduction="10000"/>
          </a:bodyPr>
          <a:lstStyle/>
          <a:p>
            <a:pPr>
              <a:buFont typeface="Wingdings" panose="05000000000000000000" pitchFamily="2" charset="2"/>
              <a:buChar char="Ø"/>
            </a:pPr>
            <a:r>
              <a:rPr lang="ru-RU" dirty="0" smtClean="0"/>
              <a:t> </a:t>
            </a:r>
            <a:r>
              <a:rPr lang="ru-RU" sz="1800" b="1" dirty="0" smtClean="0"/>
              <a:t>Для оплаты цены договора купли-продажи жилого помещения</a:t>
            </a:r>
          </a:p>
          <a:p>
            <a:pPr>
              <a:buFont typeface="Wingdings" panose="05000000000000000000" pitchFamily="2" charset="2"/>
              <a:buChar char="Ø"/>
            </a:pPr>
            <a:r>
              <a:rPr lang="ru-RU" sz="1800" b="1" dirty="0"/>
              <a:t> </a:t>
            </a:r>
            <a:r>
              <a:rPr lang="ru-RU" sz="1800" b="1" dirty="0" smtClean="0"/>
              <a:t>Для оплаты цены договора строительного подряда на создание объекта индивидуального жилищного строительства</a:t>
            </a:r>
          </a:p>
          <a:p>
            <a:pPr>
              <a:buFont typeface="Wingdings" panose="05000000000000000000" pitchFamily="2" charset="2"/>
              <a:buChar char="Ø"/>
            </a:pPr>
            <a:r>
              <a:rPr lang="ru-RU" sz="1800" b="1" dirty="0"/>
              <a:t> </a:t>
            </a:r>
            <a:r>
              <a:rPr lang="ru-RU" sz="1800" b="1" dirty="0" smtClean="0"/>
              <a:t>Для осуществления последнего платежа в счет уплаты паевого взноса в полном размере, после уплаты которого жилое помещение переходит в собственность молодой семьи</a:t>
            </a:r>
          </a:p>
          <a:p>
            <a:pPr>
              <a:buFont typeface="Wingdings" panose="05000000000000000000" pitchFamily="2" charset="2"/>
              <a:buChar char="Ø"/>
            </a:pPr>
            <a:r>
              <a:rPr lang="ru-RU" sz="1800" b="1" dirty="0"/>
              <a:t> </a:t>
            </a:r>
            <a:r>
              <a:rPr lang="ru-RU" sz="1800" b="1" dirty="0" smtClean="0"/>
              <a:t>Для уплаты первоначального взноса при получении жилищного кредита, в том числе ипотечного, или жилищного займа</a:t>
            </a:r>
          </a:p>
          <a:p>
            <a:pPr>
              <a:buFont typeface="Wingdings" panose="05000000000000000000" pitchFamily="2" charset="2"/>
              <a:buChar char="Ø"/>
            </a:pPr>
            <a:r>
              <a:rPr lang="ru-RU" sz="1800" b="1" dirty="0"/>
              <a:t> </a:t>
            </a:r>
            <a:r>
              <a:rPr lang="ru-RU" sz="1800" b="1" dirty="0" smtClean="0"/>
              <a:t>Для оплаты договора с уполномоченной организацией на приобретение в интересах молодой семьи жилого помещения экономического класса на первичном рынке жилья, в том числе на оплату цены договора купли-продажи жилого помещения и (или) оплату услуг указанной организации</a:t>
            </a:r>
          </a:p>
          <a:p>
            <a:pPr>
              <a:buFont typeface="Wingdings" panose="05000000000000000000" pitchFamily="2" charset="2"/>
              <a:buChar char="Ø"/>
            </a:pPr>
            <a:r>
              <a:rPr lang="ru-RU" sz="1800" b="1" dirty="0" smtClean="0"/>
              <a:t>Для погашения основной суммы долга и уплаты процентов по жилищным кредитам, за исключением процентов, штрафов и комиссий и пеней за просрочку исполнения обязательств по этим кредитам  (при наличии решения, подтверждающего признание молодой семьи нуждающейся на момент заключения кредитного договора, выданного органом, осуществляющим принятие на учет)</a:t>
            </a:r>
          </a:p>
          <a:p>
            <a:pPr>
              <a:buFont typeface="Wingdings" panose="05000000000000000000" pitchFamily="2" charset="2"/>
              <a:buChar char="Ø"/>
            </a:pPr>
            <a:endParaRPr lang="ru-RU" b="1" dirty="0" smtClean="0"/>
          </a:p>
          <a:p>
            <a:pPr>
              <a:buFont typeface="Wingdings" panose="05000000000000000000" pitchFamily="2" charset="2"/>
              <a:buChar char="Ø"/>
            </a:pPr>
            <a:endParaRPr lang="ru-RU" dirty="0"/>
          </a:p>
        </p:txBody>
      </p:sp>
      <p:pic>
        <p:nvPicPr>
          <p:cNvPr id="10242" name="Picture 2" descr="C:\Users\user\Pictures\ключи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00837" y="1907837"/>
            <a:ext cx="1809750" cy="1144283"/>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43" name="Picture 3" descr="C:\Users\user\Pictures\ключи.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668" y="5598782"/>
            <a:ext cx="1858963" cy="1125682"/>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44" name="Picture 4" descr="C:\Users\user\Pictures\коттедж.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669" y="3190630"/>
            <a:ext cx="1858962" cy="1112436"/>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3074" name="Picture 2" descr="C:\Users\user\Pictures\русскик деньги.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88991" y="4373530"/>
            <a:ext cx="1821596" cy="1125227"/>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59026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0962" y="320528"/>
            <a:ext cx="10351584" cy="1252728"/>
          </a:xfrm>
        </p:spPr>
        <p:txBody>
          <a:bodyPr>
            <a:normAutofit/>
          </a:bodyPr>
          <a:lstStyle/>
          <a:p>
            <a:r>
              <a:rPr lang="ru-RU" sz="3200" dirty="0" smtClean="0"/>
              <a:t>Перечень документов для признания молодой семьи нуждающейся в жилых помещениях</a:t>
            </a:r>
            <a:endParaRPr lang="ru-RU" sz="3200"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66756"/>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descr="C:\Users\user\Pictures\папка.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553637"/>
            <a:ext cx="3122141" cy="298972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398347" y="1743938"/>
            <a:ext cx="902811" cy="276999"/>
          </a:xfrm>
          <a:prstGeom prst="rect">
            <a:avLst/>
          </a:prstGeom>
        </p:spPr>
        <p:txBody>
          <a:bodyPr wrap="none">
            <a:spAutoFit/>
          </a:bodyPr>
          <a:lstStyle/>
          <a:p>
            <a:r>
              <a:rPr lang="ru-RU" sz="1200" b="1" dirty="0">
                <a:solidFill>
                  <a:schemeClr val="tx2">
                    <a:lumMod val="75000"/>
                  </a:schemeClr>
                </a:solidFill>
              </a:rPr>
              <a:t>Заявление</a:t>
            </a:r>
          </a:p>
        </p:txBody>
      </p:sp>
      <p:sp>
        <p:nvSpPr>
          <p:cNvPr id="5" name="Прямоугольник 4"/>
          <p:cNvSpPr/>
          <p:nvPr/>
        </p:nvSpPr>
        <p:spPr>
          <a:xfrm>
            <a:off x="2248929" y="1923799"/>
            <a:ext cx="9489989" cy="276999"/>
          </a:xfrm>
          <a:prstGeom prst="rect">
            <a:avLst/>
          </a:prstGeom>
        </p:spPr>
        <p:txBody>
          <a:bodyPr wrap="square">
            <a:spAutoFit/>
          </a:bodyPr>
          <a:lstStyle/>
          <a:p>
            <a:r>
              <a:rPr lang="ru-RU" sz="1200" b="1" dirty="0">
                <a:solidFill>
                  <a:schemeClr val="tx2">
                    <a:lumMod val="75000"/>
                  </a:schemeClr>
                </a:solidFill>
              </a:rPr>
              <a:t>Копии документов,  </a:t>
            </a:r>
            <a:r>
              <a:rPr lang="ru-RU" sz="1200" b="1" dirty="0" smtClean="0">
                <a:solidFill>
                  <a:schemeClr val="tx2">
                    <a:lumMod val="75000"/>
                  </a:schemeClr>
                </a:solidFill>
              </a:rPr>
              <a:t>удостоверяющих личность, гражданство и место жительства  членов молодой семьи</a:t>
            </a:r>
            <a:endParaRPr lang="ru-RU" sz="1200" b="1" dirty="0">
              <a:solidFill>
                <a:schemeClr val="tx2">
                  <a:lumMod val="75000"/>
                </a:schemeClr>
              </a:solidFill>
            </a:endParaRPr>
          </a:p>
        </p:txBody>
      </p:sp>
      <p:sp>
        <p:nvSpPr>
          <p:cNvPr id="8" name="Прямоугольник 7"/>
          <p:cNvSpPr/>
          <p:nvPr/>
        </p:nvSpPr>
        <p:spPr>
          <a:xfrm>
            <a:off x="4663288" y="3060579"/>
            <a:ext cx="7356965" cy="461665"/>
          </a:xfrm>
          <a:prstGeom prst="rect">
            <a:avLst/>
          </a:prstGeom>
        </p:spPr>
        <p:txBody>
          <a:bodyPr wrap="square">
            <a:spAutoFit/>
          </a:bodyPr>
          <a:lstStyle/>
          <a:p>
            <a:r>
              <a:rPr lang="ru-RU" sz="1200" b="1" dirty="0" smtClean="0">
                <a:solidFill>
                  <a:schemeClr val="tx2">
                    <a:lumMod val="75000"/>
                  </a:schemeClr>
                </a:solidFill>
              </a:rPr>
              <a:t>Копии правоустанавливающих документов молодой семьи на занимаемые и (или) </a:t>
            </a:r>
            <a:r>
              <a:rPr lang="ru-RU" sz="1200" b="1" dirty="0" smtClean="0">
                <a:solidFill>
                  <a:schemeClr val="tx2">
                    <a:lumMod val="75000"/>
                  </a:schemeClr>
                </a:solidFill>
              </a:rPr>
              <a:t>принадлежащие</a:t>
            </a:r>
          </a:p>
          <a:p>
            <a:r>
              <a:rPr lang="ru-RU" sz="1200" b="1" dirty="0" smtClean="0">
                <a:solidFill>
                  <a:schemeClr val="tx2">
                    <a:lumMod val="75000"/>
                  </a:schemeClr>
                </a:solidFill>
              </a:rPr>
              <a:t>им </a:t>
            </a:r>
            <a:r>
              <a:rPr lang="ru-RU" sz="1200" b="1" dirty="0" smtClean="0">
                <a:solidFill>
                  <a:schemeClr val="tx2">
                    <a:lumMod val="75000"/>
                  </a:schemeClr>
                </a:solidFill>
              </a:rPr>
              <a:t>на праве собственности жилые помещения</a:t>
            </a:r>
          </a:p>
        </p:txBody>
      </p:sp>
      <p:sp>
        <p:nvSpPr>
          <p:cNvPr id="9" name="Прямоугольник 8"/>
          <p:cNvSpPr/>
          <p:nvPr/>
        </p:nvSpPr>
        <p:spPr>
          <a:xfrm>
            <a:off x="4645784" y="3820072"/>
            <a:ext cx="7159037" cy="669414"/>
          </a:xfrm>
          <a:prstGeom prst="rect">
            <a:avLst/>
          </a:prstGeom>
        </p:spPr>
        <p:txBody>
          <a:bodyPr wrap="square">
            <a:spAutoFit/>
          </a:bodyPr>
          <a:lstStyle/>
          <a:p>
            <a:r>
              <a:rPr lang="ru-RU" sz="1350" b="1" dirty="0" smtClean="0">
                <a:solidFill>
                  <a:schemeClr val="tx2">
                    <a:lumMod val="75000"/>
                  </a:schemeClr>
                </a:solidFill>
              </a:rPr>
              <a:t> </a:t>
            </a:r>
            <a:r>
              <a:rPr lang="ru-RU" sz="1200" b="1" dirty="0" smtClean="0">
                <a:solidFill>
                  <a:schemeClr val="tx2">
                    <a:lumMod val="75000"/>
                  </a:schemeClr>
                </a:solidFill>
              </a:rPr>
              <a:t>Технический паспорт жилого помещения. Технический паспорт жилого помещения должен быть составлен по состоянию на дату не ранее 5 лет до даты представления его в орган, </a:t>
            </a:r>
            <a:r>
              <a:rPr lang="ru-RU" sz="1200" b="1" dirty="0" smtClean="0">
                <a:solidFill>
                  <a:schemeClr val="tx2">
                    <a:lumMod val="75000"/>
                  </a:schemeClr>
                </a:solidFill>
              </a:rPr>
              <a:t>осуществляющий </a:t>
            </a:r>
            <a:r>
              <a:rPr lang="ru-RU" sz="1200" b="1" dirty="0" smtClean="0">
                <a:solidFill>
                  <a:schemeClr val="tx2">
                    <a:lumMod val="75000"/>
                  </a:schemeClr>
                </a:solidFill>
              </a:rPr>
              <a:t>принятие на учет.</a:t>
            </a:r>
          </a:p>
        </p:txBody>
      </p:sp>
      <p:sp>
        <p:nvSpPr>
          <p:cNvPr id="10" name="Прямоугольник 9"/>
          <p:cNvSpPr/>
          <p:nvPr/>
        </p:nvSpPr>
        <p:spPr>
          <a:xfrm>
            <a:off x="3917204" y="4690535"/>
            <a:ext cx="6096000" cy="276999"/>
          </a:xfrm>
          <a:prstGeom prst="rect">
            <a:avLst/>
          </a:prstGeom>
        </p:spPr>
        <p:txBody>
          <a:bodyPr>
            <a:spAutoFit/>
          </a:bodyPr>
          <a:lstStyle/>
          <a:p>
            <a:r>
              <a:rPr lang="ru-RU" sz="1200" b="1" dirty="0" smtClean="0">
                <a:solidFill>
                  <a:schemeClr val="tx2">
                    <a:lumMod val="75000"/>
                  </a:schemeClr>
                </a:solidFill>
              </a:rPr>
              <a:t>Выписка </a:t>
            </a:r>
            <a:r>
              <a:rPr lang="ru-RU" sz="1200" b="1" dirty="0">
                <a:solidFill>
                  <a:schemeClr val="tx2">
                    <a:lumMod val="75000"/>
                  </a:schemeClr>
                </a:solidFill>
              </a:rPr>
              <a:t>из </a:t>
            </a:r>
            <a:r>
              <a:rPr lang="ru-RU" sz="1200" b="1" dirty="0" smtClean="0">
                <a:solidFill>
                  <a:schemeClr val="tx2">
                    <a:lumMod val="75000"/>
                  </a:schemeClr>
                </a:solidFill>
              </a:rPr>
              <a:t>домовой </a:t>
            </a:r>
            <a:r>
              <a:rPr lang="ru-RU" sz="1200" b="1" dirty="0">
                <a:solidFill>
                  <a:schemeClr val="tx2">
                    <a:lumMod val="75000"/>
                  </a:schemeClr>
                </a:solidFill>
              </a:rPr>
              <a:t>книги и </a:t>
            </a:r>
            <a:r>
              <a:rPr lang="ru-RU" sz="1200" b="1" dirty="0" smtClean="0">
                <a:solidFill>
                  <a:schemeClr val="tx2">
                    <a:lumMod val="75000"/>
                  </a:schemeClr>
                </a:solidFill>
              </a:rPr>
              <a:t>копия </a:t>
            </a:r>
            <a:r>
              <a:rPr lang="ru-RU" sz="1200" b="1" dirty="0">
                <a:solidFill>
                  <a:schemeClr val="tx2">
                    <a:lumMod val="75000"/>
                  </a:schemeClr>
                </a:solidFill>
              </a:rPr>
              <a:t>финансового лицевого счета</a:t>
            </a:r>
          </a:p>
        </p:txBody>
      </p:sp>
      <p:sp>
        <p:nvSpPr>
          <p:cNvPr id="13" name="Выгнутая влево стрелка 12"/>
          <p:cNvSpPr/>
          <p:nvPr/>
        </p:nvSpPr>
        <p:spPr>
          <a:xfrm rot="1051561">
            <a:off x="514764" y="1819201"/>
            <a:ext cx="727250" cy="14751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право стрелка 14"/>
          <p:cNvSpPr/>
          <p:nvPr/>
        </p:nvSpPr>
        <p:spPr>
          <a:xfrm rot="7779630">
            <a:off x="771087" y="4240256"/>
            <a:ext cx="938164" cy="21296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Стрелка влево 18"/>
          <p:cNvSpPr/>
          <p:nvPr/>
        </p:nvSpPr>
        <p:spPr>
          <a:xfrm>
            <a:off x="2368210" y="3699001"/>
            <a:ext cx="2236741" cy="414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875007" y="2335243"/>
            <a:ext cx="8867530" cy="646331"/>
          </a:xfrm>
          <a:prstGeom prst="rect">
            <a:avLst/>
          </a:prstGeom>
        </p:spPr>
        <p:txBody>
          <a:bodyPr wrap="square">
            <a:spAutoFit/>
          </a:bodyPr>
          <a:lstStyle/>
          <a:p>
            <a:pPr algn="just"/>
            <a:r>
              <a:rPr lang="ru-RU" sz="1200" b="1" dirty="0" smtClean="0">
                <a:solidFill>
                  <a:schemeClr val="tx2">
                    <a:lumMod val="75000"/>
                  </a:schemeClr>
                </a:solidFill>
              </a:rPr>
              <a:t>Копии документов,  подтверждающих семейные отношения членов молодой семьи (свидетельство о рождении, свидетельство о заключении брака (на неполную семью не распространяется),  свидетельство о расторжении брака, судебное решение о признании членом семьи</a:t>
            </a:r>
            <a:endParaRPr lang="ru-RU" sz="1200" b="1" dirty="0">
              <a:solidFill>
                <a:schemeClr val="tx2">
                  <a:lumMod val="75000"/>
                </a:schemeClr>
              </a:solidFill>
            </a:endParaRPr>
          </a:p>
        </p:txBody>
      </p:sp>
      <p:sp>
        <p:nvSpPr>
          <p:cNvPr id="22" name="Прямоугольник 21"/>
          <p:cNvSpPr/>
          <p:nvPr/>
        </p:nvSpPr>
        <p:spPr>
          <a:xfrm>
            <a:off x="2608520" y="5214553"/>
            <a:ext cx="9188064" cy="1200329"/>
          </a:xfrm>
          <a:prstGeom prst="rect">
            <a:avLst/>
          </a:prstGeom>
        </p:spPr>
        <p:txBody>
          <a:bodyPr wrap="square">
            <a:spAutoFit/>
          </a:bodyPr>
          <a:lstStyle/>
          <a:p>
            <a:r>
              <a:rPr lang="ru-RU" sz="1200" b="1" dirty="0" smtClean="0">
                <a:solidFill>
                  <a:schemeClr val="tx2">
                    <a:lumMod val="75000"/>
                  </a:schemeClr>
                </a:solidFill>
              </a:rPr>
              <a:t>Справка из органа, осуществляющего технический учет жилищного фонда Московской области, об имеющихся (имевшихся) на праве собственности или ином подлежащем государственной регистрации праве жилых помещений до 1998 года, на членов молодой семьи (в том числе на добрачную фамилию). </a:t>
            </a:r>
          </a:p>
          <a:p>
            <a:r>
              <a:rPr lang="ru-RU" sz="1200" b="1" dirty="0" smtClean="0">
                <a:solidFill>
                  <a:schemeClr val="tx2">
                    <a:lumMod val="75000"/>
                  </a:schemeClr>
                </a:solidFill>
              </a:rPr>
              <a:t>В случае регистрации по месту жительства членов молодой семьи до 1998 года на территории других субъектов РФ - дополнительно справка из органа, осуществляющего технический учет жилищного фонда, с места предыдущей регистрации, в том числе на добрачную фамилию.</a:t>
            </a:r>
            <a:endParaRPr lang="ru-RU" sz="1350" b="1" dirty="0" smtClean="0">
              <a:solidFill>
                <a:schemeClr val="tx2">
                  <a:lumMod val="75000"/>
                </a:schemeClr>
              </a:solidFill>
            </a:endParaRPr>
          </a:p>
        </p:txBody>
      </p:sp>
      <p:sp>
        <p:nvSpPr>
          <p:cNvPr id="27" name="Стрелка влево 26"/>
          <p:cNvSpPr/>
          <p:nvPr/>
        </p:nvSpPr>
        <p:spPr>
          <a:xfrm rot="21319490">
            <a:off x="2238426" y="3040934"/>
            <a:ext cx="2324029" cy="414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гнутая вправо стрелка 27"/>
          <p:cNvSpPr/>
          <p:nvPr/>
        </p:nvSpPr>
        <p:spPr>
          <a:xfrm rot="7004519">
            <a:off x="2262060" y="3407821"/>
            <a:ext cx="738528" cy="24447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Стрелка влево 19"/>
          <p:cNvSpPr/>
          <p:nvPr/>
        </p:nvSpPr>
        <p:spPr>
          <a:xfrm rot="19854839">
            <a:off x="1696595" y="2572517"/>
            <a:ext cx="1183951" cy="414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862536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9747" y="320528"/>
            <a:ext cx="10972800" cy="1252728"/>
          </a:xfrm>
        </p:spPr>
        <p:txBody>
          <a:bodyPr>
            <a:normAutofit fontScale="90000"/>
          </a:bodyPr>
          <a:lstStyle/>
          <a:p>
            <a:r>
              <a:rPr lang="ru-RU" dirty="0" smtClean="0"/>
              <a:t>Перечень документов для участия в подпрограмме</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260" y="366756"/>
            <a:ext cx="1000125" cy="1206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descr="C:\Users\user\Pictures\папка.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33" y="2612360"/>
            <a:ext cx="3122141" cy="298972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398347" y="1743938"/>
            <a:ext cx="1263487" cy="369332"/>
          </a:xfrm>
          <a:prstGeom prst="rect">
            <a:avLst/>
          </a:prstGeom>
        </p:spPr>
        <p:txBody>
          <a:bodyPr wrap="none">
            <a:spAutoFit/>
          </a:bodyPr>
          <a:lstStyle/>
          <a:p>
            <a:r>
              <a:rPr lang="ru-RU" b="1" dirty="0">
                <a:solidFill>
                  <a:schemeClr val="tx2">
                    <a:lumMod val="75000"/>
                  </a:schemeClr>
                </a:solidFill>
              </a:rPr>
              <a:t>Заявление</a:t>
            </a:r>
          </a:p>
        </p:txBody>
      </p:sp>
      <p:sp>
        <p:nvSpPr>
          <p:cNvPr id="5" name="Прямоугольник 4"/>
          <p:cNvSpPr/>
          <p:nvPr/>
        </p:nvSpPr>
        <p:spPr>
          <a:xfrm>
            <a:off x="2199503" y="2113270"/>
            <a:ext cx="6096000" cy="646331"/>
          </a:xfrm>
          <a:prstGeom prst="rect">
            <a:avLst/>
          </a:prstGeom>
        </p:spPr>
        <p:txBody>
          <a:bodyPr>
            <a:spAutoFit/>
          </a:bodyPr>
          <a:lstStyle/>
          <a:p>
            <a:r>
              <a:rPr lang="ru-RU" b="1" dirty="0">
                <a:solidFill>
                  <a:schemeClr val="tx2">
                    <a:lumMod val="75000"/>
                  </a:schemeClr>
                </a:solidFill>
              </a:rPr>
              <a:t>Копии документов,  </a:t>
            </a:r>
            <a:r>
              <a:rPr lang="ru-RU" b="1" dirty="0" smtClean="0">
                <a:solidFill>
                  <a:schemeClr val="tx2">
                    <a:lumMod val="75000"/>
                  </a:schemeClr>
                </a:solidFill>
              </a:rPr>
              <a:t>удостоверяющих </a:t>
            </a:r>
            <a:r>
              <a:rPr lang="ru-RU" b="1" dirty="0">
                <a:solidFill>
                  <a:schemeClr val="tx2">
                    <a:lumMod val="75000"/>
                  </a:schemeClr>
                </a:solidFill>
              </a:rPr>
              <a:t>личность каждого члена семьи</a:t>
            </a:r>
          </a:p>
        </p:txBody>
      </p:sp>
      <p:sp>
        <p:nvSpPr>
          <p:cNvPr id="6" name="Прямоугольник 5"/>
          <p:cNvSpPr/>
          <p:nvPr/>
        </p:nvSpPr>
        <p:spPr>
          <a:xfrm>
            <a:off x="2661834" y="5642886"/>
            <a:ext cx="5949064" cy="369332"/>
          </a:xfrm>
          <a:prstGeom prst="rect">
            <a:avLst/>
          </a:prstGeom>
        </p:spPr>
        <p:txBody>
          <a:bodyPr wrap="none">
            <a:spAutoFit/>
          </a:bodyPr>
          <a:lstStyle/>
          <a:p>
            <a:r>
              <a:rPr lang="ru-RU" b="1" dirty="0">
                <a:solidFill>
                  <a:schemeClr val="tx2">
                    <a:lumMod val="75000"/>
                  </a:schemeClr>
                </a:solidFill>
              </a:rPr>
              <a:t>Копия свидетельства о заключении брака (при наличии)</a:t>
            </a:r>
          </a:p>
        </p:txBody>
      </p:sp>
      <p:sp>
        <p:nvSpPr>
          <p:cNvPr id="8" name="Прямоугольник 7"/>
          <p:cNvSpPr/>
          <p:nvPr/>
        </p:nvSpPr>
        <p:spPr>
          <a:xfrm>
            <a:off x="4226229" y="3473832"/>
            <a:ext cx="7356965" cy="923330"/>
          </a:xfrm>
          <a:prstGeom prst="rect">
            <a:avLst/>
          </a:prstGeom>
        </p:spPr>
        <p:txBody>
          <a:bodyPr wrap="square">
            <a:spAutoFit/>
          </a:bodyPr>
          <a:lstStyle/>
          <a:p>
            <a:r>
              <a:rPr lang="ru-RU" b="1" dirty="0">
                <a:solidFill>
                  <a:schemeClr val="tx2">
                    <a:lumMod val="75000"/>
                  </a:schemeClr>
                </a:solidFill>
              </a:rPr>
              <a:t>Решение, подтверждающее признание молодой семьи нуждающейся, выданное органом местного самоуправления, осуществляющим принятие на учет</a:t>
            </a:r>
          </a:p>
        </p:txBody>
      </p:sp>
      <p:sp>
        <p:nvSpPr>
          <p:cNvPr id="9" name="Прямоугольник 8"/>
          <p:cNvSpPr/>
          <p:nvPr/>
        </p:nvSpPr>
        <p:spPr>
          <a:xfrm>
            <a:off x="3404667" y="4321976"/>
            <a:ext cx="8558206" cy="1200329"/>
          </a:xfrm>
          <a:prstGeom prst="rect">
            <a:avLst/>
          </a:prstGeom>
        </p:spPr>
        <p:txBody>
          <a:bodyPr wrap="square">
            <a:spAutoFit/>
          </a:bodyPr>
          <a:lstStyle/>
          <a:p>
            <a:r>
              <a:rPr lang="ru-RU" b="1" dirty="0">
                <a:solidFill>
                  <a:schemeClr val="tx2">
                    <a:lumMod val="75000"/>
                  </a:schemeClr>
                </a:solidFill>
              </a:rPr>
              <a:t>Решение уполномоченного органа местного самоуправления о признании молодой семьи имеющей достаточные доходы либо иные денежные средства для оплаты расчетной (средней) стоимости жилья в части, превышающей размер предоставляемой социальной выплаты</a:t>
            </a:r>
          </a:p>
        </p:txBody>
      </p:sp>
      <p:sp>
        <p:nvSpPr>
          <p:cNvPr id="10" name="Прямоугольник 9"/>
          <p:cNvSpPr/>
          <p:nvPr/>
        </p:nvSpPr>
        <p:spPr>
          <a:xfrm>
            <a:off x="4489168" y="2827501"/>
            <a:ext cx="6096000" cy="646331"/>
          </a:xfrm>
          <a:prstGeom prst="rect">
            <a:avLst/>
          </a:prstGeom>
        </p:spPr>
        <p:txBody>
          <a:bodyPr>
            <a:spAutoFit/>
          </a:bodyPr>
          <a:lstStyle/>
          <a:p>
            <a:r>
              <a:rPr lang="ru-RU" b="1" dirty="0" smtClean="0">
                <a:solidFill>
                  <a:schemeClr val="tx2">
                    <a:lumMod val="75000"/>
                  </a:schemeClr>
                </a:solidFill>
              </a:rPr>
              <a:t>Выписка </a:t>
            </a:r>
            <a:r>
              <a:rPr lang="ru-RU" b="1" dirty="0">
                <a:solidFill>
                  <a:schemeClr val="tx2">
                    <a:lumMod val="75000"/>
                  </a:schemeClr>
                </a:solidFill>
              </a:rPr>
              <a:t>из </a:t>
            </a:r>
            <a:r>
              <a:rPr lang="ru-RU" b="1" dirty="0" smtClean="0">
                <a:solidFill>
                  <a:schemeClr val="tx2">
                    <a:lumMod val="75000"/>
                  </a:schemeClr>
                </a:solidFill>
              </a:rPr>
              <a:t>домовой </a:t>
            </a:r>
            <a:r>
              <a:rPr lang="ru-RU" b="1" dirty="0">
                <a:solidFill>
                  <a:schemeClr val="tx2">
                    <a:lumMod val="75000"/>
                  </a:schemeClr>
                </a:solidFill>
              </a:rPr>
              <a:t>книги и </a:t>
            </a:r>
            <a:r>
              <a:rPr lang="ru-RU" b="1" dirty="0" smtClean="0">
                <a:solidFill>
                  <a:schemeClr val="tx2">
                    <a:lumMod val="75000"/>
                  </a:schemeClr>
                </a:solidFill>
              </a:rPr>
              <a:t>копия </a:t>
            </a:r>
            <a:r>
              <a:rPr lang="ru-RU" b="1" dirty="0">
                <a:solidFill>
                  <a:schemeClr val="tx2">
                    <a:lumMod val="75000"/>
                  </a:schemeClr>
                </a:solidFill>
              </a:rPr>
              <a:t>финансового лицевого счета</a:t>
            </a:r>
          </a:p>
        </p:txBody>
      </p:sp>
      <p:sp>
        <p:nvSpPr>
          <p:cNvPr id="11" name="Прямоугольник 10"/>
          <p:cNvSpPr/>
          <p:nvPr/>
        </p:nvSpPr>
        <p:spPr>
          <a:xfrm>
            <a:off x="1178229" y="6016506"/>
            <a:ext cx="6096000" cy="646331"/>
          </a:xfrm>
          <a:prstGeom prst="rect">
            <a:avLst/>
          </a:prstGeom>
        </p:spPr>
        <p:txBody>
          <a:bodyPr>
            <a:spAutoFit/>
          </a:bodyPr>
          <a:lstStyle/>
          <a:p>
            <a:r>
              <a:rPr lang="ru-RU" b="1" dirty="0" smtClean="0">
                <a:solidFill>
                  <a:schemeClr val="tx2">
                    <a:lumMod val="75000"/>
                  </a:schemeClr>
                </a:solidFill>
              </a:rPr>
              <a:t>      Согласие </a:t>
            </a:r>
            <a:r>
              <a:rPr lang="ru-RU" b="1" dirty="0">
                <a:solidFill>
                  <a:schemeClr val="tx2">
                    <a:lumMod val="75000"/>
                  </a:schemeClr>
                </a:solidFill>
              </a:rPr>
              <a:t>совершеннолетних членов молодой семьи на </a:t>
            </a:r>
            <a:r>
              <a:rPr lang="ru-RU" b="1" dirty="0" smtClean="0">
                <a:solidFill>
                  <a:schemeClr val="tx2">
                    <a:lumMod val="75000"/>
                  </a:schemeClr>
                </a:solidFill>
              </a:rPr>
              <a:t>    обработку </a:t>
            </a:r>
            <a:r>
              <a:rPr lang="ru-RU" b="1" dirty="0">
                <a:solidFill>
                  <a:schemeClr val="tx2">
                    <a:lumMod val="75000"/>
                  </a:schemeClr>
                </a:solidFill>
              </a:rPr>
              <a:t>персональных данных о членах молодой семьи</a:t>
            </a:r>
          </a:p>
        </p:txBody>
      </p:sp>
      <p:sp>
        <p:nvSpPr>
          <p:cNvPr id="13" name="Выгнутая влево стрелка 12"/>
          <p:cNvSpPr/>
          <p:nvPr/>
        </p:nvSpPr>
        <p:spPr>
          <a:xfrm rot="1051561">
            <a:off x="514764" y="1819201"/>
            <a:ext cx="727250" cy="14751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3955218">
            <a:off x="1507668" y="2014299"/>
            <a:ext cx="399869" cy="111701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5" name="Выгнутая вправо стрелка 14"/>
          <p:cNvSpPr/>
          <p:nvPr/>
        </p:nvSpPr>
        <p:spPr>
          <a:xfrm rot="9634724">
            <a:off x="129894" y="4276205"/>
            <a:ext cx="988611" cy="21296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Выгнутая вправо стрелка 16"/>
          <p:cNvSpPr/>
          <p:nvPr/>
        </p:nvSpPr>
        <p:spPr>
          <a:xfrm rot="8076316">
            <a:off x="1082255" y="4067180"/>
            <a:ext cx="981699" cy="22519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Стрелка влево 17"/>
          <p:cNvSpPr/>
          <p:nvPr/>
        </p:nvSpPr>
        <p:spPr>
          <a:xfrm rot="1687603">
            <a:off x="1493520" y="4169140"/>
            <a:ext cx="1920333" cy="442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лево 18"/>
          <p:cNvSpPr/>
          <p:nvPr/>
        </p:nvSpPr>
        <p:spPr>
          <a:xfrm>
            <a:off x="2473488" y="3693181"/>
            <a:ext cx="1785693" cy="414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Выгнутая влево стрелка 19"/>
          <p:cNvSpPr/>
          <p:nvPr/>
        </p:nvSpPr>
        <p:spPr>
          <a:xfrm rot="5003923">
            <a:off x="2978764" y="1982689"/>
            <a:ext cx="634275" cy="23359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1862536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2411</TotalTime>
  <Words>944</Words>
  <Application>Microsoft Office PowerPoint</Application>
  <PresentationFormat>Произвольный</PresentationFormat>
  <Paragraphs>87</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Слайд 1</vt:lpstr>
      <vt:lpstr>Содержание</vt:lpstr>
      <vt:lpstr>Цель подпрограммы</vt:lpstr>
      <vt:lpstr> Целевая аудитория</vt:lpstr>
      <vt:lpstr>  Условия участия в подпрограмме</vt:lpstr>
      <vt:lpstr>Социальная выплата</vt:lpstr>
      <vt:lpstr>Социальная выплата используется</vt:lpstr>
      <vt:lpstr>Перечень документов для признания молодой семьи нуждающейся в жилых помещениях</vt:lpstr>
      <vt:lpstr>Перечень документов для участия в подпрограмме</vt:lpstr>
      <vt:lpstr>Механизм реализации подпрограммы</vt:lpstr>
      <vt:lpstr>Механизм реализации подпрограммы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Петрилин Сергей Владимирович</dc:creator>
  <cp:lastModifiedBy>user</cp:lastModifiedBy>
  <cp:revision>176</cp:revision>
  <cp:lastPrinted>2014-03-27T11:29:15Z</cp:lastPrinted>
  <dcterms:created xsi:type="dcterms:W3CDTF">2014-02-25T13:02:50Z</dcterms:created>
  <dcterms:modified xsi:type="dcterms:W3CDTF">2017-08-29T14:10:33Z</dcterms:modified>
</cp:coreProperties>
</file>