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1"/>
  </p:notesMasterIdLst>
  <p:sldIdLst>
    <p:sldId id="264" r:id="rId2"/>
    <p:sldId id="310" r:id="rId3"/>
    <p:sldId id="302" r:id="rId4"/>
    <p:sldId id="267" r:id="rId5"/>
    <p:sldId id="276" r:id="rId6"/>
    <p:sldId id="287" r:id="rId7"/>
    <p:sldId id="286" r:id="rId8"/>
    <p:sldId id="285" r:id="rId9"/>
    <p:sldId id="305" r:id="rId10"/>
    <p:sldId id="304" r:id="rId11"/>
    <p:sldId id="303" r:id="rId12"/>
    <p:sldId id="284" r:id="rId13"/>
    <p:sldId id="301" r:id="rId14"/>
    <p:sldId id="281" r:id="rId15"/>
    <p:sldId id="279" r:id="rId16"/>
    <p:sldId id="307" r:id="rId17"/>
    <p:sldId id="308" r:id="rId18"/>
    <p:sldId id="278" r:id="rId19"/>
    <p:sldId id="277" r:id="rId20"/>
    <p:sldId id="297" r:id="rId21"/>
    <p:sldId id="296" r:id="rId22"/>
    <p:sldId id="295" r:id="rId23"/>
    <p:sldId id="294" r:id="rId24"/>
    <p:sldId id="293" r:id="rId25"/>
    <p:sldId id="311" r:id="rId26"/>
    <p:sldId id="292" r:id="rId27"/>
    <p:sldId id="291" r:id="rId28"/>
    <p:sldId id="288" r:id="rId29"/>
    <p:sldId id="309" r:id="rId3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0" autoAdjust="0"/>
  </p:normalViewPr>
  <p:slideViewPr>
    <p:cSldViewPr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CA59F-827D-4F36-896C-EA710CEA1AE6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04FED-EF2E-4694-B79A-272B17A0CD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81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4FED-EF2E-4694-B79A-272B17A0CD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8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AE53954-3614-4342-9305-1BF6425AF9A7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CC3E4F1-7B71-4415-A945-F52DCC8AD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152128"/>
          </a:xfrm>
        </p:spPr>
        <p:txBody>
          <a:bodyPr/>
          <a:lstStyle/>
          <a:p>
            <a:pPr algn="ctr"/>
            <a:r>
              <a:rPr lang="ru-RU" sz="3200" b="1" dirty="0" smtClean="0">
                <a:effectLst/>
              </a:rPr>
              <a:t/>
            </a:r>
            <a:br>
              <a:rPr lang="ru-RU" sz="3200" b="1" dirty="0" smtClean="0">
                <a:effectLst/>
              </a:rPr>
            </a:br>
            <a:r>
              <a:rPr lang="ru-RU" sz="3200" b="1" dirty="0">
                <a:effectLst/>
              </a:rPr>
              <a:t/>
            </a:r>
            <a:br>
              <a:rPr lang="ru-RU" sz="3200" b="1" dirty="0">
                <a:effectLst/>
              </a:rPr>
            </a:br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комиссионных проверок 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Constantia" panose="02030602050306030303" pitchFamily="18" charset="0"/>
                <a:cs typeface="Times New Roman" panose="02020603050405020304" pitchFamily="18" charset="0"/>
              </a:rPr>
              <a:t>объектов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торговли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обеспечению доступной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среды в 2015 – 2016 </a:t>
            </a:r>
            <a:r>
              <a:rPr lang="ru-RU" sz="28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628800"/>
            <a:ext cx="8115328" cy="475252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РМР от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28.10.2015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2045 утверждён порядок работы с объектами, расположенными на территории района по развитию доступной среды. </a:t>
            </a:r>
          </a:p>
          <a:p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администрации РМР от 23.11.2015 №2215 создана комиссия по мониторингу объектов, расположенных на территории района в части обеспечения доступности для инвалидов и иных маломобильных групп населения.</a:t>
            </a: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2 полугодии 2015 года и 1 квартале 2016 года проведены комиссионные проверки приоритетных для инвалидов и иных маломобильных групп населения объектов торговли, расположенных на территории Рузского муниципального района.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ПРОВОДИМОЙ РАБОТЫ: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ДОСТУПНОЙ СРЕДЫ ДЛЯ ИНВАЛИДОВ И ИНЫХ МАЛОМОБИЛЬНЫХ ГРУПП НАСЕЛЕНИЯ РУЗСКОГО МУНИЦИПАЛЬНОГО РАЙОНА     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331236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не соответствует нормативам;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навес;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водоотвод;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решетки не соответствуют установленным нормативам;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порога – 3 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для подъёма на 2 этаж отсутствуют.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936104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rgbClr val="FFFF00"/>
                </a:solidFill>
              </a:rPr>
              <a:t>Торговый центр «Устименко Е.В.» (МО, Рузский р-н, п. Тучково, 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ул. Партизан, </a:t>
            </a:r>
            <a:r>
              <a:rPr lang="ru-RU" sz="2400" dirty="0" smtClean="0">
                <a:solidFill>
                  <a:srgbClr val="FFFF00"/>
                </a:solidFill>
              </a:rPr>
              <a:t> д.5</a:t>
            </a:r>
            <a:r>
              <a:rPr lang="ru-RU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r="17667"/>
          <a:stretch/>
        </p:blipFill>
        <p:spPr bwMode="auto">
          <a:xfrm rot="5400000">
            <a:off x="647562" y="1304764"/>
            <a:ext cx="2448273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-458" r="11719" b="458"/>
          <a:stretch/>
        </p:blipFill>
        <p:spPr bwMode="auto">
          <a:xfrm rot="5400000">
            <a:off x="600460" y="3884376"/>
            <a:ext cx="2542474" cy="296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r="12877"/>
          <a:stretch/>
        </p:blipFill>
        <p:spPr bwMode="auto">
          <a:xfrm rot="5400000">
            <a:off x="3779912" y="1268761"/>
            <a:ext cx="244827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r="8531"/>
          <a:stretch/>
        </p:blipFill>
        <p:spPr bwMode="auto">
          <a:xfrm rot="5400000">
            <a:off x="3766040" y="3891572"/>
            <a:ext cx="247601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8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160240" cy="367240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места парковки т/с инвалидов не соответствует установленным нормативам;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пандусе установлен один поручень высотой 1,04 м.;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входной площадки составляет 1,79 м.;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схема эвакуации;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</a:t>
            </a:r>
            <a:r>
              <a:rPr lang="ru-RU" sz="2400" dirty="0" err="1">
                <a:solidFill>
                  <a:srgbClr val="FFFF00"/>
                </a:solidFill>
              </a:rPr>
              <a:t>Дикси</a:t>
            </a:r>
            <a:r>
              <a:rPr lang="ru-RU" sz="2400" dirty="0">
                <a:solidFill>
                  <a:srgbClr val="FFFF00"/>
                </a:solidFill>
              </a:rPr>
              <a:t>" (МО, Рузский р-н, </a:t>
            </a:r>
            <a:r>
              <a:rPr lang="ru-RU" sz="2400" dirty="0" smtClean="0">
                <a:solidFill>
                  <a:srgbClr val="FFFF00"/>
                </a:solidFill>
              </a:rPr>
              <a:t>        п</a:t>
            </a:r>
            <a:r>
              <a:rPr lang="ru-RU" sz="2400" dirty="0">
                <a:solidFill>
                  <a:srgbClr val="FFFF00"/>
                </a:solidFill>
              </a:rPr>
              <a:t>. Тучково, ул. Лебеденко,  </a:t>
            </a:r>
            <a:r>
              <a:rPr lang="ru-RU" sz="2400" dirty="0" smtClean="0">
                <a:solidFill>
                  <a:srgbClr val="FFFF00"/>
                </a:solidFill>
              </a:rPr>
              <a:t>д</a:t>
            </a:r>
            <a:r>
              <a:rPr lang="ru-RU" sz="2400" dirty="0">
                <a:solidFill>
                  <a:srgbClr val="FFFF00"/>
                </a:solidFill>
              </a:rPr>
              <a:t>. 23-б)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8" b="16808"/>
          <a:stretch/>
        </p:blipFill>
        <p:spPr bwMode="auto">
          <a:xfrm>
            <a:off x="291321" y="1251271"/>
            <a:ext cx="3059833" cy="27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51272"/>
            <a:ext cx="3069578" cy="272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8" b="12829"/>
          <a:stretch/>
        </p:blipFill>
        <p:spPr bwMode="auto">
          <a:xfrm>
            <a:off x="291322" y="4077072"/>
            <a:ext cx="3059832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" r="4394" b="33273"/>
          <a:stretch/>
        </p:blipFill>
        <p:spPr bwMode="auto">
          <a:xfrm>
            <a:off x="3563888" y="4102022"/>
            <a:ext cx="3069578" cy="246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3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302433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входных дверей (2) - 83см и 85см;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схема эвакуации, а также информационные знаки на пути эвакуации;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тактильные средства информации.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"Пятерочка" (МО, Рузский р-н, п. Тучково, ул. Силикатная,  д. 2)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2" b="14574"/>
          <a:stretch/>
        </p:blipFill>
        <p:spPr bwMode="auto">
          <a:xfrm>
            <a:off x="291321" y="1196752"/>
            <a:ext cx="306217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22" y="1340767"/>
            <a:ext cx="3168352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 r="17617"/>
          <a:stretch/>
        </p:blipFill>
        <p:spPr bwMode="auto">
          <a:xfrm rot="5400000">
            <a:off x="3821098" y="3788486"/>
            <a:ext cx="2525489" cy="310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91" y="4077072"/>
            <a:ext cx="3040029" cy="24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798371" y="1772816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24228" y="2167695"/>
            <a:ext cx="2232248" cy="430212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пандусе установлен парный поручень с одной стороны;</a:t>
            </a:r>
          </a:p>
          <a:p>
            <a:pPr lvl="0"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 наклона пандуса не соответствует нормативам;</a:t>
            </a:r>
          </a:p>
          <a:p>
            <a:pPr lvl="0"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краевые ступени лестничного марша не выделены цветом или фактурой;</a:t>
            </a:r>
          </a:p>
          <a:p>
            <a:pPr lvl="0"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 (просвет ячейки 3 см.);</a:t>
            </a:r>
          </a:p>
          <a:p>
            <a:pPr lvl="0"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входной двери – 83 см;</a:t>
            </a:r>
          </a:p>
          <a:p>
            <a:pPr lvl="0"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>
              <a:lnSpc>
                <a:spcPct val="100000"/>
              </a:lnSpc>
            </a:pPr>
            <a:r>
              <a:rPr lang="ru-RU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260649"/>
            <a:ext cx="6034022" cy="1080119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</a:t>
            </a:r>
            <a:r>
              <a:rPr lang="ru-RU" sz="2400" dirty="0" err="1">
                <a:solidFill>
                  <a:srgbClr val="FFFF00"/>
                </a:solidFill>
              </a:rPr>
              <a:t>Дикси</a:t>
            </a:r>
            <a:r>
              <a:rPr lang="ru-RU" sz="2400" dirty="0">
                <a:solidFill>
                  <a:srgbClr val="FFFF00"/>
                </a:solidFill>
              </a:rPr>
              <a:t>" (МО, Рузский р-н, </a:t>
            </a:r>
            <a:r>
              <a:rPr lang="ru-RU" sz="2400" dirty="0" smtClean="0">
                <a:solidFill>
                  <a:srgbClr val="FFFF00"/>
                </a:solidFill>
              </a:rPr>
              <a:t>         д</a:t>
            </a:r>
            <a:r>
              <a:rPr lang="ru-RU" sz="2400" dirty="0">
                <a:solidFill>
                  <a:srgbClr val="FFFF00"/>
                </a:solidFill>
              </a:rPr>
              <a:t>. Покров, уч. 51)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628800"/>
            <a:ext cx="308496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0" b="16464"/>
          <a:stretch/>
        </p:blipFill>
        <p:spPr bwMode="auto">
          <a:xfrm>
            <a:off x="3563887" y="1628800"/>
            <a:ext cx="294502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4111910"/>
            <a:ext cx="308496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89" y="4111911"/>
            <a:ext cx="2919824" cy="235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86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309634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входной двери – 82 см;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схема эвакуации, а также информационные знаки на пути эвакуации;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тактильные средства информации.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9361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Магазин </a:t>
            </a:r>
            <a:r>
              <a:rPr lang="ru-RU" sz="2400" dirty="0">
                <a:solidFill>
                  <a:srgbClr val="FFFF00"/>
                </a:solidFill>
              </a:rPr>
              <a:t>"</a:t>
            </a:r>
            <a:r>
              <a:rPr lang="ru-RU" sz="2400" dirty="0" err="1">
                <a:solidFill>
                  <a:srgbClr val="FFFF00"/>
                </a:solidFill>
              </a:rPr>
              <a:t>Дикси</a:t>
            </a:r>
            <a:r>
              <a:rPr lang="ru-RU" sz="2400" dirty="0">
                <a:solidFill>
                  <a:srgbClr val="FFFF00"/>
                </a:solidFill>
              </a:rPr>
              <a:t>" (МО, Рузский р-н, </a:t>
            </a:r>
            <a:r>
              <a:rPr lang="ru-RU" sz="2400" dirty="0" smtClean="0">
                <a:solidFill>
                  <a:srgbClr val="FFFF00"/>
                </a:solidFill>
              </a:rPr>
              <a:t>       п</a:t>
            </a:r>
            <a:r>
              <a:rPr lang="ru-RU" sz="2400" dirty="0">
                <a:solidFill>
                  <a:srgbClr val="FFFF00"/>
                </a:solidFill>
              </a:rPr>
              <a:t>. Колюбакино, ул. Майора Алексеева, уч. 51)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4" y="1540817"/>
            <a:ext cx="3063503" cy="243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4"/>
          <a:stretch/>
        </p:blipFill>
        <p:spPr bwMode="auto">
          <a:xfrm>
            <a:off x="3463126" y="1542274"/>
            <a:ext cx="3197106" cy="246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3" y="4127990"/>
            <a:ext cx="3036243" cy="244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64" y="4127989"/>
            <a:ext cx="3120968" cy="244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92896"/>
            <a:ext cx="2232248" cy="374441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тамбура составляет 1,4 м.;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дренажная решетка при входе выступает над поверхностью пола; 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 (просвет ячейки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3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см.);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входной двери менее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90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106" y="757333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Магазин </a:t>
            </a:r>
            <a:r>
              <a:rPr lang="ru-RU" sz="2400" dirty="0">
                <a:solidFill>
                  <a:srgbClr val="FFFF00"/>
                </a:solidFill>
              </a:rPr>
              <a:t>"</a:t>
            </a:r>
            <a:r>
              <a:rPr lang="ru-RU" sz="2400" dirty="0" err="1">
                <a:solidFill>
                  <a:srgbClr val="FFFF00"/>
                </a:solidFill>
              </a:rPr>
              <a:t>Дикси</a:t>
            </a:r>
            <a:r>
              <a:rPr lang="ru-RU" sz="2400" dirty="0">
                <a:solidFill>
                  <a:srgbClr val="FFFF00"/>
                </a:solidFill>
              </a:rPr>
              <a:t>" (МО, Рузский р-н</a:t>
            </a:r>
            <a:r>
              <a:rPr lang="ru-RU" sz="2400" dirty="0" smtClean="0">
                <a:solidFill>
                  <a:srgbClr val="FFFF00"/>
                </a:solidFill>
              </a:rPr>
              <a:t>,        </a:t>
            </a:r>
            <a:r>
              <a:rPr lang="ru-RU" sz="2400" dirty="0">
                <a:solidFill>
                  <a:srgbClr val="FFFF00"/>
                </a:solidFill>
              </a:rPr>
              <a:t>п. Колюбакино, ул. Майора Алексеева</a:t>
            </a:r>
            <a:r>
              <a:rPr lang="ru-RU" sz="2400" dirty="0" smtClean="0">
                <a:solidFill>
                  <a:srgbClr val="FFFF00"/>
                </a:solidFill>
              </a:rPr>
              <a:t>,  </a:t>
            </a:r>
            <a:r>
              <a:rPr lang="ru-RU" sz="2400" dirty="0">
                <a:solidFill>
                  <a:srgbClr val="FFFF00"/>
                </a:solidFill>
              </a:rPr>
              <a:t>д. 1-а)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0" y="1682909"/>
            <a:ext cx="2979331" cy="231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1682909"/>
            <a:ext cx="3004532" cy="231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4" y="4141861"/>
            <a:ext cx="3012680" cy="242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34" y="4203432"/>
            <a:ext cx="3014280" cy="23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160240" cy="280831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пандус;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вызова помощника;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контрастная маркировка на двери;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дверного проёма – 80 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rgbClr val="FFFF00"/>
                </a:solidFill>
              </a:rPr>
              <a:t>Магазин «Продукты» (МО, Рузский р-н, д. Орешки, д.82)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/>
          <a:stretch/>
        </p:blipFill>
        <p:spPr bwMode="auto">
          <a:xfrm>
            <a:off x="3445862" y="1320800"/>
            <a:ext cx="3108775" cy="267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-11418" r="341" b="12182"/>
          <a:stretch/>
        </p:blipFill>
        <p:spPr bwMode="auto">
          <a:xfrm>
            <a:off x="291322" y="973468"/>
            <a:ext cx="2968196" cy="301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63" y="4137619"/>
            <a:ext cx="2966424" cy="243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6953"/>
          <a:stretch/>
        </p:blipFill>
        <p:spPr bwMode="auto">
          <a:xfrm>
            <a:off x="291323" y="4137620"/>
            <a:ext cx="2968196" cy="243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9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564904"/>
            <a:ext cx="2232248" cy="230425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порога – 6 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план эвакуации;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rgbClr val="FFFF00"/>
                </a:solidFill>
              </a:rPr>
              <a:t>Универсам «Простор» (МО, Рузский р-н, д. Поречье, д.85)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268761"/>
            <a:ext cx="308429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7" y="4078041"/>
            <a:ext cx="3144053" cy="249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2" t="62924" r="41287" b="13328"/>
          <a:stretch/>
        </p:blipFill>
        <p:spPr bwMode="auto">
          <a:xfrm>
            <a:off x="3563888" y="1268760"/>
            <a:ext cx="3063051" cy="273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02" y="4078042"/>
            <a:ext cx="3001437" cy="249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72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844824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92896"/>
            <a:ext cx="2232248" cy="381642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тамбура составляет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1,37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 (просвет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ячейки  3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см.);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входной двери –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77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</a:t>
            </a:r>
            <a:r>
              <a:rPr lang="ru-RU" sz="2400" dirty="0" err="1">
                <a:solidFill>
                  <a:srgbClr val="FFFF00"/>
                </a:solidFill>
              </a:rPr>
              <a:t>Дикси</a:t>
            </a:r>
            <a:r>
              <a:rPr lang="ru-RU" sz="2400" dirty="0">
                <a:solidFill>
                  <a:srgbClr val="FFFF00"/>
                </a:solidFill>
              </a:rPr>
              <a:t>" (МО, Рузский р-н, </a:t>
            </a:r>
            <a:r>
              <a:rPr lang="ru-RU" sz="2400" dirty="0" smtClean="0">
                <a:solidFill>
                  <a:srgbClr val="FFFF00"/>
                </a:solidFill>
              </a:rPr>
              <a:t>       п</a:t>
            </a:r>
            <a:r>
              <a:rPr lang="ru-RU" sz="2400" dirty="0">
                <a:solidFill>
                  <a:srgbClr val="FFFF00"/>
                </a:solidFill>
              </a:rPr>
              <a:t>. Дорохово, ул. Виксне, д.14)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фото\фото магазинов\Дикси Дорохово Виксне 14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0" y="1542274"/>
            <a:ext cx="3096655" cy="246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" t="15575" r="-486" b="14842"/>
          <a:stretch/>
        </p:blipFill>
        <p:spPr bwMode="auto">
          <a:xfrm rot="10800000" flipV="1">
            <a:off x="3569054" y="1556791"/>
            <a:ext cx="2923587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0" y="4149080"/>
            <a:ext cx="3042273" cy="228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0" b="15042"/>
          <a:stretch/>
        </p:blipFill>
        <p:spPr bwMode="auto">
          <a:xfrm rot="10800000" flipV="1">
            <a:off x="3491880" y="4149079"/>
            <a:ext cx="3017033" cy="228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165618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</a:t>
            </a:r>
            <a:r>
              <a:rPr lang="ru-RU" sz="2400" dirty="0" err="1">
                <a:solidFill>
                  <a:srgbClr val="FFFF00"/>
                </a:solidFill>
              </a:rPr>
              <a:t>Дикси</a:t>
            </a:r>
            <a:r>
              <a:rPr lang="ru-RU" sz="2400" dirty="0">
                <a:solidFill>
                  <a:srgbClr val="FFFF00"/>
                </a:solidFill>
              </a:rPr>
              <a:t>" (МО, Рузский р-н, п. Дорохово, ул. Советская, </a:t>
            </a:r>
            <a:r>
              <a:rPr lang="ru-RU" sz="2400" dirty="0" smtClean="0">
                <a:solidFill>
                  <a:srgbClr val="FFFF00"/>
                </a:solidFill>
              </a:rPr>
              <a:t>д.4-а</a:t>
            </a:r>
            <a:r>
              <a:rPr lang="ru-RU" sz="2400" dirty="0">
                <a:solidFill>
                  <a:srgbClr val="FFFF00"/>
                </a:solidFill>
              </a:rPr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5" y="1520136"/>
            <a:ext cx="2827482" cy="237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3" b="10709"/>
          <a:stretch/>
        </p:blipFill>
        <p:spPr bwMode="auto">
          <a:xfrm rot="10800000" flipV="1">
            <a:off x="3514910" y="1520136"/>
            <a:ext cx="2991343" cy="2378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5" y="4146501"/>
            <a:ext cx="2827482" cy="242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8" b="-25822"/>
          <a:stretch/>
        </p:blipFill>
        <p:spPr bwMode="auto">
          <a:xfrm>
            <a:off x="3514909" y="4077072"/>
            <a:ext cx="3046428" cy="333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19256" cy="1152128"/>
          </a:xfrm>
        </p:spPr>
        <p:txBody>
          <a:bodyPr/>
          <a:lstStyle/>
          <a:p>
            <a:pPr algn="ctr"/>
            <a:r>
              <a:rPr lang="ru-RU" sz="3200" b="1" dirty="0" smtClean="0">
                <a:effectLst/>
              </a:rPr>
              <a:t/>
            </a:r>
            <a:br>
              <a:rPr lang="ru-RU" sz="3200" b="1" dirty="0" smtClean="0">
                <a:effectLst/>
              </a:rPr>
            </a:br>
            <a:r>
              <a:rPr lang="ru-RU" sz="3200" b="1" dirty="0">
                <a:effectLst/>
              </a:rPr>
              <a:t/>
            </a:r>
            <a:br>
              <a:rPr lang="ru-RU" sz="3200" b="1" dirty="0">
                <a:effectLst/>
              </a:rPr>
            </a:br>
            <a:r>
              <a:rPr lang="ru-RU" sz="2400" b="1" dirty="0" smtClean="0">
                <a:effectLst/>
              </a:rPr>
              <a:t>График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проведения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комиссионных проверок 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Constantia" panose="02030602050306030303" pitchFamily="18" charset="0"/>
                <a:cs typeface="Times New Roman" panose="02020603050405020304" pitchFamily="18" charset="0"/>
              </a:rPr>
              <a:t>объектов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торговли 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обеспечению доступной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среды в 2016 году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628800"/>
            <a:ext cx="8115328" cy="482453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312329"/>
              </p:ext>
            </p:extLst>
          </p:nvPr>
        </p:nvGraphicFramePr>
        <p:xfrm>
          <a:off x="467544" y="1416368"/>
          <a:ext cx="8208912" cy="5172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/>
                <a:gridCol w="3384376"/>
                <a:gridCol w="2730038"/>
                <a:gridCol w="1374418"/>
              </a:tblGrid>
              <a:tr h="618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объекта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Адрес объекта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Плановая дата обследования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98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ТЦ ИП Устименко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п. Тучково,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ул. Партизан д.5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98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«Новый свет» магазин «Простор»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д. Поречье,  д.85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98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ТЦ «Ивановский»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п. Гидроузел,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д.12/1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98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ИП Богачев М.Н.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М.О., Рузский р-н, </a:t>
                      </a:r>
                      <a:r>
                        <a:rPr lang="ru-RU" sz="1100" dirty="0" err="1">
                          <a:effectLst/>
                        </a:rPr>
                        <a:t>д.Нововолково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err="1">
                          <a:effectLst/>
                        </a:rPr>
                        <a:t>ул.Центральная</a:t>
                      </a:r>
                      <a:r>
                        <a:rPr lang="ru-RU" sz="1100" dirty="0">
                          <a:effectLst/>
                        </a:rPr>
                        <a:t>, д. </a:t>
                      </a:r>
                      <a:r>
                        <a:rPr lang="ru-RU" sz="1100" dirty="0" smtClean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98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«Косыгина Л.В.»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М.О., Рузский р-н, с. Покровское, </a:t>
                      </a:r>
                      <a:r>
                        <a:rPr lang="ru-RU" sz="1100" dirty="0" smtClean="0">
                          <a:effectLst/>
                        </a:rPr>
                        <a:t>        ул</a:t>
                      </a:r>
                      <a:r>
                        <a:rPr lang="ru-RU" sz="1100" dirty="0">
                          <a:effectLst/>
                        </a:rPr>
                        <a:t>. Комсомольская, </a:t>
                      </a:r>
                      <a:r>
                        <a:rPr lang="ru-RU" sz="1100" dirty="0" smtClean="0">
                          <a:effectLst/>
                        </a:rPr>
                        <a:t>д.5 и </a:t>
                      </a: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98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ООО «Альтойл» ТЦ Тройка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с. Никольское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98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МРСПК «Рузское РАЙПО»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д. Орешки, д.82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87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Магазин «Продукты»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д. Сытьково, д.1а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199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Магазин «Альянс»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д. Нестерово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87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Магазин «Овощи-фрукты»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д. Нестерово, д.103/3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98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Магиазин «Мебель»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п. Старая Руза, ул. Почтовая, д.3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26.02.2016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  <a:tr h="3872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«Продукты» (АСВ)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М.О., Рузский р-н, д. Воробьево, д.23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26.02.2016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0" marR="6657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19275" y="11247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7"/>
            <a:ext cx="2232248" cy="414534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2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пандус;</a:t>
            </a:r>
          </a:p>
          <a:p>
            <a:pPr lvl="0">
              <a:lnSpc>
                <a:spcPct val="12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вызова помощника;</a:t>
            </a:r>
          </a:p>
          <a:p>
            <a:pPr lvl="0">
              <a:lnSpc>
                <a:spcPct val="12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контрастная маркировка;</a:t>
            </a:r>
          </a:p>
          <a:p>
            <a:pPr lvl="0">
              <a:lnSpc>
                <a:spcPct val="12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разделительный поручень;</a:t>
            </a:r>
          </a:p>
          <a:p>
            <a:pPr lvl="0">
              <a:lnSpc>
                <a:spcPct val="12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дверных проёмов – 80 см.;</a:t>
            </a:r>
          </a:p>
          <a:p>
            <a:pPr lvl="0">
              <a:lnSpc>
                <a:spcPct val="12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эвакуации;</a:t>
            </a:r>
          </a:p>
          <a:p>
            <a:pPr lvl="0">
              <a:lnSpc>
                <a:spcPct val="120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мнемосхема.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786" y="613429"/>
            <a:ext cx="6034022" cy="72008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Торговый </a:t>
            </a:r>
            <a:r>
              <a:rPr lang="ru-RU" sz="2400" dirty="0">
                <a:solidFill>
                  <a:srgbClr val="FFFF00"/>
                </a:solidFill>
              </a:rPr>
              <a:t>комплекс «Тройка» (МО, Рузский р-н, с. Никольское, 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ул. Советская, д.45)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75472"/>
            <a:ext cx="2945025" cy="228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5472"/>
            <a:ext cx="2880320" cy="228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0" y="4149080"/>
            <a:ext cx="3012084" cy="241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49080"/>
            <a:ext cx="2970407" cy="241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76256" y="2132856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720548"/>
            <a:ext cx="2232248" cy="301270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вызова помощника;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контрастная маркировка на двери;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порога – 9 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дверных проёмов – 70 см. и 80 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эвакуации;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786" y="613429"/>
            <a:ext cx="6034022" cy="720080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rgbClr val="FFFF00"/>
                </a:solidFill>
              </a:rPr>
              <a:t>Магазин «Продукты «Василёк» (МО, Рузский р-н, с. Покровское, </a:t>
            </a:r>
            <a:br>
              <a:rPr lang="ru-RU" sz="2400" dirty="0">
                <a:solidFill>
                  <a:srgbClr val="FFFF00"/>
                </a:solidFill>
              </a:rPr>
            </a:br>
            <a:r>
              <a:rPr lang="ru-RU" sz="2400" dirty="0">
                <a:solidFill>
                  <a:srgbClr val="FFFF00"/>
                </a:solidFill>
              </a:rPr>
              <a:t>ул. Комсомольская, д.5)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3922823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 b="5461"/>
          <a:stretch/>
        </p:blipFill>
        <p:spPr bwMode="auto">
          <a:xfrm>
            <a:off x="291321" y="1420051"/>
            <a:ext cx="2877686" cy="243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984" b="1"/>
          <a:stretch/>
        </p:blipFill>
        <p:spPr bwMode="auto">
          <a:xfrm>
            <a:off x="3626861" y="548680"/>
            <a:ext cx="2882051" cy="330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1" y="4154761"/>
            <a:ext cx="2664296" cy="2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862" y="4154760"/>
            <a:ext cx="2916979" cy="2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338437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не соответствует нормативам; 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контрастная маркировка на двери;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решетки не соответствуют установленным нормативам;</a:t>
            </a:r>
          </a:p>
          <a:p>
            <a:pPr lvl="0">
              <a:lnSpc>
                <a:spcPct val="120000"/>
              </a:lnSpc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ковровые покрытия не закреплены;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эвакуации;</a:t>
            </a:r>
          </a:p>
          <a:p>
            <a:pPr lvl="0">
              <a:lnSpc>
                <a:spcPct val="120000"/>
              </a:lnSpc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«Продукты» (МО, Рузский р-н, д. </a:t>
            </a:r>
            <a:r>
              <a:rPr lang="ru-RU" sz="2400" dirty="0" err="1">
                <a:solidFill>
                  <a:srgbClr val="FFFF00"/>
                </a:solidFill>
              </a:rPr>
              <a:t>Нововолково</a:t>
            </a:r>
            <a:r>
              <a:rPr lang="ru-RU" sz="2400" dirty="0">
                <a:solidFill>
                  <a:srgbClr val="FFFF00"/>
                </a:solidFill>
              </a:rPr>
              <a:t>, д.9)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548315"/>
            <a:ext cx="2912527" cy="229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19" y="1548315"/>
            <a:ext cx="2995805" cy="231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2" y="4149080"/>
            <a:ext cx="2989404" cy="224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19" y="4194124"/>
            <a:ext cx="2995805" cy="215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772816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204863"/>
            <a:ext cx="2232248" cy="381642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кнопка вызова помощника;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порога – 4,5 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дверного проёма –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75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решетки не соответствуют установленным нормативам;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прохода зоны обслуживания – 80 см.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эвакуации;</a:t>
            </a:r>
          </a:p>
          <a:p>
            <a:pPr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«Продукты» (МО, Рузский р-н, д. Сытьково, д.1-а)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1" y="1268761"/>
            <a:ext cx="310879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1"/>
            <a:ext cx="3024336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4103290"/>
            <a:ext cx="4248472" cy="256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76256" y="2636912"/>
            <a:ext cx="2016224" cy="352839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контрастная маркировка на двери;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порога – 6 см. и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дверных проёмов –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79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 и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план эвакуации;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мнемосхема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«Мебель» (МО, Рузский р-н, </a:t>
            </a:r>
            <a:r>
              <a:rPr lang="ru-RU" sz="2400" dirty="0" smtClean="0">
                <a:solidFill>
                  <a:srgbClr val="FFFF00"/>
                </a:solidFill>
              </a:rPr>
              <a:t>     д</a:t>
            </a:r>
            <a:r>
              <a:rPr lang="ru-RU" sz="2400" dirty="0">
                <a:solidFill>
                  <a:srgbClr val="FFFF00"/>
                </a:solidFill>
              </a:rPr>
              <a:t>. Старая Руза, ул. Почтовая, д.3</a:t>
            </a:r>
            <a:r>
              <a:rPr lang="ru-RU" sz="2400" dirty="0"/>
              <a:t>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3" y="1268760"/>
            <a:ext cx="298453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445862" y="1268760"/>
            <a:ext cx="3168352" cy="267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1" y="4238797"/>
            <a:ext cx="2987376" cy="233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4238797"/>
            <a:ext cx="3050326" cy="233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7"/>
            <a:ext cx="2232248" cy="411625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входных дверей (3)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      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см;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не соответствует установленным нормативам;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схема эвакуации, а также информационные знаки на пути эвакуации;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тактильные средства информации.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"Верный" (МО, Рузский р-н, </a:t>
            </a:r>
            <a:r>
              <a:rPr lang="ru-RU" sz="2400" dirty="0" smtClean="0">
                <a:solidFill>
                  <a:srgbClr val="FFFF00"/>
                </a:solidFill>
              </a:rPr>
              <a:t>     </a:t>
            </a:r>
            <a:r>
              <a:rPr lang="ru-RU" sz="2400" dirty="0" smtClean="0">
                <a:solidFill>
                  <a:srgbClr val="FFFF00"/>
                </a:solidFill>
              </a:rPr>
              <a:t>д. </a:t>
            </a:r>
            <a:r>
              <a:rPr lang="ru-RU" sz="2400" dirty="0">
                <a:solidFill>
                  <a:srgbClr val="FFFF00"/>
                </a:solidFill>
              </a:rPr>
              <a:t>Старая Руза)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445862" y="4087555"/>
            <a:ext cx="3063051" cy="244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t="6801" r="-1438" b="29912"/>
          <a:stretch/>
        </p:blipFill>
        <p:spPr bwMode="auto">
          <a:xfrm>
            <a:off x="395535" y="1268760"/>
            <a:ext cx="300458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241"/>
          <a:stretch/>
        </p:blipFill>
        <p:spPr bwMode="auto">
          <a:xfrm>
            <a:off x="1457191" y="1268760"/>
            <a:ext cx="505172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4770" r="31752" b="-4770"/>
          <a:stretch/>
        </p:blipFill>
        <p:spPr bwMode="auto">
          <a:xfrm>
            <a:off x="353058" y="4148843"/>
            <a:ext cx="2965276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9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04248" y="2420888"/>
            <a:ext cx="2160240" cy="352839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пандус;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вызова помощника;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контрастная маркировка на двери;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дверных проёмов – 70 см. и 80 см.;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эвакуации;</a:t>
            </a:r>
          </a:p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rgbClr val="FFFF00"/>
                </a:solidFill>
              </a:rPr>
              <a:t>Магазин «Продукты» (МО, Рузский р-н, д. Нестерово, д.103)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2" y="1484783"/>
            <a:ext cx="3115231" cy="244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3"/>
            <a:ext cx="3060717" cy="244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0" y="4171008"/>
            <a:ext cx="3115231" cy="239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563888" y="4171008"/>
            <a:ext cx="3060717" cy="239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396044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пандус;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кнопка вызова помощника;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перед дверью 98 см. х 175 см.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порога входной двери 4,5 см.;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контрастная маркировка;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дверных проёмов – </a:t>
            </a: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77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см. и 66 см.;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эвакуации;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мнемосхема.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«Людмила» (МО, Рузский р-н, д. Воробьёво, д.28)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" y="1478405"/>
            <a:ext cx="2961834" cy="242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42274"/>
            <a:ext cx="306305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" y="4227388"/>
            <a:ext cx="2961834" cy="234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7388"/>
            <a:ext cx="2991641" cy="234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772816"/>
            <a:ext cx="1872000" cy="576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60232" y="2318261"/>
            <a:ext cx="2232248" cy="406306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соответствует нормативам;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2-го дверного проёма – 76 см.;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порога входной двери 4,5 см.;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тамбура 46 см. х 130 см.;</a:t>
            </a:r>
          </a:p>
          <a:p>
            <a:pPr lvl="0">
              <a:lnSpc>
                <a:spcPct val="100000"/>
              </a:lnSpc>
            </a:pPr>
            <a:r>
              <a:rPr lang="ru-RU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прохода – 80 см.;</a:t>
            </a:r>
          </a:p>
          <a:p>
            <a:pPr lvl="0"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дверного проёма в санитарно-гигиенический узел – 60 см., высота порога – 10 см.;</a:t>
            </a:r>
          </a:p>
          <a:p>
            <a:pPr lvl="0">
              <a:lnSpc>
                <a:spcPct val="100000"/>
              </a:lnSpc>
            </a:pP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информационная мнемосхема.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Торговый центр «Ивановский» (МО, Рузский р-н, п. Гидроузел, д.12-б)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695"/>
          <a:stretch/>
        </p:blipFill>
        <p:spPr bwMode="auto">
          <a:xfrm>
            <a:off x="291320" y="1509121"/>
            <a:ext cx="3344575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989" y="1542274"/>
            <a:ext cx="3061924" cy="246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7946"/>
          <a:stretch/>
        </p:blipFill>
        <p:spPr bwMode="auto">
          <a:xfrm>
            <a:off x="291319" y="4149080"/>
            <a:ext cx="3003423" cy="242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62" y="4124109"/>
            <a:ext cx="3063051" cy="242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152128"/>
          </a:xfrm>
        </p:spPr>
        <p:txBody>
          <a:bodyPr/>
          <a:lstStyle/>
          <a:p>
            <a:pPr algn="ctr"/>
            <a:r>
              <a:rPr lang="ru-RU" sz="3200" b="1" dirty="0" smtClean="0">
                <a:effectLst/>
              </a:rPr>
              <a:t/>
            </a:r>
            <a:br>
              <a:rPr lang="ru-RU" sz="3200" b="1" dirty="0" smtClean="0">
                <a:effectLst/>
              </a:rPr>
            </a:br>
            <a:r>
              <a:rPr lang="ru-RU" sz="3200" b="1" dirty="0">
                <a:effectLst/>
              </a:rPr>
              <a:t/>
            </a:r>
            <a:br>
              <a:rPr lang="ru-RU" sz="3200" b="1" dirty="0">
                <a:effectLst/>
              </a:rPr>
            </a:br>
            <a:r>
              <a:rPr lang="ru-RU" sz="2800" b="1" dirty="0" smtClean="0">
                <a:solidFill>
                  <a:schemeClr val="tx1"/>
                </a:solidFill>
                <a:effectLst/>
              </a:rPr>
              <a:t>Результаты  комиссионной проверки </a:t>
            </a:r>
            <a:r>
              <a:rPr lang="ru-RU" sz="2800" b="1" dirty="0">
                <a:solidFill>
                  <a:schemeClr val="tx1"/>
                </a:solidFill>
                <a:effectLst/>
              </a:rPr>
              <a:t>коммерческих объектов по обеспечению доступной среды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628800"/>
            <a:ext cx="8115328" cy="482453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обследований: 28.  </a:t>
            </a:r>
            <a:endPara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Составлено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 обследования: 26 (2 магазина закрылись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Составлено актов об административном правонарушении: 3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Привлечено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административной ответственности: 3 (магазин «</a:t>
            </a: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Дикси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г. Руза, Волоколамское шоссе, д.1-а (15.10.2015 г. - 2 тыс. руб.), магазин «Верный» - </a:t>
            </a:r>
            <a:r>
              <a:rPr lang="ru-RU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д.Старая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 (14.01.2016 г. – 2 тыс. руб. и 3 тыс. руб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>
              <a:lnSpc>
                <a:spcPct val="110000"/>
              </a:lnSpc>
            </a:pP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 организаций проведены разъяснительные беседы, доведены требования по обеспечению доступной среды, разъяснена суть выявленных нарушений, варианты их устранения, а также ответственность за несоблюдение требований действующего законодательства Российской Федерации.</a:t>
            </a:r>
          </a:p>
          <a:p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463146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624228" y="1838926"/>
            <a:ext cx="2232248" cy="47308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900" b="1" dirty="0">
                <a:solidFill>
                  <a:schemeClr val="bg1"/>
                </a:solidFill>
              </a:rPr>
              <a:t>выделенные стояночные места для инвалидов на парковке </a:t>
            </a:r>
            <a:r>
              <a:rPr lang="ru-RU" sz="900" b="1" dirty="0" smtClean="0">
                <a:solidFill>
                  <a:schemeClr val="bg1"/>
                </a:solidFill>
              </a:rPr>
              <a:t>не </a:t>
            </a:r>
            <a:r>
              <a:rPr lang="ru-RU" sz="900" b="1" dirty="0">
                <a:solidFill>
                  <a:schemeClr val="bg1"/>
                </a:solidFill>
              </a:rPr>
              <a:t>соответствуют установленным требованиям;</a:t>
            </a:r>
          </a:p>
          <a:p>
            <a:pPr lvl="0">
              <a:lnSpc>
                <a:spcPct val="100000"/>
              </a:lnSpc>
            </a:pPr>
            <a:r>
              <a:rPr lang="ru-RU" sz="900" b="1" dirty="0">
                <a:solidFill>
                  <a:schemeClr val="bg1"/>
                </a:solidFill>
              </a:rPr>
              <a:t>отсутствует дополнительный разделительный поручень;</a:t>
            </a:r>
          </a:p>
          <a:p>
            <a:pPr lvl="0">
              <a:lnSpc>
                <a:spcPct val="100000"/>
              </a:lnSpc>
            </a:pPr>
            <a:r>
              <a:rPr lang="ru-RU" sz="900" b="1" dirty="0">
                <a:solidFill>
                  <a:schemeClr val="bg1"/>
                </a:solidFill>
              </a:rPr>
              <a:t>имеющиеся поручни не соответствуют установленным нормативам; </a:t>
            </a:r>
          </a:p>
          <a:p>
            <a:pPr lvl="0">
              <a:lnSpc>
                <a:spcPct val="100000"/>
              </a:lnSpc>
            </a:pPr>
            <a:r>
              <a:rPr lang="ru-RU" sz="900" b="1" dirty="0">
                <a:solidFill>
                  <a:schemeClr val="bg1"/>
                </a:solidFill>
              </a:rPr>
              <a:t>уклон пандуса составляет 10,7%; </a:t>
            </a:r>
          </a:p>
          <a:p>
            <a:pPr lvl="0">
              <a:lnSpc>
                <a:spcPct val="100000"/>
              </a:lnSpc>
            </a:pPr>
            <a:r>
              <a:rPr lang="ru-RU" sz="900" b="1" dirty="0">
                <a:solidFill>
                  <a:schemeClr val="bg1"/>
                </a:solidFill>
              </a:rPr>
              <a:t>краевые ступени лестничного марша не выделены цветом или фактурой;</a:t>
            </a:r>
          </a:p>
          <a:p>
            <a:pPr lvl="0">
              <a:lnSpc>
                <a:spcPct val="100000"/>
              </a:lnSpc>
            </a:pPr>
            <a:r>
              <a:rPr lang="ru-RU" sz="900" b="1" dirty="0">
                <a:solidFill>
                  <a:schemeClr val="bg1"/>
                </a:solidFill>
              </a:rPr>
              <a:t>отсутствует план эвакуации;</a:t>
            </a:r>
          </a:p>
          <a:p>
            <a:pPr lvl="0">
              <a:lnSpc>
                <a:spcPct val="100000"/>
              </a:lnSpc>
            </a:pPr>
            <a:r>
              <a:rPr lang="ru-RU" sz="900" b="1" dirty="0">
                <a:solidFill>
                  <a:schemeClr val="bg1"/>
                </a:solidFill>
              </a:rPr>
              <a:t>отсутствует информационная мнемосхема;</a:t>
            </a:r>
          </a:p>
          <a:p>
            <a:pPr lvl="0">
              <a:lnSpc>
                <a:spcPct val="100000"/>
              </a:lnSpc>
            </a:pPr>
            <a:r>
              <a:rPr lang="ru-RU" sz="900" b="1" dirty="0">
                <a:solidFill>
                  <a:schemeClr val="bg1"/>
                </a:solidFill>
              </a:rPr>
              <a:t>ширина входной двери – 80 см.;</a:t>
            </a:r>
          </a:p>
          <a:p>
            <a:pPr lvl="0">
              <a:lnSpc>
                <a:spcPct val="100000"/>
              </a:lnSpc>
            </a:pPr>
            <a:r>
              <a:rPr lang="ru-RU" sz="900" b="1" dirty="0">
                <a:solidFill>
                  <a:schemeClr val="bg1"/>
                </a:solidFill>
              </a:rPr>
              <a:t>глубина тамбура – 1,2 м</a:t>
            </a:r>
            <a:r>
              <a:rPr lang="ru-RU" sz="900" b="1" dirty="0" smtClean="0">
                <a:solidFill>
                  <a:schemeClr val="bg1"/>
                </a:solidFill>
              </a:rPr>
              <a:t>.;</a:t>
            </a:r>
          </a:p>
          <a:p>
            <a:pPr lvl="0">
              <a:lnSpc>
                <a:spcPct val="100000"/>
              </a:lnSpc>
            </a:pPr>
            <a:r>
              <a:rPr lang="ru-RU" sz="900" b="1" dirty="0" smtClean="0">
                <a:solidFill>
                  <a:schemeClr val="bg1"/>
                </a:solidFill>
              </a:rPr>
              <a:t>входная площадка не имеет водоотвода.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891" y="420190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</a:t>
            </a:r>
            <a:r>
              <a:rPr lang="ru-RU" sz="2400" dirty="0" err="1">
                <a:solidFill>
                  <a:srgbClr val="FFFF00"/>
                </a:solidFill>
              </a:rPr>
              <a:t>Дикси</a:t>
            </a:r>
            <a:r>
              <a:rPr lang="ru-RU" sz="2400" dirty="0">
                <a:solidFill>
                  <a:srgbClr val="FFFF00"/>
                </a:solidFill>
              </a:rPr>
              <a:t>" (МО, г. Руза, </a:t>
            </a:r>
            <a:r>
              <a:rPr lang="ru-RU" sz="2400" dirty="0" smtClean="0">
                <a:solidFill>
                  <a:srgbClr val="FFFF00"/>
                </a:solidFill>
              </a:rPr>
              <a:t>                   ул</a:t>
            </a:r>
            <a:r>
              <a:rPr lang="ru-RU" sz="2400" dirty="0">
                <a:solidFill>
                  <a:srgbClr val="FFFF00"/>
                </a:solidFill>
              </a:rPr>
              <a:t>. Волоколамское шоссе, д. 1-а)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0" y="1697548"/>
            <a:ext cx="3076687" cy="230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34" y="1697548"/>
            <a:ext cx="2947579" cy="221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0" y="4149080"/>
            <a:ext cx="3076687" cy="242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7" b="23002"/>
          <a:stretch/>
        </p:blipFill>
        <p:spPr bwMode="auto">
          <a:xfrm>
            <a:off x="3561333" y="4149081"/>
            <a:ext cx="2947579" cy="24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0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92895"/>
            <a:ext cx="2124000" cy="360040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выделенное стояночное место для инвалидов на парковке транспортных средств;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 и не закреплены;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тактильные средства информации;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направляющие информационные знаки на пути эвакуации.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Магазин </a:t>
            </a:r>
            <a:r>
              <a:rPr lang="ru-RU" sz="2400" b="1" dirty="0">
                <a:solidFill>
                  <a:srgbClr val="FFFF00"/>
                </a:solidFill>
              </a:rPr>
              <a:t>"Пятерочка" (МО, г. Руза, </a:t>
            </a:r>
            <a:r>
              <a:rPr lang="ru-RU" sz="2400" b="1" dirty="0" smtClean="0">
                <a:solidFill>
                  <a:srgbClr val="FFFF00"/>
                </a:solidFill>
              </a:rPr>
              <a:t>         ул</a:t>
            </a:r>
            <a:r>
              <a:rPr lang="ru-RU" sz="2400" b="1" dirty="0">
                <a:solidFill>
                  <a:srgbClr val="FFFF00"/>
                </a:solidFill>
              </a:rPr>
              <a:t>. Солнцева, д. 20)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4"/>
          <a:stretch/>
        </p:blipFill>
        <p:spPr bwMode="auto">
          <a:xfrm>
            <a:off x="3565861" y="4121909"/>
            <a:ext cx="2943052" cy="24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/>
          <a:stretch/>
        </p:blipFill>
        <p:spPr bwMode="auto">
          <a:xfrm>
            <a:off x="332039" y="4139269"/>
            <a:ext cx="2997367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39" y="1497898"/>
            <a:ext cx="2997367" cy="240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797" y="1484782"/>
            <a:ext cx="2938116" cy="241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564904"/>
            <a:ext cx="2232248" cy="331236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инвалидов не соответствует установленным нормативам (по знакам, размеру и нанесенной разметке)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тактильные средства информации;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направляющие информационные знаки на пути эвакуации.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"Пятерочка" (МО, г. Руза, </a:t>
            </a:r>
            <a:r>
              <a:rPr lang="ru-RU" sz="2400" dirty="0" smtClean="0">
                <a:solidFill>
                  <a:srgbClr val="FFFF00"/>
                </a:solidFill>
              </a:rPr>
              <a:t>         ул</a:t>
            </a:r>
            <a:r>
              <a:rPr lang="ru-RU" sz="2400" dirty="0">
                <a:solidFill>
                  <a:srgbClr val="FFFF00"/>
                </a:solidFill>
              </a:rPr>
              <a:t>. Социалистическая, д. </a:t>
            </a:r>
            <a:r>
              <a:rPr lang="ru-RU" sz="2400" dirty="0" smtClean="0">
                <a:solidFill>
                  <a:srgbClr val="FFFF00"/>
                </a:solidFill>
              </a:rPr>
              <a:t>72-а)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51" y="1582319"/>
            <a:ext cx="2945025" cy="23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4" y="1600593"/>
            <a:ext cx="3089352" cy="231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51" y="4202850"/>
            <a:ext cx="2944462" cy="226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4" y="4202849"/>
            <a:ext cx="3109771" cy="226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8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388843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инвалидов;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входных дверей –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79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тактильные средства информации;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направляющие информационные знаки на пути эвакуации.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"Пятерочка" (МО, Рузский р-н, п. Тучково, ул. Советская, 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д. 22)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r="6571"/>
          <a:stretch/>
        </p:blipFill>
        <p:spPr bwMode="auto">
          <a:xfrm>
            <a:off x="309609" y="1543514"/>
            <a:ext cx="3004580" cy="241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2" b="17216"/>
          <a:stretch/>
        </p:blipFill>
        <p:spPr bwMode="auto">
          <a:xfrm>
            <a:off x="3779912" y="1542274"/>
            <a:ext cx="2390182" cy="241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28"/>
          <a:stretch/>
        </p:blipFill>
        <p:spPr bwMode="auto">
          <a:xfrm>
            <a:off x="291321" y="4077072"/>
            <a:ext cx="3022868" cy="24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b="36876"/>
          <a:stretch/>
        </p:blipFill>
        <p:spPr bwMode="auto">
          <a:xfrm>
            <a:off x="3516386" y="4112632"/>
            <a:ext cx="2929287" cy="245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309634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входных дверей (2) - 83см;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тактильные средства информации;</a:t>
            </a:r>
          </a:p>
          <a:p>
            <a:pPr lvl="0">
              <a:lnSpc>
                <a:spcPct val="100000"/>
              </a:lnSpc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направляющие информационные знаки на пути эвакуации.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"Пятерочка" (МО, Рузский р-н, п. Тучково, ул. Восточная, </a:t>
            </a:r>
            <a:r>
              <a:rPr lang="ru-RU" sz="2400" dirty="0" smtClean="0">
                <a:solidFill>
                  <a:srgbClr val="FFFF00"/>
                </a:solidFill>
              </a:rPr>
              <a:t> д</a:t>
            </a:r>
            <a:r>
              <a:rPr lang="ru-RU" sz="2400" dirty="0">
                <a:solidFill>
                  <a:srgbClr val="FFFF00"/>
                </a:solidFill>
              </a:rPr>
              <a:t>. 32)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r="17557"/>
          <a:stretch/>
        </p:blipFill>
        <p:spPr bwMode="auto">
          <a:xfrm rot="16200000" flipH="1">
            <a:off x="602702" y="1198151"/>
            <a:ext cx="2608804" cy="298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50" y="1386015"/>
            <a:ext cx="3051963" cy="259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8" y="4139461"/>
            <a:ext cx="2933026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r="9034"/>
          <a:stretch/>
        </p:blipFill>
        <p:spPr bwMode="auto">
          <a:xfrm rot="5400000" flipV="1">
            <a:off x="3736601" y="3802972"/>
            <a:ext cx="2492661" cy="304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324036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парковка для инвалидов не соответствует установленным нормативам (по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нанесенной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разметке);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тактильные средства информации; 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направляющие информационные знаки на пути эвакуации.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178" y="404664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Магазин "Пятерочка" (МО, Рузский р-н, п. Тучково, ул. 2-я Москворецкая, д. 19)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204" y="392790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1" t="23750" r="2141" b="16562"/>
          <a:stretch/>
        </p:blipFill>
        <p:spPr bwMode="auto">
          <a:xfrm>
            <a:off x="438486" y="1268760"/>
            <a:ext cx="290937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t="4870" r="12684" b="-4870"/>
          <a:stretch/>
        </p:blipFill>
        <p:spPr bwMode="auto">
          <a:xfrm>
            <a:off x="3563888" y="1268760"/>
            <a:ext cx="2990770" cy="273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9552" y="4077071"/>
            <a:ext cx="2808312" cy="249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3" b="29219"/>
          <a:stretch/>
        </p:blipFill>
        <p:spPr bwMode="auto">
          <a:xfrm>
            <a:off x="3563888" y="4096443"/>
            <a:ext cx="2967908" cy="24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804352" y="1988840"/>
            <a:ext cx="1872000" cy="3600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 smtClean="0">
                <a:solidFill>
                  <a:srgbClr val="FFC000"/>
                </a:solidFill>
              </a:rPr>
              <a:t>НЕДОСТАТКИ: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32240" y="2420888"/>
            <a:ext cx="2232248" cy="388843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парковочные места для т/с инвалидов;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входных дверей(2) - 83см и 85см;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ковровые покрытия не закреплены;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дренажные решетки не соответствуют установленным нормативам;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схема эвакуации, а также информационные знаки на пути эвакуации;</a:t>
            </a:r>
          </a:p>
          <a:p>
            <a:pPr lvl="0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тактильные средства информации.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42" y="613429"/>
            <a:ext cx="6034022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 Магазин </a:t>
            </a:r>
            <a:r>
              <a:rPr lang="ru-RU" sz="2400" dirty="0">
                <a:solidFill>
                  <a:srgbClr val="FFFF00"/>
                </a:solidFill>
              </a:rPr>
              <a:t>"Магнит" (МО, Рузский р-н, </a:t>
            </a:r>
            <a:r>
              <a:rPr lang="ru-RU" sz="2400" dirty="0" smtClean="0">
                <a:solidFill>
                  <a:srgbClr val="FFFF00"/>
                </a:solidFill>
              </a:rPr>
              <a:t>     п</a:t>
            </a:r>
            <a:r>
              <a:rPr lang="ru-RU" sz="2400" dirty="0">
                <a:solidFill>
                  <a:srgbClr val="FFFF00"/>
                </a:solidFill>
              </a:rPr>
              <a:t>. Тучково, ул. Восточный микрорайон, д. 30)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321" y="4005064"/>
            <a:ext cx="6217592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880526" y="4004396"/>
            <a:ext cx="5084948" cy="45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1728192" cy="113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3" y="1484783"/>
            <a:ext cx="3056543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25" y="1484783"/>
            <a:ext cx="2987824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User\Desktop\фото\Проверки по торговле\Выезд 26.11.2015\Магнит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51390"/>
            <a:ext cx="1435134" cy="10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54" y="4096236"/>
            <a:ext cx="1970059" cy="247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46" y="4096236"/>
            <a:ext cx="1972860" cy="247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1199</TotalTime>
  <Words>1965</Words>
  <Application>Microsoft Office PowerPoint</Application>
  <PresentationFormat>Экран (4:3)</PresentationFormat>
  <Paragraphs>286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Бумажная</vt:lpstr>
      <vt:lpstr>  Организация и проведение  комиссионных проверок  объектов торговли по обеспечению доступной среды в 2015 – 2016 г.г.</vt:lpstr>
      <vt:lpstr>  График проведения  комиссионных проверок  объектов торговли по обеспечению доступной среды в 2016 году</vt:lpstr>
      <vt:lpstr>Магазин "Дикси" (МО, г. Руза,                    ул. Волоколамское шоссе, д. 1-а)</vt:lpstr>
      <vt:lpstr>Магазин "Пятерочка" (МО, г. Руза,          ул. Солнцева, д. 20)</vt:lpstr>
      <vt:lpstr>Магазин "Пятерочка" (МО, г. Руза,          ул. Социалистическая, д. 72-а)</vt:lpstr>
      <vt:lpstr>Магазин "Пятерочка" (МО, Рузский р-н, п. Тучково, ул. Советская,  д. 22)</vt:lpstr>
      <vt:lpstr>Магазин "Пятерочка" (МО, Рузский р-н, п. Тучково, ул. Восточная,  д. 32)</vt:lpstr>
      <vt:lpstr>Магазин "Пятерочка" (МО, Рузский р-н, п. Тучково, ул. 2-я Москворецкая, д. 19)</vt:lpstr>
      <vt:lpstr> Магазин "Магнит" (МО, Рузский р-н,      п. Тучково, ул. Восточный микрорайон, д. 30)</vt:lpstr>
      <vt:lpstr>Торговый центр «Устименко Е.В.» (МО, Рузский р-н, п. Тучково,  ул. Партизан,  д.5)</vt:lpstr>
      <vt:lpstr>Магазин "Дикси" (МО, Рузский р-н,         п. Тучково, ул. Лебеденко,  д. 23-б)</vt:lpstr>
      <vt:lpstr>Магазин "Пятерочка" (МО, Рузский р-н, п. Тучково, ул. Силикатная,  д. 2)</vt:lpstr>
      <vt:lpstr>Магазин "Дикси" (МО, Рузский р-н,          д. Покров, уч. 51)</vt:lpstr>
      <vt:lpstr>   Магазин "Дикси" (МО, Рузский р-н,        п. Колюбакино, ул. Майора Алексеева, уч. 51)</vt:lpstr>
      <vt:lpstr>  Магазин "Дикси" (МО, Рузский р-н,        п. Колюбакино, ул. Майора Алексеева,  д. 1-а)</vt:lpstr>
      <vt:lpstr>Магазин «Продукты» (МО, Рузский р-н, д. Орешки, д.82)</vt:lpstr>
      <vt:lpstr>Универсам «Простор» (МО, Рузский р-н, д. Поречье, д.85)</vt:lpstr>
      <vt:lpstr>Магазин "Дикси" (МО, Рузский р-н,        п. Дорохово, ул. Виксне, д.14)</vt:lpstr>
      <vt:lpstr>Магазин "Дикси" (МО, Рузский р-н, п. Дорохово, ул. Советская, д.4-а)</vt:lpstr>
      <vt:lpstr> Торговый комплекс «Тройка» (МО, Рузский р-н, с. Никольское,  ул. Советская, д.45)</vt:lpstr>
      <vt:lpstr>Магазин «Продукты «Василёк» (МО, Рузский р-н, с. Покровское,  ул. Комсомольская, д.5)</vt:lpstr>
      <vt:lpstr>Магазин «Продукты» (МО, Рузский р-н, д. Нововолково, д.9)</vt:lpstr>
      <vt:lpstr>Магазин «Продукты» (МО, Рузский р-н, д. Сытьково, д.1-а)</vt:lpstr>
      <vt:lpstr>Магазин «Мебель» (МО, Рузский р-н,      д. Старая Руза, ул. Почтовая, д.3)</vt:lpstr>
      <vt:lpstr>Магазин "Верный" (МО, Рузский р-н,      д. Старая Руза)</vt:lpstr>
      <vt:lpstr>Магазин «Продукты» (МО, Рузский р-н, д. Нестерово, д.103)</vt:lpstr>
      <vt:lpstr>Магазин «Людмила» (МО, Рузский р-н, д. Воробьёво, д.28)</vt:lpstr>
      <vt:lpstr>Торговый центр «Ивановский» (МО, Рузский р-н, п. Гидроузел, д.12-б)</vt:lpstr>
      <vt:lpstr>  Результаты  комиссионной проверки коммерческих объектов по обеспечению доступной среды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городского поселения Тучково Рузского муниципального района Московской области</dc:title>
  <dc:creator>User</dc:creator>
  <cp:lastModifiedBy>User</cp:lastModifiedBy>
  <cp:revision>169</cp:revision>
  <cp:lastPrinted>2016-03-11T10:05:44Z</cp:lastPrinted>
  <dcterms:created xsi:type="dcterms:W3CDTF">2015-06-22T11:41:27Z</dcterms:created>
  <dcterms:modified xsi:type="dcterms:W3CDTF">2016-03-17T09:40:01Z</dcterms:modified>
</cp:coreProperties>
</file>