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1" r:id="rId1"/>
  </p:sldMasterIdLst>
  <p:notesMasterIdLst>
    <p:notesMasterId r:id="rId7"/>
  </p:notesMasterIdLst>
  <p:handoutMasterIdLst>
    <p:handoutMasterId r:id="rId8"/>
  </p:handoutMasterIdLst>
  <p:sldIdLst>
    <p:sldId id="460" r:id="rId2"/>
    <p:sldId id="478" r:id="rId3"/>
    <p:sldId id="488" r:id="rId4"/>
    <p:sldId id="491" r:id="rId5"/>
    <p:sldId id="490" r:id="rId6"/>
  </p:sldIdLst>
  <p:sldSz cx="9906000" cy="6858000" type="A4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34988" indent="-777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71563" indent="-157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8138" indent="-2365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44713" indent="-3159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0808"/>
    <a:srgbClr val="0033CC"/>
    <a:srgbClr val="0A5390"/>
    <a:srgbClr val="0B5B9D"/>
    <a:srgbClr val="476B81"/>
    <a:srgbClr val="0F3E9D"/>
    <a:srgbClr val="004274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94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341"/>
        <p:guide orient="horz" pos="3974"/>
        <p:guide orient="horz" pos="618"/>
        <p:guide pos="6068"/>
        <p:guide pos="172"/>
        <p:guide pos="2213"/>
        <p:guide pos="4027"/>
        <p:guide pos="10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416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pPr>
              <a:defRPr/>
            </a:pPr>
            <a:fld id="{EFFA1C19-A777-4AAE-B783-0D80EAE3D324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pPr>
              <a:defRPr/>
            </a:pPr>
            <a:fld id="{73F04CBA-6A24-40C6-8FE0-6A2A7B10D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03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50F6F9-84B1-4FD9-B182-262AB7963F48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747713"/>
            <a:ext cx="53848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5988"/>
            <a:ext cx="5486400" cy="4475162"/>
          </a:xfrm>
          <a:prstGeom prst="rect">
            <a:avLst/>
          </a:prstGeom>
        </p:spPr>
        <p:txBody>
          <a:bodyPr vert="horz" lIns="91870" tIns="45935" rIns="91870" bIns="45935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799E12-51E4-4AA0-9B52-8C247A019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25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988" algn="l" defTabSz="9128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1563" algn="l" defTabSz="9128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8138" algn="l" defTabSz="9128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4713" algn="l" defTabSz="9128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2EBED8-FC58-44CF-B93E-B5582671F77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FE74F5-C540-4314-B2BD-260BB793FAE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A07281-200F-40F1-90DF-175D9542D33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ADD087-FF9A-4328-8C86-B43E70B8ADD5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2D1168-DAA2-4B68-8E5A-63A91B6B400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8B8D6-3249-4599-9B3F-8DA629E5AA37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5512F-3333-46D8-8E3C-F1F4CE5BD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8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8510C-F2D2-4AB6-9BA1-15E262C5DBAF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69477-A90D-499D-8798-054434E8E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F5E23-26C2-4644-8B4A-B5F7A9D0CADF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5D01-8E57-4DBE-A192-8373C6EF5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6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666C1-F873-4F5C-9841-D9E73C97921F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455AA-A9D8-4C77-B768-7B37C24A7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1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6104F-E1CE-487E-9E8A-A7025D150EF0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07530-2152-4C27-95A5-0EE06B451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19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3469D-4D99-495A-BC62-A56A8F801ECD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667BE-C852-425F-88D9-FFB64E502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9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C5DA8-6596-4D55-827F-77E0EC95A3D5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7A35C-5BB9-4185-8495-4B85CD2D8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2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CA747-AF6C-4BA7-AFF4-700DC34623D9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CB8C2-C13E-4B69-A955-62A03CD34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5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5049F-6BCB-4E3E-B0A0-0350EB8D4900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0EC3F-A6F0-4B22-9381-5FA7719675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04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0E9E3-D8DA-4778-8187-A6AD17C2CEE3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A56C2-CE05-4CD2-A3CA-C2ECE223D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56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8FAE-E738-4EE4-93BA-95EBC804AD66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10AF5-3843-492A-847E-5AAC11300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6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FB16D4-BAFA-4967-96CE-47311AE92618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8BFBFE-F92D-4D62-A818-57D87EE7B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27"/>
          <p:cNvGrpSpPr>
            <a:grpSpLocks/>
          </p:cNvGrpSpPr>
          <p:nvPr/>
        </p:nvGrpSpPr>
        <p:grpSpPr bwMode="auto">
          <a:xfrm>
            <a:off x="0" y="1028700"/>
            <a:ext cx="9906000" cy="61913"/>
            <a:chOff x="0" y="332656"/>
            <a:chExt cx="9144000" cy="115212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332656"/>
              <a:ext cx="9144000" cy="115212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332656"/>
              <a:ext cx="9144000" cy="1080120"/>
            </a:xfrm>
            <a:prstGeom prst="rect">
              <a:avLst/>
            </a:prstGeom>
            <a:gradFill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pic>
        <p:nvPicPr>
          <p:cNvPr id="2051" name="Рисунок 7" descr="http://lifeglobe.net/media/places/104/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80963"/>
            <a:ext cx="6731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0" y="826637"/>
            <a:ext cx="9905999" cy="150808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30000" sy="30000" algn="ctr" rotWithShape="0">
              <a:schemeClr val="bg1"/>
            </a:outerShdw>
          </a:effectLst>
          <a:extLst/>
        </p:spPr>
        <p:txBody>
          <a:bodyPr wrap="square" lIns="91417" tIns="45709" rIns="91417" bIns="45709" anchor="ctr">
            <a:spAutoFit/>
          </a:bodyPr>
          <a:lstStyle/>
          <a:p>
            <a:pPr algn="ctr"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smtClean="0">
                <a:latin typeface="Century Gothic" pitchFamily="34" charset="0"/>
                <a:cs typeface="Times New Roman" pitchFamily="18" charset="0"/>
              </a:rPr>
              <a:t>Информация </a:t>
            </a:r>
          </a:p>
          <a:p>
            <a:pPr algn="ctr">
              <a:defRPr/>
            </a:pPr>
            <a:r>
              <a:rPr lang="ru-RU" dirty="0" smtClean="0">
                <a:latin typeface="Century Gothic" pitchFamily="34" charset="0"/>
                <a:cs typeface="Times New Roman" pitchFamily="18" charset="0"/>
              </a:rPr>
              <a:t>об имуществе, расположенном по адресу:</a:t>
            </a:r>
          </a:p>
          <a:p>
            <a:pPr algn="ctr">
              <a:defRPr/>
            </a:pPr>
            <a:r>
              <a:rPr lang="ru-RU" b="1" dirty="0" smtClean="0">
                <a:latin typeface="Century Gothic" pitchFamily="34" charset="0"/>
                <a:cs typeface="Times New Roman" pitchFamily="18" charset="0"/>
              </a:rPr>
              <a:t>  Московская область, Пушкинский район, г. Пушкино, ул. Октябрьская, д. 4 </a:t>
            </a:r>
            <a:br>
              <a:rPr lang="ru-RU" b="1" dirty="0" smtClean="0"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latin typeface="Century Gothic" pitchFamily="34" charset="0"/>
                <a:cs typeface="Times New Roman" pitchFamily="18" charset="0"/>
              </a:rPr>
              <a:t>(усадьба «Дача Мамонтова»)</a:t>
            </a:r>
            <a:endParaRPr lang="ru-RU" b="1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053" name="TextBox 12"/>
          <p:cNvSpPr txBox="1">
            <a:spLocks noChangeArrowheads="1"/>
          </p:cNvSpPr>
          <p:nvPr/>
        </p:nvSpPr>
        <p:spPr bwMode="auto">
          <a:xfrm>
            <a:off x="1065213" y="379413"/>
            <a:ext cx="18542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Министерство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имущественных отношений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Московской области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7859"/>
          <a:stretch>
            <a:fillRect/>
          </a:stretch>
        </p:blipFill>
        <p:spPr bwMode="auto">
          <a:xfrm>
            <a:off x="1828117" y="2343713"/>
            <a:ext cx="6249764" cy="431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273050" y="2564904"/>
            <a:ext cx="5435600" cy="800197"/>
          </a:xfrm>
          <a:prstGeom prst="rect">
            <a:avLst/>
          </a:prstGeom>
          <a:noFill/>
          <a:ln>
            <a:noFill/>
          </a:ln>
          <a:extLst/>
        </p:spPr>
        <p:txBody>
          <a:bodyPr lIns="91417" tIns="45709" rIns="91417" bIns="45709" anchor="ctr">
            <a:spAutoFit/>
          </a:bodyPr>
          <a:lstStyle/>
          <a:p>
            <a:pPr>
              <a:defRPr/>
            </a:pPr>
            <a:r>
              <a:rPr lang="ru-RU" sz="1100" b="1" u="sng" dirty="0" smtClean="0">
                <a:latin typeface="Century Gothic" pitchFamily="34" charset="0"/>
                <a:cs typeface="Times New Roman" pitchFamily="18" charset="0"/>
              </a:rPr>
              <a:t>Состав имущественного комплекса: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100" dirty="0" smtClean="0">
                <a:latin typeface="Century Gothic" panose="020B0502020202020204" pitchFamily="34" charset="0"/>
              </a:rPr>
              <a:t> Деревянный павильон – 852,5 кв.м</a:t>
            </a:r>
          </a:p>
          <a:p>
            <a:pPr>
              <a:defRPr/>
            </a:pPr>
            <a:endParaRPr lang="ru-RU" sz="1200" dirty="0">
              <a:latin typeface="Century Gothic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                                </a:t>
            </a:r>
            <a:r>
              <a:rPr lang="ru-RU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        </a:t>
            </a:r>
            <a:endParaRPr lang="ru-RU" sz="1200" u="sng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grpSp>
        <p:nvGrpSpPr>
          <p:cNvPr id="3076" name="Группа 27"/>
          <p:cNvGrpSpPr>
            <a:grpSpLocks/>
          </p:cNvGrpSpPr>
          <p:nvPr/>
        </p:nvGrpSpPr>
        <p:grpSpPr bwMode="auto">
          <a:xfrm>
            <a:off x="0" y="1028700"/>
            <a:ext cx="9906000" cy="61913"/>
            <a:chOff x="0" y="332656"/>
            <a:chExt cx="9144000" cy="115212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332656"/>
              <a:ext cx="9144000" cy="115212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332656"/>
              <a:ext cx="9144000" cy="1080120"/>
            </a:xfrm>
            <a:prstGeom prst="rect">
              <a:avLst/>
            </a:prstGeom>
            <a:gradFill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pic>
        <p:nvPicPr>
          <p:cNvPr id="3077" name="Рисунок 7" descr="http://lifeglobe.net/media/places/104/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80963"/>
            <a:ext cx="6731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H:\Карты\moskovskaya_oblast_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811338"/>
            <a:ext cx="427355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Oval 19"/>
          <p:cNvSpPr>
            <a:spLocks noChangeArrowheads="1"/>
          </p:cNvSpPr>
          <p:nvPr/>
        </p:nvSpPr>
        <p:spPr bwMode="auto">
          <a:xfrm>
            <a:off x="7761312" y="3140968"/>
            <a:ext cx="104775" cy="104775"/>
          </a:xfrm>
          <a:prstGeom prst="ellipse">
            <a:avLst/>
          </a:prstGeom>
          <a:solidFill>
            <a:srgbClr val="FF0000">
              <a:alpha val="85097"/>
            </a:srgb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1428" tIns="45714" rIns="91428" bIns="45714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080" name="Rectangle 20"/>
          <p:cNvSpPr>
            <a:spLocks noChangeArrowheads="1"/>
          </p:cNvSpPr>
          <p:nvPr/>
        </p:nvSpPr>
        <p:spPr bwMode="auto">
          <a:xfrm>
            <a:off x="273050" y="1672955"/>
            <a:ext cx="6624638" cy="110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u="sng" dirty="0">
                <a:latin typeface="Century Gothic" pitchFamily="34" charset="0"/>
                <a:cs typeface="Times New Roman" pitchFamily="18" charset="0"/>
              </a:rPr>
              <a:t>Месторасположение объекта: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100" dirty="0">
                <a:latin typeface="Century Gothic" pitchFamily="34" charset="0"/>
                <a:cs typeface="Times New Roman" pitchFamily="18" charset="0"/>
              </a:rPr>
              <a:t>имущество находится в </a:t>
            </a:r>
            <a:r>
              <a:rPr lang="ru-RU" altLang="ru-RU" sz="1100" dirty="0" smtClean="0">
                <a:latin typeface="Century Gothic" pitchFamily="34" charset="0"/>
                <a:cs typeface="Times New Roman" pitchFamily="18" charset="0"/>
              </a:rPr>
              <a:t>17 км от МКАД по Ярославскому шоссе,</a:t>
            </a:r>
            <a:endParaRPr lang="ru-RU" altLang="ru-RU" sz="1100" dirty="0">
              <a:latin typeface="Century Gothic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Century Gothic" pitchFamily="34" charset="0"/>
                <a:cs typeface="Times New Roman" pitchFamily="18" charset="0"/>
              </a:rPr>
              <a:t>на территории </a:t>
            </a:r>
            <a:r>
              <a:rPr lang="ru-RU" altLang="ru-RU" sz="1100" dirty="0" smtClean="0">
                <a:latin typeface="Century Gothic" pitchFamily="34" charset="0"/>
                <a:cs typeface="Times New Roman" pitchFamily="18" charset="0"/>
              </a:rPr>
              <a:t>Пушкинского муниципального района.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100" b="1" dirty="0" smtClean="0">
                <a:latin typeface="Century Gothic" pitchFamily="34" charset="0"/>
                <a:cs typeface="Times New Roman" pitchFamily="18" charset="0"/>
              </a:rPr>
              <a:t>Московская область, Пушкинский район, г. Пушкино, ул. Октябрьская, д. 4 </a:t>
            </a:r>
            <a:br>
              <a:rPr lang="ru-RU" sz="1100" b="1" dirty="0" smtClean="0">
                <a:latin typeface="Century Gothic" pitchFamily="34" charset="0"/>
                <a:cs typeface="Times New Roman" pitchFamily="18" charset="0"/>
              </a:rPr>
            </a:br>
            <a:r>
              <a:rPr lang="ru-RU" altLang="ru-RU" sz="1100" dirty="0">
                <a:latin typeface="Century Gothic" pitchFamily="34" charset="0"/>
                <a:cs typeface="Times New Roman" pitchFamily="18" charset="0"/>
              </a:rPr>
              <a:t/>
            </a:r>
            <a:br>
              <a:rPr lang="ru-RU" altLang="ru-RU" sz="1100" dirty="0">
                <a:latin typeface="Century Gothic" pitchFamily="34" charset="0"/>
                <a:cs typeface="Times New Roman" pitchFamily="18" charset="0"/>
              </a:rPr>
            </a:br>
            <a:endParaRPr lang="ru-RU" altLang="ru-RU" sz="1100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73050" y="3427569"/>
            <a:ext cx="5111998" cy="13695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7" tIns="45709" rIns="91417" bIns="45709" anchor="ctr">
            <a:spAutoFit/>
          </a:bodyPr>
          <a:lstStyle/>
          <a:p>
            <a:pPr algn="just">
              <a:defRPr/>
            </a:pPr>
            <a:r>
              <a:rPr lang="ru-RU" altLang="ru-RU" sz="1100" b="1" u="sng" dirty="0">
                <a:latin typeface="Century Gothic" pitchFamily="34" charset="0"/>
                <a:cs typeface="Times New Roman" pitchFamily="18" charset="0"/>
              </a:rPr>
              <a:t>Земельный  участок</a:t>
            </a:r>
            <a:r>
              <a:rPr lang="ru-RU" altLang="ru-RU" sz="1100" b="1" dirty="0">
                <a:latin typeface="Century Gothic" pitchFamily="34" charset="0"/>
                <a:cs typeface="Times New Roman" pitchFamily="18" charset="0"/>
              </a:rPr>
              <a:t>:</a:t>
            </a:r>
          </a:p>
          <a:p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Не сформирован, </a:t>
            </a:r>
            <a:b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находится в границах кадастрового квартала 50:13:0080110.</a:t>
            </a:r>
          </a:p>
          <a:p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Ориентировочная площадь – 0,6 га</a:t>
            </a:r>
          </a:p>
          <a:p>
            <a:pPr algn="just">
              <a:defRPr/>
            </a:pPr>
            <a:endParaRPr lang="ru-RU" sz="1200" dirty="0">
              <a:latin typeface="Century Gothic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500" dirty="0">
              <a:latin typeface="Century Gothic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100" dirty="0">
              <a:latin typeface="Century Gothic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3082" name="TextBox 15"/>
          <p:cNvSpPr txBox="1">
            <a:spLocks noChangeArrowheads="1"/>
          </p:cNvSpPr>
          <p:nvPr/>
        </p:nvSpPr>
        <p:spPr bwMode="auto">
          <a:xfrm>
            <a:off x="1065213" y="379413"/>
            <a:ext cx="18542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tx2"/>
                </a:solidFill>
                <a:latin typeface="Century Gothic" pitchFamily="34" charset="0"/>
              </a:rPr>
              <a:t>Министерство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tx2"/>
                </a:solidFill>
                <a:latin typeface="Century Gothic" pitchFamily="34" charset="0"/>
              </a:rPr>
              <a:t>имущественных отношений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tx2"/>
                </a:solidFill>
                <a:latin typeface="Century Gothic" pitchFamily="34" charset="0"/>
              </a:rPr>
              <a:t>Московской области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83368" y="4752528"/>
            <a:ext cx="5677744" cy="1844824"/>
          </a:xfrm>
          <a:prstGeom prst="rect">
            <a:avLst/>
          </a:prstGeom>
          <a:noFill/>
          <a:effectLst>
            <a:softEdge rad="1143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ru-RU" sz="1100" b="1" u="sng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1100" b="1" u="sng" dirty="0" smtClean="0">
                <a:latin typeface="Century Gothic" panose="020B0502020202020204" pitchFamily="34" charset="0"/>
              </a:rPr>
              <a:t>Историческая справка:</a:t>
            </a:r>
          </a:p>
          <a:p>
            <a:pPr marL="0" indent="0">
              <a:buNone/>
            </a:pPr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Ансамбль из двух деревянных павильонов, разделенных полотном Ярославской железной дороги, был создан во 2‑й половине XIX века, по заказу С. Мамонтова и А. М. </a:t>
            </a:r>
            <a:r>
              <a:rPr lang="ru-RU" sz="1100" dirty="0" err="1" smtClean="0">
                <a:latin typeface="Century Gothic" pitchFamily="34" charset="0"/>
                <a:cs typeface="Times New Roman" panose="02020603050405020304" pitchFamily="18" charset="0"/>
              </a:rPr>
              <a:t>Горбова</a:t>
            </a:r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. Дача представляла собой яркий пример </a:t>
            </a:r>
            <a:r>
              <a:rPr lang="ru-RU" sz="1100" dirty="0" err="1" smtClean="0">
                <a:latin typeface="Century Gothic" pitchFamily="34" charset="0"/>
                <a:cs typeface="Times New Roman" panose="02020603050405020304" pitchFamily="18" charset="0"/>
              </a:rPr>
              <a:t>неорусского</a:t>
            </a:r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 стиля — настоящий деревянный дворец с изящными резными украшениями. Предположительно составление проекта дачи и осуществление авторского надзора над строительством осуществлял известный московский зодчий А. С. Каминский. Наряду с профессиональным зодчим, в архитектурную деятельность включились и художники: В. М. Васнецов, С. И. </a:t>
            </a:r>
            <a:r>
              <a:rPr lang="ru-RU" sz="1100" dirty="0" err="1" smtClean="0">
                <a:latin typeface="Century Gothic" pitchFamily="34" charset="0"/>
                <a:cs typeface="Times New Roman" panose="02020603050405020304" pitchFamily="18" charset="0"/>
              </a:rPr>
              <a:t>Вашков</a:t>
            </a:r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, С. В. Малютин и др.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1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endParaRPr lang="ru-RU" sz="10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0" indent="0">
              <a:buNone/>
              <a:defRPr/>
            </a:pPr>
            <a:endParaRPr lang="ru-RU" sz="1000" kern="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2674" y="1196752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Информация об объекте недвижимости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480" y="2996952"/>
            <a:ext cx="18165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100" b="1" u="sng" dirty="0" smtClean="0">
                <a:latin typeface="Century Gothic" pitchFamily="34" charset="0"/>
                <a:cs typeface="Times New Roman" pitchFamily="18" charset="0"/>
              </a:rPr>
              <a:t>Состояние объекта:</a:t>
            </a:r>
          </a:p>
          <a:p>
            <a:r>
              <a:rPr lang="ru-RU" altLang="ru-RU" sz="1100" dirty="0" smtClean="0">
                <a:latin typeface="Century Gothic" pitchFamily="34" charset="0"/>
                <a:cs typeface="Times New Roman" pitchFamily="18" charset="0"/>
              </a:rPr>
              <a:t>Неудовлетворительное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2480" y="4222249"/>
            <a:ext cx="4953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sz="1100" b="1" u="sng" dirty="0" smtClean="0">
                <a:latin typeface="Century Gothic" pitchFamily="34" charset="0"/>
                <a:cs typeface="Times New Roman" pitchFamily="18" charset="0"/>
              </a:rPr>
              <a:t>Дата торгов</a:t>
            </a:r>
            <a:r>
              <a:rPr lang="ru-RU" altLang="ru-RU" sz="1100" b="1" dirty="0" smtClean="0">
                <a:latin typeface="Century Gothic" pitchFamily="34" charset="0"/>
                <a:cs typeface="Times New Roman" pitchFamily="18" charset="0"/>
              </a:rPr>
              <a:t>:</a:t>
            </a:r>
          </a:p>
          <a:p>
            <a:r>
              <a:rPr lang="ru-RU" sz="1100" dirty="0" smtClean="0">
                <a:latin typeface="Century Gothic" pitchFamily="34" charset="0"/>
                <a:cs typeface="Times New Roman" panose="02020603050405020304" pitchFamily="18" charset="0"/>
              </a:rPr>
              <a:t>4 квартал 2017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Группа 27"/>
          <p:cNvGrpSpPr>
            <a:grpSpLocks/>
          </p:cNvGrpSpPr>
          <p:nvPr/>
        </p:nvGrpSpPr>
        <p:grpSpPr bwMode="auto">
          <a:xfrm>
            <a:off x="0" y="1028700"/>
            <a:ext cx="9906000" cy="61913"/>
            <a:chOff x="0" y="332656"/>
            <a:chExt cx="9144000" cy="115212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332656"/>
              <a:ext cx="9144000" cy="115212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332656"/>
              <a:ext cx="9144000" cy="1080120"/>
            </a:xfrm>
            <a:prstGeom prst="rect">
              <a:avLst/>
            </a:prstGeom>
            <a:gradFill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pic>
        <p:nvPicPr>
          <p:cNvPr id="6148" name="Рисунок 7" descr="http://lifeglobe.net/media/places/104/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71438"/>
            <a:ext cx="6731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22"/>
          <p:cNvSpPr txBox="1">
            <a:spLocks noChangeArrowheads="1"/>
          </p:cNvSpPr>
          <p:nvPr/>
        </p:nvSpPr>
        <p:spPr bwMode="auto">
          <a:xfrm>
            <a:off x="1065213" y="379413"/>
            <a:ext cx="18542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Министерство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имущественных отношений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Московской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9028" y="1115452"/>
            <a:ext cx="277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latin typeface="Century Gothic" pitchFamily="34" charset="0"/>
              </a:rPr>
              <a:t>Схема расположения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552" y="1628800"/>
            <a:ext cx="8036805" cy="48724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>
            <a:grpSpLocks/>
          </p:cNvGrpSpPr>
          <p:nvPr/>
        </p:nvGrpSpPr>
        <p:grpSpPr bwMode="auto">
          <a:xfrm>
            <a:off x="0" y="1028702"/>
            <a:ext cx="9906000" cy="61913"/>
            <a:chOff x="0" y="332656"/>
            <a:chExt cx="9144000" cy="115212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332656"/>
              <a:ext cx="9144000" cy="115212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332656"/>
              <a:ext cx="9144000" cy="1080120"/>
            </a:xfrm>
            <a:prstGeom prst="rect">
              <a:avLst/>
            </a:prstGeom>
            <a:gradFill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pic>
        <p:nvPicPr>
          <p:cNvPr id="9" name="Рисунок 7" descr="http://lifeglobe.net/media/places/104/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80963"/>
            <a:ext cx="6731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3777754" y="5803031"/>
            <a:ext cx="511175" cy="219075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1065213" y="379413"/>
            <a:ext cx="18542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tx2"/>
                </a:solidFill>
                <a:latin typeface="Century Gothic" pitchFamily="34" charset="0"/>
              </a:rPr>
              <a:t>Министерство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tx2"/>
                </a:solidFill>
                <a:latin typeface="Century Gothic" pitchFamily="34" charset="0"/>
              </a:rPr>
              <a:t>имущественных отношений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tx2"/>
                </a:solidFill>
                <a:latin typeface="Century Gothic" pitchFamily="34" charset="0"/>
              </a:rPr>
              <a:t>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7224" y="1115452"/>
            <a:ext cx="256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Century Gothic" pitchFamily="34" charset="0"/>
              </a:rPr>
              <a:t>Ситуационный план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508" t="23533" r="20942" b="8568"/>
          <a:stretch>
            <a:fillRect/>
          </a:stretch>
        </p:blipFill>
        <p:spPr bwMode="auto">
          <a:xfrm>
            <a:off x="1568624" y="1628800"/>
            <a:ext cx="6984776" cy="49817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5817096" y="3140968"/>
            <a:ext cx="720080" cy="86409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537176" y="3140968"/>
            <a:ext cx="144016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500854" y="2924944"/>
            <a:ext cx="168187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FFFF00"/>
                </a:solidFill>
              </a:rPr>
              <a:t>Деревянный павильон </a:t>
            </a:r>
          </a:p>
          <a:p>
            <a:r>
              <a:rPr lang="ru-RU" sz="300" dirty="0" smtClean="0">
                <a:solidFill>
                  <a:srgbClr val="FFFF00"/>
                </a:solidFill>
              </a:rPr>
              <a:t>        </a:t>
            </a:r>
            <a:endParaRPr lang="ru-RU" sz="100" dirty="0" smtClean="0">
              <a:solidFill>
                <a:srgbClr val="FFFF00"/>
              </a:solidFill>
            </a:endParaRPr>
          </a:p>
          <a:p>
            <a:pPr algn="ctr"/>
            <a:r>
              <a:rPr lang="ru-RU" sz="1000" dirty="0" smtClean="0">
                <a:solidFill>
                  <a:srgbClr val="FFFF00"/>
                </a:solidFill>
              </a:rPr>
              <a:t>852,5 кв.м</a:t>
            </a:r>
            <a:endParaRPr lang="ru-RU" sz="1000" dirty="0">
              <a:solidFill>
                <a:srgbClr val="FFFF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5889104" y="4293096"/>
            <a:ext cx="792088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681192" y="4653136"/>
            <a:ext cx="136815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609184" y="4437112"/>
            <a:ext cx="145103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FFFF00"/>
                </a:solidFill>
              </a:rPr>
              <a:t>Земельный участок</a:t>
            </a:r>
          </a:p>
          <a:p>
            <a:r>
              <a:rPr lang="ru-RU" sz="300" dirty="0" smtClean="0">
                <a:solidFill>
                  <a:srgbClr val="FFFF00"/>
                </a:solidFill>
              </a:rPr>
              <a:t>        </a:t>
            </a:r>
            <a:endParaRPr lang="ru-RU" sz="100" dirty="0" smtClean="0">
              <a:solidFill>
                <a:srgbClr val="FFFF00"/>
              </a:solidFill>
            </a:endParaRPr>
          </a:p>
          <a:p>
            <a:pPr algn="ctr"/>
            <a:r>
              <a:rPr lang="ru-RU" sz="1000" dirty="0" smtClean="0">
                <a:solidFill>
                  <a:srgbClr val="FFFF00"/>
                </a:solidFill>
              </a:rPr>
              <a:t>~ 0,6 га</a:t>
            </a:r>
            <a:endParaRPr lang="ru-RU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Группа 27"/>
          <p:cNvGrpSpPr>
            <a:grpSpLocks/>
          </p:cNvGrpSpPr>
          <p:nvPr/>
        </p:nvGrpSpPr>
        <p:grpSpPr bwMode="auto">
          <a:xfrm>
            <a:off x="0" y="1028700"/>
            <a:ext cx="9906000" cy="61913"/>
            <a:chOff x="0" y="332656"/>
            <a:chExt cx="9144000" cy="115212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332656"/>
              <a:ext cx="9144000" cy="115212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332656"/>
              <a:ext cx="9144000" cy="1080120"/>
            </a:xfrm>
            <a:prstGeom prst="rect">
              <a:avLst/>
            </a:prstGeom>
            <a:gradFill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pic>
        <p:nvPicPr>
          <p:cNvPr id="4100" name="Рисунок 7" descr="http://lifeglobe.net/media/places/104/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71438"/>
            <a:ext cx="6731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22"/>
          <p:cNvSpPr txBox="1">
            <a:spLocks noChangeArrowheads="1"/>
          </p:cNvSpPr>
          <p:nvPr/>
        </p:nvSpPr>
        <p:spPr bwMode="auto">
          <a:xfrm>
            <a:off x="1065213" y="379413"/>
            <a:ext cx="18542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Министерство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имущественных отношений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chemeClr val="tx2"/>
                </a:solidFill>
                <a:latin typeface="Century Gothic" pitchFamily="34" charset="0"/>
              </a:rPr>
              <a:t>Московской 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00872" y="1187460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entury Gothic" pitchFamily="34" charset="0"/>
              </a:rPr>
              <a:t>Фотоматериалы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t="7859"/>
          <a:stretch>
            <a:fillRect/>
          </a:stretch>
        </p:blipFill>
        <p:spPr bwMode="auto">
          <a:xfrm>
            <a:off x="992560" y="1628800"/>
            <a:ext cx="3672408" cy="253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2560" y="4227498"/>
            <a:ext cx="1757814" cy="24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2760" y="4221088"/>
            <a:ext cx="186871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can - копия"/>
          <p:cNvPicPr>
            <a:picLocks noChangeAspect="1" noChangeArrowheads="1"/>
          </p:cNvPicPr>
          <p:nvPr/>
        </p:nvPicPr>
        <p:blipFill>
          <a:blip r:embed="rId7" cstate="print"/>
          <a:srcRect b="10129"/>
          <a:stretch>
            <a:fillRect/>
          </a:stretch>
        </p:blipFill>
        <p:spPr bwMode="auto">
          <a:xfrm>
            <a:off x="4880992" y="1556792"/>
            <a:ext cx="40324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Scan"/>
          <p:cNvPicPr>
            <a:picLocks noChangeAspect="1" noChangeArrowheads="1"/>
          </p:cNvPicPr>
          <p:nvPr/>
        </p:nvPicPr>
        <p:blipFill>
          <a:blip r:embed="rId8" cstate="print"/>
          <a:srcRect t="1253"/>
          <a:stretch>
            <a:fillRect/>
          </a:stretch>
        </p:blipFill>
        <p:spPr bwMode="auto">
          <a:xfrm>
            <a:off x="4880992" y="4077072"/>
            <a:ext cx="40324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6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14876</TotalTime>
  <Words>243</Words>
  <Application>Microsoft Office PowerPoint</Application>
  <PresentationFormat>Лист A4 (210x297 мм)</PresentationFormat>
  <Paragraphs>54</Paragraphs>
  <Slides>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omr04</dc:creator>
  <cp:lastModifiedBy>Иванов Артем Дмитриевич</cp:lastModifiedBy>
  <cp:revision>2387</cp:revision>
  <cp:lastPrinted>2016-03-17T13:29:57Z</cp:lastPrinted>
  <dcterms:created xsi:type="dcterms:W3CDTF">2011-01-28T10:41:05Z</dcterms:created>
  <dcterms:modified xsi:type="dcterms:W3CDTF">2017-10-16T15:15:32Z</dcterms:modified>
</cp:coreProperties>
</file>