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s/slide79.xml" ContentType="application/vnd.openxmlformats-officedocument.presentationml.slide+xml"/>
  <Default Extension="xlsx" ContentType="application/vnd.openxmlformats-officedocument.spreadsheetml.sheet"/>
  <Override PartName="/ppt/charts/chart3.xml" ContentType="application/vnd.openxmlformats-officedocument.drawingml.chart+xml"/>
  <Override PartName="/ppt/charts/chart5.xml" ContentType="application/vnd.openxmlformats-officedocument.drawingml.char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rawings/drawing1.xml" ContentType="application/vnd.openxmlformats-officedocument.drawingml.chartshape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s/slide91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gif" ContentType="image/gif"/>
  <Override PartName="/ppt/slides/slide89.xml" ContentType="application/vnd.openxmlformats-officedocument.presentationml.slide+xml"/>
  <Override PartName="/ppt/charts/chart4.xml" ContentType="application/vnd.openxmlformats-officedocument.drawingml.char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93"/>
  </p:notesMasterIdLst>
  <p:sldIdLst>
    <p:sldId id="256" r:id="rId2"/>
    <p:sldId id="257" r:id="rId3"/>
    <p:sldId id="261" r:id="rId4"/>
    <p:sldId id="259" r:id="rId5"/>
    <p:sldId id="266" r:id="rId6"/>
    <p:sldId id="258" r:id="rId7"/>
    <p:sldId id="260" r:id="rId8"/>
    <p:sldId id="262" r:id="rId9"/>
    <p:sldId id="263" r:id="rId10"/>
    <p:sldId id="264" r:id="rId11"/>
    <p:sldId id="265" r:id="rId12"/>
    <p:sldId id="268" r:id="rId13"/>
    <p:sldId id="267" r:id="rId14"/>
    <p:sldId id="327" r:id="rId15"/>
    <p:sldId id="328" r:id="rId16"/>
    <p:sldId id="270" r:id="rId17"/>
    <p:sldId id="271" r:id="rId18"/>
    <p:sldId id="329" r:id="rId19"/>
    <p:sldId id="272" r:id="rId20"/>
    <p:sldId id="330" r:id="rId21"/>
    <p:sldId id="273" r:id="rId22"/>
    <p:sldId id="274" r:id="rId23"/>
    <p:sldId id="275" r:id="rId24"/>
    <p:sldId id="276" r:id="rId25"/>
    <p:sldId id="277" r:id="rId26"/>
    <p:sldId id="324" r:id="rId27"/>
    <p:sldId id="278" r:id="rId28"/>
    <p:sldId id="279" r:id="rId29"/>
    <p:sldId id="280" r:id="rId30"/>
    <p:sldId id="281" r:id="rId31"/>
    <p:sldId id="282" r:id="rId32"/>
    <p:sldId id="331" r:id="rId33"/>
    <p:sldId id="332" r:id="rId34"/>
    <p:sldId id="283" r:id="rId35"/>
    <p:sldId id="333" r:id="rId36"/>
    <p:sldId id="284" r:id="rId37"/>
    <p:sldId id="334" r:id="rId38"/>
    <p:sldId id="285" r:id="rId39"/>
    <p:sldId id="335" r:id="rId40"/>
    <p:sldId id="286" r:id="rId41"/>
    <p:sldId id="336" r:id="rId42"/>
    <p:sldId id="287" r:id="rId43"/>
    <p:sldId id="288" r:id="rId44"/>
    <p:sldId id="337" r:id="rId45"/>
    <p:sldId id="338" r:id="rId46"/>
    <p:sldId id="289" r:id="rId47"/>
    <p:sldId id="339" r:id="rId48"/>
    <p:sldId id="290" r:id="rId49"/>
    <p:sldId id="340" r:id="rId50"/>
    <p:sldId id="291" r:id="rId51"/>
    <p:sldId id="341" r:id="rId52"/>
    <p:sldId id="292" r:id="rId53"/>
    <p:sldId id="342" r:id="rId54"/>
    <p:sldId id="293" r:id="rId55"/>
    <p:sldId id="343" r:id="rId56"/>
    <p:sldId id="294" r:id="rId57"/>
    <p:sldId id="295" r:id="rId58"/>
    <p:sldId id="344" r:id="rId59"/>
    <p:sldId id="345" r:id="rId60"/>
    <p:sldId id="296" r:id="rId61"/>
    <p:sldId id="297" r:id="rId62"/>
    <p:sldId id="346" r:id="rId63"/>
    <p:sldId id="298" r:id="rId64"/>
    <p:sldId id="299" r:id="rId65"/>
    <p:sldId id="347" r:id="rId66"/>
    <p:sldId id="300" r:id="rId67"/>
    <p:sldId id="301" r:id="rId68"/>
    <p:sldId id="302" r:id="rId69"/>
    <p:sldId id="303" r:id="rId70"/>
    <p:sldId id="304" r:id="rId71"/>
    <p:sldId id="305" r:id="rId72"/>
    <p:sldId id="306" r:id="rId73"/>
    <p:sldId id="307" r:id="rId74"/>
    <p:sldId id="308" r:id="rId75"/>
    <p:sldId id="309" r:id="rId76"/>
    <p:sldId id="310" r:id="rId77"/>
    <p:sldId id="311" r:id="rId78"/>
    <p:sldId id="312" r:id="rId79"/>
    <p:sldId id="313" r:id="rId80"/>
    <p:sldId id="314" r:id="rId81"/>
    <p:sldId id="315" r:id="rId82"/>
    <p:sldId id="316" r:id="rId83"/>
    <p:sldId id="317" r:id="rId84"/>
    <p:sldId id="318" r:id="rId85"/>
    <p:sldId id="319" r:id="rId86"/>
    <p:sldId id="320" r:id="rId87"/>
    <p:sldId id="321" r:id="rId88"/>
    <p:sldId id="325" r:id="rId89"/>
    <p:sldId id="326" r:id="rId90"/>
    <p:sldId id="322" r:id="rId91"/>
    <p:sldId id="323" r:id="rId9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BF3C9"/>
  </p:clrMru>
</p:presentationPr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775DCB02-9BB8-47FD-8907-85C794F793BA}" styleName="Стиль из темы 1 - акцент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22838BEF-8BB2-4498-84A7-C5851F593DF1}" styleName="Средний стиль 4 -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16D9F66E-5EB9-4882-86FB-DCBF35E3C3E4}" styleName="Средний стиль 4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8A107856-5554-42FB-B03E-39F5DBC370BA}" styleName="Средний стиль 4 -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64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97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Office_Excel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5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otX val="0"/>
      <c:rotY val="0"/>
      <c:perspective val="30"/>
    </c:view3D>
    <c:plotArea>
      <c:layout>
        <c:manualLayout>
          <c:layoutTarget val="inner"/>
          <c:xMode val="edge"/>
          <c:yMode val="edge"/>
          <c:x val="0"/>
          <c:y val="2.9862933799941412E-4"/>
          <c:w val="0.93343744531933459"/>
          <c:h val="0.99940259550889454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2022 год</c:v>
                </c:pt>
              </c:strCache>
            </c:strRef>
          </c:tx>
          <c:dLbls>
            <c:dLbl>
              <c:idx val="0"/>
              <c:layout>
                <c:manualLayout>
                  <c:x val="2.7777777777777961E-3"/>
                  <c:y val="0.29902250744355058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640E-4D26-99B9-86AF8E96AC64}"/>
                </c:ext>
              </c:extLst>
            </c:dLbl>
            <c:dLbl>
              <c:idx val="1"/>
              <c:layout>
                <c:manualLayout>
                  <c:x val="4.1666666666666701E-3"/>
                  <c:y val="0.29902250744355058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640E-4D26-99B9-86AF8E96AC64}"/>
                </c:ext>
              </c:extLst>
            </c:dLbl>
            <c:dLbl>
              <c:idx val="2"/>
              <c:layout>
                <c:manualLayout>
                  <c:x val="5.9134175234976313E-3"/>
                  <c:y val="0.1933587008850868"/>
                </c:manualLayout>
              </c:layout>
              <c:numFmt formatCode="#,##0.00" sourceLinked="0"/>
              <c:spPr/>
              <c:txPr>
                <a:bodyPr rot="-5400000" vert="horz"/>
                <a:lstStyle/>
                <a:p>
                  <a:pPr>
                    <a:defRPr sz="900">
                      <a:latin typeface="+mj-lt"/>
                    </a:defRPr>
                  </a:pPr>
                  <a:endParaRPr lang="ru-RU"/>
                </a:p>
              </c:txPr>
              <c:showVal val="1"/>
            </c:dLbl>
            <c:dLbl>
              <c:idx val="3"/>
              <c:layout>
                <c:manualLayout>
                  <c:x val="-8.3333333333332552E-3"/>
                  <c:y val="8.0211431904345289E-3"/>
                </c:manualLayout>
              </c:layout>
              <c:numFmt formatCode="#,##0.00" sourceLinked="0"/>
              <c:spPr/>
              <c:txPr>
                <a:bodyPr rot="-5400000" vert="horz"/>
                <a:lstStyle/>
                <a:p>
                  <a:pPr>
                    <a:defRPr sz="900">
                      <a:latin typeface="+mj-lt"/>
                    </a:defRPr>
                  </a:pPr>
                  <a:endParaRPr lang="ru-RU"/>
                </a:p>
              </c:txPr>
              <c:showVal val="1"/>
            </c:dLbl>
            <c:numFmt formatCode="#,##0.00" sourceLinked="0"/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000">
                    <a:latin typeface="+mj-lt"/>
                  </a:defRPr>
                </a:pPr>
                <a:endParaRPr lang="ru-RU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Доходы</c:v>
                </c:pt>
                <c:pt idx="1">
                  <c:v>Расходы</c:v>
                </c:pt>
                <c:pt idx="2">
                  <c:v>Дефицит/профицит</c:v>
                </c:pt>
                <c:pt idx="3">
                  <c:v>Мун.долг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5854.55</c:v>
                </c:pt>
                <c:pt idx="1">
                  <c:v>6089.24</c:v>
                </c:pt>
                <c:pt idx="2">
                  <c:v>-55</c:v>
                </c:pt>
                <c:pt idx="3">
                  <c:v>251.6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640E-4D26-99B9-86AF8E96AC64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2023 год</c:v>
                </c:pt>
              </c:strCache>
            </c:strRef>
          </c:tx>
          <c:dLbls>
            <c:dLbl>
              <c:idx val="0"/>
              <c:layout>
                <c:manualLayout>
                  <c:x val="2.7777777777777831E-3"/>
                  <c:y val="0.26754645402843913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640E-4D26-99B9-86AF8E96AC64}"/>
                </c:ext>
              </c:extLst>
            </c:dLbl>
            <c:dLbl>
              <c:idx val="1"/>
              <c:layout>
                <c:manualLayout>
                  <c:x val="4.1666666666666701E-3"/>
                  <c:y val="0.29902250744355058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640E-4D26-99B9-86AF8E96AC64}"/>
                </c:ext>
              </c:extLst>
            </c:dLbl>
            <c:dLbl>
              <c:idx val="2"/>
              <c:layout>
                <c:manualLayout>
                  <c:x val="0"/>
                  <c:y val="0.19240232566751839"/>
                </c:manualLayout>
              </c:layout>
              <c:numFmt formatCode="#,##0.00" sourceLinked="0"/>
              <c:spPr/>
              <c:txPr>
                <a:bodyPr rot="-5400000" vert="horz"/>
                <a:lstStyle/>
                <a:p>
                  <a:pPr algn="ctr">
                    <a:defRPr lang="ru-RU" sz="900" b="0" i="0" u="none" strike="noStrike" kern="1200" baseline="0">
                      <a:solidFill>
                        <a:prstClr val="black"/>
                      </a:solidFill>
                      <a:latin typeface="+mj-lt"/>
                      <a:ea typeface="+mn-ea"/>
                      <a:cs typeface="+mn-cs"/>
                    </a:defRPr>
                  </a:pPr>
                  <a:endParaRPr lang="ru-RU"/>
                </a:p>
              </c:txPr>
              <c:showVal val="1"/>
            </c:dLbl>
            <c:numFmt formatCode="#,##0.00" sourceLinked="0"/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 algn="ctr">
                  <a:defRPr lang="ru-RU" sz="1000" b="0" i="0" u="none" strike="noStrike" kern="1200" baseline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defRPr>
                </a:pPr>
                <a:endParaRPr lang="ru-RU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Доходы</c:v>
                </c:pt>
                <c:pt idx="1">
                  <c:v>Расходы</c:v>
                </c:pt>
                <c:pt idx="2">
                  <c:v>Дефицит/профицит</c:v>
                </c:pt>
                <c:pt idx="3">
                  <c:v>Мун.долг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4769.6600000000008</c:v>
                </c:pt>
                <c:pt idx="1">
                  <c:v>4847.8500000000004</c:v>
                </c:pt>
                <c:pt idx="2">
                  <c:v>-78.2</c:v>
                </c:pt>
                <c:pt idx="3">
                  <c:v>329.8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640E-4D26-99B9-86AF8E96AC64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2024 год</c:v>
                </c:pt>
              </c:strCache>
            </c:strRef>
          </c:tx>
          <c:dLbls>
            <c:dLbl>
              <c:idx val="0"/>
              <c:layout>
                <c:manualLayout>
                  <c:x val="1.3888888888888952E-3"/>
                  <c:y val="0.29902250744355058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640E-4D26-99B9-86AF8E96AC64}"/>
                </c:ext>
              </c:extLst>
            </c:dLbl>
            <c:dLbl>
              <c:idx val="1"/>
              <c:layout>
                <c:manualLayout>
                  <c:x val="4.1666666666667178E-3"/>
                  <c:y val="0.29902250744355058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640E-4D26-99B9-86AF8E96AC64}"/>
                </c:ext>
              </c:extLst>
            </c:dLbl>
            <c:dLbl>
              <c:idx val="2"/>
              <c:layout>
                <c:manualLayout>
                  <c:x val="4.1667119319657615E-3"/>
                  <c:y val="0.19163722549346376"/>
                </c:manualLayout>
              </c:layout>
              <c:numFmt formatCode="#,##0.00" sourceLinked="0"/>
              <c:spPr/>
              <c:txPr>
                <a:bodyPr rot="-5400000" vert="horz"/>
                <a:lstStyle/>
                <a:p>
                  <a:pPr algn="ctr">
                    <a:defRPr lang="ru-RU" sz="900" b="0" i="0" u="none" strike="noStrike" kern="1200" baseline="0">
                      <a:solidFill>
                        <a:prstClr val="black"/>
                      </a:solidFill>
                      <a:latin typeface="+mj-lt"/>
                      <a:ea typeface="+mn-ea"/>
                      <a:cs typeface="+mn-cs"/>
                    </a:defRPr>
                  </a:pPr>
                  <a:endParaRPr lang="ru-RU"/>
                </a:p>
              </c:txPr>
              <c:showVal val="1"/>
            </c:dLbl>
            <c:numFmt formatCode="#,##0.00" sourceLinked="0"/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 algn="ctr">
                  <a:defRPr lang="ru-RU" sz="1000" b="0" i="0" u="none" strike="noStrike" kern="1200" baseline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defRPr>
                </a:pPr>
                <a:endParaRPr lang="ru-RU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Доходы</c:v>
                </c:pt>
                <c:pt idx="1">
                  <c:v>Расходы</c:v>
                </c:pt>
                <c:pt idx="2">
                  <c:v>Дефицит/профицит</c:v>
                </c:pt>
                <c:pt idx="3">
                  <c:v>Мун.долг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  <c:pt idx="0">
                  <c:v>4370.3</c:v>
                </c:pt>
                <c:pt idx="1">
                  <c:v>4930.3</c:v>
                </c:pt>
                <c:pt idx="2">
                  <c:v>-88</c:v>
                </c:pt>
                <c:pt idx="3">
                  <c:v>417.8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C-640E-4D26-99B9-86AF8E96AC64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2025 год</c:v>
                </c:pt>
              </c:strCache>
            </c:strRef>
          </c:tx>
          <c:dLbls>
            <c:dLbl>
              <c:idx val="0"/>
              <c:layout>
                <c:manualLayout>
                  <c:x val="1.3888888888888952E-3"/>
                  <c:y val="0.26754645402843913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640E-4D26-99B9-86AF8E96AC64}"/>
                </c:ext>
              </c:extLst>
            </c:dLbl>
            <c:dLbl>
              <c:idx val="1"/>
              <c:layout>
                <c:manualLayout>
                  <c:x val="2.7777777777777961E-3"/>
                  <c:y val="0.26754645402843913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640E-4D26-99B9-86AF8E96AC64}"/>
                </c:ext>
              </c:extLst>
            </c:dLbl>
            <c:dLbl>
              <c:idx val="2"/>
              <c:layout>
                <c:manualLayout>
                  <c:x val="-8.6911843278695694E-3"/>
                  <c:y val="0.18925637892086072"/>
                </c:manualLayout>
              </c:layout>
              <c:numFmt formatCode="#,##0.00" sourceLinked="0"/>
              <c:spPr/>
              <c:txPr>
                <a:bodyPr rot="-5400000" vert="horz"/>
                <a:lstStyle/>
                <a:p>
                  <a:pPr algn="ctr">
                    <a:defRPr lang="ru-RU" sz="900" b="0" i="0" u="none" strike="noStrike" kern="1200" baseline="0">
                      <a:solidFill>
                        <a:prstClr val="black"/>
                      </a:solidFill>
                      <a:latin typeface="+mj-lt"/>
                      <a:ea typeface="+mn-ea"/>
                      <a:cs typeface="+mn-cs"/>
                    </a:defRPr>
                  </a:pPr>
                  <a:endParaRPr lang="ru-RU"/>
                </a:p>
              </c:txPr>
              <c:showVal val="1"/>
            </c:dLbl>
            <c:numFmt formatCode="#,##0.00" sourceLinked="0"/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 algn="ctr">
                  <a:defRPr lang="ru-RU" sz="1000" b="0" i="0" u="none" strike="noStrike" kern="1200" baseline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defRPr>
                </a:pPr>
                <a:endParaRPr lang="ru-RU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Доходы</c:v>
                </c:pt>
                <c:pt idx="1">
                  <c:v>Расходы</c:v>
                </c:pt>
                <c:pt idx="2">
                  <c:v>Дефицит/профицит</c:v>
                </c:pt>
                <c:pt idx="3">
                  <c:v>Мун.долг</c:v>
                </c:pt>
              </c:strCache>
            </c:strRef>
          </c:cat>
          <c:val>
            <c:numRef>
              <c:f>Лист1!$E$2:$E$5</c:f>
              <c:numCache>
                <c:formatCode>General</c:formatCode>
                <c:ptCount val="4"/>
                <c:pt idx="0">
                  <c:v>4264.88</c:v>
                </c:pt>
                <c:pt idx="1">
                  <c:v>4148.88</c:v>
                </c:pt>
                <c:pt idx="2">
                  <c:v>-17</c:v>
                </c:pt>
                <c:pt idx="3">
                  <c:v>434.8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0-640E-4D26-99B9-86AF8E96AC64}"/>
            </c:ext>
          </c:extLst>
        </c:ser>
        <c:shape val="cylinder"/>
        <c:axId val="167165952"/>
        <c:axId val="167167488"/>
        <c:axId val="0"/>
      </c:bar3DChart>
      <c:catAx>
        <c:axId val="167165952"/>
        <c:scaling>
          <c:orientation val="minMax"/>
        </c:scaling>
        <c:axPos val="b"/>
        <c:numFmt formatCode="General" sourceLinked="0"/>
        <c:tickLblPos val="nextTo"/>
        <c:txPr>
          <a:bodyPr/>
          <a:lstStyle/>
          <a:p>
            <a:pPr>
              <a:defRPr sz="1100"/>
            </a:pPr>
            <a:endParaRPr lang="ru-RU"/>
          </a:p>
        </c:txPr>
        <c:crossAx val="167167488"/>
        <c:crosses val="autoZero"/>
        <c:auto val="1"/>
        <c:lblAlgn val="ctr"/>
        <c:lblOffset val="100"/>
      </c:catAx>
      <c:valAx>
        <c:axId val="167167488"/>
        <c:scaling>
          <c:orientation val="minMax"/>
        </c:scaling>
        <c:delete val="1"/>
        <c:axPos val="l"/>
        <c:majorGridlines/>
        <c:numFmt formatCode="General" sourceLinked="1"/>
        <c:tickLblPos val="none"/>
        <c:crossAx val="16716595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86346475577972026"/>
          <c:y val="0.26761174684294337"/>
          <c:w val="0.11980226834699527"/>
          <c:h val="0.22815613080028149"/>
        </c:manualLayout>
      </c:layout>
      <c:txPr>
        <a:bodyPr/>
        <a:lstStyle/>
        <a:p>
          <a:pPr>
            <a:defRPr sz="1200">
              <a:latin typeface="+mj-lt"/>
            </a:defRPr>
          </a:pPr>
          <a:endParaRPr lang="ru-RU"/>
        </a:p>
      </c:txPr>
    </c:legend>
    <c:plotVisOnly val="1"/>
    <c:dispBlanksAs val="gap"/>
  </c:chart>
  <c:spPr>
    <a:solidFill>
      <a:srgbClr val="DBF5F9"/>
    </a:solidFill>
  </c:spPr>
  <c:txPr>
    <a:bodyPr/>
    <a:lstStyle/>
    <a:p>
      <a:pPr>
        <a:defRPr sz="1800"/>
      </a:pPr>
      <a:endParaRPr lang="ru-RU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34"/>
  <c:chart>
    <c:view3D>
      <c:rotX val="0"/>
      <c:rotY val="0"/>
      <c:depthPercent val="100"/>
      <c:rAngAx val="1"/>
    </c:view3D>
    <c:backWall>
      <c:spPr>
        <a:gradFill rotWithShape="1">
          <a:gsLst>
            <a:gs pos="0">
              <a:schemeClr val="accent1">
                <a:tint val="62000"/>
                <a:satMod val="180000"/>
              </a:schemeClr>
            </a:gs>
            <a:gs pos="65000">
              <a:schemeClr val="accent1">
                <a:tint val="32000"/>
                <a:satMod val="250000"/>
              </a:schemeClr>
            </a:gs>
            <a:gs pos="100000">
              <a:schemeClr val="accent1">
                <a:tint val="23000"/>
                <a:satMod val="300000"/>
              </a:schemeClr>
            </a:gs>
          </a:gsLst>
          <a:lin ang="16200000" scaled="0"/>
        </a:gradFill>
        <a:ln w="9525" cap="flat" cmpd="sng" algn="ctr">
          <a:solidFill>
            <a:schemeClr val="accent1"/>
          </a:solidFill>
          <a:prstDash val="solid"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c:spPr>
    </c:backWall>
    <c:plotArea>
      <c:layout>
        <c:manualLayout>
          <c:layoutTarget val="inner"/>
          <c:xMode val="edge"/>
          <c:yMode val="edge"/>
          <c:x val="7.6304714843853359E-4"/>
          <c:y val="0"/>
          <c:w val="0.99923695285156067"/>
          <c:h val="0.61261086773218065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2021 год</c:v>
                </c:pt>
              </c:strCache>
            </c:strRef>
          </c:tx>
          <c:dLbls>
            <c:dLbl>
              <c:idx val="0"/>
              <c:layout>
                <c:manualLayout>
                  <c:x val="-1.351561894723753E-3"/>
                  <c:y val="-2.6167637716901376E-2"/>
                </c:manualLayout>
              </c:layout>
              <c:tx>
                <c:rich>
                  <a:bodyPr/>
                  <a:lstStyle/>
                  <a:p>
                    <a:r>
                      <a:rPr lang="en-US" sz="800" dirty="0">
                        <a:cs typeface="Calibri" pitchFamily="34" charset="0"/>
                      </a:rPr>
                      <a:t>1</a:t>
                    </a:r>
                    <a:r>
                      <a:rPr lang="en-US" dirty="0">
                        <a:cs typeface="Calibri" pitchFamily="34" charset="0"/>
                      </a:rPr>
                      <a:t> 058 111,20</a:t>
                    </a:r>
                  </a:p>
                </c:rich>
              </c:tx>
              <c:showVal val="1"/>
              <c:extLst xmlns:c16r2="http://schemas.microsoft.com/office/drawing/2015/06/chart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0-6E71-423C-9F0E-A3E85723E561}"/>
                </c:ext>
              </c:extLst>
            </c:dLbl>
            <c:dLbl>
              <c:idx val="1"/>
              <c:layout>
                <c:manualLayout>
                  <c:x val="-2.7031237894475247E-3"/>
                  <c:y val="-2.6167637716901379E-2"/>
                </c:manualLayout>
              </c:layout>
              <c:tx>
                <c:rich>
                  <a:bodyPr/>
                  <a:lstStyle/>
                  <a:p>
                    <a:r>
                      <a:rPr lang="en-US" sz="800" dirty="0">
                        <a:cs typeface="Calibri" pitchFamily="34" charset="0"/>
                      </a:rPr>
                      <a:t>9</a:t>
                    </a:r>
                    <a:r>
                      <a:rPr lang="en-US" dirty="0">
                        <a:cs typeface="Calibri" pitchFamily="34" charset="0"/>
                      </a:rPr>
                      <a:t>9 350,00</a:t>
                    </a:r>
                  </a:p>
                </c:rich>
              </c:tx>
              <c:showVal val="1"/>
              <c:extLst xmlns:c16r2="http://schemas.microsoft.com/office/drawing/2015/06/chart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6E71-423C-9F0E-A3E85723E561}"/>
                </c:ext>
              </c:extLst>
            </c:dLbl>
            <c:dLbl>
              <c:idx val="2"/>
              <c:layout>
                <c:manualLayout>
                  <c:x val="-6.7578094736187953E-3"/>
                  <c:y val="-2.6167637716901379E-2"/>
                </c:manualLayout>
              </c:layout>
              <c:tx>
                <c:rich>
                  <a:bodyPr/>
                  <a:lstStyle/>
                  <a:p>
                    <a:r>
                      <a:rPr lang="en-US" sz="800" dirty="0">
                        <a:cs typeface="Calibri" pitchFamily="34" charset="0"/>
                      </a:rPr>
                      <a:t>1</a:t>
                    </a:r>
                    <a:r>
                      <a:rPr lang="en-US" dirty="0">
                        <a:cs typeface="Calibri" pitchFamily="34" charset="0"/>
                      </a:rPr>
                      <a:t>87 688,85</a:t>
                    </a:r>
                  </a:p>
                </c:rich>
              </c:tx>
              <c:showVal val="1"/>
              <c:extLst xmlns:c16r2="http://schemas.microsoft.com/office/drawing/2015/06/chart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2-6E71-423C-9F0E-A3E85723E561}"/>
                </c:ext>
              </c:extLst>
            </c:dLbl>
            <c:dLbl>
              <c:idx val="3"/>
              <c:layout>
                <c:manualLayout>
                  <c:x val="0"/>
                  <c:y val="-2.2141847298916599E-2"/>
                </c:manualLayout>
              </c:layout>
              <c:tx>
                <c:rich>
                  <a:bodyPr/>
                  <a:lstStyle/>
                  <a:p>
                    <a:r>
                      <a:rPr lang="en-US" sz="800" dirty="0">
                        <a:cs typeface="Calibri" pitchFamily="34" charset="0"/>
                      </a:rPr>
                      <a:t>3</a:t>
                    </a:r>
                    <a:r>
                      <a:rPr lang="en-US" dirty="0">
                        <a:cs typeface="Calibri" pitchFamily="34" charset="0"/>
                      </a:rPr>
                      <a:t>85 435,74</a:t>
                    </a:r>
                  </a:p>
                </c:rich>
              </c:tx>
              <c:showVal val="1"/>
              <c:extLst xmlns:c16r2="http://schemas.microsoft.com/office/drawing/2015/06/chart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6E71-423C-9F0E-A3E85723E561}"/>
                </c:ext>
              </c:extLst>
            </c:dLbl>
            <c:dLbl>
              <c:idx val="4"/>
              <c:layout>
                <c:manualLayout>
                  <c:x val="-2.7031237894475247E-3"/>
                  <c:y val="-2.415474250790894E-2"/>
                </c:manualLayout>
              </c:layout>
              <c:tx>
                <c:rich>
                  <a:bodyPr/>
                  <a:lstStyle/>
                  <a:p>
                    <a:r>
                      <a:rPr lang="en-US" sz="800" dirty="0">
                        <a:cs typeface="Calibri" pitchFamily="34" charset="0"/>
                      </a:rPr>
                      <a:t>1</a:t>
                    </a:r>
                    <a:r>
                      <a:rPr lang="en-US" dirty="0">
                        <a:cs typeface="Calibri" pitchFamily="34" charset="0"/>
                      </a:rPr>
                      <a:t>3 908,08</a:t>
                    </a:r>
                  </a:p>
                </c:rich>
              </c:tx>
              <c:showVal val="1"/>
              <c:extLst xmlns:c16r2="http://schemas.microsoft.com/office/drawing/2015/06/chart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4-6E71-423C-9F0E-A3E85723E561}"/>
                </c:ext>
              </c:extLst>
            </c:dLbl>
            <c:dLbl>
              <c:idx val="5"/>
              <c:layout>
                <c:manualLayout>
                  <c:x val="0"/>
                  <c:y val="-2.6167637716901379E-2"/>
                </c:manualLayout>
              </c:layout>
              <c:tx>
                <c:rich>
                  <a:bodyPr/>
                  <a:lstStyle/>
                  <a:p>
                    <a:r>
                      <a:rPr lang="en-US" sz="800" dirty="0">
                        <a:cs typeface="Calibri" pitchFamily="34" charset="0"/>
                      </a:rPr>
                      <a:t>1</a:t>
                    </a:r>
                    <a:r>
                      <a:rPr lang="en-US" dirty="0">
                        <a:cs typeface="Calibri" pitchFamily="34" charset="0"/>
                      </a:rPr>
                      <a:t>22 332,90</a:t>
                    </a:r>
                  </a:p>
                </c:rich>
              </c:tx>
              <c:showVal val="1"/>
              <c:extLst xmlns:c16r2="http://schemas.microsoft.com/office/drawing/2015/06/chart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5-6E71-423C-9F0E-A3E85723E561}"/>
                </c:ext>
              </c:extLst>
            </c:dLbl>
            <c:dLbl>
              <c:idx val="6"/>
              <c:layout>
                <c:manualLayout>
                  <c:x val="1.3515618947237595E-3"/>
                  <c:y val="-2.8180532925893832E-2"/>
                </c:manualLayout>
              </c:layout>
              <c:tx>
                <c:rich>
                  <a:bodyPr/>
                  <a:lstStyle/>
                  <a:p>
                    <a:r>
                      <a:rPr lang="en-US" sz="800" dirty="0">
                        <a:cs typeface="Calibri" pitchFamily="34" charset="0"/>
                      </a:rPr>
                      <a:t>9</a:t>
                    </a:r>
                    <a:r>
                      <a:rPr lang="en-US" dirty="0">
                        <a:cs typeface="Calibri" pitchFamily="34" charset="0"/>
                      </a:rPr>
                      <a:t>76,88</a:t>
                    </a:r>
                  </a:p>
                </c:rich>
              </c:tx>
              <c:showVal val="1"/>
              <c:extLst xmlns:c16r2="http://schemas.microsoft.com/office/drawing/2015/06/chart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6-6E71-423C-9F0E-A3E85723E561}"/>
                </c:ext>
              </c:extLst>
            </c:dLbl>
            <c:dLbl>
              <c:idx val="7"/>
              <c:layout>
                <c:manualLayout>
                  <c:x val="-4.0546856841712732E-3"/>
                  <c:y val="-1.4090266462946857E-2"/>
                </c:manualLayout>
              </c:layout>
              <c:tx>
                <c:rich>
                  <a:bodyPr/>
                  <a:lstStyle/>
                  <a:p>
                    <a:r>
                      <a:rPr lang="en-US" sz="800" dirty="0">
                        <a:cs typeface="Calibri" pitchFamily="34" charset="0"/>
                      </a:rPr>
                      <a:t>1</a:t>
                    </a:r>
                    <a:r>
                      <a:rPr lang="en-US" dirty="0">
                        <a:cs typeface="Calibri" pitchFamily="34" charset="0"/>
                      </a:rPr>
                      <a:t>0 464,02</a:t>
                    </a:r>
                  </a:p>
                </c:rich>
              </c:tx>
              <c:showVal val="1"/>
              <c:extLst xmlns:c16r2="http://schemas.microsoft.com/office/drawing/2015/06/chart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7-6E71-423C-9F0E-A3E85723E561}"/>
                </c:ext>
              </c:extLst>
            </c:dLbl>
            <c:dLbl>
              <c:idx val="8"/>
              <c:layout>
                <c:manualLayout>
                  <c:x val="2.7031237894475247E-3"/>
                  <c:y val="-2.2141847298916599E-2"/>
                </c:manualLayout>
              </c:layout>
              <c:tx>
                <c:rich>
                  <a:bodyPr/>
                  <a:lstStyle/>
                  <a:p>
                    <a:r>
                      <a:rPr lang="en-US" sz="800" dirty="0">
                        <a:cs typeface="Calibri" pitchFamily="34" charset="0"/>
                      </a:rPr>
                      <a:t>1</a:t>
                    </a:r>
                    <a:r>
                      <a:rPr lang="en-US" dirty="0">
                        <a:cs typeface="Calibri" pitchFamily="34" charset="0"/>
                      </a:rPr>
                      <a:t>6 825,00</a:t>
                    </a:r>
                  </a:p>
                </c:rich>
              </c:tx>
              <c:showVal val="1"/>
              <c:extLst xmlns:c16r2="http://schemas.microsoft.com/office/drawing/2015/06/chart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8-6E71-423C-9F0E-A3E85723E561}"/>
                </c:ext>
              </c:extLst>
            </c:dLbl>
            <c:dLbl>
              <c:idx val="9"/>
              <c:layout>
                <c:manualLayout>
                  <c:x val="0"/>
                  <c:y val="-1.8116056880931698E-2"/>
                </c:manualLayout>
              </c:layout>
              <c:tx>
                <c:rich>
                  <a:bodyPr/>
                  <a:lstStyle/>
                  <a:p>
                    <a:r>
                      <a:rPr lang="en-US" sz="800" dirty="0">
                        <a:cs typeface="Calibri" pitchFamily="34" charset="0"/>
                      </a:rPr>
                      <a:t>9</a:t>
                    </a:r>
                    <a:r>
                      <a:rPr lang="en-US" dirty="0">
                        <a:cs typeface="Calibri" pitchFamily="34" charset="0"/>
                      </a:rPr>
                      <a:t> 000,00</a:t>
                    </a:r>
                  </a:p>
                </c:rich>
              </c:tx>
              <c:showVal val="1"/>
              <c:extLst xmlns:c16r2="http://schemas.microsoft.com/office/drawing/2015/06/chart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9-6E71-423C-9F0E-A3E85723E561}"/>
                </c:ext>
              </c:extLst>
            </c:dLbl>
            <c:dLbl>
              <c:idx val="10"/>
              <c:layout>
                <c:manualLayout>
                  <c:x val="0"/>
                  <c:y val="-2.0128952089924202E-2"/>
                </c:manualLayout>
              </c:layout>
              <c:tx>
                <c:rich>
                  <a:bodyPr/>
                  <a:lstStyle/>
                  <a:p>
                    <a:r>
                      <a:rPr lang="en-US" sz="800" dirty="0">
                        <a:cs typeface="Calibri" pitchFamily="34" charset="0"/>
                      </a:rPr>
                      <a:t>2</a:t>
                    </a:r>
                    <a:r>
                      <a:rPr lang="en-US" dirty="0">
                        <a:cs typeface="Calibri" pitchFamily="34" charset="0"/>
                      </a:rPr>
                      <a:t> 600,00</a:t>
                    </a:r>
                  </a:p>
                </c:rich>
              </c:tx>
              <c:showVal val="1"/>
              <c:extLst xmlns:c16r2="http://schemas.microsoft.com/office/drawing/2015/06/chart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A-6E71-423C-9F0E-A3E85723E561}"/>
                </c:ext>
              </c:extLst>
            </c:dLbl>
            <c:txPr>
              <a:bodyPr rot="-5400000" vert="horz"/>
              <a:lstStyle/>
              <a:p>
                <a:pPr>
                  <a:defRPr sz="800"/>
                </a:pPr>
                <a:endParaRPr lang="ru-RU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Лист1!$A$2:$A$11</c:f>
              <c:strCache>
                <c:ptCount val="10"/>
                <c:pt idx="0">
                  <c:v>НАЛОГИ НА ПРИБЫЛЬ, ДОХОДЫ</c:v>
                </c:pt>
                <c:pt idx="1">
                  <c:v>НАЛОГИ НА ТОВАРЫ</c:v>
                </c:pt>
                <c:pt idx="2">
                  <c:v>НАЛОГИ НА СОВОКУПНЫЙ ДОХОД</c:v>
                </c:pt>
                <c:pt idx="3">
                  <c:v>НАЛОГИ НА ИМУЩЕСТВО</c:v>
                </c:pt>
                <c:pt idx="4">
                  <c:v>ДОХОДЫ ОТ ИСПОЛЬЗОВАНИЯ ИМУЩЕСТВА</c:v>
                </c:pt>
                <c:pt idx="5">
                  <c:v>ПЛАТЕЖИ ПРИ ПОЛЬЗОВАНИИ ПРИРОДНЫМИ РЕСУРСАМИ</c:v>
                </c:pt>
                <c:pt idx="6">
                  <c:v>Доходы от оказания платных услуг (работ)</c:v>
                </c:pt>
                <c:pt idx="7">
                  <c:v>ДОХОДЫ ОТ ПРОДАЖИ МАТЕРИАЛЬНЫХ И НЕМАТЕРИАЛЬНЫХ АКТИВОВ</c:v>
                </c:pt>
                <c:pt idx="8">
                  <c:v>ШТРАФЫ, САНКЦИИ, ВОЗМЕЩЕНИЕ УЩЕРБА</c:v>
                </c:pt>
                <c:pt idx="9">
                  <c:v>ПРОЧИЕ НЕНАЛОГОВЫЕ ДОХОДЫ</c:v>
                </c:pt>
              </c:strCache>
            </c:strRef>
          </c:cat>
          <c:val>
            <c:numRef>
              <c:f>Лист1!$B$2:$B$11</c:f>
              <c:numCache>
                <c:formatCode>#,##0.0</c:formatCode>
                <c:ptCount val="10"/>
                <c:pt idx="0" formatCode="#,##0.00">
                  <c:v>1042.2</c:v>
                </c:pt>
                <c:pt idx="1">
                  <c:v>101.26024700000002</c:v>
                </c:pt>
                <c:pt idx="2">
                  <c:v>185.26247000000001</c:v>
                </c:pt>
                <c:pt idx="3">
                  <c:v>414.05121999999989</c:v>
                </c:pt>
                <c:pt idx="4">
                  <c:v>131.68</c:v>
                </c:pt>
                <c:pt idx="5">
                  <c:v>0.55000000000000004</c:v>
                </c:pt>
                <c:pt idx="6">
                  <c:v>11.709999999999999</c:v>
                </c:pt>
                <c:pt idx="7">
                  <c:v>21.41</c:v>
                </c:pt>
                <c:pt idx="8">
                  <c:v>13.84</c:v>
                </c:pt>
                <c:pt idx="9">
                  <c:v>4.22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B-6E71-423C-9F0E-A3E85723E561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2022 год</c:v>
                </c:pt>
              </c:strCache>
            </c:strRef>
          </c:tx>
          <c:dLbls>
            <c:dLbl>
              <c:idx val="0"/>
              <c:layout>
                <c:manualLayout>
                  <c:x val="8.1093713683425429E-3"/>
                  <c:y val="-6.4412805183442903E-2"/>
                </c:manualLayout>
              </c:layout>
              <c:tx>
                <c:rich>
                  <a:bodyPr rot="0" vert="horz"/>
                  <a:lstStyle/>
                  <a:p>
                    <a:pPr>
                      <a:defRPr sz="800"/>
                    </a:pPr>
                    <a:r>
                      <a:rPr lang="en-US" sz="800"/>
                      <a:t>1</a:t>
                    </a:r>
                    <a:r>
                      <a:rPr lang="en-US"/>
                      <a:t> 436 488,65</a:t>
                    </a:r>
                  </a:p>
                </c:rich>
              </c:tx>
              <c:spPr/>
              <c:showVal val="1"/>
              <c:extLst xmlns:c16r2="http://schemas.microsoft.com/office/drawing/2015/06/chart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C-6E71-423C-9F0E-A3E85723E561}"/>
                </c:ext>
              </c:extLst>
            </c:dLbl>
            <c:dLbl>
              <c:idx val="1"/>
              <c:layout>
                <c:manualLayout>
                  <c:x val="0"/>
                  <c:y val="-2.8180532925893786E-2"/>
                </c:manualLayout>
              </c:layout>
              <c:tx>
                <c:rich>
                  <a:bodyPr/>
                  <a:lstStyle/>
                  <a:p>
                    <a:r>
                      <a:rPr lang="en-US" sz="800" dirty="0">
                        <a:cs typeface="Calibri" pitchFamily="34" charset="0"/>
                      </a:rPr>
                      <a:t>1</a:t>
                    </a:r>
                    <a:r>
                      <a:rPr lang="en-US" dirty="0">
                        <a:cs typeface="Calibri" pitchFamily="34" charset="0"/>
                      </a:rPr>
                      <a:t>00 246,00</a:t>
                    </a:r>
                  </a:p>
                </c:rich>
              </c:tx>
              <c:showVal val="1"/>
              <c:extLst xmlns:c16r2="http://schemas.microsoft.com/office/drawing/2015/06/chart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D-6E71-423C-9F0E-A3E85723E561}"/>
                </c:ext>
              </c:extLst>
            </c:dLbl>
            <c:dLbl>
              <c:idx val="2"/>
              <c:layout>
                <c:manualLayout>
                  <c:x val="0"/>
                  <c:y val="-3.220632334387858E-2"/>
                </c:manualLayout>
              </c:layout>
              <c:tx>
                <c:rich>
                  <a:bodyPr/>
                  <a:lstStyle/>
                  <a:p>
                    <a:r>
                      <a:rPr lang="en-US" sz="800" dirty="0">
                        <a:cs typeface="Calibri" pitchFamily="34" charset="0"/>
                      </a:rPr>
                      <a:t>1</a:t>
                    </a:r>
                    <a:r>
                      <a:rPr lang="en-US" dirty="0">
                        <a:cs typeface="Calibri" pitchFamily="34" charset="0"/>
                      </a:rPr>
                      <a:t>89 345,36</a:t>
                    </a:r>
                  </a:p>
                </c:rich>
              </c:tx>
              <c:showVal val="1"/>
              <c:extLst xmlns:c16r2="http://schemas.microsoft.com/office/drawing/2015/06/chart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E-6E71-423C-9F0E-A3E85723E561}"/>
                </c:ext>
              </c:extLst>
            </c:dLbl>
            <c:dLbl>
              <c:idx val="3"/>
              <c:layout>
                <c:manualLayout>
                  <c:x val="0"/>
                  <c:y val="-2.4154742507908899E-2"/>
                </c:manualLayout>
              </c:layout>
              <c:tx>
                <c:rich>
                  <a:bodyPr/>
                  <a:lstStyle/>
                  <a:p>
                    <a:r>
                      <a:rPr lang="en-US" sz="800" dirty="0">
                        <a:cs typeface="Calibri" pitchFamily="34" charset="0"/>
                      </a:rPr>
                      <a:t>4</a:t>
                    </a:r>
                    <a:r>
                      <a:rPr lang="en-US" dirty="0">
                        <a:cs typeface="Calibri" pitchFamily="34" charset="0"/>
                      </a:rPr>
                      <a:t>37 639,21</a:t>
                    </a:r>
                  </a:p>
                </c:rich>
              </c:tx>
              <c:showVal val="1"/>
              <c:extLst xmlns:c16r2="http://schemas.microsoft.com/office/drawing/2015/06/chart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F-6E71-423C-9F0E-A3E85723E561}"/>
                </c:ext>
              </c:extLst>
            </c:dLbl>
            <c:dLbl>
              <c:idx val="4"/>
              <c:layout>
                <c:manualLayout>
                  <c:x val="1.3515618947238081E-3"/>
                  <c:y val="-2.012895208992415E-2"/>
                </c:manualLayout>
              </c:layout>
              <c:tx>
                <c:rich>
                  <a:bodyPr/>
                  <a:lstStyle/>
                  <a:p>
                    <a:r>
                      <a:rPr lang="en-US" sz="800" dirty="0">
                        <a:cs typeface="Calibri" pitchFamily="34" charset="0"/>
                      </a:rPr>
                      <a:t>1</a:t>
                    </a:r>
                    <a:r>
                      <a:rPr lang="en-US" dirty="0">
                        <a:cs typeface="Calibri" pitchFamily="34" charset="0"/>
                      </a:rPr>
                      <a:t>3 920,32</a:t>
                    </a:r>
                  </a:p>
                </c:rich>
              </c:tx>
              <c:showVal val="1"/>
              <c:extLst xmlns:c16r2="http://schemas.microsoft.com/office/drawing/2015/06/chart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0-6E71-423C-9F0E-A3E85723E561}"/>
                </c:ext>
              </c:extLst>
            </c:dLbl>
            <c:dLbl>
              <c:idx val="5"/>
              <c:layout>
                <c:manualLayout>
                  <c:x val="-1.3515618947237595E-3"/>
                  <c:y val="-1.6103161671939314E-2"/>
                </c:manualLayout>
              </c:layout>
              <c:tx>
                <c:rich>
                  <a:bodyPr/>
                  <a:lstStyle/>
                  <a:p>
                    <a:r>
                      <a:rPr lang="en-US" sz="800" dirty="0">
                        <a:cs typeface="Calibri" pitchFamily="34" charset="0"/>
                      </a:rPr>
                      <a:t>1</a:t>
                    </a:r>
                    <a:r>
                      <a:rPr lang="en-US" dirty="0">
                        <a:cs typeface="Calibri" pitchFamily="34" charset="0"/>
                      </a:rPr>
                      <a:t>40 140,00</a:t>
                    </a:r>
                  </a:p>
                </c:rich>
              </c:tx>
              <c:showVal val="1"/>
              <c:extLst xmlns:c16r2="http://schemas.microsoft.com/office/drawing/2015/06/chart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1-6E71-423C-9F0E-A3E85723E561}"/>
                </c:ext>
              </c:extLst>
            </c:dLbl>
            <c:dLbl>
              <c:idx val="6"/>
              <c:layout>
                <c:manualLayout>
                  <c:x val="1.3515618947237595E-3"/>
                  <c:y val="-2.012895208992415E-2"/>
                </c:manualLayout>
              </c:layout>
              <c:tx>
                <c:rich>
                  <a:bodyPr/>
                  <a:lstStyle/>
                  <a:p>
                    <a:r>
                      <a:rPr lang="en-US" sz="800" dirty="0">
                        <a:cs typeface="Calibri" pitchFamily="34" charset="0"/>
                      </a:rPr>
                      <a:t>9</a:t>
                    </a:r>
                    <a:r>
                      <a:rPr lang="en-US" dirty="0">
                        <a:cs typeface="Calibri" pitchFamily="34" charset="0"/>
                      </a:rPr>
                      <a:t>80</a:t>
                    </a:r>
                  </a:p>
                </c:rich>
              </c:tx>
              <c:showVal val="1"/>
              <c:extLst xmlns:c16r2="http://schemas.microsoft.com/office/drawing/2015/06/chart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2-6E71-423C-9F0E-A3E85723E561}"/>
                </c:ext>
              </c:extLst>
            </c:dLbl>
            <c:dLbl>
              <c:idx val="7"/>
              <c:layout>
                <c:manualLayout>
                  <c:x val="0"/>
                  <c:y val="-1.8116056880931628E-2"/>
                </c:manualLayout>
              </c:layout>
              <c:tx>
                <c:rich>
                  <a:bodyPr/>
                  <a:lstStyle/>
                  <a:p>
                    <a:r>
                      <a:rPr lang="en-US" sz="800" dirty="0">
                        <a:cs typeface="Calibri" pitchFamily="34" charset="0"/>
                      </a:rPr>
                      <a:t>3</a:t>
                    </a:r>
                    <a:r>
                      <a:rPr lang="en-US" dirty="0">
                        <a:cs typeface="Calibri" pitchFamily="34" charset="0"/>
                      </a:rPr>
                      <a:t> 332,00</a:t>
                    </a:r>
                  </a:p>
                </c:rich>
              </c:tx>
              <c:showVal val="1"/>
              <c:extLst xmlns:c16r2="http://schemas.microsoft.com/office/drawing/2015/06/chart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3-6E71-423C-9F0E-A3E85723E561}"/>
                </c:ext>
              </c:extLst>
            </c:dLbl>
            <c:dLbl>
              <c:idx val="8"/>
              <c:layout>
                <c:manualLayout>
                  <c:x val="2.7031237894475247E-3"/>
                  <c:y val="-2.415474250790894E-2"/>
                </c:manualLayout>
              </c:layout>
              <c:tx>
                <c:rich>
                  <a:bodyPr/>
                  <a:lstStyle/>
                  <a:p>
                    <a:r>
                      <a:rPr lang="en-US" sz="800" dirty="0">
                        <a:cs typeface="Calibri" pitchFamily="34" charset="0"/>
                      </a:rPr>
                      <a:t>3</a:t>
                    </a:r>
                    <a:r>
                      <a:rPr lang="en-US" dirty="0">
                        <a:cs typeface="Calibri" pitchFamily="34" charset="0"/>
                      </a:rPr>
                      <a:t>6 825,00</a:t>
                    </a:r>
                  </a:p>
                </c:rich>
              </c:tx>
              <c:showVal val="1"/>
              <c:extLst xmlns:c16r2="http://schemas.microsoft.com/office/drawing/2015/06/chart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4-6E71-423C-9F0E-A3E85723E561}"/>
                </c:ext>
              </c:extLst>
            </c:dLbl>
            <c:dLbl>
              <c:idx val="9"/>
              <c:layout>
                <c:manualLayout>
                  <c:x val="1.3515618947238586E-3"/>
                  <c:y val="-2.012895208992415E-2"/>
                </c:manualLayout>
              </c:layout>
              <c:tx>
                <c:rich>
                  <a:bodyPr/>
                  <a:lstStyle/>
                  <a:p>
                    <a:r>
                      <a:rPr lang="en-US" sz="800" dirty="0">
                        <a:cs typeface="Calibri" pitchFamily="34" charset="0"/>
                      </a:rPr>
                      <a:t>1</a:t>
                    </a:r>
                    <a:r>
                      <a:rPr lang="en-US" dirty="0">
                        <a:cs typeface="Calibri" pitchFamily="34" charset="0"/>
                      </a:rPr>
                      <a:t>4 265,00</a:t>
                    </a:r>
                  </a:p>
                </c:rich>
              </c:tx>
              <c:showVal val="1"/>
              <c:extLst xmlns:c16r2="http://schemas.microsoft.com/office/drawing/2015/06/chart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5-6E71-423C-9F0E-A3E85723E561}"/>
                </c:ext>
              </c:extLst>
            </c:dLbl>
            <c:dLbl>
              <c:idx val="10"/>
              <c:layout>
                <c:manualLayout>
                  <c:x val="0"/>
                  <c:y val="-2.6167637716901379E-2"/>
                </c:manualLayout>
              </c:layout>
              <c:tx>
                <c:rich>
                  <a:bodyPr/>
                  <a:lstStyle/>
                  <a:p>
                    <a:r>
                      <a:rPr lang="en-US" sz="800" dirty="0">
                        <a:cs typeface="Calibri" pitchFamily="34" charset="0"/>
                      </a:rPr>
                      <a:t>2</a:t>
                    </a:r>
                    <a:r>
                      <a:rPr lang="en-US" dirty="0">
                        <a:cs typeface="Calibri" pitchFamily="34" charset="0"/>
                      </a:rPr>
                      <a:t> 000,00</a:t>
                    </a:r>
                  </a:p>
                </c:rich>
              </c:tx>
              <c:showVal val="1"/>
              <c:extLst xmlns:c16r2="http://schemas.microsoft.com/office/drawing/2015/06/chart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6-6E71-423C-9F0E-A3E85723E561}"/>
                </c:ext>
              </c:extLst>
            </c:dLbl>
            <c:txPr>
              <a:bodyPr rot="-5400000" vert="horz"/>
              <a:lstStyle/>
              <a:p>
                <a:pPr>
                  <a:defRPr sz="800"/>
                </a:pPr>
                <a:endParaRPr lang="ru-RU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Лист1!$A$2:$A$11</c:f>
              <c:strCache>
                <c:ptCount val="10"/>
                <c:pt idx="0">
                  <c:v>НАЛОГИ НА ПРИБЫЛЬ, ДОХОДЫ</c:v>
                </c:pt>
                <c:pt idx="1">
                  <c:v>НАЛОГИ НА ТОВАРЫ</c:v>
                </c:pt>
                <c:pt idx="2">
                  <c:v>НАЛОГИ НА СОВОКУПНЫЙ ДОХОД</c:v>
                </c:pt>
                <c:pt idx="3">
                  <c:v>НАЛОГИ НА ИМУЩЕСТВО</c:v>
                </c:pt>
                <c:pt idx="4">
                  <c:v>ДОХОДЫ ОТ ИСПОЛЬЗОВАНИЯ ИМУЩЕСТВА</c:v>
                </c:pt>
                <c:pt idx="5">
                  <c:v>ПЛАТЕЖИ ПРИ ПОЛЬЗОВАНИИ ПРИРОДНЫМИ РЕСУРСАМИ</c:v>
                </c:pt>
                <c:pt idx="6">
                  <c:v>Доходы от оказания платных услуг (работ)</c:v>
                </c:pt>
                <c:pt idx="7">
                  <c:v>ДОХОДЫ ОТ ПРОДАЖИ МАТЕРИАЛЬНЫХ И НЕМАТЕРИАЛЬНЫХ АКТИВОВ</c:v>
                </c:pt>
                <c:pt idx="8">
                  <c:v>ШТРАФЫ, САНКЦИИ, ВОЗМЕЩЕНИЕ УЩЕРБА</c:v>
                </c:pt>
                <c:pt idx="9">
                  <c:v>ПРОЧИЕ НЕНАЛОГОВЫЕ ДОХОДЫ</c:v>
                </c:pt>
              </c:strCache>
            </c:strRef>
          </c:cat>
          <c:val>
            <c:numRef>
              <c:f>Лист1!$C$2:$C$11</c:f>
              <c:numCache>
                <c:formatCode>#,##0.0</c:formatCode>
                <c:ptCount val="10"/>
                <c:pt idx="0" formatCode="#,##0.00">
                  <c:v>1515.1</c:v>
                </c:pt>
                <c:pt idx="1">
                  <c:v>100.24600000000001</c:v>
                </c:pt>
                <c:pt idx="2">
                  <c:v>189.34536</c:v>
                </c:pt>
                <c:pt idx="3">
                  <c:v>437.63921000000005</c:v>
                </c:pt>
                <c:pt idx="4">
                  <c:v>156.13999999999999</c:v>
                </c:pt>
                <c:pt idx="5">
                  <c:v>0.98</c:v>
                </c:pt>
                <c:pt idx="6">
                  <c:v>3.3319999999999994</c:v>
                </c:pt>
                <c:pt idx="7">
                  <c:v>20.824999999999999</c:v>
                </c:pt>
                <c:pt idx="8">
                  <c:v>14.265000000000002</c:v>
                </c:pt>
                <c:pt idx="9">
                  <c:v>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7-6E71-423C-9F0E-A3E85723E561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2023 год</c:v>
                </c:pt>
              </c:strCache>
            </c:strRef>
          </c:tx>
          <c:dLbls>
            <c:dLbl>
              <c:idx val="0"/>
              <c:layout>
                <c:manualLayout>
                  <c:x val="1.2389174247503105E-17"/>
                  <c:y val="-2.012895208992415E-2"/>
                </c:manualLayout>
              </c:layout>
              <c:tx>
                <c:rich>
                  <a:bodyPr/>
                  <a:lstStyle/>
                  <a:p>
                    <a:r>
                      <a:rPr lang="en-US" sz="800" dirty="0">
                        <a:cs typeface="Calibri" pitchFamily="34" charset="0"/>
                      </a:rPr>
                      <a:t>1</a:t>
                    </a:r>
                    <a:r>
                      <a:rPr lang="en-US" dirty="0">
                        <a:cs typeface="Calibri" pitchFamily="34" charset="0"/>
                      </a:rPr>
                      <a:t> 157 694,40</a:t>
                    </a:r>
                  </a:p>
                </c:rich>
              </c:tx>
              <c:showVal val="1"/>
              <c:extLst xmlns:c16r2="http://schemas.microsoft.com/office/drawing/2015/06/chart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8-6E71-423C-9F0E-A3E85723E561}"/>
                </c:ext>
              </c:extLst>
            </c:dLbl>
            <c:dLbl>
              <c:idx val="1"/>
              <c:layout>
                <c:manualLayout>
                  <c:x val="1.3515618947237595E-3"/>
                  <c:y val="-2.8180532925893786E-2"/>
                </c:manualLayout>
              </c:layout>
              <c:tx>
                <c:rich>
                  <a:bodyPr/>
                  <a:lstStyle/>
                  <a:p>
                    <a:r>
                      <a:rPr lang="en-US" sz="800" dirty="0">
                        <a:cs typeface="Calibri" pitchFamily="34" charset="0"/>
                      </a:rPr>
                      <a:t>9</a:t>
                    </a:r>
                    <a:r>
                      <a:rPr lang="en-US" dirty="0">
                        <a:cs typeface="Calibri" pitchFamily="34" charset="0"/>
                      </a:rPr>
                      <a:t>7 925,00</a:t>
                    </a:r>
                  </a:p>
                </c:rich>
              </c:tx>
              <c:showVal val="1"/>
              <c:extLst xmlns:c16r2="http://schemas.microsoft.com/office/drawing/2015/06/chart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9-6E71-423C-9F0E-A3E85723E561}"/>
                </c:ext>
              </c:extLst>
            </c:dLbl>
            <c:dLbl>
              <c:idx val="2"/>
              <c:layout>
                <c:manualLayout>
                  <c:x val="-1.3515618947237595E-3"/>
                  <c:y val="-2.012895208992415E-2"/>
                </c:manualLayout>
              </c:layout>
              <c:tx>
                <c:rich>
                  <a:bodyPr/>
                  <a:lstStyle/>
                  <a:p>
                    <a:r>
                      <a:rPr lang="en-US" sz="800" dirty="0">
                        <a:cs typeface="Calibri" pitchFamily="34" charset="0"/>
                      </a:rPr>
                      <a:t>2</a:t>
                    </a:r>
                    <a:r>
                      <a:rPr lang="en-US" dirty="0">
                        <a:cs typeface="Calibri" pitchFamily="34" charset="0"/>
                      </a:rPr>
                      <a:t>00 895,43</a:t>
                    </a:r>
                  </a:p>
                </c:rich>
              </c:tx>
              <c:showVal val="1"/>
              <c:extLst xmlns:c16r2="http://schemas.microsoft.com/office/drawing/2015/06/chart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A-6E71-423C-9F0E-A3E85723E561}"/>
                </c:ext>
              </c:extLst>
            </c:dLbl>
            <c:dLbl>
              <c:idx val="3"/>
              <c:layout>
                <c:manualLayout>
                  <c:x val="-1.3515618947237595E-3"/>
                  <c:y val="-3.0193428134886163E-2"/>
                </c:manualLayout>
              </c:layout>
              <c:tx>
                <c:rich>
                  <a:bodyPr/>
                  <a:lstStyle/>
                  <a:p>
                    <a:r>
                      <a:rPr lang="en-US" sz="800" dirty="0">
                        <a:cs typeface="Calibri" pitchFamily="34" charset="0"/>
                      </a:rPr>
                      <a:t>4</a:t>
                    </a:r>
                    <a:r>
                      <a:rPr lang="en-US" dirty="0">
                        <a:cs typeface="Calibri" pitchFamily="34" charset="0"/>
                      </a:rPr>
                      <a:t>59 521,18</a:t>
                    </a:r>
                  </a:p>
                </c:rich>
              </c:tx>
              <c:showVal val="1"/>
              <c:extLst xmlns:c16r2="http://schemas.microsoft.com/office/drawing/2015/06/chart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B-6E71-423C-9F0E-A3E85723E561}"/>
                </c:ext>
              </c:extLst>
            </c:dLbl>
            <c:dLbl>
              <c:idx val="4"/>
              <c:layout>
                <c:manualLayout>
                  <c:x val="1.3515618947238081E-3"/>
                  <c:y val="-2.415474250790894E-2"/>
                </c:manualLayout>
              </c:layout>
              <c:tx>
                <c:rich>
                  <a:bodyPr/>
                  <a:lstStyle/>
                  <a:p>
                    <a:r>
                      <a:rPr lang="en-US" sz="800" dirty="0">
                        <a:cs typeface="Calibri" pitchFamily="34" charset="0"/>
                      </a:rPr>
                      <a:t>1</a:t>
                    </a:r>
                    <a:r>
                      <a:rPr lang="en-US" dirty="0">
                        <a:cs typeface="Calibri" pitchFamily="34" charset="0"/>
                      </a:rPr>
                      <a:t>4 058,90</a:t>
                    </a:r>
                  </a:p>
                </c:rich>
              </c:tx>
              <c:showVal val="1"/>
              <c:extLst xmlns:c16r2="http://schemas.microsoft.com/office/drawing/2015/06/chart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C-6E71-423C-9F0E-A3E85723E561}"/>
                </c:ext>
              </c:extLst>
            </c:dLbl>
            <c:dLbl>
              <c:idx val="5"/>
              <c:layout>
                <c:manualLayout>
                  <c:x val="-2.7031237894475247E-3"/>
                  <c:y val="-2.012895208992415E-2"/>
                </c:manualLayout>
              </c:layout>
              <c:tx>
                <c:rich>
                  <a:bodyPr/>
                  <a:lstStyle/>
                  <a:p>
                    <a:r>
                      <a:rPr lang="en-US" sz="800" dirty="0">
                        <a:cs typeface="Calibri" pitchFamily="34" charset="0"/>
                      </a:rPr>
                      <a:t>1</a:t>
                    </a:r>
                    <a:r>
                      <a:rPr lang="en-US" dirty="0">
                        <a:cs typeface="Calibri" pitchFamily="34" charset="0"/>
                      </a:rPr>
                      <a:t>39 190,00</a:t>
                    </a:r>
                  </a:p>
                </c:rich>
              </c:tx>
              <c:showVal val="1"/>
              <c:extLst xmlns:c16r2="http://schemas.microsoft.com/office/drawing/2015/06/chart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D-6E71-423C-9F0E-A3E85723E561}"/>
                </c:ext>
              </c:extLst>
            </c:dLbl>
            <c:dLbl>
              <c:idx val="6"/>
              <c:layout>
                <c:manualLayout>
                  <c:x val="0"/>
                  <c:y val="-1.8116056880931698E-2"/>
                </c:manualLayout>
              </c:layout>
              <c:tx>
                <c:rich>
                  <a:bodyPr/>
                  <a:lstStyle/>
                  <a:p>
                    <a:r>
                      <a:rPr lang="en-US" sz="800" dirty="0">
                        <a:cs typeface="Calibri" pitchFamily="34" charset="0"/>
                      </a:rPr>
                      <a:t>9</a:t>
                    </a:r>
                    <a:r>
                      <a:rPr lang="en-US" dirty="0">
                        <a:cs typeface="Calibri" pitchFamily="34" charset="0"/>
                      </a:rPr>
                      <a:t>80</a:t>
                    </a:r>
                  </a:p>
                </c:rich>
              </c:tx>
              <c:showVal val="1"/>
              <c:extLst xmlns:c16r2="http://schemas.microsoft.com/office/drawing/2015/06/chart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E-6E71-423C-9F0E-A3E85723E561}"/>
                </c:ext>
              </c:extLst>
            </c:dLbl>
            <c:dLbl>
              <c:idx val="7"/>
              <c:layout>
                <c:manualLayout>
                  <c:x val="-1.3515618947237595E-3"/>
                  <c:y val="-2.012895208992415E-2"/>
                </c:manualLayout>
              </c:layout>
              <c:tx>
                <c:rich>
                  <a:bodyPr/>
                  <a:lstStyle/>
                  <a:p>
                    <a:r>
                      <a:rPr lang="en-US" sz="800" dirty="0">
                        <a:cs typeface="Calibri" pitchFamily="34" charset="0"/>
                      </a:rPr>
                      <a:t>3</a:t>
                    </a:r>
                    <a:r>
                      <a:rPr lang="en-US" dirty="0">
                        <a:cs typeface="Calibri" pitchFamily="34" charset="0"/>
                      </a:rPr>
                      <a:t> 333,60</a:t>
                    </a:r>
                  </a:p>
                </c:rich>
              </c:tx>
              <c:showVal val="1"/>
              <c:extLst xmlns:c16r2="http://schemas.microsoft.com/office/drawing/2015/06/chart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F-6E71-423C-9F0E-A3E85723E561}"/>
                </c:ext>
              </c:extLst>
            </c:dLbl>
            <c:dLbl>
              <c:idx val="8"/>
              <c:layout>
                <c:manualLayout>
                  <c:x val="0"/>
                  <c:y val="-3.0193428134886163E-2"/>
                </c:manualLayout>
              </c:layout>
              <c:tx>
                <c:rich>
                  <a:bodyPr/>
                  <a:lstStyle/>
                  <a:p>
                    <a:r>
                      <a:rPr lang="en-US" sz="800" dirty="0">
                        <a:cs typeface="Calibri" pitchFamily="34" charset="0"/>
                      </a:rPr>
                      <a:t>2</a:t>
                    </a:r>
                    <a:r>
                      <a:rPr lang="en-US" dirty="0">
                        <a:cs typeface="Calibri" pitchFamily="34" charset="0"/>
                      </a:rPr>
                      <a:t>6 032,00</a:t>
                    </a:r>
                  </a:p>
                </c:rich>
              </c:tx>
              <c:showVal val="1"/>
              <c:extLst xmlns:c16r2="http://schemas.microsoft.com/office/drawing/2015/06/chart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20-6E71-423C-9F0E-A3E85723E561}"/>
                </c:ext>
              </c:extLst>
            </c:dLbl>
            <c:dLbl>
              <c:idx val="9"/>
              <c:layout>
                <c:manualLayout>
                  <c:x val="0"/>
                  <c:y val="-2.415474250790894E-2"/>
                </c:manualLayout>
              </c:layout>
              <c:tx>
                <c:rich>
                  <a:bodyPr/>
                  <a:lstStyle/>
                  <a:p>
                    <a:r>
                      <a:rPr lang="en-US" sz="800" dirty="0">
                        <a:cs typeface="Calibri" pitchFamily="34" charset="0"/>
                      </a:rPr>
                      <a:t>1</a:t>
                    </a:r>
                    <a:r>
                      <a:rPr lang="en-US" dirty="0">
                        <a:cs typeface="Calibri" pitchFamily="34" charset="0"/>
                      </a:rPr>
                      <a:t>4 265,00</a:t>
                    </a:r>
                  </a:p>
                </c:rich>
              </c:tx>
              <c:showVal val="1"/>
              <c:extLst xmlns:c16r2="http://schemas.microsoft.com/office/drawing/2015/06/chart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21-6E71-423C-9F0E-A3E85723E561}"/>
                </c:ext>
              </c:extLst>
            </c:dLbl>
            <c:dLbl>
              <c:idx val="10"/>
              <c:layout>
                <c:manualLayout>
                  <c:x val="-2.7031237894475247E-3"/>
                  <c:y val="-2.2141847298916648E-2"/>
                </c:manualLayout>
              </c:layout>
              <c:tx>
                <c:rich>
                  <a:bodyPr/>
                  <a:lstStyle/>
                  <a:p>
                    <a:r>
                      <a:rPr lang="en-US" sz="800" dirty="0">
                        <a:cs typeface="Calibri" pitchFamily="34" charset="0"/>
                      </a:rPr>
                      <a:t>2</a:t>
                    </a:r>
                    <a:r>
                      <a:rPr lang="en-US" dirty="0">
                        <a:cs typeface="Calibri" pitchFamily="34" charset="0"/>
                      </a:rPr>
                      <a:t> 000,00</a:t>
                    </a:r>
                  </a:p>
                </c:rich>
              </c:tx>
              <c:showVal val="1"/>
              <c:extLst xmlns:c16r2="http://schemas.microsoft.com/office/drawing/2015/06/chart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22-6E71-423C-9F0E-A3E85723E561}"/>
                </c:ext>
              </c:extLst>
            </c:dLbl>
            <c:txPr>
              <a:bodyPr rot="-5400000" vert="horz"/>
              <a:lstStyle/>
              <a:p>
                <a:pPr>
                  <a:defRPr sz="800"/>
                </a:pPr>
                <a:endParaRPr lang="ru-RU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Лист1!$A$2:$A$11</c:f>
              <c:strCache>
                <c:ptCount val="10"/>
                <c:pt idx="0">
                  <c:v>НАЛОГИ НА ПРИБЫЛЬ, ДОХОДЫ</c:v>
                </c:pt>
                <c:pt idx="1">
                  <c:v>НАЛОГИ НА ТОВАРЫ</c:v>
                </c:pt>
                <c:pt idx="2">
                  <c:v>НАЛОГИ НА СОВОКУПНЫЙ ДОХОД</c:v>
                </c:pt>
                <c:pt idx="3">
                  <c:v>НАЛОГИ НА ИМУЩЕСТВО</c:v>
                </c:pt>
                <c:pt idx="4">
                  <c:v>ДОХОДЫ ОТ ИСПОЛЬЗОВАНИЯ ИМУЩЕСТВА</c:v>
                </c:pt>
                <c:pt idx="5">
                  <c:v>ПЛАТЕЖИ ПРИ ПОЛЬЗОВАНИИ ПРИРОДНЫМИ РЕСУРСАМИ</c:v>
                </c:pt>
                <c:pt idx="6">
                  <c:v>Доходы от оказания платных услуг (работ)</c:v>
                </c:pt>
                <c:pt idx="7">
                  <c:v>ДОХОДЫ ОТ ПРОДАЖИ МАТЕРИАЛЬНЫХ И НЕМАТЕРИАЛЬНЫХ АКТИВОВ</c:v>
                </c:pt>
                <c:pt idx="8">
                  <c:v>ШТРАФЫ, САНКЦИИ, ВОЗМЕЩЕНИЕ УЩЕРБА</c:v>
                </c:pt>
                <c:pt idx="9">
                  <c:v>ПРОЧИЕ НЕНАЛОГОВЫЕ ДОХОДЫ</c:v>
                </c:pt>
              </c:strCache>
            </c:strRef>
          </c:cat>
          <c:val>
            <c:numRef>
              <c:f>Лист1!$D$2:$D$11</c:f>
              <c:numCache>
                <c:formatCode>#,##0.0</c:formatCode>
                <c:ptCount val="10"/>
                <c:pt idx="0" formatCode="#,##0.00">
                  <c:v>1693.6</c:v>
                </c:pt>
                <c:pt idx="1">
                  <c:v>111.696</c:v>
                </c:pt>
                <c:pt idx="2">
                  <c:v>253.011</c:v>
                </c:pt>
                <c:pt idx="3">
                  <c:v>455.851</c:v>
                </c:pt>
                <c:pt idx="4">
                  <c:v>149.69999999999999</c:v>
                </c:pt>
                <c:pt idx="5">
                  <c:v>0.60000000000000009</c:v>
                </c:pt>
                <c:pt idx="6">
                  <c:v>4.3</c:v>
                </c:pt>
                <c:pt idx="7">
                  <c:v>76.8</c:v>
                </c:pt>
                <c:pt idx="8">
                  <c:v>3.9</c:v>
                </c:pt>
                <c:pt idx="9">
                  <c:v>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23-6E71-423C-9F0E-A3E85723E561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2024 год</c:v>
                </c:pt>
              </c:strCache>
            </c:strRef>
          </c:tx>
          <c:dLbls>
            <c:dLbl>
              <c:idx val="0"/>
              <c:layout>
                <c:manualLayout>
                  <c:x val="8.1093713683425481E-3"/>
                  <c:y val="-1.6103161671939314E-2"/>
                </c:manualLayout>
              </c:layout>
              <c:tx>
                <c:rich>
                  <a:bodyPr/>
                  <a:lstStyle/>
                  <a:p>
                    <a:r>
                      <a:rPr lang="en-US" sz="800" dirty="0">
                        <a:cs typeface="Calibri" pitchFamily="34" charset="0"/>
                      </a:rPr>
                      <a:t>1</a:t>
                    </a:r>
                    <a:r>
                      <a:rPr lang="en-US" dirty="0">
                        <a:cs typeface="Calibri" pitchFamily="34" charset="0"/>
                      </a:rPr>
                      <a:t> 078 109,53</a:t>
                    </a:r>
                  </a:p>
                </c:rich>
              </c:tx>
              <c:showVal val="1"/>
              <c:extLst xmlns:c16r2="http://schemas.microsoft.com/office/drawing/2015/06/chart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24-6E71-423C-9F0E-A3E85723E561}"/>
                </c:ext>
              </c:extLst>
            </c:dLbl>
            <c:dLbl>
              <c:idx val="1"/>
              <c:layout>
                <c:manualLayout>
                  <c:x val="4.0546856841712489E-3"/>
                  <c:y val="-2.012895208992415E-2"/>
                </c:manualLayout>
              </c:layout>
              <c:tx>
                <c:rich>
                  <a:bodyPr/>
                  <a:lstStyle/>
                  <a:p>
                    <a:r>
                      <a:rPr lang="en-US" sz="800" dirty="0">
                        <a:cs typeface="Calibri" pitchFamily="34" charset="0"/>
                      </a:rPr>
                      <a:t>1</a:t>
                    </a:r>
                    <a:r>
                      <a:rPr lang="en-US" dirty="0">
                        <a:cs typeface="Calibri" pitchFamily="34" charset="0"/>
                      </a:rPr>
                      <a:t>03 608,00</a:t>
                    </a:r>
                  </a:p>
                </c:rich>
              </c:tx>
              <c:showVal val="1"/>
              <c:extLst xmlns:c16r2="http://schemas.microsoft.com/office/drawing/2015/06/chart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25-6E71-423C-9F0E-A3E85723E561}"/>
                </c:ext>
              </c:extLst>
            </c:dLbl>
            <c:dLbl>
              <c:idx val="2"/>
              <c:layout>
                <c:manualLayout>
                  <c:x val="-2.7031237894475247E-3"/>
                  <c:y val="-2.8180532925893786E-2"/>
                </c:manualLayout>
              </c:layout>
              <c:tx>
                <c:rich>
                  <a:bodyPr/>
                  <a:lstStyle/>
                  <a:p>
                    <a:r>
                      <a:rPr lang="en-US" sz="800" dirty="0">
                        <a:cs typeface="Calibri" pitchFamily="34" charset="0"/>
                      </a:rPr>
                      <a:t>2</a:t>
                    </a:r>
                    <a:r>
                      <a:rPr lang="en-US" dirty="0">
                        <a:cs typeface="Calibri" pitchFamily="34" charset="0"/>
                      </a:rPr>
                      <a:t>15 962,59</a:t>
                    </a:r>
                  </a:p>
                </c:rich>
              </c:tx>
              <c:showVal val="1"/>
              <c:extLst xmlns:c16r2="http://schemas.microsoft.com/office/drawing/2015/06/chart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26-6E71-423C-9F0E-A3E85723E561}"/>
                </c:ext>
              </c:extLst>
            </c:dLbl>
            <c:dLbl>
              <c:idx val="3"/>
              <c:layout>
                <c:manualLayout>
                  <c:x val="4.0546856841712732E-3"/>
                  <c:y val="-3.4219218552871022E-2"/>
                </c:manualLayout>
              </c:layout>
              <c:tx>
                <c:rich>
                  <a:bodyPr/>
                  <a:lstStyle/>
                  <a:p>
                    <a:r>
                      <a:rPr lang="en-US" sz="800" dirty="0">
                        <a:cs typeface="Calibri" pitchFamily="34" charset="0"/>
                      </a:rPr>
                      <a:t>4</a:t>
                    </a:r>
                    <a:r>
                      <a:rPr lang="en-US" dirty="0">
                        <a:cs typeface="Calibri" pitchFamily="34" charset="0"/>
                      </a:rPr>
                      <a:t>82 497,23</a:t>
                    </a:r>
                  </a:p>
                </c:rich>
              </c:tx>
              <c:showVal val="1"/>
              <c:extLst xmlns:c16r2="http://schemas.microsoft.com/office/drawing/2015/06/chart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27-6E71-423C-9F0E-A3E85723E561}"/>
                </c:ext>
              </c:extLst>
            </c:dLbl>
            <c:dLbl>
              <c:idx val="4"/>
              <c:layout>
                <c:manualLayout>
                  <c:x val="0"/>
                  <c:y val="-3.4219218552871043E-2"/>
                </c:manualLayout>
              </c:layout>
              <c:tx>
                <c:rich>
                  <a:bodyPr/>
                  <a:lstStyle/>
                  <a:p>
                    <a:r>
                      <a:rPr lang="en-US" sz="800" dirty="0">
                        <a:cs typeface="Calibri" pitchFamily="34" charset="0"/>
                      </a:rPr>
                      <a:t>1</a:t>
                    </a:r>
                    <a:r>
                      <a:rPr lang="en-US" dirty="0">
                        <a:cs typeface="Calibri" pitchFamily="34" charset="0"/>
                      </a:rPr>
                      <a:t>4 198,90</a:t>
                    </a:r>
                  </a:p>
                </c:rich>
              </c:tx>
              <c:showVal val="1"/>
              <c:extLst xmlns:c16r2="http://schemas.microsoft.com/office/drawing/2015/06/chart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28-6E71-423C-9F0E-A3E85723E561}"/>
                </c:ext>
              </c:extLst>
            </c:dLbl>
            <c:dLbl>
              <c:idx val="5"/>
              <c:layout>
                <c:manualLayout>
                  <c:x val="2.7031237894475247E-3"/>
                  <c:y val="-2.012895208992415E-2"/>
                </c:manualLayout>
              </c:layout>
              <c:tx>
                <c:rich>
                  <a:bodyPr/>
                  <a:lstStyle/>
                  <a:p>
                    <a:r>
                      <a:rPr lang="en-US" sz="800" dirty="0">
                        <a:cs typeface="Calibri" pitchFamily="34" charset="0"/>
                      </a:rPr>
                      <a:t>1</a:t>
                    </a:r>
                    <a:r>
                      <a:rPr lang="en-US" dirty="0">
                        <a:cs typeface="Calibri" pitchFamily="34" charset="0"/>
                      </a:rPr>
                      <a:t>39 190,00</a:t>
                    </a:r>
                  </a:p>
                </c:rich>
              </c:tx>
              <c:showVal val="1"/>
              <c:extLst xmlns:c16r2="http://schemas.microsoft.com/office/drawing/2015/06/chart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29-6E71-423C-9F0E-A3E85723E561}"/>
                </c:ext>
              </c:extLst>
            </c:dLbl>
            <c:dLbl>
              <c:idx val="6"/>
              <c:layout>
                <c:manualLayout>
                  <c:x val="-1.3515618947237595E-3"/>
                  <c:y val="-1.8116056880931698E-2"/>
                </c:manualLayout>
              </c:layout>
              <c:tx>
                <c:rich>
                  <a:bodyPr/>
                  <a:lstStyle/>
                  <a:p>
                    <a:r>
                      <a:rPr lang="en-US" sz="800" dirty="0">
                        <a:cs typeface="Calibri" pitchFamily="34" charset="0"/>
                      </a:rPr>
                      <a:t>9</a:t>
                    </a:r>
                    <a:r>
                      <a:rPr lang="en-US" dirty="0">
                        <a:cs typeface="Calibri" pitchFamily="34" charset="0"/>
                      </a:rPr>
                      <a:t>80</a:t>
                    </a:r>
                  </a:p>
                </c:rich>
              </c:tx>
              <c:showVal val="1"/>
              <c:extLst xmlns:c16r2="http://schemas.microsoft.com/office/drawing/2015/06/chart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2A-6E71-423C-9F0E-A3E85723E561}"/>
                </c:ext>
              </c:extLst>
            </c:dLbl>
            <c:dLbl>
              <c:idx val="7"/>
              <c:layout>
                <c:manualLayout>
                  <c:x val="-2.7031237894475247E-3"/>
                  <c:y val="-2.012895208992415E-2"/>
                </c:manualLayout>
              </c:layout>
              <c:tx>
                <c:rich>
                  <a:bodyPr/>
                  <a:lstStyle/>
                  <a:p>
                    <a:r>
                      <a:rPr lang="en-US" sz="800" dirty="0">
                        <a:cs typeface="Calibri" pitchFamily="34" charset="0"/>
                      </a:rPr>
                      <a:t>3</a:t>
                    </a:r>
                    <a:r>
                      <a:rPr lang="en-US" dirty="0">
                        <a:cs typeface="Calibri" pitchFamily="34" charset="0"/>
                      </a:rPr>
                      <a:t> 335,20</a:t>
                    </a:r>
                  </a:p>
                </c:rich>
              </c:tx>
              <c:showVal val="1"/>
              <c:extLst xmlns:c16r2="http://schemas.microsoft.com/office/drawing/2015/06/chart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2B-6E71-423C-9F0E-A3E85723E561}"/>
                </c:ext>
              </c:extLst>
            </c:dLbl>
            <c:dLbl>
              <c:idx val="8"/>
              <c:layout>
                <c:manualLayout>
                  <c:x val="0"/>
                  <c:y val="-3.0193428134886163E-2"/>
                </c:manualLayout>
              </c:layout>
              <c:tx>
                <c:rich>
                  <a:bodyPr/>
                  <a:lstStyle/>
                  <a:p>
                    <a:r>
                      <a:rPr lang="en-US" sz="800" dirty="0">
                        <a:cs typeface="Calibri" pitchFamily="34" charset="0"/>
                      </a:rPr>
                      <a:t>2</a:t>
                    </a:r>
                    <a:r>
                      <a:rPr lang="en-US" dirty="0">
                        <a:cs typeface="Calibri" pitchFamily="34" charset="0"/>
                      </a:rPr>
                      <a:t>5 742,00</a:t>
                    </a:r>
                  </a:p>
                </c:rich>
              </c:tx>
              <c:showVal val="1"/>
              <c:extLst xmlns:c16r2="http://schemas.microsoft.com/office/drawing/2015/06/chart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2C-6E71-423C-9F0E-A3E85723E561}"/>
                </c:ext>
              </c:extLst>
            </c:dLbl>
            <c:dLbl>
              <c:idx val="9"/>
              <c:layout>
                <c:manualLayout>
                  <c:x val="9.9113393980024632E-17"/>
                  <c:y val="-2.415474250790894E-2"/>
                </c:manualLayout>
              </c:layout>
              <c:tx>
                <c:rich>
                  <a:bodyPr/>
                  <a:lstStyle/>
                  <a:p>
                    <a:r>
                      <a:rPr lang="en-US" sz="800" dirty="0">
                        <a:cs typeface="Calibri" pitchFamily="34" charset="0"/>
                      </a:rPr>
                      <a:t>1</a:t>
                    </a:r>
                    <a:r>
                      <a:rPr lang="en-US" dirty="0">
                        <a:cs typeface="Calibri" pitchFamily="34" charset="0"/>
                      </a:rPr>
                      <a:t>4 265,00</a:t>
                    </a:r>
                  </a:p>
                </c:rich>
              </c:tx>
              <c:showVal val="1"/>
              <c:extLst xmlns:c16r2="http://schemas.microsoft.com/office/drawing/2015/06/chart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2D-6E71-423C-9F0E-A3E85723E561}"/>
                </c:ext>
              </c:extLst>
            </c:dLbl>
            <c:dLbl>
              <c:idx val="10"/>
              <c:layout>
                <c:manualLayout>
                  <c:x val="-1.3515618947237595E-3"/>
                  <c:y val="-3.2206323343878657E-2"/>
                </c:manualLayout>
              </c:layout>
              <c:tx>
                <c:rich>
                  <a:bodyPr/>
                  <a:lstStyle/>
                  <a:p>
                    <a:r>
                      <a:rPr lang="en-US" sz="800" dirty="0">
                        <a:cs typeface="Calibri" pitchFamily="34" charset="0"/>
                      </a:rPr>
                      <a:t>2</a:t>
                    </a:r>
                    <a:r>
                      <a:rPr lang="en-US" dirty="0">
                        <a:cs typeface="Calibri" pitchFamily="34" charset="0"/>
                      </a:rPr>
                      <a:t> 000,00</a:t>
                    </a:r>
                  </a:p>
                </c:rich>
              </c:tx>
              <c:showVal val="1"/>
              <c:extLst xmlns:c16r2="http://schemas.microsoft.com/office/drawing/2015/06/chart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2E-6E71-423C-9F0E-A3E85723E561}"/>
                </c:ext>
              </c:extLst>
            </c:dLbl>
            <c:txPr>
              <a:bodyPr rot="-5400000" vert="horz"/>
              <a:lstStyle/>
              <a:p>
                <a:pPr>
                  <a:defRPr sz="800"/>
                </a:pPr>
                <a:endParaRPr lang="ru-RU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Лист1!$A$2:$A$11</c:f>
              <c:strCache>
                <c:ptCount val="10"/>
                <c:pt idx="0">
                  <c:v>НАЛОГИ НА ПРИБЫЛЬ, ДОХОДЫ</c:v>
                </c:pt>
                <c:pt idx="1">
                  <c:v>НАЛОГИ НА ТОВАРЫ</c:v>
                </c:pt>
                <c:pt idx="2">
                  <c:v>НАЛОГИ НА СОВОКУПНЫЙ ДОХОД</c:v>
                </c:pt>
                <c:pt idx="3">
                  <c:v>НАЛОГИ НА ИМУЩЕСТВО</c:v>
                </c:pt>
                <c:pt idx="4">
                  <c:v>ДОХОДЫ ОТ ИСПОЛЬЗОВАНИЯ ИМУЩЕСТВА</c:v>
                </c:pt>
                <c:pt idx="5">
                  <c:v>ПЛАТЕЖИ ПРИ ПОЛЬЗОВАНИИ ПРИРОДНЫМИ РЕСУРСАМИ</c:v>
                </c:pt>
                <c:pt idx="6">
                  <c:v>Доходы от оказания платных услуг (работ)</c:v>
                </c:pt>
                <c:pt idx="7">
                  <c:v>ДОХОДЫ ОТ ПРОДАЖИ МАТЕРИАЛЬНЫХ И НЕМАТЕРИАЛЬНЫХ АКТИВОВ</c:v>
                </c:pt>
                <c:pt idx="8">
                  <c:v>ШТРАФЫ, САНКЦИИ, ВОЗМЕЩЕНИЕ УЩЕРБА</c:v>
                </c:pt>
                <c:pt idx="9">
                  <c:v>ПРОЧИЕ НЕНАЛОГОВЫЕ ДОХОДЫ</c:v>
                </c:pt>
              </c:strCache>
            </c:strRef>
          </c:cat>
          <c:val>
            <c:numRef>
              <c:f>Лист1!$E$2:$E$11</c:f>
              <c:numCache>
                <c:formatCode>#,##0.0</c:formatCode>
                <c:ptCount val="10"/>
                <c:pt idx="0" formatCode="#,##0.00">
                  <c:v>1510.058</c:v>
                </c:pt>
                <c:pt idx="1">
                  <c:v>121.762</c:v>
                </c:pt>
                <c:pt idx="2">
                  <c:v>284.22799999999995</c:v>
                </c:pt>
                <c:pt idx="3">
                  <c:v>478.64100000000002</c:v>
                </c:pt>
                <c:pt idx="4">
                  <c:v>145</c:v>
                </c:pt>
                <c:pt idx="5">
                  <c:v>0.60000000000000009</c:v>
                </c:pt>
                <c:pt idx="6">
                  <c:v>4.3</c:v>
                </c:pt>
                <c:pt idx="7">
                  <c:v>23.2</c:v>
                </c:pt>
                <c:pt idx="8">
                  <c:v>3.9</c:v>
                </c:pt>
                <c:pt idx="9">
                  <c:v>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2F-6E71-423C-9F0E-A3E85723E561}"/>
            </c:ext>
          </c:extLst>
        </c:ser>
        <c:gapWidth val="116"/>
        <c:gapDepth val="0"/>
        <c:shape val="cylinder"/>
        <c:axId val="160064640"/>
        <c:axId val="160066176"/>
        <c:axId val="0"/>
      </c:bar3DChart>
      <c:catAx>
        <c:axId val="160064640"/>
        <c:scaling>
          <c:orientation val="minMax"/>
        </c:scaling>
        <c:axPos val="b"/>
        <c:numFmt formatCode="#,##0.00" sourceLinked="0"/>
        <c:majorTickMark val="in"/>
        <c:minorTickMark val="in"/>
        <c:tickLblPos val="nextTo"/>
        <c:txPr>
          <a:bodyPr rot="-5400000" vert="horz"/>
          <a:lstStyle/>
          <a:p>
            <a:pPr>
              <a:defRPr sz="700" b="1"/>
            </a:pPr>
            <a:endParaRPr lang="ru-RU"/>
          </a:p>
        </c:txPr>
        <c:crossAx val="160066176"/>
        <c:crosses val="autoZero"/>
        <c:lblAlgn val="ctr"/>
        <c:lblOffset val="0"/>
        <c:tickLblSkip val="1"/>
      </c:catAx>
      <c:valAx>
        <c:axId val="160066176"/>
        <c:scaling>
          <c:orientation val="minMax"/>
        </c:scaling>
        <c:delete val="1"/>
        <c:axPos val="l"/>
        <c:numFmt formatCode="#,##0.00" sourceLinked="1"/>
        <c:tickLblPos val="none"/>
        <c:crossAx val="160064640"/>
        <c:crosses val="autoZero"/>
        <c:crossBetween val="between"/>
      </c:valAx>
      <c:spPr>
        <a:gradFill rotWithShape="1">
          <a:gsLst>
            <a:gs pos="0">
              <a:schemeClr val="accent1">
                <a:tint val="62000"/>
                <a:satMod val="180000"/>
              </a:schemeClr>
            </a:gs>
            <a:gs pos="65000">
              <a:schemeClr val="accent1">
                <a:tint val="32000"/>
                <a:satMod val="250000"/>
              </a:schemeClr>
            </a:gs>
            <a:gs pos="100000">
              <a:schemeClr val="accent1">
                <a:tint val="23000"/>
                <a:satMod val="300000"/>
              </a:schemeClr>
            </a:gs>
          </a:gsLst>
          <a:lin ang="16200000" scaled="0"/>
        </a:gradFill>
        <a:ln w="9525" cap="flat" cmpd="sng" algn="ctr">
          <a:solidFill>
            <a:schemeClr val="accent1"/>
          </a:solidFill>
          <a:prstDash val="solid"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c:spPr>
    </c:plotArea>
    <c:legend>
      <c:legendPos val="r"/>
      <c:layout>
        <c:manualLayout>
          <c:xMode val="edge"/>
          <c:yMode val="edge"/>
          <c:x val="0.78786714376368716"/>
          <c:y val="3.2335814319134251E-2"/>
          <c:w val="0.14148333800952442"/>
          <c:h val="0.31185420471223968"/>
        </c:manualLayout>
      </c:layout>
      <c:txPr>
        <a:bodyPr/>
        <a:lstStyle/>
        <a:p>
          <a:pPr>
            <a:defRPr sz="1050"/>
          </a:pPr>
          <a:endParaRPr lang="ru-RU"/>
        </a:p>
      </c:txPr>
    </c:legend>
    <c:plotVisOnly val="1"/>
    <c:dispBlanksAs val="gap"/>
  </c:chart>
  <c:txPr>
    <a:bodyPr/>
    <a:lstStyle/>
    <a:p>
      <a:pPr>
        <a:defRPr sz="700">
          <a:latin typeface="Times New Roman" pitchFamily="18" charset="0"/>
          <a:cs typeface="Times New Roman" pitchFamily="18" charset="0"/>
        </a:defRPr>
      </a:pPr>
      <a:endParaRPr lang="ru-RU"/>
    </a:p>
  </c:txPr>
  <c:externalData r:id="rId1"/>
  <c:userShapes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26"/>
  <c:chart>
    <c:title>
      <c:tx>
        <c:rich>
          <a:bodyPr/>
          <a:lstStyle/>
          <a:p>
            <a:pPr>
              <a:defRPr/>
            </a:pPr>
            <a:r>
              <a:rPr lang="ru-RU"/>
              <a:t>Налоговые и неналоговые доходы</a:t>
            </a:r>
          </a:p>
        </c:rich>
      </c:tx>
      <c:layout/>
    </c:title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ГО Рузский</c:v>
                </c:pt>
              </c:strCache>
            </c:strRef>
          </c:tx>
          <c:explosion val="9"/>
          <c:dPt>
            <c:idx val="0"/>
            <c:bubble3D val="1"/>
            <c:extLst xmlns:c16r2="http://schemas.microsoft.com/office/drawing/2015/06/chart">
              <c:ext xmlns:c16="http://schemas.microsoft.com/office/drawing/2014/chart" uri="{C3380CC4-5D6E-409C-BE32-E72D297353CC}">
                <c16:uniqueId val="{00000001-F5AF-44AA-A709-09D2A3ACD6B3}"/>
              </c:ext>
            </c:extLst>
          </c:dPt>
          <c:dPt>
            <c:idx val="2"/>
            <c:bubble3D val="1"/>
            <c:extLst xmlns:c16r2="http://schemas.microsoft.com/office/drawing/2015/06/chart">
              <c:ext xmlns:c16="http://schemas.microsoft.com/office/drawing/2014/chart" uri="{C3380CC4-5D6E-409C-BE32-E72D297353CC}">
                <c16:uniqueId val="{00000003-F5AF-44AA-A709-09D2A3ACD6B3}"/>
              </c:ext>
            </c:extLst>
          </c:dPt>
          <c:dPt>
            <c:idx val="4"/>
            <c:bubble3D val="1"/>
            <c:extLst xmlns:c16r2="http://schemas.microsoft.com/office/drawing/2015/06/chart">
              <c:ext xmlns:c16="http://schemas.microsoft.com/office/drawing/2014/chart" uri="{C3380CC4-5D6E-409C-BE32-E72D297353CC}">
                <c16:uniqueId val="{00000005-F5AF-44AA-A709-09D2A3ACD6B3}"/>
              </c:ext>
            </c:extLst>
          </c:dPt>
          <c:dPt>
            <c:idx val="5"/>
            <c:bubble3D val="1"/>
            <c:extLst xmlns:c16r2="http://schemas.microsoft.com/office/drawing/2015/06/chart">
              <c:ext xmlns:c16="http://schemas.microsoft.com/office/drawing/2014/chart" uri="{C3380CC4-5D6E-409C-BE32-E72D297353CC}">
                <c16:uniqueId val="{00000007-F5AF-44AA-A709-09D2A3ACD6B3}"/>
              </c:ext>
            </c:extLst>
          </c:dPt>
          <c:dPt>
            <c:idx val="7"/>
            <c:bubble3D val="1"/>
            <c:extLst xmlns:c16r2="http://schemas.microsoft.com/office/drawing/2015/06/chart">
              <c:ext xmlns:c16="http://schemas.microsoft.com/office/drawing/2014/chart" uri="{C3380CC4-5D6E-409C-BE32-E72D297353CC}">
                <c16:uniqueId val="{00000009-F5AF-44AA-A709-09D2A3ACD6B3}"/>
              </c:ext>
            </c:extLst>
          </c:dPt>
          <c:dPt>
            <c:idx val="8"/>
            <c:bubble3D val="1"/>
            <c:extLst xmlns:c16r2="http://schemas.microsoft.com/office/drawing/2015/06/chart">
              <c:ext xmlns:c16="http://schemas.microsoft.com/office/drawing/2014/chart" uri="{C3380CC4-5D6E-409C-BE32-E72D297353CC}">
                <c16:uniqueId val="{0000000B-F5AF-44AA-A709-09D2A3ACD6B3}"/>
              </c:ext>
            </c:extLst>
          </c:dPt>
          <c:dPt>
            <c:idx val="9"/>
            <c:bubble3D val="1"/>
            <c:extLst xmlns:c16r2="http://schemas.microsoft.com/office/drawing/2015/06/chart">
              <c:ext xmlns:c16="http://schemas.microsoft.com/office/drawing/2014/chart" uri="{C3380CC4-5D6E-409C-BE32-E72D297353CC}">
                <c16:uniqueId val="{0000000D-F5AF-44AA-A709-09D2A3ACD6B3}"/>
              </c:ext>
            </c:extLst>
          </c:dPt>
          <c:dPt>
            <c:idx val="10"/>
            <c:bubble3D val="1"/>
            <c:extLst xmlns:c16r2="http://schemas.microsoft.com/office/drawing/2015/06/chart">
              <c:ext xmlns:c16="http://schemas.microsoft.com/office/drawing/2014/chart" uri="{C3380CC4-5D6E-409C-BE32-E72D297353CC}">
                <c16:uniqueId val="{0000000F-F5AF-44AA-A709-09D2A3ACD6B3}"/>
              </c:ext>
            </c:extLst>
          </c:dPt>
          <c:dPt>
            <c:idx val="11"/>
            <c:bubble3D val="1"/>
            <c:extLst xmlns:c16r2="http://schemas.microsoft.com/office/drawing/2015/06/chart">
              <c:ext xmlns:c16="http://schemas.microsoft.com/office/drawing/2014/chart" uri="{C3380CC4-5D6E-409C-BE32-E72D297353CC}">
                <c16:uniqueId val="{00000011-F5AF-44AA-A709-09D2A3ACD6B3}"/>
              </c:ext>
            </c:extLst>
          </c:dPt>
          <c:dPt>
            <c:idx val="12"/>
            <c:bubble3D val="1"/>
            <c:extLst xmlns:c16r2="http://schemas.microsoft.com/office/drawing/2015/06/chart">
              <c:ext xmlns:c16="http://schemas.microsoft.com/office/drawing/2014/chart" uri="{C3380CC4-5D6E-409C-BE32-E72D297353CC}">
                <c16:uniqueId val="{00000013-F5AF-44AA-A709-09D2A3ACD6B3}"/>
              </c:ext>
            </c:extLst>
          </c:dPt>
          <c:dLbls>
            <c:dLbl>
              <c:idx val="0"/>
              <c:layout>
                <c:manualLayout>
                  <c:x val="-1.8685162739296216E-2"/>
                  <c:y val="3.0666979096889875E-2"/>
                </c:manualLayout>
              </c:layout>
              <c:dLblPos val="bestFit"/>
              <c:showLegendKey val="1"/>
              <c:showCatName val="1"/>
              <c:showPercent val="1"/>
              <c:separator>
</c:separator>
            </c:dLbl>
            <c:dLbl>
              <c:idx val="2"/>
              <c:layout>
                <c:manualLayout>
                  <c:x val="-1.5721513196202158E-2"/>
                  <c:y val="-1.0589410653021616E-2"/>
                </c:manualLayout>
              </c:layout>
              <c:dLblPos val="bestFit"/>
              <c:showLegendKey val="1"/>
              <c:showCatName val="1"/>
              <c:showPercent val="1"/>
              <c:separator>
</c:separator>
            </c:dLbl>
            <c:dLbl>
              <c:idx val="3"/>
              <c:layout>
                <c:manualLayout>
                  <c:x val="1.6703355792425705E-2"/>
                  <c:y val="0"/>
                </c:manualLayout>
              </c:layout>
              <c:dLblPos val="bestFit"/>
              <c:showLegendKey val="1"/>
              <c:showCatName val="1"/>
              <c:showPercent val="1"/>
              <c:separator>
</c:separator>
            </c:dLbl>
            <c:dLbl>
              <c:idx val="4"/>
              <c:layout>
                <c:manualLayout>
                  <c:x val="-1.5783156869036166E-2"/>
                  <c:y val="-4.2587508054841704E-2"/>
                </c:manualLayout>
              </c:layout>
              <c:dLblPos val="bestFit"/>
              <c:showLegendKey val="1"/>
              <c:showCatName val="1"/>
              <c:showPercent val="1"/>
              <c:separator>
</c:separator>
            </c:dLbl>
            <c:dLbl>
              <c:idx val="5"/>
              <c:layout>
                <c:manualLayout>
                  <c:x val="2.7603591078155274E-2"/>
                  <c:y val="1.9197903321523811E-3"/>
                </c:manualLayout>
              </c:layout>
              <c:dLblPos val="bestFit"/>
              <c:showLegendKey val="1"/>
              <c:showCatName val="1"/>
              <c:showPercent val="1"/>
              <c:separator>
</c:separator>
            </c:dLbl>
            <c:dLblPos val="bestFit"/>
            <c:showLegendKey val="1"/>
            <c:showCatName val="1"/>
            <c:showPercent val="1"/>
            <c:separator>
</c:separator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Лист1!$B$1:$G$1</c:f>
              <c:strCache>
                <c:ptCount val="6"/>
                <c:pt idx="0">
                  <c:v>ГО Рузский</c:v>
                </c:pt>
                <c:pt idx="1">
                  <c:v>ГО Лыткарино </c:v>
                </c:pt>
                <c:pt idx="2">
                  <c:v>ГО Можайский </c:v>
                </c:pt>
                <c:pt idx="3">
                  <c:v>ГО Кашира </c:v>
                </c:pt>
                <c:pt idx="4">
                  <c:v>ГО Наро-Фоминск </c:v>
                </c:pt>
                <c:pt idx="5">
                  <c:v>Волоколамский ГО </c:v>
                </c:pt>
              </c:strCache>
            </c:strRef>
          </c:cat>
          <c:val>
            <c:numRef>
              <c:f>Лист1!$B$2:$G$2</c:f>
              <c:numCache>
                <c:formatCode>#,##0</c:formatCode>
                <c:ptCount val="6"/>
                <c:pt idx="0">
                  <c:v>77496</c:v>
                </c:pt>
                <c:pt idx="1">
                  <c:v>55223</c:v>
                </c:pt>
                <c:pt idx="2">
                  <c:v>64771</c:v>
                </c:pt>
                <c:pt idx="3">
                  <c:v>57942</c:v>
                </c:pt>
                <c:pt idx="4">
                  <c:v>61638</c:v>
                </c:pt>
                <c:pt idx="5">
                  <c:v>118220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4-F5AF-44AA-A709-09D2A3ACD6B3}"/>
            </c:ext>
          </c:extLst>
        </c:ser>
        <c:ser>
          <c:idx val="1"/>
          <c:order val="1"/>
          <c:tx>
            <c:strRef>
              <c:f>Лист1!#ССЫЛКА!</c:f>
              <c:strCache>
                <c:ptCount val="1"/>
                <c:pt idx="0">
                  <c:v>#REF!</c:v>
                </c:pt>
              </c:strCache>
            </c:strRef>
          </c:tx>
          <c:cat>
            <c:strRef>
              <c:f>Лист1!$B$1:$G$1</c:f>
              <c:strCache>
                <c:ptCount val="6"/>
                <c:pt idx="0">
                  <c:v>ГО Рузский</c:v>
                </c:pt>
                <c:pt idx="1">
                  <c:v>ГО Лыткарино </c:v>
                </c:pt>
                <c:pt idx="2">
                  <c:v>ГО Можайский </c:v>
                </c:pt>
                <c:pt idx="3">
                  <c:v>ГО Кашира </c:v>
                </c:pt>
                <c:pt idx="4">
                  <c:v>ГО Наро-Фоминск </c:v>
                </c:pt>
                <c:pt idx="5">
                  <c:v>Волоколамский ГО </c:v>
                </c:pt>
              </c:strCache>
            </c:strRef>
          </c:cat>
          <c:val>
            <c:numRef>
              <c:f>Лист1!#ССЫЛКА!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5-F5AF-44AA-A709-09D2A3ACD6B3}"/>
            </c:ext>
          </c:extLst>
        </c:ser>
        <c:ser>
          <c:idx val="2"/>
          <c:order val="2"/>
          <c:tx>
            <c:strRef>
              <c:f>Лист1!#ССЫЛКА!</c:f>
              <c:strCache>
                <c:ptCount val="1"/>
                <c:pt idx="0">
                  <c:v>#REF!</c:v>
                </c:pt>
              </c:strCache>
            </c:strRef>
          </c:tx>
          <c:cat>
            <c:strRef>
              <c:f>Лист1!$B$1:$G$1</c:f>
              <c:strCache>
                <c:ptCount val="6"/>
                <c:pt idx="0">
                  <c:v>ГО Рузский</c:v>
                </c:pt>
                <c:pt idx="1">
                  <c:v>ГО Лыткарино </c:v>
                </c:pt>
                <c:pt idx="2">
                  <c:v>ГО Можайский </c:v>
                </c:pt>
                <c:pt idx="3">
                  <c:v>ГО Кашира </c:v>
                </c:pt>
                <c:pt idx="4">
                  <c:v>ГО Наро-Фоминск </c:v>
                </c:pt>
                <c:pt idx="5">
                  <c:v>Волоколамский ГО </c:v>
                </c:pt>
              </c:strCache>
            </c:strRef>
          </c:cat>
          <c:val>
            <c:numRef>
              <c:f>Лист1!#ССЫЛКА!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6-F5AF-44AA-A709-09D2A3ACD6B3}"/>
            </c:ext>
          </c:extLst>
        </c:ser>
        <c:ser>
          <c:idx val="3"/>
          <c:order val="3"/>
          <c:tx>
            <c:strRef>
              <c:f>Лист1!$C$1</c:f>
              <c:strCache>
                <c:ptCount val="1"/>
                <c:pt idx="0">
                  <c:v>ГО Лыткарино </c:v>
                </c:pt>
              </c:strCache>
            </c:strRef>
          </c:tx>
          <c:cat>
            <c:strRef>
              <c:f>Лист1!$B$1:$G$1</c:f>
              <c:strCache>
                <c:ptCount val="6"/>
                <c:pt idx="0">
                  <c:v>ГО Рузский</c:v>
                </c:pt>
                <c:pt idx="1">
                  <c:v>ГО Лыткарино </c:v>
                </c:pt>
                <c:pt idx="2">
                  <c:v>ГО Можайский </c:v>
                </c:pt>
                <c:pt idx="3">
                  <c:v>ГО Кашира </c:v>
                </c:pt>
                <c:pt idx="4">
                  <c:v>ГО Наро-Фоминск </c:v>
                </c:pt>
                <c:pt idx="5">
                  <c:v>Волоколамский ГО </c:v>
                </c:pt>
              </c:strCache>
            </c:strRef>
          </c:cat>
          <c:val>
            <c:numRef>
              <c:f>Лист1!$C$2:$C$2</c:f>
              <c:numCache>
                <c:formatCode>#,##0</c:formatCode>
                <c:ptCount val="1"/>
                <c:pt idx="0">
                  <c:v>55223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7-F5AF-44AA-A709-09D2A3ACD6B3}"/>
            </c:ext>
          </c:extLst>
        </c:ser>
        <c:ser>
          <c:idx val="4"/>
          <c:order val="4"/>
          <c:tx>
            <c:strRef>
              <c:f>Лист1!$D$1</c:f>
              <c:strCache>
                <c:ptCount val="1"/>
                <c:pt idx="0">
                  <c:v>ГО Можайский </c:v>
                </c:pt>
              </c:strCache>
            </c:strRef>
          </c:tx>
          <c:cat>
            <c:strRef>
              <c:f>Лист1!$B$1:$G$1</c:f>
              <c:strCache>
                <c:ptCount val="6"/>
                <c:pt idx="0">
                  <c:v>ГО Рузский</c:v>
                </c:pt>
                <c:pt idx="1">
                  <c:v>ГО Лыткарино </c:v>
                </c:pt>
                <c:pt idx="2">
                  <c:v>ГО Можайский </c:v>
                </c:pt>
                <c:pt idx="3">
                  <c:v>ГО Кашира </c:v>
                </c:pt>
                <c:pt idx="4">
                  <c:v>ГО Наро-Фоминск </c:v>
                </c:pt>
                <c:pt idx="5">
                  <c:v>Волоколамский ГО </c:v>
                </c:pt>
              </c:strCache>
            </c:strRef>
          </c:cat>
          <c:val>
            <c:numRef>
              <c:f>Лист1!$D$2:$D$2</c:f>
              <c:numCache>
                <c:formatCode>#,##0</c:formatCode>
                <c:ptCount val="1"/>
                <c:pt idx="0">
                  <c:v>64771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8-F5AF-44AA-A709-09D2A3ACD6B3}"/>
            </c:ext>
          </c:extLst>
        </c:ser>
        <c:ser>
          <c:idx val="5"/>
          <c:order val="5"/>
          <c:tx>
            <c:strRef>
              <c:f>Лист1!$E$1</c:f>
              <c:strCache>
                <c:ptCount val="1"/>
                <c:pt idx="0">
                  <c:v>ГО Кашира </c:v>
                </c:pt>
              </c:strCache>
            </c:strRef>
          </c:tx>
          <c:cat>
            <c:strRef>
              <c:f>Лист1!$B$1:$G$1</c:f>
              <c:strCache>
                <c:ptCount val="6"/>
                <c:pt idx="0">
                  <c:v>ГО Рузский</c:v>
                </c:pt>
                <c:pt idx="1">
                  <c:v>ГО Лыткарино </c:v>
                </c:pt>
                <c:pt idx="2">
                  <c:v>ГО Можайский </c:v>
                </c:pt>
                <c:pt idx="3">
                  <c:v>ГО Кашира </c:v>
                </c:pt>
                <c:pt idx="4">
                  <c:v>ГО Наро-Фоминск </c:v>
                </c:pt>
                <c:pt idx="5">
                  <c:v>Волоколамский ГО </c:v>
                </c:pt>
              </c:strCache>
            </c:strRef>
          </c:cat>
          <c:val>
            <c:numRef>
              <c:f>Лист1!$E$2:$E$2</c:f>
              <c:numCache>
                <c:formatCode>#,##0</c:formatCode>
                <c:ptCount val="1"/>
                <c:pt idx="0">
                  <c:v>57942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9-F5AF-44AA-A709-09D2A3ACD6B3}"/>
            </c:ext>
          </c:extLst>
        </c:ser>
        <c:ser>
          <c:idx val="6"/>
          <c:order val="6"/>
          <c:tx>
            <c:strRef>
              <c:f>Лист1!#ССЫЛКА!</c:f>
              <c:strCache>
                <c:ptCount val="1"/>
                <c:pt idx="0">
                  <c:v>#REF!</c:v>
                </c:pt>
              </c:strCache>
            </c:strRef>
          </c:tx>
          <c:cat>
            <c:strRef>
              <c:f>Лист1!$B$1:$G$1</c:f>
              <c:strCache>
                <c:ptCount val="6"/>
                <c:pt idx="0">
                  <c:v>ГО Рузский</c:v>
                </c:pt>
                <c:pt idx="1">
                  <c:v>ГО Лыткарино </c:v>
                </c:pt>
                <c:pt idx="2">
                  <c:v>ГО Можайский </c:v>
                </c:pt>
                <c:pt idx="3">
                  <c:v>ГО Кашира </c:v>
                </c:pt>
                <c:pt idx="4">
                  <c:v>ГО Наро-Фоминск </c:v>
                </c:pt>
                <c:pt idx="5">
                  <c:v>Волоколамский ГО </c:v>
                </c:pt>
              </c:strCache>
            </c:strRef>
          </c:cat>
          <c:val>
            <c:numRef>
              <c:f>Лист1!#ССЫЛКА!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A-F5AF-44AA-A709-09D2A3ACD6B3}"/>
            </c:ext>
          </c:extLst>
        </c:ser>
        <c:ser>
          <c:idx val="7"/>
          <c:order val="7"/>
          <c:tx>
            <c:strRef>
              <c:f>Лист1!$F$1</c:f>
              <c:strCache>
                <c:ptCount val="1"/>
                <c:pt idx="0">
                  <c:v>ГО Наро-Фоминск </c:v>
                </c:pt>
              </c:strCache>
            </c:strRef>
          </c:tx>
          <c:cat>
            <c:strRef>
              <c:f>Лист1!$B$1:$G$1</c:f>
              <c:strCache>
                <c:ptCount val="6"/>
                <c:pt idx="0">
                  <c:v>ГО Рузский</c:v>
                </c:pt>
                <c:pt idx="1">
                  <c:v>ГО Лыткарино </c:v>
                </c:pt>
                <c:pt idx="2">
                  <c:v>ГО Можайский </c:v>
                </c:pt>
                <c:pt idx="3">
                  <c:v>ГО Кашира </c:v>
                </c:pt>
                <c:pt idx="4">
                  <c:v>ГО Наро-Фоминск </c:v>
                </c:pt>
                <c:pt idx="5">
                  <c:v>Волоколамский ГО </c:v>
                </c:pt>
              </c:strCache>
            </c:strRef>
          </c:cat>
          <c:val>
            <c:numRef>
              <c:f>Лист1!$F$2:$F$2</c:f>
              <c:numCache>
                <c:formatCode>#,##0</c:formatCode>
                <c:ptCount val="1"/>
                <c:pt idx="0">
                  <c:v>61638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B-F5AF-44AA-A709-09D2A3ACD6B3}"/>
            </c:ext>
          </c:extLst>
        </c:ser>
        <c:ser>
          <c:idx val="8"/>
          <c:order val="8"/>
          <c:tx>
            <c:strRef>
              <c:f>Лист1!$G$1</c:f>
              <c:strCache>
                <c:ptCount val="1"/>
                <c:pt idx="0">
                  <c:v>Волоколамский ГО </c:v>
                </c:pt>
              </c:strCache>
            </c:strRef>
          </c:tx>
          <c:cat>
            <c:strRef>
              <c:f>Лист1!$B$1:$G$1</c:f>
              <c:strCache>
                <c:ptCount val="6"/>
                <c:pt idx="0">
                  <c:v>ГО Рузский</c:v>
                </c:pt>
                <c:pt idx="1">
                  <c:v>ГО Лыткарино </c:v>
                </c:pt>
                <c:pt idx="2">
                  <c:v>ГО Можайский </c:v>
                </c:pt>
                <c:pt idx="3">
                  <c:v>ГО Кашира </c:v>
                </c:pt>
                <c:pt idx="4">
                  <c:v>ГО Наро-Фоминск </c:v>
                </c:pt>
                <c:pt idx="5">
                  <c:v>Волоколамский ГО </c:v>
                </c:pt>
              </c:strCache>
            </c:strRef>
          </c:cat>
          <c:val>
            <c:numRef>
              <c:f>Лист1!$G$2:$G$2</c:f>
              <c:numCache>
                <c:formatCode>#,##0</c:formatCode>
                <c:ptCount val="1"/>
                <c:pt idx="0">
                  <c:v>118220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C-F5AF-44AA-A709-09D2A3ACD6B3}"/>
            </c:ext>
          </c:extLst>
        </c:ser>
        <c:ser>
          <c:idx val="9"/>
          <c:order val="9"/>
          <c:tx>
            <c:strRef>
              <c:f>Лист1!#ССЫЛКА!</c:f>
              <c:strCache>
                <c:ptCount val="1"/>
                <c:pt idx="0">
                  <c:v>#REF!</c:v>
                </c:pt>
              </c:strCache>
            </c:strRef>
          </c:tx>
          <c:cat>
            <c:strRef>
              <c:f>Лист1!$B$1:$G$1</c:f>
              <c:strCache>
                <c:ptCount val="6"/>
                <c:pt idx="0">
                  <c:v>ГО Рузский</c:v>
                </c:pt>
                <c:pt idx="1">
                  <c:v>ГО Лыткарино </c:v>
                </c:pt>
                <c:pt idx="2">
                  <c:v>ГО Можайский </c:v>
                </c:pt>
                <c:pt idx="3">
                  <c:v>ГО Кашира </c:v>
                </c:pt>
                <c:pt idx="4">
                  <c:v>ГО Наро-Фоминск </c:v>
                </c:pt>
                <c:pt idx="5">
                  <c:v>Волоколамский ГО </c:v>
                </c:pt>
              </c:strCache>
            </c:strRef>
          </c:cat>
          <c:val>
            <c:numRef>
              <c:f>Лист1!#ССЫЛКА!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D-F5AF-44AA-A709-09D2A3ACD6B3}"/>
            </c:ext>
          </c:extLst>
        </c:ser>
        <c:ser>
          <c:idx val="10"/>
          <c:order val="10"/>
          <c:tx>
            <c:strRef>
              <c:f>Лист1!#ССЫЛКА!</c:f>
              <c:strCache>
                <c:ptCount val="1"/>
                <c:pt idx="0">
                  <c:v>#REF!</c:v>
                </c:pt>
              </c:strCache>
            </c:strRef>
          </c:tx>
          <c:cat>
            <c:strRef>
              <c:f>Лист1!$B$1:$G$1</c:f>
              <c:strCache>
                <c:ptCount val="6"/>
                <c:pt idx="0">
                  <c:v>ГО Рузский</c:v>
                </c:pt>
                <c:pt idx="1">
                  <c:v>ГО Лыткарино </c:v>
                </c:pt>
                <c:pt idx="2">
                  <c:v>ГО Можайский </c:v>
                </c:pt>
                <c:pt idx="3">
                  <c:v>ГО Кашира </c:v>
                </c:pt>
                <c:pt idx="4">
                  <c:v>ГО Наро-Фоминск </c:v>
                </c:pt>
                <c:pt idx="5">
                  <c:v>Волоколамский ГО </c:v>
                </c:pt>
              </c:strCache>
            </c:strRef>
          </c:cat>
          <c:val>
            <c:numRef>
              <c:f>Лист1!#ССЫЛКА!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E-F5AF-44AA-A709-09D2A3ACD6B3}"/>
            </c:ext>
          </c:extLst>
        </c:ser>
        <c:ser>
          <c:idx val="11"/>
          <c:order val="11"/>
          <c:tx>
            <c:strRef>
              <c:f>Лист1!#ССЫЛКА!</c:f>
              <c:strCache>
                <c:ptCount val="1"/>
                <c:pt idx="0">
                  <c:v>#REF!</c:v>
                </c:pt>
              </c:strCache>
            </c:strRef>
          </c:tx>
          <c:cat>
            <c:strRef>
              <c:f>Лист1!$B$1:$G$1</c:f>
              <c:strCache>
                <c:ptCount val="6"/>
                <c:pt idx="0">
                  <c:v>ГО Рузский</c:v>
                </c:pt>
                <c:pt idx="1">
                  <c:v>ГО Лыткарино </c:v>
                </c:pt>
                <c:pt idx="2">
                  <c:v>ГО Можайский </c:v>
                </c:pt>
                <c:pt idx="3">
                  <c:v>ГО Кашира </c:v>
                </c:pt>
                <c:pt idx="4">
                  <c:v>ГО Наро-Фоминск </c:v>
                </c:pt>
                <c:pt idx="5">
                  <c:v>Волоколамский ГО </c:v>
                </c:pt>
              </c:strCache>
            </c:strRef>
          </c:cat>
          <c:val>
            <c:numRef>
              <c:f>Лист1!#ССЫЛКА!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F-F5AF-44AA-A709-09D2A3ACD6B3}"/>
            </c:ext>
          </c:extLst>
        </c:ser>
        <c:ser>
          <c:idx val="12"/>
          <c:order val="12"/>
          <c:tx>
            <c:strRef>
              <c:f>Лист1!#ССЫЛКА!</c:f>
              <c:strCache>
                <c:ptCount val="1"/>
                <c:pt idx="0">
                  <c:v>#REF!</c:v>
                </c:pt>
              </c:strCache>
            </c:strRef>
          </c:tx>
          <c:cat>
            <c:strRef>
              <c:f>Лист1!$B$1:$G$1</c:f>
              <c:strCache>
                <c:ptCount val="6"/>
                <c:pt idx="0">
                  <c:v>ГО Рузский</c:v>
                </c:pt>
                <c:pt idx="1">
                  <c:v>ГО Лыткарино </c:v>
                </c:pt>
                <c:pt idx="2">
                  <c:v>ГО Можайский </c:v>
                </c:pt>
                <c:pt idx="3">
                  <c:v>ГО Кашира </c:v>
                </c:pt>
                <c:pt idx="4">
                  <c:v>ГО Наро-Фоминск </c:v>
                </c:pt>
                <c:pt idx="5">
                  <c:v>Волоколамский ГО </c:v>
                </c:pt>
              </c:strCache>
            </c:strRef>
          </c:cat>
          <c:val>
            <c:numRef>
              <c:f>Лист1!#ССЫЛКА!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20-F5AF-44AA-A709-09D2A3ACD6B3}"/>
            </c:ext>
          </c:extLst>
        </c:ser>
        <c:firstSliceAng val="0"/>
      </c:pieChart>
    </c:plotArea>
    <c:plotVisOnly val="1"/>
    <c:dispBlanksAs val="zero"/>
  </c:chart>
  <c:txPr>
    <a:bodyPr/>
    <a:lstStyle/>
    <a:p>
      <a:pPr>
        <a:defRPr sz="800"/>
      </a:pPr>
      <a:endParaRPr lang="ru-RU"/>
    </a:p>
  </c:txPr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style val="34"/>
  <c:chart>
    <c:view3D>
      <c:rAngAx val="1"/>
    </c:view3D>
    <c:plotArea>
      <c:layout>
        <c:manualLayout>
          <c:layoutTarget val="inner"/>
          <c:xMode val="edge"/>
          <c:yMode val="edge"/>
          <c:x val="1.7798735920269818E-2"/>
          <c:y val="2.6945308545964129E-2"/>
          <c:w val="0.75242429740222561"/>
          <c:h val="0.82148337684701656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Местные средства</c:v>
                </c:pt>
              </c:strCache>
            </c:strRef>
          </c:tx>
          <c:dLbls>
            <c:dLbl>
              <c:idx val="0"/>
              <c:layout>
                <c:manualLayout>
                  <c:x val="1.6180669018427188E-3"/>
                  <c:y val="0.29756999624840402"/>
                </c:manualLayout>
              </c:layout>
              <c:showVal val="1"/>
            </c:dLbl>
            <c:dLbl>
              <c:idx val="1"/>
              <c:layout>
                <c:manualLayout>
                  <c:x val="6.472267607370844E-3"/>
                  <c:y val="0.28723921979683414"/>
                </c:manualLayout>
              </c:layout>
              <c:showVal val="1"/>
            </c:dLbl>
            <c:dLbl>
              <c:idx val="2"/>
              <c:layout>
                <c:manualLayout>
                  <c:x val="1.6180669018427112E-3"/>
                  <c:y val="0.30374704742951264"/>
                </c:manualLayout>
              </c:layout>
              <c:showVal val="1"/>
            </c:dLbl>
            <c:dLbl>
              <c:idx val="3"/>
              <c:layout>
                <c:manualLayout>
                  <c:x val="-3.236133803685363E-3"/>
                  <c:y val="0.3269648782985467"/>
                </c:manualLayout>
              </c:layout>
              <c:showVal val="1"/>
            </c:dLbl>
            <c:dLbl>
              <c:idx val="4"/>
              <c:layout>
                <c:manualLayout>
                  <c:x val="1.6180669018427112E-3"/>
                  <c:y val="0.29405529015294601"/>
                </c:manualLayout>
              </c:layout>
              <c:showVal val="1"/>
            </c:dLbl>
            <c:numFmt formatCode="#,##0.00" sourceLinked="0"/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2021 год</c:v>
                </c:pt>
                <c:pt idx="1">
                  <c:v>2022 год</c:v>
                </c:pt>
                <c:pt idx="2">
                  <c:v>2023 год</c:v>
                </c:pt>
                <c:pt idx="3">
                  <c:v>2024 год</c:v>
                </c:pt>
                <c:pt idx="4">
                  <c:v>2025 год</c:v>
                </c:pt>
              </c:strCache>
            </c:strRef>
          </c:cat>
          <c:val>
            <c:numRef>
              <c:f>Лист1!$B$2:$B$6</c:f>
              <c:numCache>
                <c:formatCode>#,##0.00</c:formatCode>
                <c:ptCount val="5"/>
                <c:pt idx="0">
                  <c:v>2061.9458563700005</c:v>
                </c:pt>
                <c:pt idx="1">
                  <c:v>2622.8560549100002</c:v>
                </c:pt>
                <c:pt idx="2">
                  <c:v>2843.4549999999999</c:v>
                </c:pt>
                <c:pt idx="3">
                  <c:v>2608.2130000000002</c:v>
                </c:pt>
                <c:pt idx="4">
                  <c:v>2490.52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CA1D-4F37-90CF-529BB6A825B5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Областные средства</c:v>
                </c:pt>
              </c:strCache>
            </c:strRef>
          </c:tx>
          <c:dLbls>
            <c:dLbl>
              <c:idx val="0"/>
              <c:layout>
                <c:manualLayout>
                  <c:x val="-1.6180669018427112E-3"/>
                  <c:y val="0.26476687775432367"/>
                </c:manualLayout>
              </c:layout>
              <c:showVal val="1"/>
            </c:dLbl>
            <c:dLbl>
              <c:idx val="1"/>
              <c:layout>
                <c:manualLayout>
                  <c:x val="1.6180669018427112E-3"/>
                  <c:y val="0.29512038919991196"/>
                </c:manualLayout>
              </c:layout>
              <c:showVal val="1"/>
            </c:dLbl>
            <c:dLbl>
              <c:idx val="2"/>
              <c:layout>
                <c:manualLayout>
                  <c:x val="4.8542007055281337E-3"/>
                  <c:y val="0.27914490982483436"/>
                </c:manualLayout>
              </c:layout>
              <c:showVal val="1"/>
            </c:dLbl>
            <c:dLbl>
              <c:idx val="3"/>
              <c:layout>
                <c:manualLayout>
                  <c:x val="1.6180669018427112E-3"/>
                  <c:y val="0.28436353287637928"/>
                </c:manualLayout>
              </c:layout>
              <c:showVal val="1"/>
            </c:dLbl>
            <c:dLbl>
              <c:idx val="4"/>
              <c:layout>
                <c:manualLayout>
                  <c:x val="6.472267607370844E-3"/>
                  <c:y val="0.28202039547940738"/>
                </c:manualLayout>
              </c:layout>
              <c:showVal val="1"/>
            </c:dLbl>
            <c:numFmt formatCode="#,##0.00" sourceLinked="0"/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2021 год</c:v>
                </c:pt>
                <c:pt idx="1">
                  <c:v>2022 год</c:v>
                </c:pt>
                <c:pt idx="2">
                  <c:v>2023 год</c:v>
                </c:pt>
                <c:pt idx="3">
                  <c:v>2024 год</c:v>
                </c:pt>
                <c:pt idx="4">
                  <c:v>2025 год</c:v>
                </c:pt>
              </c:strCache>
            </c:strRef>
          </c:cat>
          <c:val>
            <c:numRef>
              <c:f>Лист1!$C$2:$C$6</c:f>
              <c:numCache>
                <c:formatCode>#,##0.00</c:formatCode>
                <c:ptCount val="5"/>
                <c:pt idx="0">
                  <c:v>2026.5556717900004</c:v>
                </c:pt>
                <c:pt idx="1">
                  <c:v>3263.7734343500001</c:v>
                </c:pt>
                <c:pt idx="2">
                  <c:v>1942.43227</c:v>
                </c:pt>
                <c:pt idx="3">
                  <c:v>1710.7392293</c:v>
                </c:pt>
                <c:pt idx="4">
                  <c:v>1594.8339599999999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B-CA1D-4F37-90CF-529BB6A825B5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Федеральные средства</c:v>
                </c:pt>
              </c:strCache>
            </c:strRef>
          </c:tx>
          <c:dLbls>
            <c:dLbl>
              <c:idx val="0"/>
              <c:layout>
                <c:manualLayout>
                  <c:x val="1.2944535214741716E-2"/>
                  <c:y val="-2.4495735041785492E-3"/>
                </c:manualLayout>
              </c:layout>
              <c:showVal val="1"/>
            </c:dLbl>
            <c:dLbl>
              <c:idx val="1"/>
              <c:layout>
                <c:manualLayout>
                  <c:x val="1.2944535214741716E-2"/>
                  <c:y val="-4.8991470083571903E-3"/>
                </c:manualLayout>
              </c:layout>
              <c:showVal val="1"/>
            </c:dLbl>
            <c:dLbl>
              <c:idx val="2"/>
              <c:layout>
                <c:manualLayout>
                  <c:x val="9.7084014110562708E-3"/>
                  <c:y val="-2.449766383982031E-3"/>
                </c:manualLayout>
              </c:layout>
              <c:showVal val="1"/>
            </c:dLbl>
            <c:dLbl>
              <c:idx val="3"/>
              <c:layout>
                <c:manualLayout>
                  <c:x val="1.2944535214741716E-2"/>
                  <c:y val="-7.3487205125355622E-3"/>
                </c:manualLayout>
              </c:layout>
              <c:showVal val="1"/>
            </c:dLbl>
            <c:dLbl>
              <c:idx val="4"/>
              <c:layout>
                <c:manualLayout>
                  <c:x val="1.1326468312898996E-2"/>
                  <c:y val="-2.4495735041785492E-3"/>
                </c:manualLayout>
              </c:layout>
              <c:showVal val="1"/>
            </c:dLbl>
            <c:numFmt formatCode="#,##0.00" sourceLinked="0"/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2021 год</c:v>
                </c:pt>
                <c:pt idx="1">
                  <c:v>2022 год</c:v>
                </c:pt>
                <c:pt idx="2">
                  <c:v>2023 год</c:v>
                </c:pt>
                <c:pt idx="3">
                  <c:v>2024 год</c:v>
                </c:pt>
                <c:pt idx="4">
                  <c:v>2025 год</c:v>
                </c:pt>
              </c:strCache>
            </c:strRef>
          </c:cat>
          <c:val>
            <c:numRef>
              <c:f>Лист1!$D$2:$D$6</c:f>
              <c:numCache>
                <c:formatCode>#,##0.00</c:formatCode>
                <c:ptCount val="5"/>
                <c:pt idx="0">
                  <c:v>69.998099659999994</c:v>
                </c:pt>
                <c:pt idx="1">
                  <c:v>202.60887896</c:v>
                </c:pt>
                <c:pt idx="2">
                  <c:v>61.967790000000001</c:v>
                </c:pt>
                <c:pt idx="3">
                  <c:v>71.344995499999996</c:v>
                </c:pt>
                <c:pt idx="4">
                  <c:v>63.528570000000009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1-CA1D-4F37-90CF-529BB6A825B5}"/>
            </c:ext>
          </c:extLst>
        </c:ser>
        <c:shape val="cylinder"/>
        <c:axId val="160662656"/>
        <c:axId val="160664192"/>
        <c:axId val="0"/>
      </c:bar3DChart>
      <c:catAx>
        <c:axId val="160662656"/>
        <c:scaling>
          <c:orientation val="minMax"/>
        </c:scaling>
        <c:axPos val="b"/>
        <c:numFmt formatCode="General" sourceLinked="0"/>
        <c:tickLblPos val="nextTo"/>
        <c:txPr>
          <a:bodyPr/>
          <a:lstStyle/>
          <a:p>
            <a:pPr>
              <a:defRPr sz="1600"/>
            </a:pPr>
            <a:endParaRPr lang="ru-RU"/>
          </a:p>
        </c:txPr>
        <c:crossAx val="160664192"/>
        <c:crosses val="autoZero"/>
        <c:auto val="1"/>
        <c:lblAlgn val="ctr"/>
        <c:lblOffset val="100"/>
      </c:catAx>
      <c:valAx>
        <c:axId val="160664192"/>
        <c:scaling>
          <c:orientation val="minMax"/>
        </c:scaling>
        <c:delete val="1"/>
        <c:axPos val="l"/>
        <c:majorGridlines/>
        <c:numFmt formatCode="#,##0.00" sourceLinked="1"/>
        <c:tickLblPos val="none"/>
        <c:crossAx val="16066265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9773017065382146"/>
          <c:y val="4.3468197575470671E-2"/>
          <c:w val="0.20021794214506242"/>
          <c:h val="0.4659723798804965"/>
        </c:manualLayout>
      </c:layout>
      <c:txPr>
        <a:bodyPr/>
        <a:lstStyle/>
        <a:p>
          <a:pPr>
            <a:defRPr sz="1600"/>
          </a:pPr>
          <a:endParaRPr lang="ru-RU"/>
        </a:p>
      </c:txPr>
    </c:legend>
    <c:plotVisOnly val="1"/>
    <c:dispBlanksAs val="gap"/>
  </c:chart>
  <c:spPr>
    <a:gradFill rotWithShape="1">
      <a:gsLst>
        <a:gs pos="0">
          <a:schemeClr val="accent1">
            <a:tint val="62000"/>
            <a:satMod val="180000"/>
          </a:schemeClr>
        </a:gs>
        <a:gs pos="65000">
          <a:schemeClr val="accent1">
            <a:tint val="32000"/>
            <a:satMod val="250000"/>
          </a:schemeClr>
        </a:gs>
        <a:gs pos="100000">
          <a:schemeClr val="accent1">
            <a:tint val="23000"/>
            <a:satMod val="300000"/>
          </a:schemeClr>
        </a:gs>
      </a:gsLst>
      <a:lin ang="16200000" scaled="0"/>
    </a:gradFill>
    <a:ln w="9525" cap="flat" cmpd="sng" algn="ctr">
      <a:solidFill>
        <a:schemeClr val="accent1"/>
      </a:solidFill>
      <a:prstDash val="solid"/>
    </a:ln>
    <a:effectLst>
      <a:outerShdw blurRad="50800" dist="38100" dir="5400000" rotWithShape="0">
        <a:srgbClr val="000000">
          <a:alpha val="35000"/>
        </a:srgbClr>
      </a:outerShdw>
    </a:effectLst>
  </c:spPr>
  <c:txPr>
    <a:bodyPr/>
    <a:lstStyle/>
    <a:p>
      <a:pPr>
        <a:defRPr sz="1400">
          <a:solidFill>
            <a:schemeClr val="dk1"/>
          </a:solidFill>
          <a:latin typeface="Times New Roman" pitchFamily="18" charset="0"/>
          <a:ea typeface="+mn-ea"/>
          <a:cs typeface="Times New Roman" pitchFamily="18" charset="0"/>
        </a:defRPr>
      </a:pPr>
      <a:endParaRPr lang="ru-RU"/>
    </a:p>
  </c:txPr>
  <c:externalData r:id="rId1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style val="34"/>
  <c:chart>
    <c:autoTitleDeleted val="1"/>
    <c:view3D>
      <c:rotX val="0"/>
      <c:rotY val="0"/>
      <c:perspective val="30"/>
    </c:view3D>
    <c:sideWall>
      <c:spPr>
        <a:gradFill flip="none" rotWithShape="1">
          <a:gsLst>
            <a:gs pos="17000">
              <a:srgbClr val="7030A0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  <a:tileRect l="-100000" t="-100000"/>
        </a:gradFill>
      </c:spPr>
    </c:sideWall>
    <c:backWall>
      <c:spPr>
        <a:gradFill flip="none" rotWithShape="1">
          <a:gsLst>
            <a:gs pos="17000">
              <a:srgbClr val="7030A0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  <a:tileRect l="-100000" t="-100000"/>
        </a:gradFill>
      </c:spPr>
    </c:backWall>
    <c:plotArea>
      <c:layout>
        <c:manualLayout>
          <c:layoutTarget val="inner"/>
          <c:xMode val="edge"/>
          <c:yMode val="edge"/>
          <c:x val="0"/>
          <c:y val="0"/>
          <c:w val="1"/>
          <c:h val="0.57439653756185161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2023год</c:v>
                </c:pt>
              </c:strCache>
            </c:strRef>
          </c:tx>
          <c:cat>
            <c:strRef>
              <c:f>Лист1!$A$2:$A$20</c:f>
              <c:strCache>
                <c:ptCount val="19"/>
                <c:pt idx="0">
                  <c:v>Здравоохранение</c:v>
                </c:pt>
                <c:pt idx="1">
                  <c:v>Культура</c:v>
                </c:pt>
                <c:pt idx="2">
                  <c:v>Образование</c:v>
                </c:pt>
                <c:pt idx="3">
                  <c:v>Социальная защита населения</c:v>
                </c:pt>
                <c:pt idx="4">
                  <c:v>Спорт</c:v>
                </c:pt>
                <c:pt idx="5">
                  <c:v>Развитие сельского хозяйства</c:v>
                </c:pt>
                <c:pt idx="6">
                  <c:v>Экология и окружающая среда</c:v>
                </c:pt>
                <c:pt idx="7">
                  <c:v>Безопасность и обеспечение безопасности жизнедеятельности населения</c:v>
                </c:pt>
                <c:pt idx="8">
                  <c:v>Жилище</c:v>
                </c:pt>
                <c:pt idx="9">
                  <c:v>Развитие инженерной инфраструктуры и энергоэффективности</c:v>
                </c:pt>
                <c:pt idx="10">
                  <c:v>Предпринимательство</c:v>
                </c:pt>
                <c:pt idx="11">
                  <c:v>Управление имуществом и муниципальными финансами</c:v>
                </c:pt>
                <c:pt idx="12">
                  <c:v>Развитие институтов гражданского общества, повышение эффективности местного самоуправления и реализации молодежной политики</c:v>
                </c:pt>
                <c:pt idx="13">
                  <c:v>Развитие и функционирование дорожно-транспортного комплекса</c:v>
                </c:pt>
                <c:pt idx="14">
                  <c:v>Цифровое муниципальное образование</c:v>
                </c:pt>
                <c:pt idx="15">
                  <c:v>Архитектура и градостроительство</c:v>
                </c:pt>
                <c:pt idx="16">
                  <c:v>Формирование современной комфортной городской среды</c:v>
                </c:pt>
                <c:pt idx="17">
                  <c:v>Строительство объектов социальной инфраструктуры</c:v>
                </c:pt>
                <c:pt idx="18">
                  <c:v>Переселение граждан из аварийного жилищного фонда</c:v>
                </c:pt>
              </c:strCache>
            </c:strRef>
          </c:cat>
          <c:val>
            <c:numRef>
              <c:f>Лист1!$B$2:$B$20</c:f>
              <c:numCache>
                <c:formatCode>#,###.00,</c:formatCode>
                <c:ptCount val="19"/>
                <c:pt idx="0">
                  <c:v>1620000</c:v>
                </c:pt>
                <c:pt idx="1">
                  <c:v>394986228.4799999</c:v>
                </c:pt>
                <c:pt idx="2">
                  <c:v>1857469001.02</c:v>
                </c:pt>
                <c:pt idx="3">
                  <c:v>29509180.600000001</c:v>
                </c:pt>
                <c:pt idx="4">
                  <c:v>101458987.66</c:v>
                </c:pt>
                <c:pt idx="5">
                  <c:v>26614240</c:v>
                </c:pt>
                <c:pt idx="6">
                  <c:v>21271325.120000001</c:v>
                </c:pt>
                <c:pt idx="7">
                  <c:v>71501396.230000004</c:v>
                </c:pt>
                <c:pt idx="8">
                  <c:v>78059117.700000003</c:v>
                </c:pt>
                <c:pt idx="9">
                  <c:v>185162517.23999998</c:v>
                </c:pt>
                <c:pt idx="10">
                  <c:v>15503101.83</c:v>
                </c:pt>
                <c:pt idx="11">
                  <c:v>442362276.19999999</c:v>
                </c:pt>
                <c:pt idx="12">
                  <c:v>43107576</c:v>
                </c:pt>
                <c:pt idx="13">
                  <c:v>252662401</c:v>
                </c:pt>
                <c:pt idx="14">
                  <c:v>103423869.2</c:v>
                </c:pt>
                <c:pt idx="15">
                  <c:v>7482850</c:v>
                </c:pt>
                <c:pt idx="16">
                  <c:v>990889920.66999996</c:v>
                </c:pt>
                <c:pt idx="17">
                  <c:v>13047337.859999999</c:v>
                </c:pt>
                <c:pt idx="18">
                  <c:v>161467740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2D28-4DE2-8E38-937731B445D3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2024 год</c:v>
                </c:pt>
              </c:strCache>
            </c:strRef>
          </c:tx>
          <c:invertIfNegative val="1"/>
          <c:cat>
            <c:strRef>
              <c:f>Лист1!$A$2:$A$20</c:f>
              <c:strCache>
                <c:ptCount val="19"/>
                <c:pt idx="0">
                  <c:v>Здравоохранение</c:v>
                </c:pt>
                <c:pt idx="1">
                  <c:v>Культура</c:v>
                </c:pt>
                <c:pt idx="2">
                  <c:v>Образование</c:v>
                </c:pt>
                <c:pt idx="3">
                  <c:v>Социальная защита населения</c:v>
                </c:pt>
                <c:pt idx="4">
                  <c:v>Спорт</c:v>
                </c:pt>
                <c:pt idx="5">
                  <c:v>Развитие сельского хозяйства</c:v>
                </c:pt>
                <c:pt idx="6">
                  <c:v>Экология и окружающая среда</c:v>
                </c:pt>
                <c:pt idx="7">
                  <c:v>Безопасность и обеспечение безопасности жизнедеятельности населения</c:v>
                </c:pt>
                <c:pt idx="8">
                  <c:v>Жилище</c:v>
                </c:pt>
                <c:pt idx="9">
                  <c:v>Развитие инженерной инфраструктуры и энергоэффективности</c:v>
                </c:pt>
                <c:pt idx="10">
                  <c:v>Предпринимательство</c:v>
                </c:pt>
                <c:pt idx="11">
                  <c:v>Управление имуществом и муниципальными финансами</c:v>
                </c:pt>
                <c:pt idx="12">
                  <c:v>Развитие институтов гражданского общества, повышение эффективности местного самоуправления и реализации молодежной политики</c:v>
                </c:pt>
                <c:pt idx="13">
                  <c:v>Развитие и функционирование дорожно-транспортного комплекса</c:v>
                </c:pt>
                <c:pt idx="14">
                  <c:v>Цифровое муниципальное образование</c:v>
                </c:pt>
                <c:pt idx="15">
                  <c:v>Архитектура и градостроительство</c:v>
                </c:pt>
                <c:pt idx="16">
                  <c:v>Формирование современной комфортной городской среды</c:v>
                </c:pt>
                <c:pt idx="17">
                  <c:v>Строительство объектов социальной инфраструктуры</c:v>
                </c:pt>
                <c:pt idx="18">
                  <c:v>Переселение граждан из аварийного жилищного фонда</c:v>
                </c:pt>
              </c:strCache>
            </c:strRef>
          </c:cat>
          <c:val>
            <c:numRef>
              <c:f>Лист1!$C$2:$C$20</c:f>
              <c:numCache>
                <c:formatCode>#,###.00,</c:formatCode>
                <c:ptCount val="19"/>
                <c:pt idx="0">
                  <c:v>1620000</c:v>
                </c:pt>
                <c:pt idx="1">
                  <c:v>375222022.91000003</c:v>
                </c:pt>
                <c:pt idx="2">
                  <c:v>1818465561.2</c:v>
                </c:pt>
                <c:pt idx="3">
                  <c:v>30103449.100000001</c:v>
                </c:pt>
                <c:pt idx="4">
                  <c:v>114152360.84</c:v>
                </c:pt>
                <c:pt idx="5">
                  <c:v>19148480</c:v>
                </c:pt>
                <c:pt idx="6">
                  <c:v>25994396.629999999</c:v>
                </c:pt>
                <c:pt idx="7">
                  <c:v>71576850.840000004</c:v>
                </c:pt>
                <c:pt idx="8">
                  <c:v>41138240</c:v>
                </c:pt>
                <c:pt idx="9">
                  <c:v>315056541.04000002</c:v>
                </c:pt>
                <c:pt idx="10">
                  <c:v>15470790.98</c:v>
                </c:pt>
                <c:pt idx="11">
                  <c:v>462878973.85000002</c:v>
                </c:pt>
                <c:pt idx="12">
                  <c:v>43466930</c:v>
                </c:pt>
                <c:pt idx="13">
                  <c:v>272670751</c:v>
                </c:pt>
                <c:pt idx="14">
                  <c:v>107038809.44000003</c:v>
                </c:pt>
                <c:pt idx="15">
                  <c:v>7990000</c:v>
                </c:pt>
                <c:pt idx="16">
                  <c:v>595837809.64999998</c:v>
                </c:pt>
                <c:pt idx="17">
                  <c:v>10007441.98</c:v>
                </c:pt>
                <c:pt idx="18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2D28-4DE2-8E38-937731B445D3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2025 год</c:v>
                </c:pt>
              </c:strCache>
            </c:strRef>
          </c:tx>
          <c:cat>
            <c:strRef>
              <c:f>Лист1!$A$2:$A$20</c:f>
              <c:strCache>
                <c:ptCount val="19"/>
                <c:pt idx="0">
                  <c:v>Здравоохранение</c:v>
                </c:pt>
                <c:pt idx="1">
                  <c:v>Культура</c:v>
                </c:pt>
                <c:pt idx="2">
                  <c:v>Образование</c:v>
                </c:pt>
                <c:pt idx="3">
                  <c:v>Социальная защита населения</c:v>
                </c:pt>
                <c:pt idx="4">
                  <c:v>Спорт</c:v>
                </c:pt>
                <c:pt idx="5">
                  <c:v>Развитие сельского хозяйства</c:v>
                </c:pt>
                <c:pt idx="6">
                  <c:v>Экология и окружающая среда</c:v>
                </c:pt>
                <c:pt idx="7">
                  <c:v>Безопасность и обеспечение безопасности жизнедеятельности населения</c:v>
                </c:pt>
                <c:pt idx="8">
                  <c:v>Жилище</c:v>
                </c:pt>
                <c:pt idx="9">
                  <c:v>Развитие инженерной инфраструктуры и энергоэффективности</c:v>
                </c:pt>
                <c:pt idx="10">
                  <c:v>Предпринимательство</c:v>
                </c:pt>
                <c:pt idx="11">
                  <c:v>Управление имуществом и муниципальными финансами</c:v>
                </c:pt>
                <c:pt idx="12">
                  <c:v>Развитие институтов гражданского общества, повышение эффективности местного самоуправления и реализации молодежной политики</c:v>
                </c:pt>
                <c:pt idx="13">
                  <c:v>Развитие и функционирование дорожно-транспортного комплекса</c:v>
                </c:pt>
                <c:pt idx="14">
                  <c:v>Цифровое муниципальное образование</c:v>
                </c:pt>
                <c:pt idx="15">
                  <c:v>Архитектура и градостроительство</c:v>
                </c:pt>
                <c:pt idx="16">
                  <c:v>Формирование современной комфортной городской среды</c:v>
                </c:pt>
                <c:pt idx="17">
                  <c:v>Строительство объектов социальной инфраструктуры</c:v>
                </c:pt>
                <c:pt idx="18">
                  <c:v>Переселение граждан из аварийного жилищного фонда</c:v>
                </c:pt>
              </c:strCache>
            </c:strRef>
          </c:cat>
          <c:val>
            <c:numRef>
              <c:f>Лист1!$D$2:$D$20</c:f>
              <c:numCache>
                <c:formatCode>#,###.00,</c:formatCode>
                <c:ptCount val="19"/>
                <c:pt idx="0">
                  <c:v>1620000</c:v>
                </c:pt>
                <c:pt idx="1">
                  <c:v>375627842.50999999</c:v>
                </c:pt>
                <c:pt idx="2">
                  <c:v>1655911282.6899996</c:v>
                </c:pt>
                <c:pt idx="3">
                  <c:v>30639707</c:v>
                </c:pt>
                <c:pt idx="4">
                  <c:v>102319549.75</c:v>
                </c:pt>
                <c:pt idx="5">
                  <c:v>19180930</c:v>
                </c:pt>
                <c:pt idx="6">
                  <c:v>14055775.300000004</c:v>
                </c:pt>
                <c:pt idx="7">
                  <c:v>69254730.179999977</c:v>
                </c:pt>
                <c:pt idx="8">
                  <c:v>59147700</c:v>
                </c:pt>
                <c:pt idx="9">
                  <c:v>237741821.03999999</c:v>
                </c:pt>
                <c:pt idx="10">
                  <c:v>15560597.550000004</c:v>
                </c:pt>
                <c:pt idx="11">
                  <c:v>436822905.08999985</c:v>
                </c:pt>
                <c:pt idx="12">
                  <c:v>42804160</c:v>
                </c:pt>
                <c:pt idx="13">
                  <c:v>282068541</c:v>
                </c:pt>
                <c:pt idx="14">
                  <c:v>103738813.48999999</c:v>
                </c:pt>
                <c:pt idx="15">
                  <c:v>2490000</c:v>
                </c:pt>
                <c:pt idx="16">
                  <c:v>600083559.99000001</c:v>
                </c:pt>
                <c:pt idx="17">
                  <c:v>80518356.209999993</c:v>
                </c:pt>
                <c:pt idx="18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2D28-4DE2-8E38-937731B445D3}"/>
            </c:ext>
          </c:extLst>
        </c:ser>
        <c:shape val="cylinder"/>
        <c:axId val="26206592"/>
        <c:axId val="26208128"/>
        <c:axId val="0"/>
      </c:bar3DChart>
      <c:catAx>
        <c:axId val="26206592"/>
        <c:scaling>
          <c:orientation val="minMax"/>
        </c:scaling>
        <c:axPos val="b"/>
        <c:numFmt formatCode="General" sourceLinked="0"/>
        <c:majorTickMark val="none"/>
        <c:tickLblPos val="low"/>
        <c:spPr>
          <a:solidFill>
            <a:schemeClr val="tx2">
              <a:lumMod val="40000"/>
              <a:lumOff val="60000"/>
              <a:alpha val="29000"/>
            </a:schemeClr>
          </a:solidFill>
        </c:spPr>
        <c:txPr>
          <a:bodyPr rot="-5400000" vert="horz"/>
          <a:lstStyle/>
          <a:p>
            <a:pPr>
              <a:defRPr sz="1000">
                <a:latin typeface="+mj-lt"/>
              </a:defRPr>
            </a:pPr>
            <a:endParaRPr lang="ru-RU"/>
          </a:p>
        </c:txPr>
        <c:crossAx val="26208128"/>
        <c:crosses val="autoZero"/>
        <c:lblAlgn val="ctr"/>
        <c:lblOffset val="200"/>
        <c:tickMarkSkip val="3"/>
      </c:catAx>
      <c:valAx>
        <c:axId val="26208128"/>
        <c:scaling>
          <c:orientation val="minMax"/>
        </c:scaling>
        <c:delete val="1"/>
        <c:axPos val="r"/>
        <c:numFmt formatCode="#,###.00," sourceLinked="1"/>
        <c:tickLblPos val="none"/>
        <c:crossAx val="26206592"/>
        <c:crosses val="max"/>
        <c:crossBetween val="between"/>
      </c:valAx>
    </c:plotArea>
    <c:legend>
      <c:legendPos val="r"/>
      <c:layout>
        <c:manualLayout>
          <c:xMode val="edge"/>
          <c:yMode val="edge"/>
          <c:x val="0.83919006541062779"/>
          <c:y val="1.2442255917848933E-2"/>
          <c:w val="0.14778938033433858"/>
          <c:h val="0.28989127850288932"/>
        </c:manualLayout>
      </c:layout>
      <c:overlay val="1"/>
      <c:txPr>
        <a:bodyPr/>
        <a:lstStyle/>
        <a:p>
          <a:pPr>
            <a:defRPr sz="1100">
              <a:latin typeface="+mj-lt"/>
            </a:defRPr>
          </a:pPr>
          <a:endParaRPr lang="ru-RU"/>
        </a:p>
      </c:txPr>
    </c:legend>
    <c:plotVisOnly val="1"/>
    <c:dispBlanksAs val="gap"/>
  </c:chart>
  <c:spPr>
    <a:gradFill>
      <a:gsLst>
        <a:gs pos="17000">
          <a:srgbClr val="7030A0"/>
        </a:gs>
        <a:gs pos="39999">
          <a:srgbClr val="85C2FF"/>
        </a:gs>
        <a:gs pos="70000">
          <a:srgbClr val="C4D6EB"/>
        </a:gs>
        <a:gs pos="100000">
          <a:srgbClr val="FFEBFA"/>
        </a:gs>
      </a:gsLst>
      <a:lin ang="5400000" scaled="0"/>
    </a:gradFill>
  </c:spPr>
  <c:txPr>
    <a:bodyPr/>
    <a:lstStyle/>
    <a:p>
      <a:pPr>
        <a:defRPr sz="1800"/>
      </a:pPr>
      <a:endParaRPr lang="ru-RU"/>
    </a:p>
  </c:txPr>
  <c:externalData r:id="rId1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0.07275</cdr:x>
      <cdr:y>0.01141</cdr:y>
    </cdr:from>
    <cdr:to>
      <cdr:x>0.07275</cdr:x>
      <cdr:y>0.07989</cdr:y>
    </cdr:to>
    <cdr:sp macro="" textlink="">
      <cdr:nvSpPr>
        <cdr:cNvPr id="3" name="Прямая соединительная линия 2"/>
        <cdr:cNvSpPr/>
      </cdr:nvSpPr>
      <cdr:spPr>
        <a:xfrm xmlns:a="http://schemas.openxmlformats.org/drawingml/2006/main" flipV="1">
          <a:off x="683568" y="72008"/>
          <a:ext cx="0" cy="432048"/>
        </a:xfrm>
        <a:prstGeom xmlns:a="http://schemas.openxmlformats.org/drawingml/2006/main" prst="line">
          <a:avLst/>
        </a:prstGeom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ru-RU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340C67-8414-400D-9AC3-C90E206AE33E}" type="datetimeFigureOut">
              <a:rPr lang="ru-RU" smtClean="0"/>
              <a:pPr/>
              <a:t>16.11.2022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766104-ED04-41F1-BEE1-407F4A314199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766104-ED04-41F1-BEE1-407F4A314199}" type="slidenum">
              <a:rPr lang="ru-RU" smtClean="0"/>
              <a:pPr/>
              <a:t>82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ый треугольник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grpSp>
        <p:nvGrpSpPr>
          <p:cNvPr id="2" name="Группа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Полилиния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Полилиния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Полилиния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Прямая соединительная линия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39BDD734-A076-469D-BA02-A7141999CFD3}" type="datetimeFigureOut">
              <a:rPr lang="ru-RU" smtClean="0"/>
              <a:pPr/>
              <a:t>16.11.2022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E3E7AA27-B9F3-4DAC-9677-1CA8E3F7E9C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9BDD734-A076-469D-BA02-A7141999CFD3}" type="datetimeFigureOut">
              <a:rPr lang="ru-RU" smtClean="0"/>
              <a:pPr/>
              <a:t>16.11.2022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3E7AA27-B9F3-4DAC-9677-1CA8E3F7E9C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9BDD734-A076-469D-BA02-A7141999CFD3}" type="datetimeFigureOut">
              <a:rPr lang="ru-RU" smtClean="0"/>
              <a:pPr/>
              <a:t>16.11.2022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3E7AA27-B9F3-4DAC-9677-1CA8E3F7E9C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9BDD734-A076-469D-BA02-A7141999CFD3}" type="datetimeFigureOut">
              <a:rPr lang="ru-RU" smtClean="0"/>
              <a:pPr/>
              <a:t>16.11.2022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3E7AA27-B9F3-4DAC-9677-1CA8E3F7E9C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9BDD734-A076-469D-BA02-A7141999CFD3}" type="datetimeFigureOut">
              <a:rPr lang="ru-RU" smtClean="0"/>
              <a:pPr/>
              <a:t>16.11.2022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3E7AA27-B9F3-4DAC-9677-1CA8E3F7E9C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Нашивка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Нашивка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9BDD734-A076-469D-BA02-A7141999CFD3}" type="datetimeFigureOut">
              <a:rPr lang="ru-RU" smtClean="0"/>
              <a:pPr/>
              <a:t>16.11.2022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3E7AA27-B9F3-4DAC-9677-1CA8E3F7E9C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9BDD734-A076-469D-BA02-A7141999CFD3}" type="datetimeFigureOut">
              <a:rPr lang="ru-RU" smtClean="0"/>
              <a:pPr/>
              <a:t>16.11.2022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3E7AA27-B9F3-4DAC-9677-1CA8E3F7E9C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9BDD734-A076-469D-BA02-A7141999CFD3}" type="datetimeFigureOut">
              <a:rPr lang="ru-RU" smtClean="0"/>
              <a:pPr/>
              <a:t>16.11.2022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3E7AA27-B9F3-4DAC-9677-1CA8E3F7E9C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9BDD734-A076-469D-BA02-A7141999CFD3}" type="datetimeFigureOut">
              <a:rPr lang="ru-RU" smtClean="0"/>
              <a:pPr/>
              <a:t>16.11.2022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3E7AA27-B9F3-4DAC-9677-1CA8E3F7E9C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39BDD734-A076-469D-BA02-A7141999CFD3}" type="datetimeFigureOut">
              <a:rPr lang="ru-RU" smtClean="0"/>
              <a:pPr/>
              <a:t>16.11.2022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3E7AA27-B9F3-4DAC-9677-1CA8E3F7E9C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39BDD734-A076-469D-BA02-A7141999CFD3}" type="datetimeFigureOut">
              <a:rPr lang="ru-RU" smtClean="0"/>
              <a:pPr/>
              <a:t>16.11.2022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E3E7AA27-B9F3-4DAC-9677-1CA8E3F7E9C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Полилиния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Прямоугольный треугольник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Нашивка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Нашивка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олилиния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Полилиния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Прямоугольный треугольник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39BDD734-A076-469D-BA02-A7141999CFD3}" type="datetimeFigureOut">
              <a:rPr lang="ru-RU" smtClean="0"/>
              <a:pPr/>
              <a:t>16.11.2022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E3E7AA27-B9F3-4DAC-9677-1CA8E3F7E9C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.gif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jpe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jpe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png"/><Relationship Id="rId4" Type="http://schemas.openxmlformats.org/officeDocument/2006/relationships/image" Target="../media/image69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jpe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jpe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9.jpeg"/><Relationship Id="rId4" Type="http://schemas.openxmlformats.org/officeDocument/2006/relationships/image" Target="../media/image78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jpe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5.jpe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9.jpeg"/><Relationship Id="rId4" Type="http://schemas.openxmlformats.org/officeDocument/2006/relationships/image" Target="../media/image88.jpe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2.jpe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5.jpe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8.jpe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1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ctrTitle"/>
          </p:nvPr>
        </p:nvSpPr>
        <p:spPr>
          <a:xfrm>
            <a:off x="1115616" y="1052736"/>
            <a:ext cx="7776864" cy="2304256"/>
          </a:xfrm>
        </p:spPr>
        <p:txBody>
          <a:bodyPr>
            <a:normAutofit/>
          </a:bodyPr>
          <a:lstStyle/>
          <a:p>
            <a:r>
              <a:rPr lang="ru-RU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Бюджет для </a:t>
            </a:r>
            <a:r>
              <a:rPr lang="ru-RU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граждан</a:t>
            </a:r>
            <a:br>
              <a:rPr lang="ru-RU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</a:br>
            <a:r>
              <a:rPr lang="ru-RU" sz="24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На основе проекта бюджета</a:t>
            </a:r>
            <a:br>
              <a:rPr lang="ru-RU" sz="24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 Рузского городского округа </a:t>
            </a:r>
            <a:br>
              <a:rPr lang="ru-RU" sz="24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на 2023 год </a:t>
            </a:r>
            <a:br>
              <a:rPr lang="ru-RU" sz="24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и плановый период 2024 и 2025 годов</a:t>
            </a:r>
            <a:endParaRPr lang="ru-RU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7" name="Рисунок 6" descr="18343_med.jpg"/>
          <p:cNvPicPr>
            <a:picLocks noChangeAspect="1"/>
          </p:cNvPicPr>
          <p:nvPr/>
        </p:nvPicPr>
        <p:blipFill>
          <a:blip r:embed="rId2" cstate="print">
            <a:lum bright="10000" contrast="10000"/>
          </a:blip>
          <a:stretch>
            <a:fillRect/>
          </a:stretch>
        </p:blipFill>
        <p:spPr>
          <a:xfrm>
            <a:off x="4644008" y="3356992"/>
            <a:ext cx="4104456" cy="30783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314" name="Picture 2" descr="https://avatars.dzeninfra.ru/get-zen_doc/1586459/pub_60d07f1ce3624e2a9f1a591d_60d0805d1949e42208e7f056/scale_120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9632" y="4553744"/>
            <a:ext cx="3168352" cy="23042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Объект 17">
            <a:extLst>
              <a:ext uri="{FF2B5EF4-FFF2-40B4-BE49-F238E27FC236}">
                <a16:creationId xmlns:a16="http://schemas.microsoft.com/office/drawing/2014/main" xmlns="" id="{16AB4084-5C09-D047-AB9C-BB58097252DB}"/>
              </a:ext>
            </a:extLst>
          </p:cNvPr>
          <p:cNvSpPr txBox="1">
            <a:spLocks/>
          </p:cNvSpPr>
          <p:nvPr/>
        </p:nvSpPr>
        <p:spPr>
          <a:xfrm>
            <a:off x="1763688" y="188640"/>
            <a:ext cx="3528392" cy="648072"/>
          </a:xfrm>
          <a:prstGeom prst="rect">
            <a:avLst/>
          </a:prstGeom>
        </p:spPr>
        <p:txBody>
          <a:bodyPr rtlCol="0"/>
          <a:lstStyle/>
          <a:p>
            <a:pPr marL="365760" marR="0" lvl="0" indent="-256032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Рузский городской округ</a:t>
            </a:r>
          </a:p>
          <a:p>
            <a:pPr marL="365760" marR="0" lvl="0" indent="-256032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Московской области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2" name="Рисунок 11" descr="logo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43608" y="188640"/>
            <a:ext cx="660073" cy="792088"/>
          </a:xfrm>
          <a:prstGeom prst="rect">
            <a:avLst/>
          </a:prstGeom>
        </p:spPr>
      </p:pic>
      <p:pic>
        <p:nvPicPr>
          <p:cNvPr id="13" name="Рисунок 12" descr="g1564_moscow_obl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51521" y="188640"/>
            <a:ext cx="648072" cy="777687"/>
          </a:xfrm>
          <a:prstGeom prst="rect">
            <a:avLst/>
          </a:prstGeom>
        </p:spPr>
      </p:pic>
      <p:pic>
        <p:nvPicPr>
          <p:cNvPr id="14" name="Рисунок 13" descr="0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2226150"/>
            <a:ext cx="3563888" cy="23549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7931224" cy="1143000"/>
          </a:xfrm>
        </p:spPr>
        <p:txBody>
          <a:bodyPr>
            <a:normAutofit fontScale="90000"/>
          </a:bodyPr>
          <a:lstStyle/>
          <a:p>
            <a:r>
              <a:rPr lang="ru-RU" sz="31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Информация о выполнении основных характеристик бюджета </a:t>
            </a:r>
            <a:br>
              <a:rPr lang="ru-RU" sz="31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</a:br>
            <a:r>
              <a:rPr lang="ru-RU" sz="31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Рузского городского округа </a:t>
            </a:r>
            <a:r>
              <a:rPr lang="ru-RU" sz="20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(без МБТ)</a:t>
            </a:r>
            <a:endParaRPr lang="ru-RU" dirty="0"/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323528" y="1556792"/>
          <a:ext cx="8568951" cy="3528394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363349"/>
                <a:gridCol w="3330687"/>
                <a:gridCol w="1165740"/>
                <a:gridCol w="938648"/>
                <a:gridCol w="938648"/>
                <a:gridCol w="938648"/>
                <a:gridCol w="893231"/>
              </a:tblGrid>
              <a:tr h="128021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№ </a:t>
                      </a:r>
                      <a:r>
                        <a:rPr lang="ru-RU" sz="1000" b="1" u="none" strike="noStrike" dirty="0" err="1"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r>
                        <a:rPr lang="ru-RU" sz="1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/</a:t>
                      </a:r>
                      <a:r>
                        <a:rPr lang="ru-RU" sz="1000" b="1" u="none" strike="noStrike" dirty="0" err="1"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078" marR="8078" marT="807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Наименование показателя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078" marR="8078" marT="807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Факт отчетного года</a:t>
                      </a:r>
                      <a:br>
                        <a:rPr lang="ru-RU" sz="1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1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(2021г.)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078" marR="8078" marT="807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Ожидаемое исполнение текущего года</a:t>
                      </a:r>
                      <a:br>
                        <a:rPr lang="ru-RU" sz="1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1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(2022г.)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078" marR="8078" marT="807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Прогноз на очередной год</a:t>
                      </a:r>
                      <a:br>
                        <a:rPr lang="ru-RU" sz="1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1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(2023г.)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078" marR="8078" marT="807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Прогноз на первый год планового периода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078" marR="8078" marT="807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Прогноз на второй  год планового периода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078" marR="8078" marT="8078" marB="0" anchor="ctr"/>
                </a:tc>
              </a:tr>
              <a:tr h="37469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078" marR="8078" marT="807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Общий объем доходов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078" marR="8078" marT="8078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50" u="none" strike="noStrike">
                          <a:latin typeface="Times New Roman" pitchFamily="18" charset="0"/>
                          <a:cs typeface="Times New Roman" pitchFamily="18" charset="0"/>
                        </a:rPr>
                        <a:t>3 699,79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078" marR="8078" marT="807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5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5 854,55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078" marR="8078" marT="807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5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4 769,66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078" marR="8078" marT="807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50" u="none" strike="noStrike">
                          <a:latin typeface="Times New Roman" pitchFamily="18" charset="0"/>
                          <a:cs typeface="Times New Roman" pitchFamily="18" charset="0"/>
                        </a:rPr>
                        <a:t>4 370,30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078" marR="8078" marT="807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5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4 264,88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078" marR="8078" marT="8078" marB="0" anchor="b"/>
                </a:tc>
              </a:tr>
              <a:tr h="37469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1.1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078" marR="8078" marT="807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Налоговые и неналоговые доходы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078" marR="8078" marT="8078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5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1 939,05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078" marR="8078" marT="807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5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2 765,26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078" marR="8078" marT="807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50" u="none" strike="noStrike">
                          <a:latin typeface="Times New Roman" pitchFamily="18" charset="0"/>
                          <a:cs typeface="Times New Roman" pitchFamily="18" charset="0"/>
                        </a:rPr>
                        <a:t>2 588,21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078" marR="8078" marT="807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5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2 606,52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078" marR="8078" marT="807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5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2 606,52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078" marR="8078" marT="8078" marB="0" anchor="b"/>
                </a:tc>
              </a:tr>
              <a:tr h="37469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1.2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078" marR="8078" marT="807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Безвозмездные поступления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078" marR="8078" marT="8078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5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1 760,74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078" marR="8078" marT="807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50" u="none" strike="noStrike">
                          <a:latin typeface="Times New Roman" pitchFamily="18" charset="0"/>
                          <a:cs typeface="Times New Roman" pitchFamily="18" charset="0"/>
                        </a:rPr>
                        <a:t>3 089,29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078" marR="8078" marT="807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50" u="none" strike="noStrike">
                          <a:latin typeface="Times New Roman" pitchFamily="18" charset="0"/>
                          <a:cs typeface="Times New Roman" pitchFamily="18" charset="0"/>
                        </a:rPr>
                        <a:t>2 181,45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078" marR="8078" marT="807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50" u="none" strike="noStrike">
                          <a:latin typeface="Times New Roman" pitchFamily="18" charset="0"/>
                          <a:cs typeface="Times New Roman" pitchFamily="18" charset="0"/>
                        </a:rPr>
                        <a:t>1 763,78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078" marR="8078" marT="807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50" u="none" strike="noStrike">
                          <a:latin typeface="Times New Roman" pitchFamily="18" charset="0"/>
                          <a:cs typeface="Times New Roman" pitchFamily="18" charset="0"/>
                        </a:rPr>
                        <a:t>1 658,36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078" marR="8078" marT="8078" marB="0" anchor="b"/>
                </a:tc>
              </a:tr>
              <a:tr h="37469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078" marR="8078" marT="807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Общий объем расходов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078" marR="8078" marT="8078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5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4 158,50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078" marR="8078" marT="807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5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6 089,24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078" marR="8078" marT="807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50" u="none" strike="noStrike">
                          <a:latin typeface="Times New Roman" pitchFamily="18" charset="0"/>
                          <a:cs typeface="Times New Roman" pitchFamily="18" charset="0"/>
                        </a:rPr>
                        <a:t>4 847,85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078" marR="8078" marT="807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50" u="none" strike="noStrike">
                          <a:latin typeface="Times New Roman" pitchFamily="18" charset="0"/>
                          <a:cs typeface="Times New Roman" pitchFamily="18" charset="0"/>
                        </a:rPr>
                        <a:t>4 930,30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078" marR="8078" marT="807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50" u="none" strike="noStrike">
                          <a:latin typeface="Times New Roman" pitchFamily="18" charset="0"/>
                          <a:cs typeface="Times New Roman" pitchFamily="18" charset="0"/>
                        </a:rPr>
                        <a:t>4 148,88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078" marR="8078" marT="8078" marB="0" anchor="b"/>
                </a:tc>
              </a:tr>
              <a:tr h="37469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078" marR="8078" marT="807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Дефицит бюджета(-), профицит бюджета (+)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078" marR="8078" marT="8078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50" u="none" strike="noStrike">
                          <a:latin typeface="Times New Roman" pitchFamily="18" charset="0"/>
                          <a:cs typeface="Times New Roman" pitchFamily="18" charset="0"/>
                        </a:rPr>
                        <a:t>-15,67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078" marR="8078" marT="807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5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-55,00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078" marR="8078" marT="807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5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-78,20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078" marR="8078" marT="807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5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-88,00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078" marR="8078" marT="807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50" u="none" strike="noStrike">
                          <a:latin typeface="Times New Roman" pitchFamily="18" charset="0"/>
                          <a:cs typeface="Times New Roman" pitchFamily="18" charset="0"/>
                        </a:rPr>
                        <a:t>-17,00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078" marR="8078" marT="8078" marB="0" anchor="b"/>
                </a:tc>
              </a:tr>
              <a:tr h="37469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078" marR="8078" marT="807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Муниципальный долг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078" marR="8078" marT="8078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50" u="none" strike="noStrike">
                          <a:latin typeface="Times New Roman" pitchFamily="18" charset="0"/>
                          <a:cs typeface="Times New Roman" pitchFamily="18" charset="0"/>
                        </a:rPr>
                        <a:t>196,60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078" marR="8078" marT="807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50" u="none" strike="noStrike">
                          <a:latin typeface="Times New Roman" pitchFamily="18" charset="0"/>
                          <a:cs typeface="Times New Roman" pitchFamily="18" charset="0"/>
                        </a:rPr>
                        <a:t>251,60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078" marR="8078" marT="807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50" u="none" strike="noStrike">
                          <a:latin typeface="Times New Roman" pitchFamily="18" charset="0"/>
                          <a:cs typeface="Times New Roman" pitchFamily="18" charset="0"/>
                        </a:rPr>
                        <a:t>329,80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078" marR="8078" marT="807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5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417,80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078" marR="8078" marT="807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5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434,80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078" marR="8078" marT="8078" marB="0" anchor="b"/>
                </a:tc>
              </a:tr>
            </a:tbl>
          </a:graphicData>
        </a:graphic>
      </p:graphicFrame>
      <p:pic>
        <p:nvPicPr>
          <p:cNvPr id="64515" name="Picture 3" descr="https://cb-dev.visherasoft.ru/img/about_budget.png"/>
          <p:cNvPicPr>
            <a:picLocks noChangeAspect="1" noChangeArrowheads="1"/>
          </p:cNvPicPr>
          <p:nvPr/>
        </p:nvPicPr>
        <p:blipFill>
          <a:blip r:embed="rId2" cstate="print"/>
          <a:srcRect l="18342" r="10582"/>
          <a:stretch>
            <a:fillRect/>
          </a:stretch>
        </p:blipFill>
        <p:spPr bwMode="auto">
          <a:xfrm>
            <a:off x="7271792" y="188640"/>
            <a:ext cx="1872208" cy="1338345"/>
          </a:xfrm>
          <a:prstGeom prst="rect">
            <a:avLst/>
          </a:prstGeom>
          <a:noFill/>
        </p:spPr>
      </p:pic>
      <p:pic>
        <p:nvPicPr>
          <p:cNvPr id="64517" name="Picture 5" descr="https://www.kopiberi.ru/uploads/images/feature_image/4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28385" y="5431794"/>
            <a:ext cx="1115616" cy="1426206"/>
          </a:xfrm>
          <a:prstGeom prst="rect">
            <a:avLst/>
          </a:prstGeom>
          <a:noFill/>
        </p:spPr>
      </p:pic>
      <p:pic>
        <p:nvPicPr>
          <p:cNvPr id="11" name="Picture 2" descr="https://ds05.infourok.ru/uploads/ex/09da/0006fb31-d40e0684/2/img0.jpg"/>
          <p:cNvPicPr>
            <a:picLocks noChangeAspect="1" noChangeArrowheads="1"/>
          </p:cNvPicPr>
          <p:nvPr/>
        </p:nvPicPr>
        <p:blipFill>
          <a:blip r:embed="rId4" cstate="print"/>
          <a:srcRect l="5593" t="9959" r="4780" b="55186"/>
          <a:stretch>
            <a:fillRect/>
          </a:stretch>
        </p:blipFill>
        <p:spPr bwMode="auto">
          <a:xfrm>
            <a:off x="0" y="5373216"/>
            <a:ext cx="5004048" cy="148478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51520" y="116632"/>
            <a:ext cx="8229600" cy="1143000"/>
          </a:xfrm>
        </p:spPr>
        <p:txBody>
          <a:bodyPr>
            <a:normAutofit/>
          </a:bodyPr>
          <a:lstStyle/>
          <a:p>
            <a:r>
              <a:rPr lang="ru-RU" sz="27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Основные характеристики бюджета </a:t>
            </a:r>
            <a:br>
              <a:rPr lang="ru-RU" sz="27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</a:br>
            <a:r>
              <a:rPr lang="ru-RU" sz="27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Рузского городского округа</a:t>
            </a:r>
            <a:endParaRPr lang="ru-RU" dirty="0"/>
          </a:p>
        </p:txBody>
      </p:sp>
      <p:graphicFrame>
        <p:nvGraphicFramePr>
          <p:cNvPr id="5" name="Диаграмма 4"/>
          <p:cNvGraphicFramePr/>
          <p:nvPr/>
        </p:nvGraphicFramePr>
        <p:xfrm>
          <a:off x="467544" y="1268760"/>
          <a:ext cx="8280920" cy="5400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19458" name="Picture 2" descr="https://forexdengi.com/filedata/fetch?id=2777840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90237" y="764704"/>
            <a:ext cx="3153763" cy="1331987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179512" y="1052736"/>
            <a:ext cx="2016224" cy="2880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Ед. измерения: млн. рублей</a:t>
            </a:r>
            <a:endParaRPr lang="ru-RU" sz="11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dohody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23528" y="260648"/>
            <a:ext cx="8229600" cy="1143000"/>
          </a:xfrm>
        </p:spPr>
        <p:txBody>
          <a:bodyPr>
            <a:noAutofit/>
          </a:bodyPr>
          <a:lstStyle/>
          <a:p>
            <a:r>
              <a:rPr lang="ru-RU" sz="24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Объем и структура  налоговых и неналоговых доходов, а также межбюджетных трансфертов, поступивших в бюджет Рузского городского округа </a:t>
            </a:r>
            <a:endParaRPr lang="ru-RU" sz="240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323528" y="1817441"/>
          <a:ext cx="8568950" cy="4783384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1143480"/>
                <a:gridCol w="3537040"/>
                <a:gridCol w="792088"/>
                <a:gridCol w="720080"/>
                <a:gridCol w="648072"/>
                <a:gridCol w="576064"/>
                <a:gridCol w="599445"/>
                <a:gridCol w="552681"/>
              </a:tblGrid>
              <a:tr h="89147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Код бюджетной классификации (без указания кода главного администратора доходов бюджета)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86" marR="5086" marT="508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Наименование доходов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86" marR="5086" marT="508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Факт отчетного года</a:t>
                      </a:r>
                      <a:b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(2021г.)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86" marR="5086" marT="508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План текущего года</a:t>
                      </a:r>
                      <a:b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(2022г.)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86" marR="5086" marT="508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Ожидаемое исполнение текущего года</a:t>
                      </a:r>
                      <a:b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(2022г.)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86" marR="5086" marT="508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Прогноз на очередной год</a:t>
                      </a:r>
                      <a:b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(2023г.)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86" marR="5086" marT="508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Прогноз на первый год планового периода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86" marR="5086" marT="508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Прогноз на второй год планового периода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86" marR="5086" marT="5086" marB="0" anchor="ctr"/>
                </a:tc>
              </a:tr>
              <a:tr h="27027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1 00 00000 00 0000 000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86" marR="5086" marT="508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НАЛОГОВЫЕ И НЕНАЛОГОВЫЕ ДОХОДЫ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86" marR="5086" marT="5086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1 939,1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86" marR="5086" marT="50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2 453,8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86" marR="5086" marT="50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2 592,5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86" marR="5086" marT="50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2 765,3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86" marR="5086" marT="50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2 588,2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86" marR="5086" marT="50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2 606,5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86" marR="5086" marT="5086" marB="0" anchor="b"/>
                </a:tc>
              </a:tr>
              <a:tr h="27027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>
                          <a:latin typeface="Times New Roman" pitchFamily="18" charset="0"/>
                          <a:cs typeface="Times New Roman" pitchFamily="18" charset="0"/>
                        </a:rPr>
                        <a:t>1 01 00000 00 0000 000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86" marR="5086" marT="508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НАЛОГИ НА ПРИБЫЛЬ, ДОХОДЫ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86" marR="5086" marT="5086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1 042,2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86" marR="5086" marT="50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1 515,1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86" marR="5086" marT="50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1 562,8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86" marR="5086" marT="50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1 693,6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86" marR="5086" marT="50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1 510,1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86" marR="5086" marT="50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1 458,5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86" marR="5086" marT="5086" marB="0" anchor="b"/>
                </a:tc>
              </a:tr>
              <a:tr h="27027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1 01 02000 01 0000 110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86" marR="5086" marT="508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Налог на доходы физических лиц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86" marR="5086" marT="5086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1 042,2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86" marR="5086" marT="50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1 515,1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86" marR="5086" marT="50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1 562,8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86" marR="5086" marT="50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1 693,6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86" marR="5086" marT="50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1 510,1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86" marR="5086" marT="50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1 458,5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86" marR="5086" marT="5086" marB="0" anchor="b"/>
                </a:tc>
              </a:tr>
              <a:tr h="45946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1 03 00000 00 0000 000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86" marR="5086" marT="508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НАЛОГИ НА ТОВАРЫ (РАБОТЫ, УСЛУГИ), РЕАЛИЗУЕМЫЕ НА ТЕРРИТОРИИ РОССИЙСКОЙ ФЕДЕРАЦИИ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86" marR="5086" marT="5086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101,3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86" marR="5086" marT="50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100,2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86" marR="5086" marT="50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100,2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86" marR="5086" marT="50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111,7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86" marR="5086" marT="50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121,8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86" marR="5086" marT="50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128,9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86" marR="5086" marT="5086" marB="0" anchor="b"/>
                </a:tc>
              </a:tr>
              <a:tr h="45946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1 03 02000 01 0000 110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86" marR="5086" marT="508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Акцизы по подакцизным товарам (продукции), производимым на территории Российской Федерации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86" marR="5086" marT="5086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101,3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86" marR="5086" marT="50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100,2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86" marR="5086" marT="50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100,2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86" marR="5086" marT="50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111,7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86" marR="5086" marT="50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121,8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86" marR="5086" marT="50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128,9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86" marR="5086" marT="5086" marB="0" anchor="b"/>
                </a:tc>
              </a:tr>
              <a:tr h="27027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1 05 00000 00 0000 000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86" marR="5086" marT="508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НАЛОГИ НА СОВОКУПНЫЙ ДОХОД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86" marR="5086" marT="5086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185,3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86" marR="5086" marT="50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189,3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86" marR="5086" marT="50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217,8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86" marR="5086" marT="50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253,0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86" marR="5086" marT="50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284,2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86" marR="5086" marT="50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322,8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86" marR="5086" marT="5086" marB="0" anchor="b"/>
                </a:tc>
              </a:tr>
              <a:tr h="27027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1 05 01000 00 0000 110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86" marR="5086" marT="508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Налог, взимаемый в связи с применением упрощенной системы налогообложения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86" marR="5086" marT="5086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143,2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86" marR="5086" marT="50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149,1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86" marR="5086" marT="50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177,9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86" marR="5086" marT="50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211,5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86" marR="5086" marT="50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240,2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86" marR="5086" marT="50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275,5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86" marR="5086" marT="5086" marB="0" anchor="b"/>
                </a:tc>
              </a:tr>
              <a:tr h="27027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1 05 02000 02 0000 110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86" marR="5086" marT="508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Единый налог на вмененный доход для отдельных видов деятельности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86" marR="5086" marT="5086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6,4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86" marR="5086" marT="50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86" marR="5086" marT="50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-0,1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86" marR="5086" marT="508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86" marR="5086" marT="508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86" marR="5086" marT="508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86" marR="5086" marT="5086" marB="0" anchor="b"/>
                </a:tc>
              </a:tr>
              <a:tr h="27027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1 05 03000 01 0000 110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86" marR="5086" marT="508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Единый сельскохозяйственный налог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86" marR="5086" marT="5086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86" marR="5086" marT="50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86" marR="5086" marT="50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0,9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86" marR="5086" marT="508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86" marR="5086" marT="508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86" marR="5086" marT="508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86" marR="5086" marT="5086" marB="0" anchor="b"/>
                </a:tc>
              </a:tr>
              <a:tr h="27027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1 05 04000 02 0000 110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86" marR="5086" marT="508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Налог, взимаемый в связи с применением патентной системы налогообложения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86" marR="5086" marT="5086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35,7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86" marR="5086" marT="50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40,2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86" marR="5086" marT="50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39,1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86" marR="5086" marT="50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41,5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86" marR="5086" marT="50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44,0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86" marR="5086" marT="50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47,3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86" marR="5086" marT="5086" marB="0" anchor="b"/>
                </a:tc>
              </a:tr>
              <a:tr h="27027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1 06 00000 00 0000 000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86" marR="5086" marT="508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НАЛОГИ НА ИМУЩЕСТВО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86" marR="5086" marT="5086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414,1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86" marR="5086" marT="50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437,6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86" marR="5086" marT="50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437,8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86" marR="5086" marT="50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455,9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86" marR="5086" marT="50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478,6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86" marR="5086" marT="50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502,6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86" marR="5086" marT="5086" marB="0" anchor="b"/>
                </a:tc>
              </a:tr>
              <a:tr h="27027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1 06 01000 00 0000 110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86" marR="5086" marT="508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Налог на имущество физических лиц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86" marR="5086" marT="5086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61,5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86" marR="5086" marT="50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71,4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86" marR="5086" marT="50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74,4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86" marR="5086" marT="50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84,4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86" marR="5086" marT="50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88,6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86" marR="5086" marT="50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93,0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86" marR="5086" marT="5086" marB="0" anchor="b"/>
                </a:tc>
              </a:tr>
              <a:tr h="27027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1 06 06000 00 0000 110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86" marR="5086" marT="508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Земельный налог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86" marR="5086" marT="5086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352,5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86" marR="5086" marT="50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366,2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86" marR="5086" marT="50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363,4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86" marR="5086" marT="50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371,5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86" marR="5086" marT="50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390,0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86" marR="5086" marT="50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409,6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86" marR="5086" marT="5086" marB="0" anchor="b"/>
                </a:tc>
              </a:tr>
            </a:tbl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7236296" y="1484784"/>
            <a:ext cx="1656184" cy="2880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900" dirty="0" smtClean="0">
                <a:latin typeface="Times New Roman" pitchFamily="18" charset="0"/>
                <a:cs typeface="Times New Roman" pitchFamily="18" charset="0"/>
              </a:rPr>
              <a:t>Ед. измерения: млн. рублей</a:t>
            </a:r>
            <a:endParaRPr lang="ru-RU" sz="9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44" name="Picture 4" descr="http://edu-ppet.pgt.su/pluginfile.php/25195/course/overviewfiles/%D1%8D%D0%BA%D0%BE%D0%BD%D0%BE%D0%BC%D0%B8%D0%BA%D0%B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40353" y="0"/>
            <a:ext cx="1403648" cy="90872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Содержимое 5"/>
          <p:cNvGraphicFramePr>
            <a:graphicFrameLocks noGrp="1"/>
          </p:cNvGraphicFramePr>
          <p:nvPr>
            <p:ph idx="1"/>
          </p:nvPr>
        </p:nvGraphicFramePr>
        <p:xfrm>
          <a:off x="395536" y="1844824"/>
          <a:ext cx="8496941" cy="4488134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1133871"/>
                <a:gridCol w="3637834"/>
                <a:gridCol w="699220"/>
                <a:gridCol w="699220"/>
                <a:gridCol w="699220"/>
                <a:gridCol w="531502"/>
                <a:gridCol w="548037"/>
                <a:gridCol w="548037"/>
              </a:tblGrid>
              <a:tr h="24597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66" marR="6866" marT="686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ПРОЧИЕ НАЛОГОВЫЕ ДОХОДЫ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66" marR="6866" marT="6866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12,8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66" marR="6866" marT="686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13,9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66" marR="6866" marT="686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13,1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66" marR="6866" marT="686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13,8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66" marR="6866" marT="686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14,5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66" marR="6866" marT="686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15,2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66" marR="6866" marT="6866" marB="0" anchor="b"/>
                </a:tc>
              </a:tr>
              <a:tr h="24597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66" marR="6866" marT="686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НЕНАЛОГОВЫЕ ДОХОДЫ*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66" marR="6866" marT="6866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183,4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66" marR="6866" marT="686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197,5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66" marR="6866" marT="686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260,7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66" marR="6866" marT="686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237,3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66" marR="6866" marT="686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179,1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66" marR="6866" marT="686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178,5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66" marR="6866" marT="6866" marB="0" anchor="b"/>
                </a:tc>
              </a:tr>
              <a:tr h="430460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000 1 11 00000 00 0000 000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66" marR="6866" marT="686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Доходы от использования имущества, находящегося в государственной и муниципальной собственности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66" marR="6866" marT="686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131,7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66" marR="6866" marT="686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156,1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66" marR="6866" marT="686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153,6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66" marR="6866" marT="686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149,7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66" marR="6866" marT="686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145,0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66" marR="6866" marT="686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145,0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66" marR="6866" marT="6866" marB="0" anchor="b"/>
                </a:tc>
              </a:tr>
              <a:tr h="245978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000 1 12 00000 00 0000 000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66" marR="6866" marT="686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Платежи при пользовании природными ресурсами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66" marR="6866" marT="686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0,6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66" marR="6866" marT="686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1,0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66" marR="6866" marT="686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0,7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66" marR="6866" marT="686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0,6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66" marR="6866" marT="686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0,6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66" marR="6866" marT="686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0,6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66" marR="6866" marT="6866" marB="0" anchor="b"/>
                </a:tc>
              </a:tr>
              <a:tr h="245978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000 1 13 00000 00 0000 000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66" marR="6866" marT="686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Доходы от оказания платных услуг  и компенсации затрат государства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66" marR="6866" marT="686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11,7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66" marR="6866" marT="686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3,3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66" marR="6866" marT="686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7,8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66" marR="6866" marT="686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4,3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66" marR="6866" marT="686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4,3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66" marR="6866" marT="686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4,3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66" marR="6866" marT="6866" marB="0" anchor="b"/>
                </a:tc>
              </a:tr>
              <a:tr h="245978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000 1 14 00000 00 0000 000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66" marR="6866" marT="686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Доходы от продажи материальных и нематериальных активов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66" marR="6866" marT="686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21,4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66" marR="6866" marT="686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20,8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66" marR="6866" marT="686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79,5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66" marR="6866" marT="686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76,8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66" marR="6866" marT="686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23,2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66" marR="6866" marT="686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22,7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66" marR="6866" marT="6866" marB="0" anchor="b"/>
                </a:tc>
              </a:tr>
              <a:tr h="245978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000 1 16 00000 00 0000 000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66" marR="6866" marT="686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Штрафы, санкции возмещение ущерба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66" marR="6866" marT="686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13,8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66" marR="6866" marT="686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14,3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66" marR="6866" marT="686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11,0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66" marR="6866" marT="686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3,9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66" marR="6866" marT="686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3,9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66" marR="6866" marT="686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3,9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66" marR="6866" marT="6866" marB="0" anchor="b"/>
                </a:tc>
              </a:tr>
              <a:tr h="245978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000 1 17 00000 00 0000 000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66" marR="6866" marT="686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Прочие неналоговые доходы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66" marR="6866" marT="686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4,2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66" marR="6866" marT="686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2,0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66" marR="6866" marT="686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8,2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66" marR="6866" marT="686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2,0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66" marR="6866" marT="686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2,0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66" marR="6866" marT="686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2,0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66" marR="6866" marT="6866" marB="0" anchor="b"/>
                </a:tc>
              </a:tr>
              <a:tr h="24597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2 00 00000 00 0000 000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66" marR="6866" marT="686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БЕЗВОЗМЕЗДНЫЕ ПОСТУПЛЕНИЯ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66" marR="6866" marT="6866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1 760,7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66" marR="6866" marT="686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3 262,1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66" marR="6866" marT="686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3 262,1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66" marR="6866" marT="686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2 004,4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66" marR="6866" marT="686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1 782,1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66" marR="6866" marT="686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1 658,4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66" marR="6866" marT="6866" marB="0" anchor="b"/>
                </a:tc>
              </a:tr>
              <a:tr h="41816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>
                          <a:latin typeface="Times New Roman" pitchFamily="18" charset="0"/>
                          <a:cs typeface="Times New Roman" pitchFamily="18" charset="0"/>
                        </a:rPr>
                        <a:t>2 02 00000 00 0000 000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66" marR="6866" marT="686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БЕЗВОЗМЕЗДНЫЕ ПОСТУПЛЕНИЯ ОТ ДРУГИХ БЮДЖЕТОВ БЮДЖЕТНОЙ СИСТЕМЫ РОССИЙСКОЙ ФЕДЕРАЦИИ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66" marR="6866" marT="6866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1 805,2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66" marR="6866" marT="686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3 262,1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66" marR="6866" marT="686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3 262,1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66" marR="6866" marT="686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2 004,4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66" marR="6866" marT="686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1 782,1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66" marR="6866" marT="686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1 658,4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66" marR="6866" marT="6866" marB="0" anchor="b"/>
                </a:tc>
              </a:tr>
              <a:tr h="24597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2 02 10000 00 0000 151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66" marR="6866" marT="686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Дотации бюджетам бюджетной системы Российской Федерации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66" marR="6866" marT="6866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59,9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66" marR="6866" marT="686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0,8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66" marR="6866" marT="686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0,8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66" marR="6866" marT="686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66" marR="6866" marT="686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66" marR="6866" marT="686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66" marR="6866" marT="6866" marB="0" anchor="b"/>
                </a:tc>
              </a:tr>
              <a:tr h="24597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2 02 15001 00 0000 151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66" marR="6866" marT="686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Дотации на выравнивание бюджетной обеспеченности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66" marR="6866" marT="6866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59,9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66" marR="6866" marT="686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0,8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66" marR="6866" marT="686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0,8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66" marR="6866" marT="686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66" marR="6866" marT="686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66" marR="6866" marT="686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66" marR="6866" marT="6866" marB="0" anchor="b"/>
                </a:tc>
              </a:tr>
              <a:tr h="41816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2 02 20000 00 0000 151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66" marR="6866" marT="686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Субсидии бюджетам бюджетной системы Российской Федерации (межбюджетные субсидии)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66" marR="6866" marT="6866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537,3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66" marR="6866" marT="686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2 002,5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66" marR="6866" marT="686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2 002,5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66" marR="6866" marT="686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771,9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66" marR="6866" marT="686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577,2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66" marR="6866" marT="686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441,3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66" marR="6866" marT="6866" marB="0" anchor="b"/>
                </a:tc>
              </a:tr>
              <a:tr h="24597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2 02 30000 00 0000 151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66" marR="6866" marT="686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Субвенции бюджетам бюджетной системы Российской Федерации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66" marR="6866" marT="6866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1 138,4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66" marR="6866" marT="686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1 230,0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66" marR="6866" marT="686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1 230,0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66" marR="6866" marT="686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1 232,5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66" marR="6866" marT="686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1 202,9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66" marR="6866" marT="686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1 217,0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66" marR="6866" marT="6866" marB="0" anchor="b"/>
                </a:tc>
              </a:tr>
              <a:tr h="24597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2 02 40000 00 0000 151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66" marR="6866" marT="686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Иные межбюджетные трансферты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66" marR="6866" marT="6866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69,6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66" marR="6866" marT="686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28,8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66" marR="6866" marT="686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28,8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66" marR="6866" marT="686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66" marR="6866" marT="686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2,0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66" marR="6866" marT="686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66" marR="6866" marT="6866" marB="0" anchor="b"/>
                </a:tc>
              </a:tr>
              <a:tr h="24597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66" marR="6866" marT="686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ВСЕГО ДОХОДОВ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66" marR="6866" marT="6866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b="1" u="none" strike="noStrike">
                          <a:latin typeface="Times New Roman" pitchFamily="18" charset="0"/>
                          <a:cs typeface="Times New Roman" pitchFamily="18" charset="0"/>
                        </a:rPr>
                        <a:t>3 699,8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66" marR="6866" marT="686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5 715,9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66" marR="6866" marT="686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5 854,6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66" marR="6866" marT="686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4 769,7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66" marR="6866" marT="686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4 370,3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66" marR="6866" marT="686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4 264,9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66" marR="6866" marT="6866" marB="0" anchor="b"/>
                </a:tc>
              </a:tr>
            </a:tbl>
          </a:graphicData>
        </a:graphic>
      </p:graphicFrame>
      <p:sp>
        <p:nvSpPr>
          <p:cNvPr id="4" name="Заголовок 2"/>
          <p:cNvSpPr>
            <a:spLocks noGrp="1"/>
          </p:cNvSpPr>
          <p:nvPr>
            <p:ph type="title"/>
          </p:nvPr>
        </p:nvSpPr>
        <p:spPr>
          <a:xfrm>
            <a:off x="251520" y="332656"/>
            <a:ext cx="8229600" cy="1143000"/>
          </a:xfrm>
        </p:spPr>
        <p:txBody>
          <a:bodyPr>
            <a:noAutofit/>
          </a:bodyPr>
          <a:lstStyle/>
          <a:p>
            <a:r>
              <a:rPr lang="ru-RU" sz="24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Объем и структура  налоговых и неналоговых доходов, а также межбюджетных трансфертов, поступивших в бюджет Рузского городского округа </a:t>
            </a:r>
            <a:endParaRPr lang="ru-RU" sz="240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5" name="Picture 4" descr="http://edu-ppet.pgt.su/pluginfile.php/25195/course/overviewfiles/%D1%8D%D0%BA%D0%BE%D0%BD%D0%BE%D0%BC%D0%B8%D0%BA%D0%B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40353" y="0"/>
            <a:ext cx="1403648" cy="908720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7236296" y="1484784"/>
            <a:ext cx="1656184" cy="2880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900" dirty="0" smtClean="0">
                <a:latin typeface="Times New Roman" pitchFamily="18" charset="0"/>
                <a:cs typeface="Times New Roman" pitchFamily="18" charset="0"/>
              </a:rPr>
              <a:t>Ед. измерения: млн. рублей</a:t>
            </a:r>
            <a:endParaRPr lang="ru-RU" sz="9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79512" y="116632"/>
            <a:ext cx="8640960" cy="1224136"/>
          </a:xfrm>
        </p:spPr>
        <p:txBody>
          <a:bodyPr>
            <a:normAutofit/>
          </a:bodyPr>
          <a:lstStyle/>
          <a:p>
            <a:r>
              <a:rPr lang="ru-RU" sz="24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Объем и структура  налоговых и неналоговых доходов, а также межбюджетных трансфертов, поступивших в бюджет Рузского городского округа </a:t>
            </a:r>
            <a:endParaRPr lang="ru-RU" sz="2400" dirty="0"/>
          </a:p>
        </p:txBody>
      </p:sp>
      <p:graphicFrame>
        <p:nvGraphicFramePr>
          <p:cNvPr id="4" name="Диаграмма 3"/>
          <p:cNvGraphicFramePr/>
          <p:nvPr/>
        </p:nvGraphicFramePr>
        <p:xfrm>
          <a:off x="323528" y="1556792"/>
          <a:ext cx="8496944" cy="53012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7487816" y="1196752"/>
            <a:ext cx="1656184" cy="2880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900" dirty="0" smtClean="0">
                <a:latin typeface="Times New Roman" pitchFamily="18" charset="0"/>
                <a:cs typeface="Times New Roman" pitchFamily="18" charset="0"/>
              </a:rPr>
              <a:t>Ед. измерения: млн. рублей</a:t>
            </a:r>
            <a:endParaRPr lang="ru-RU" sz="9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2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Информация об удельном объеме налоговых и неналоговых доходов бюджета Рузского городского округа в расчете на душу населения в сравнении с другими муниципальными образованиями Московской области</a:t>
            </a:r>
            <a:endParaRPr lang="ru-RU" dirty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323528" y="1700808"/>
          <a:ext cx="8640960" cy="1656850"/>
        </p:xfrm>
        <a:graphic>
          <a:graphicData uri="http://schemas.openxmlformats.org/drawingml/2006/table">
            <a:tbl>
              <a:tblPr>
                <a:tableStyleId>{22838BEF-8BB2-4498-84A7-C5851F593DF1}</a:tableStyleId>
              </a:tblPr>
              <a:tblGrid>
                <a:gridCol w="2160240"/>
                <a:gridCol w="1013893"/>
                <a:gridCol w="868964"/>
                <a:gridCol w="905171"/>
                <a:gridCol w="905171"/>
                <a:gridCol w="905171"/>
                <a:gridCol w="905171"/>
                <a:gridCol w="977179"/>
              </a:tblGrid>
              <a:tr h="277683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Виды доходов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439" marR="6439" marT="6439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Муниципальные бюджеты в среднем по Московской области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439" marR="6439" marT="6439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Рузский ГО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439" marR="6439" marT="6439" marB="0" anchor="ctr"/>
                </a:tc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>
                          <a:latin typeface="Times New Roman" pitchFamily="18" charset="0"/>
                          <a:cs typeface="Times New Roman" pitchFamily="18" charset="0"/>
                        </a:rPr>
                        <a:t>В сравнении с другими муниципальными образованиями Московской области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439" marR="6439" marT="6439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1440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ГО Кашира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439" marR="6439" marT="64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ГО Лыткарино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439" marR="6439" marT="64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ГО Можайский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439" marR="6439" marT="64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ГО </a:t>
                      </a:r>
                      <a:r>
                        <a:rPr lang="ru-RU" sz="1000" b="1" u="none" strike="noStrike" dirty="0" err="1">
                          <a:latin typeface="Times New Roman" pitchFamily="18" charset="0"/>
                          <a:cs typeface="Times New Roman" pitchFamily="18" charset="0"/>
                        </a:rPr>
                        <a:t>Наро-Фоминск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439" marR="6439" marT="64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Волоколамский ГО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439" marR="6439" marT="6439" marB="0" anchor="ctr"/>
                </a:tc>
              </a:tr>
              <a:tr h="28825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Всего, в том числе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439" marR="6439" marT="643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66 052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439" marR="6439" marT="643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77 496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439" marR="6439" marT="643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57 942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439" marR="6439" marT="643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55 223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439" marR="6439" marT="643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64 771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439" marR="6439" marT="643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61 638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439" marR="6439" marT="643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118 220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439" marR="6439" marT="6439" marB="0" anchor="ctr"/>
                </a:tc>
              </a:tr>
              <a:tr h="28825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     Налоговые и неналоговые доходы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439" marR="6439" marT="643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22 216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439" marR="6439" marT="643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23 083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439" marR="6439" marT="643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13 598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439" marR="6439" marT="643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14 893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439" marR="6439" marT="643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13 713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439" marR="6439" marT="643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17 725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439" marR="6439" marT="643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21 759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439" marR="6439" marT="6439" marB="0" anchor="ctr"/>
                </a:tc>
              </a:tr>
              <a:tr h="28825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     Безвозмездные поступления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439" marR="6439" marT="643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43 836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439" marR="6439" marT="643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54 413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439" marR="6439" marT="643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44 344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439" marR="6439" marT="643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40 329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439" marR="6439" marT="643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51 058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439" marR="6439" marT="643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43 913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439" marR="6439" marT="643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96 461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439" marR="6439" marT="6439" marB="0" anchor="ctr"/>
                </a:tc>
              </a:tr>
            </a:tbl>
          </a:graphicData>
        </a:graphic>
      </p:graphicFrame>
      <p:graphicFrame>
        <p:nvGraphicFramePr>
          <p:cNvPr id="6" name="Диаграмма 5"/>
          <p:cNvGraphicFramePr/>
          <p:nvPr/>
        </p:nvGraphicFramePr>
        <p:xfrm>
          <a:off x="2411760" y="3573016"/>
          <a:ext cx="6732240" cy="31409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59394" name="Picture 2" descr="https://debpotts.com/wp-content/uploads/2012/04/aaphoto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3501008"/>
            <a:ext cx="2496278" cy="187220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95536" y="11663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27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Информация о налоговых ставках и льготах по местным налогам, действующим на территории Рузского городского округа</a:t>
            </a:r>
            <a:endParaRPr lang="ru-RU" dirty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107503" y="1268761"/>
          <a:ext cx="8928994" cy="5598029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1106901"/>
                <a:gridCol w="1918627"/>
                <a:gridCol w="2213799"/>
                <a:gridCol w="170054"/>
                <a:gridCol w="1499884"/>
                <a:gridCol w="1495623"/>
                <a:gridCol w="524106"/>
              </a:tblGrid>
              <a:tr h="126068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7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Дата и № нормативного правового акта</a:t>
                      </a:r>
                      <a:endParaRPr lang="ru-RU" sz="7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20" marR="3220" marT="3220" marB="0" anchor="ctr"/>
                </a:tc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Налоговые ставки по земельному налогу (%)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20" marR="3220" marT="322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46136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За земельные участки, отнесенные к землям сельскохозяйственного назначения или к землям в составе зон сельскохозяйственного использования в населенных пунктах и используемые для сельскохозяйственного производства</a:t>
                      </a:r>
                      <a:endParaRPr lang="ru-RU" sz="7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20" marR="3220" marT="32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За земельные участки, занятые жилищным фондом и объектами инженерной инфраструктуры жилищно-коммунального комплекса (за исключением доли в праве на земельный участок, приходящейся на объект, не относящийся к жилищному фонду и к объектам инженерной инфраструктуры жилищно-коммунального комплекса) или приобретенные (предоставленные) для жилищного строительства (за исключением земельных участков, приобретенных (предоставленных) для индивидуального жилищного строительства, используемых в предпринимательской деятельности)</a:t>
                      </a:r>
                      <a:endParaRPr lang="ru-RU" sz="7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20" marR="3220" marT="3220" marB="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7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За земельные участки, не используемые в предпринимательской деятельности, приобретенные (предоставленные) для ведения личного подсобного хозяйства, садоводства или огородничества, а также земельные участки общего назначения, предусмотренные Федеральным законом от 29 июля 2017 года N 217-ФЗ «О ведении гражданами садоводства и огородничества для собственных нужд и о внесении изменений в отдельные законодательные акты Российской Федерации»</a:t>
                      </a:r>
                      <a:endParaRPr lang="ru-RU" sz="7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20" marR="3220" marT="3220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7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20" marR="3220" marT="32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За земельные участки, ограниченные в обороте в соответствии с законодательством Российской Федерации, предоставленных для обеспечения обороны, безопасности и таможенных нужд</a:t>
                      </a:r>
                      <a:endParaRPr lang="ru-RU" sz="7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20" marR="3220" marT="32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Прочие земельные участки</a:t>
                      </a:r>
                      <a:endParaRPr lang="ru-RU" sz="7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20" marR="3220" marT="3220" marB="0" anchor="ctr"/>
                </a:tc>
              </a:tr>
              <a:tr h="218186">
                <a:tc gridSpan="7"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Решение Совета депутатов Рузского городского округа МО от 25.10.2017 N 143/13 (ред. от 17.08.2022)</a:t>
                      </a:r>
                      <a:b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"Об установлении земельного налога на территории Рузского городского округа Московской области"</a:t>
                      </a:r>
                      <a:endParaRPr lang="ru-RU" sz="7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20" marR="3220" marT="322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1071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7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20" marR="3220" marT="32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0,3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20" marR="3220" marT="3220" marB="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0,3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20" marR="3220" marT="322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0,3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20" marR="3220" marT="32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0,3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20" marR="3220" marT="32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/>
                        <a:t>1,5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3220" marR="3220" marT="3220" marB="0" anchor="ctr"/>
                </a:tc>
              </a:tr>
              <a:tr h="218186">
                <a:tc gridSpan="7"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Налоговые льготы, установленные в муниципальных образованиях дополнительно </a:t>
                      </a:r>
                      <a:b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к льготам, предусмотренным Налоговым кодексом Российской Федерации</a:t>
                      </a:r>
                      <a:endParaRPr lang="ru-RU" sz="7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20" marR="3220" marT="322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260135">
                <a:tc gridSpan="7"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Уменьшение исчисленной суммы земельного налога на 100 процентов в отношении одного земельного участка на территории Рузского городского округа по выбору налогоплательщика, не используемых в предпринимательской деятельности, приобретенных (предоставленных) для ведения личного подсобного хозяйства, садоводства или огородничества, а также земельных участков общего назначения, предусмотренных Федеральным законом от 29 июля 2017 года N 217-ФЗ «О ведении гражданами садоводства и огородничества для собственных нужд и о внесении изменений в отдельные законодательные акты Российской Федерации»,:</a:t>
                      </a:r>
                      <a:b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- Малоимущим семьям и малоимущим одиноко проживающим гражданам, среднедушевой доход которых ниже величины прожиточного минимума, установленного в Московской области на душу населения.</a:t>
                      </a:r>
                      <a:b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- Пенсионерам, доход которых ниже двукратной величины прожиточного минимума, установленного в Московской области для пенсионеров.</a:t>
                      </a:r>
                      <a:b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- Героям Советского Союза, Герои Российской Федерации, полным кавалерам ордена Славы.</a:t>
                      </a:r>
                      <a:b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- Инвалидам I и II групп инвалидности.</a:t>
                      </a:r>
                      <a:b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- Инвалидам с детства, детям-инвалидам.</a:t>
                      </a:r>
                      <a:b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- Ветеранам и инвалидам Великой Отечественной войны, а также ветеранам и инвалидам боевых действий.</a:t>
                      </a:r>
                      <a:b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- Физическим лицам, имеющим право на получение социальной поддержки в соответствии с Законом Российской Федерации "О социальной защите граждан, подвергшихся воздействию радиации вследствие катастрофы на Чернобыльской АЭС" (в редакции Закона Российской Федерации от 18 июня 1992 года N 3061-1), в соответствии с Федеральным законом от 26 ноября 1998 года N 175-ФЗ "О социальной защите граждан Российской Федерации, подвергшихся воздействию радиации вследствие аварии в 1957 году на производственном объединении "Маяк" и сбросов радиоактивных отходов в реку </a:t>
                      </a:r>
                      <a:r>
                        <a:rPr lang="ru-RU" sz="700" u="none" strike="noStrike" dirty="0" err="1">
                          <a:latin typeface="Times New Roman" pitchFamily="18" charset="0"/>
                          <a:cs typeface="Times New Roman" pitchFamily="18" charset="0"/>
                        </a:rPr>
                        <a:t>Теча</a:t>
                      </a:r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" и в соответствии с Федеральным законом от 10 января 2002 года N 2-ФЗ "О социальных гарантиях гражданам, подвергшимся радиационному воздействию вследствие ядерных испытаний на Семипалатинском полигоне".</a:t>
                      </a:r>
                      <a:b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- Физическим лицам, принимавшим в составе подразделений особого риска непосредственное участие в испытаниях ядерного и термоядерного оружия, ликвидации аварий ядерных установок на средствах вооружения и военных объектах.</a:t>
                      </a:r>
                      <a:b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- Физическим лицам, получившим или перенесшим лучевую болезнь или ставшим инвалидами в результате испытаний, учений и иных работ, связанных с любыми видами ядерных установок, включая ядерное оружие и космическую технику.</a:t>
                      </a:r>
                      <a:b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- Несовершеннолетним узникам концлагерей, гетто и других мест принудительного содержания в период Великой Отечественной войны.</a:t>
                      </a:r>
                      <a:b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- Физическим лицам, являющимся членами семей военнослужащих и сотрудников органов внутренних дел, погибших при исполнении служебных обязанностей: родители (мать, отец); супруга (супруг), не вступившая (не вступивший) в повторный брак; несовершеннолетние дети.</a:t>
                      </a:r>
                      <a:b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- Лицам, удостоенным почетного звания «Почетный гражданин Рузского муниципального района», «Почетный гражданин поселения», «Почетный гражданин Рузского городского округа».</a:t>
                      </a:r>
                      <a:b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- Физические лицам, имеющим трех и более несовершеннолетних детей.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20" marR="3220" marT="322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077954">
                <a:tc gridSpan="7"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100% в отношении муниципальных учреждений Рузского городского округа. </a:t>
                      </a:r>
                      <a:b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100% в отношении государственных учреждений Московской области, вид деятельности которых направлен на сопровождение процедуры оформления права муниципальной собственности и собственности Московской области на объекты недвижимости, включая земельные участки.</a:t>
                      </a:r>
                      <a:b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100% в отношении земельных участков в собственности государственных бюджетных учреждений здравоохранения Московской области.</a:t>
                      </a:r>
                      <a:b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90% в отношении:</a:t>
                      </a:r>
                      <a:b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- земельных участков находящихся в собственности лечебно-профилактических организаций, учредителями которых являются некоммерческие организации профессиональных союзов и их объединений.</a:t>
                      </a:r>
                      <a:b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- земельных участков предназначенных для эксплуатации объектов спорта и спортивных сооружений, находящихся в собственности общественных организаций.</a:t>
                      </a:r>
                      <a:b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40% в отношении:</a:t>
                      </a:r>
                      <a:b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- федеральных государственных автономных образовательных учреждений высшего образования;</a:t>
                      </a:r>
                      <a:b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- федеральных государственных бюджетных образовательных учреждений высшего образования.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20" marR="3220" marT="322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2" descr="http://zabavniks.com/wp-content/uploads/NALOGI_2_2506165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32240" y="5558202"/>
            <a:ext cx="2411760" cy="1299797"/>
          </a:xfrm>
          <a:prstGeom prst="rect">
            <a:avLst/>
          </a:prstGeom>
          <a:noFill/>
        </p:spPr>
      </p:pic>
      <p:sp>
        <p:nvSpPr>
          <p:cNvPr id="4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7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Информация о налоговых ставках и льготах по местным налогам, действующим на территории Рузского городского округа</a:t>
            </a:r>
            <a:endParaRPr lang="ru-RU" dirty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179511" y="1484781"/>
          <a:ext cx="8784977" cy="4176466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1433769"/>
                <a:gridCol w="1945229"/>
                <a:gridCol w="1943134"/>
                <a:gridCol w="1475692"/>
                <a:gridCol w="1471500"/>
                <a:gridCol w="515653"/>
              </a:tblGrid>
              <a:tr h="253269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Дата и № нормативного правового акта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02" marR="5002" marT="5002" marB="0" anchor="ctr"/>
                </a:tc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Налоговые ставки на объекты недвижимости (%)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02" marR="5002" marT="5002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24836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Части жилых домов, квартиры, части квартир, комнаты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02" marR="5002" marT="500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Дома (жилые, дачи, садовые дома) 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02" marR="5002" marT="500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Единый недвижимый комплекс ,</a:t>
                      </a:r>
                      <a:b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900" b="1" u="none" strike="noStrike" dirty="0" err="1">
                          <a:latin typeface="Times New Roman" pitchFamily="18" charset="0"/>
                          <a:cs typeface="Times New Roman" pitchFamily="18" charset="0"/>
                        </a:rPr>
                        <a:t>Хоз</a:t>
                      </a:r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 постройки </a:t>
                      </a:r>
                      <a:b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менее 50 кв.м.,</a:t>
                      </a:r>
                      <a:b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Гаражи, машино-места,</a:t>
                      </a:r>
                      <a:b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Объекты незавершенного строительства 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02" marR="5002" marT="500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Кадастровая стоимость которых превышает 300 млн. рублей, </a:t>
                      </a:r>
                      <a:b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Объекты налогообложения, включенные в перечень, определяемый в соответствии с пунктом 7 статьи 378.2 Налогового кодекса Российской Федерации, а также объекты налогообложения, предусмотренные абзацем вторым пункта 10 статьи 378.2 Налогового кодекса Российской Федерации,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02" marR="5002" marT="500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Прочие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02" marR="5002" marT="5002" marB="0" anchor="ctr"/>
                </a:tc>
              </a:tr>
              <a:tr h="392156"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Решение Совета депутатов Рузского городского округа МО от 25.10.2017 N 142/13 (ред. от 06.11.2019)</a:t>
                      </a:r>
                      <a:b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"Об установлении налога на имущество физических лиц на территории Рузского городского округа Московской области"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02" marR="5002" marT="5002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6339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02" marR="5002" marT="500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0,1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02" marR="5002" marT="500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0,2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02" marR="5002" marT="500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0,3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02" marR="5002" marT="500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02" marR="5002" marT="500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0,5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02" marR="5002" marT="5002" marB="0" anchor="ctr"/>
                </a:tc>
              </a:tr>
              <a:tr h="408495"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Налоговые льготы, установленные в муниципальных образованиях дополнительно </a:t>
                      </a:r>
                      <a:br>
                        <a:rPr lang="ru-RU" sz="10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10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к льготам, предусмотренным Налоговым кодексом Российской Федерации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02" marR="5002" marT="5002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63399">
                <a:tc gridSpan="6"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100% в отношении имущества, отнесённого к ветхому и аварийному жилищному фонду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02" marR="5002" marT="5002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47386">
                <a:tc gridSpan="6"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100% в отношении одного объекта налогообложения жилого назначения по выбору налогоплательщика: жилой дом, часть жилого дома, квартира, часть квартиры, комната - одному из родителей в многодетной малоимущей семье, имеющей трех и более несовершеннолетних детей, среднедушевой доход которых ниже величины прожиточного минимума, установленной в Московской области на душу населения,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02" marR="5002" marT="5002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89092" name="Picture 4" descr="https://static.tildacdn.com/tild6266-6566-4262-b166-353862303063/1551902775_podohodny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733256"/>
            <a:ext cx="2339752" cy="112474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51520" y="0"/>
            <a:ext cx="8229600" cy="1570186"/>
          </a:xfrm>
        </p:spPr>
        <p:txBody>
          <a:bodyPr>
            <a:normAutofit/>
          </a:bodyPr>
          <a:lstStyle/>
          <a:p>
            <a:r>
              <a:rPr lang="ru-RU" sz="28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Объем выпадающих доходов по льготам, предоставленным органами местного самоуправления</a:t>
            </a:r>
            <a:endParaRPr lang="ru-RU" sz="2800" dirty="0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323528" y="1484786"/>
          <a:ext cx="8568954" cy="5259768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276884"/>
                <a:gridCol w="3035486"/>
                <a:gridCol w="2664296"/>
                <a:gridCol w="504054"/>
                <a:gridCol w="432048"/>
                <a:gridCol w="504058"/>
                <a:gridCol w="576064"/>
                <a:gridCol w="576064"/>
              </a:tblGrid>
              <a:tr h="52828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№ </a:t>
                      </a:r>
                      <a:r>
                        <a:rPr lang="ru-RU" sz="700" b="1" u="none" strike="noStrike" dirty="0" err="1"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r>
                        <a:rPr lang="ru-RU" sz="7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/</a:t>
                      </a:r>
                      <a:r>
                        <a:rPr lang="ru-RU" sz="700" b="1" u="none" strike="noStrike" dirty="0" err="1"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endParaRPr lang="ru-RU" sz="7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15" marR="3415" marT="34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Наименование налоговой льготы</a:t>
                      </a:r>
                      <a:endParaRPr lang="ru-RU" sz="7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15" marR="3415" marT="34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Правовое основание</a:t>
                      </a:r>
                      <a:endParaRPr lang="ru-RU" sz="7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15" marR="3415" marT="34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Факт отчетного года (2021г.)</a:t>
                      </a:r>
                      <a:endParaRPr lang="ru-RU" sz="7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15" marR="3415" marT="34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Оценка текущего года (2022г.)</a:t>
                      </a:r>
                      <a:endParaRPr lang="ru-RU" sz="7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15" marR="3415" marT="34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u="none" strike="noStrike" dirty="0" err="1">
                          <a:latin typeface="Times New Roman" pitchFamily="18" charset="0"/>
                          <a:cs typeface="Times New Roman" pitchFamily="18" charset="0"/>
                        </a:rPr>
                        <a:t>Прогнозна</a:t>
                      </a:r>
                      <a:r>
                        <a:rPr lang="ru-RU" sz="7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 очередной год (2023г.)</a:t>
                      </a:r>
                      <a:endParaRPr lang="ru-RU" sz="7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15" marR="3415" marT="34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Прогноз на первый год планового периода </a:t>
                      </a:r>
                      <a:endParaRPr lang="ru-RU" sz="7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15" marR="3415" marT="34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Прогноз на второй год планового периода  </a:t>
                      </a:r>
                      <a:endParaRPr lang="ru-RU" sz="7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15" marR="3415" marT="3415" marB="0" anchor="ctr"/>
                </a:tc>
              </a:tr>
              <a:tr h="52828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7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15" marR="3415" marT="34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Налог на имущество физических лиц</a:t>
                      </a:r>
                      <a:endParaRPr lang="ru-RU" sz="7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15" marR="3415" marT="341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Решение Совета депутатов Рузского городского округа МО от 25.10.2017 N 142/13</a:t>
                      </a:r>
                      <a:b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(ред. от 06.11.2019)</a:t>
                      </a:r>
                      <a:b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"Об установлении налога на имущество физических лиц на территории Рузского городского округа Московской области"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15" marR="3415" marT="341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15" marR="3415" marT="341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15" marR="3415" marT="341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15" marR="3415" marT="341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15" marR="3415" marT="341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15" marR="3415" marT="3415" marB="0" anchor="ctr"/>
                </a:tc>
              </a:tr>
              <a:tr h="21333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1.1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15" marR="3415" marT="34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100% в отношении имущества, отнесенного к ветхому и аварийному жилищному фонду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15" marR="3415" marT="341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п.4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15" marR="3415" marT="341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15" marR="3415" marT="341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15" marR="3415" marT="341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15" marR="3415" marT="341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15" marR="3415" marT="341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15" marR="3415" marT="3415" marB="0" anchor="ctr"/>
                </a:tc>
              </a:tr>
              <a:tr h="42329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1.2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15" marR="3415" marT="34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100% в отношении имущества одного из родителей в многодетной малоимущей семье, имеющей трех и более несовершеннолетних детей, среднедушевой доход которых ниже величины прожиточного минимума, установленной в Московской области на душу населения,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15" marR="3415" marT="341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п.4.1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15" marR="3415" marT="341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15" marR="3415" marT="341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15" marR="3415" marT="341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15" marR="3415" marT="341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15" marR="3415" marT="341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15" marR="3415" marT="3415" marB="0" anchor="ctr"/>
                </a:tc>
              </a:tr>
              <a:tr h="52828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7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15" marR="3415" marT="34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Земельный налог</a:t>
                      </a:r>
                      <a:endParaRPr lang="ru-RU" sz="7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15" marR="3415" marT="341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Решение Совета депутатов Рузского городского округа МО от 25.10.2017 N 143/13</a:t>
                      </a:r>
                      <a:b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(ред. от 17.08.2022)</a:t>
                      </a:r>
                      <a:b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"Об установлении земельного налога на территории Рузского городского округа Московской области"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15" marR="3415" marT="341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49 084,4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15" marR="3415" marT="341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51 565,4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15" marR="3415" marT="341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51 625,4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15" marR="3415" marT="341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51 639,4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15" marR="3415" marT="341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51 618,4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15" marR="3415" marT="3415" marB="0" anchor="ctr"/>
                </a:tc>
              </a:tr>
              <a:tr h="42329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2.1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15" marR="3415" marT="34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100% в отношении одного земельного участка Малоимущим семьям и малоимущим одиноко проживающим гражданам, среднедушевой доход которых ниже величины прожиточного минимума, установленного в Московской области на душу населения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15" marR="3415" marT="341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п.7.1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15" marR="3415" marT="341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15" marR="3415" marT="341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15" marR="3415" marT="341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15" marR="3415" marT="341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15" marR="3415" marT="341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15" marR="3415" marT="3415" marB="0" anchor="ctr"/>
                </a:tc>
              </a:tr>
              <a:tr h="31831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2.2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15" marR="3415" marT="34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100% в отношении одного земельного участка Пенсионерам, доход которых ниже двукратной величины прожиточного минимума, установленного в Московской области для пенсионеров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15" marR="3415" marT="341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п.7.2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15" marR="3415" marT="341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15" marR="3415" marT="341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15" marR="3415" marT="341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15" marR="3415" marT="341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15" marR="3415" marT="341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15" marR="3415" marT="3415" marB="0" anchor="ctr"/>
                </a:tc>
              </a:tr>
              <a:tr h="21333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2.3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15" marR="3415" marT="34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100% в отношении одного земельного участка Героям Советского Союза, Героям Российской Федерации, полным кавалерам ордена Славы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15" marR="3415" marT="341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п.7.3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15" marR="3415" marT="341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15" marR="3415" marT="341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15" marR="3415" marT="341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15" marR="3415" marT="341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15" marR="3415" marT="341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15" marR="3415" marT="3415" marB="0" anchor="ctr"/>
                </a:tc>
              </a:tr>
              <a:tr h="21333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2.4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15" marR="3415" marT="34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100% в отношении одного земельного участка Инвалидам I и II групп инвалидности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15" marR="3415" marT="341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п.7.4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15" marR="3415" marT="341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2145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15" marR="3415" marT="341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1594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15" marR="3415" marT="341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1600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15" marR="3415" marT="341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1600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15" marR="3415" marT="341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1600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15" marR="3415" marT="3415" marB="0" anchor="ctr"/>
                </a:tc>
              </a:tr>
              <a:tr h="21333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2.5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15" marR="3415" marT="34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100% в отношении одного земельного участка Инвалидам с детства, детям-инвалидам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15" marR="3415" marT="341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п.7.5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15" marR="3415" marT="341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47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15" marR="3415" marT="341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48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15" marR="3415" marT="341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49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15" marR="3415" marT="341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50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15" marR="3415" marT="341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50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15" marR="3415" marT="3415" marB="0" anchor="ctr"/>
                </a:tc>
              </a:tr>
              <a:tr h="31831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2.6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15" marR="3415" marT="34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100% в отношении одного земельного участка Ветеранам и инвалидам Великой Отечественной войны, а также ветеранам и инвалидам боевых действий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15" marR="3415" marT="341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п.7.6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15" marR="3415" marT="341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508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15" marR="3415" marT="341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468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15" marR="3415" marT="341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500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15" marR="3415" marT="341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500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15" marR="3415" marT="341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500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15" marR="3415" marT="3415" marB="0" anchor="ctr"/>
                </a:tc>
              </a:tr>
              <a:tr h="126317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2.7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15" marR="3415" marT="34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100% в отношении одного земельного участка Физическим лицам, имеющим право на получение социальной поддержки в соответствии с Законом Российской Федерации "О социальной защите граждан, подвергшихся воздействию радиации вследствие катастрофы на Чернобыльской АЭС" (в редакции Закона Российской Федерации от 18 июня 1992 года N 3061-1), в соответствии с Федеральным законом от 26 ноября 1998 года N 175-ФЗ "О социальной защите граждан Российской Федерации, подвергшихся воздействию радиации вследствие аварии в 1957 году на производственном объединении "Маяк" и сбросов радиоактивных отходов в реку Теча" и в соответствии с Федеральным законом от 10 января 2002 года N 2-ФЗ "О социальных гарантиях гражданам, подвергшимся радиационному воздействию вследствие ядерных испытаний на Семипалатинском полигоне"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15" marR="3415" marT="341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п.7.7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15" marR="3415" marT="341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233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15" marR="3415" marT="341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227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15" marR="3415" marT="341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220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15" marR="3415" marT="341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210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15" marR="3415" marT="341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200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15" marR="3415" marT="3415" marB="0" anchor="ctr"/>
                </a:tc>
              </a:tr>
            </a:tbl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7236296" y="1124744"/>
            <a:ext cx="1656184" cy="2880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900" dirty="0" smtClean="0">
                <a:latin typeface="Times New Roman" pitchFamily="18" charset="0"/>
                <a:cs typeface="Times New Roman" pitchFamily="18" charset="0"/>
              </a:rPr>
              <a:t>Ед. измерения: </a:t>
            </a:r>
            <a:r>
              <a:rPr lang="ru-RU" sz="900" dirty="0" smtClean="0">
                <a:latin typeface="Times New Roman" pitchFamily="18" charset="0"/>
                <a:cs typeface="Times New Roman" pitchFamily="18" charset="0"/>
              </a:rPr>
              <a:t>тыс. </a:t>
            </a:r>
            <a:r>
              <a:rPr lang="ru-RU" sz="900" dirty="0" smtClean="0">
                <a:latin typeface="Times New Roman" pitchFamily="18" charset="0"/>
                <a:cs typeface="Times New Roman" pitchFamily="18" charset="0"/>
              </a:rPr>
              <a:t>рублей</a:t>
            </a:r>
            <a:endParaRPr lang="ru-RU" sz="9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catherineasquithgallery.com/uploads/posts/2021-02/1613545362_5-p-kartinki-na-belom-fone-dlya-prezentatsii-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44341" y="5445224"/>
            <a:ext cx="1499659" cy="1412776"/>
          </a:xfrm>
          <a:prstGeom prst="rect">
            <a:avLst/>
          </a:prstGeom>
          <a:noFill/>
        </p:spPr>
      </p:pic>
      <p:sp>
        <p:nvSpPr>
          <p:cNvPr id="6" name="Заголовок 6">
            <a:extLst>
              <a:ext uri="{FF2B5EF4-FFF2-40B4-BE49-F238E27FC236}">
                <a16:creationId xmlns:a16="http://schemas.microsoft.com/office/drawing/2014/main" xmlns="" id="{B0607DA8-6843-427B-8234-C58238E1E53D}"/>
              </a:ext>
            </a:extLst>
          </p:cNvPr>
          <p:cNvSpPr txBox="1">
            <a:spLocks/>
          </p:cNvSpPr>
          <p:nvPr/>
        </p:nvSpPr>
        <p:spPr>
          <a:xfrm>
            <a:off x="107504" y="0"/>
            <a:ext cx="8928992" cy="764703"/>
          </a:xfrm>
          <a:prstGeom prst="rect">
            <a:avLst/>
          </a:prstGeom>
        </p:spPr>
        <p:txBody>
          <a:bodyPr vert="horz" rtlCol="0" anchor="ctr">
            <a:noAutofit/>
          </a:bodyPr>
          <a:lstStyle/>
          <a:p>
            <a:pPr lvl="0">
              <a:spcBef>
                <a:spcPct val="0"/>
              </a:spcBef>
            </a:pPr>
            <a:r>
              <a:rPr lang="ru-RU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Применяемые  понятия и термины (ГЛОССАРИЙ)</a:t>
            </a:r>
            <a:endParaRPr kumimoji="0" lang="ru-RU" sz="2800" b="1" i="0" u="none" strike="noStrike" kern="1200" normalizeH="0" baseline="0" noProof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179512" y="692696"/>
            <a:ext cx="8856984" cy="6048672"/>
          </a:xfrm>
        </p:spPr>
        <p:txBody>
          <a:bodyPr>
            <a:noAutofit/>
          </a:bodyPr>
          <a:lstStyle/>
          <a:p>
            <a:pPr lvl="0"/>
            <a:r>
              <a:rPr lang="ru-RU" sz="1400" i="1" u="sng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Бюджет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200" b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форма образования и расходования денежных средств, предназначенных для финансового обеспечения задач и функций государства и местного самоуправления.</a:t>
            </a:r>
            <a:br>
              <a:rPr lang="ru-RU" sz="1200" b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i="1" u="sng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Бюджетная система </a:t>
            </a:r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— </a:t>
            </a:r>
            <a:r>
              <a:rPr lang="ru-RU" sz="1200" b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совокупность бюджетов всех уровней и бюджетов государственных внебюджетных фондов, основанная на экономических отношениях, государственном устройстве и регулируемая законодательством Российской Федерации.</a:t>
            </a:r>
            <a:br>
              <a:rPr lang="ru-RU" sz="1200" b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i="1" u="sng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Бюджетный процесс </a:t>
            </a:r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— </a:t>
            </a:r>
            <a:r>
              <a:rPr lang="ru-RU" sz="1200" b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это деятельность органов государственной власти, органов местного самоуправления и иных участников бюджетного процесса по составлению и рассмотрению проектов бюджетов, утверждению и исполнению бюджетов, контролю за их исполнением, осуществлению бюджетного учета, рассмотрению и утверждению бюджетной отчетности и внешних проверок.</a:t>
            </a:r>
            <a:br>
              <a:rPr lang="ru-RU" sz="1200" b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i="1" u="sng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Доходы бюджета </a:t>
            </a:r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200" b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поступающие в бюджет денежные средства, за исключением средств, являющихся в соответствии с Бюджетным Кодексом Российской Федерации источниками финансирования дефицита бюджета.</a:t>
            </a:r>
            <a:br>
              <a:rPr lang="ru-RU" sz="1200" b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i="1" u="sng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Расходы бюджета </a:t>
            </a:r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200" b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выплачиваемые из бюджета денежные средства, за исключением средств, являющихся в соответствии с Бюджетным Кодексом источниками финансирования дефицита бюджета.</a:t>
            </a:r>
            <a:br>
              <a:rPr lang="ru-RU" sz="1200" b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i="1" u="sng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Межбюджетные трансферты </a:t>
            </a:r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200" b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средства, предоставляемые одним бюджетом бюджетной системы Российской Федерации другому бюджету бюджетной системы Российской Федерации. Иные межбюджетные трансферты – это целевые трансферты направление использования которых не ограничено, но получение которых может быть связано с выполнением определенных условий (требований).</a:t>
            </a:r>
            <a:br>
              <a:rPr lang="ru-RU" sz="1200" b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i="1" u="sng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Субсидии</a:t>
            </a:r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200" b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межбюджетные трансферты, предоставляемые в целях </a:t>
            </a:r>
            <a:r>
              <a:rPr lang="ru-RU" sz="1200" b="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софинансирования</a:t>
            </a:r>
            <a:r>
              <a:rPr lang="ru-RU" sz="1200" b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расходных обязательств, возникающих при выполнении полномочий.</a:t>
            </a:r>
            <a:br>
              <a:rPr lang="ru-RU" sz="1200" b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i="1" u="sng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Субвенции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200" b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межбюджетные трансферты, предоставляемые в целях Финансового обеспечения расходных обязательств, возникающих при выполнении государственных полномочий Российской Федерации субъектов Российской Федерации.</a:t>
            </a:r>
            <a:br>
              <a:rPr lang="ru-RU" sz="1200" b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i="1" u="sng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Дотации</a:t>
            </a:r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ru-RU" sz="1200" b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межбюджетные трансферты, предоставляемые на безвозмездной и безвозвратной основе без установления направлений их использования.</a:t>
            </a:r>
            <a:r>
              <a:rPr lang="ru-RU" sz="1400" dirty="0" smtClean="0"/>
              <a:t/>
            </a:r>
            <a:br>
              <a:rPr lang="ru-RU" sz="1400" dirty="0" smtClean="0"/>
            </a:br>
            <a:endParaRPr lang="ru-RU" sz="140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2"/>
          <p:cNvSpPr>
            <a:spLocks noGrp="1"/>
          </p:cNvSpPr>
          <p:nvPr>
            <p:ph type="title"/>
          </p:nvPr>
        </p:nvSpPr>
        <p:spPr>
          <a:xfrm>
            <a:off x="251520" y="116632"/>
            <a:ext cx="6840760" cy="1143000"/>
          </a:xfrm>
        </p:spPr>
        <p:txBody>
          <a:bodyPr>
            <a:normAutofit fontScale="90000"/>
          </a:bodyPr>
          <a:lstStyle/>
          <a:p>
            <a:r>
              <a:rPr lang="ru-RU" sz="28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Объем выпадающих доходов по льготам, предоставленным органами местного самоуправления</a:t>
            </a:r>
            <a:endParaRPr lang="ru-RU" sz="2800" dirty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323530" y="1412775"/>
          <a:ext cx="8568951" cy="5445222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4392486"/>
                <a:gridCol w="648072"/>
                <a:gridCol w="432048"/>
                <a:gridCol w="576064"/>
                <a:gridCol w="576064"/>
                <a:gridCol w="576064"/>
                <a:gridCol w="720080"/>
                <a:gridCol w="648073"/>
              </a:tblGrid>
              <a:tr h="45758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№ </a:t>
                      </a:r>
                      <a:r>
                        <a:rPr lang="ru-RU" sz="600" b="1" u="none" strike="noStrike" dirty="0" err="1"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r>
                        <a:rPr lang="ru-RU" sz="6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/</a:t>
                      </a:r>
                      <a:r>
                        <a:rPr lang="ru-RU" sz="600" b="1" u="none" strike="noStrike" dirty="0" err="1"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endParaRPr lang="ru-RU" sz="6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Наименование налоговой льготы</a:t>
                      </a:r>
                      <a:endParaRPr lang="ru-RU" sz="6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Правовое основание</a:t>
                      </a:r>
                      <a:endParaRPr lang="ru-RU" sz="6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Факт отчетного года (2021г.)</a:t>
                      </a:r>
                      <a:endParaRPr lang="ru-RU" sz="6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Оценка текущего года (2022г.)</a:t>
                      </a:r>
                      <a:endParaRPr lang="ru-RU" sz="6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u="none" strike="noStrike" dirty="0" err="1">
                          <a:latin typeface="Times New Roman" pitchFamily="18" charset="0"/>
                          <a:cs typeface="Times New Roman" pitchFamily="18" charset="0"/>
                        </a:rPr>
                        <a:t>Прогнозна</a:t>
                      </a:r>
                      <a:r>
                        <a:rPr lang="ru-RU" sz="6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 очередной год (2023г.)</a:t>
                      </a:r>
                      <a:endParaRPr lang="ru-RU" sz="6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Прогноз на первый год планового периода </a:t>
                      </a:r>
                      <a:endParaRPr lang="ru-RU" sz="6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Прогноз на второй год планового периода  </a:t>
                      </a:r>
                      <a:endParaRPr lang="ru-RU" sz="6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</a:tr>
              <a:tr h="45758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100% в отношении одного земельного участка Физическим лицам, принимавшим в составе подразделений особого риска непосредственное участие в испытаниях ядерного и термоядерного оружия, ликвидации аварий ядерных установок на средствах вооружения и военных объектах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55" marR="3655" marT="3655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55" marR="3655" marT="365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6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п.7.8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55" marR="3655" marT="365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55" marR="3655" marT="365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55" marR="3655" marT="365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55" marR="3655" marT="365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55" marR="3655" marT="365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55" marR="3655" marT="3655" marB="0" anchor="ctr"/>
                </a:tc>
              </a:tr>
              <a:tr h="53384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100% в отношении одного земельного участка Физическим лицам, получившим или перенесшим лучевую болезнь или ставшим инвалидами в результате испытаний, учений и иных работ, связанных с любыми видами ядерных установок, включая ядерное оружие и космическую технику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55" marR="3655" marT="3655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55" marR="3655" marT="365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п.7.9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55" marR="3655" marT="365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13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55" marR="3655" marT="365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55" marR="3655" marT="365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55" marR="3655" marT="365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55" marR="3655" marT="365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55" marR="3655" marT="3655" marB="0" anchor="ctr"/>
                </a:tc>
              </a:tr>
              <a:tr h="30505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100% в отношении одного земельного участка Несовершеннолетним узникам концлагерей, гетто и других мест принудительного содержания в период Великой Отечественной войны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55" marR="3655" marT="3655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55" marR="3655" marT="365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п.7.10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55" marR="3655" marT="365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364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55" marR="3655" marT="365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317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55" marR="3655" marT="365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300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55" marR="3655" marT="365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280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55" marR="3655" marT="365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250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55" marR="3655" marT="3655" marB="0" anchor="ctr"/>
                </a:tc>
              </a:tr>
              <a:tr h="53384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100% в отношении одного земельного участка Физическим лицам, являющимся членами семей военнослужащих и сотрудников органов внутренних дел, погибших при исполнении служебных обязанностей: родители (мать, отец); супруга (супруг), не вступившая (не вступивший) в повторный брак; несовершеннолетние дети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55" marR="3655" marT="3655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55" marR="3655" marT="365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6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п.7.11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55" marR="3655" marT="365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31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55" marR="3655" marT="365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29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55" marR="3655" marT="365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35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55" marR="3655" marT="365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50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55" marR="3655" marT="365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50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55" marR="3655" marT="3655" marB="0" anchor="ctr"/>
                </a:tc>
              </a:tr>
              <a:tr h="45758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100% в отношении одного земельного участка Лицам, удостоенным почетного звания "Почетный гражданин Рузского муниципального района", "Почетный гражданин поселения", "Почетный гражданин Рузского городского округа"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55" marR="3655" marT="3655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55" marR="3655" marT="365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6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п.7.12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55" marR="3655" marT="365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0,4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55" marR="3655" marT="365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0,4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55" marR="3655" marT="365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0,4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55" marR="3655" marT="365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0,4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55" marR="3655" marT="365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0,4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55" marR="3655" marT="3655" marB="0" anchor="ctr"/>
                </a:tc>
              </a:tr>
              <a:tr h="22879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100% в отношении одного земельного участка Физическим лицам, имеющим трех и более несовершеннолетних детей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55" marR="3655" marT="3655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55" marR="3655" marT="365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6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п.7.13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55" marR="3655" marT="365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297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55" marR="3655" marT="365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359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55" marR="3655" marT="365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400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55" marR="3655" marT="365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430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55" marR="3655" marT="365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450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55" marR="3655" marT="3655" marB="0" anchor="ctr"/>
                </a:tc>
              </a:tr>
              <a:tr h="22879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100% в отношении земельных участков в собственности муниципальных учреждений Рузского городского округа Московской области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55" marR="3655" marT="3655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55" marR="3655" marT="365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п.8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55" marR="3655" marT="365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37976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55" marR="3655" marT="365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37976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55" marR="3655" marT="365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37976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55" marR="3655" marT="365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37976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55" marR="3655" marT="365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37976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55" marR="3655" marT="3655" marB="0" anchor="ctr"/>
                </a:tc>
              </a:tr>
              <a:tr h="61010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100% в отношении земельных участков в собственности государственных учреждений Московской области, вид деятельности которых направлен на сопровождение процедуры оформления права муниципальной собственности и собственности Московской области на объекты недвижимости, включая земельные участки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55" marR="3655" marT="3655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55" marR="3655" marT="365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п.8.1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55" marR="3655" marT="365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55" marR="3655" marT="365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55" marR="3655" marT="365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55" marR="3655" marT="365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55" marR="3655" marT="365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55" marR="3655" marT="3655" marB="0" anchor="ctr"/>
                </a:tc>
              </a:tr>
              <a:tr h="30505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100% в отношении земельных участков в собственности государственных бюджетных учреждений здравоохранения Московской области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55" marR="3655" marT="3655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55" marR="3655" marT="365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п.8.2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55" marR="3655" marT="365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55" marR="3655" marT="365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1500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55" marR="3655" marT="365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1500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55" marR="3655" marT="365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1500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55" marR="3655" marT="365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1500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55" marR="3655" marT="3655" marB="0" anchor="ctr"/>
                </a:tc>
              </a:tr>
              <a:tr h="38131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90% в отношении земельных участков в собственности лечебно-профилактических организаций, учредителями которых являются некоммерческие организации профессиональных союзов и их объединений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55" marR="3655" marT="3655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55" marR="3655" marT="365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п.9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55" marR="3655" marT="365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5578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55" marR="3655" marT="365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5578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55" marR="3655" marT="365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5578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55" marR="3655" marT="365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5578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55" marR="3655" marT="365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5578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55" marR="3655" marT="3655" marB="0" anchor="ctr"/>
                </a:tc>
              </a:tr>
              <a:tr h="30505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90% в отношении земельных участков, предназначенных для эксплуатации объектов спорта и спортивных сооружений, находящихся в собственности общественных организаций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55" marR="3655" marT="3655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55" marR="3655" marT="365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п.9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55" marR="3655" marT="365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292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55" marR="3655" marT="365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292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55" marR="3655" marT="365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292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55" marR="3655" marT="365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292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55" marR="3655" marT="365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292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55" marR="3655" marT="3655" marB="0" anchor="ctr"/>
                </a:tc>
              </a:tr>
              <a:tr h="45758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40% в отношении земельных участков в собственности федеральных государственных автономных образовательных учреждений высшего образования (федеральных государственных бюджетных образовательных учреждений высшего образования)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55" marR="3655" marT="3655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55" marR="3655" marT="365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п.9.1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55" marR="3655" marT="365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1575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55" marR="3655" marT="365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3150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55" marR="3655" marT="365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3150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55" marR="3655" marT="365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3150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55" marR="3655" marT="365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3150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55" marR="3655" marT="3655" marB="0" anchor="ctr"/>
                </a:tc>
              </a:tr>
              <a:tr h="183033">
                <a:tc gridSpan="3">
                  <a:txBody>
                    <a:bodyPr/>
                    <a:lstStyle/>
                    <a:p>
                      <a:pPr algn="l" fontAlgn="ctr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ИТОГО налоговых льгот, предоставляемых в соответствии с решениями, принятыми органами местного самоуправления Московской области</a:t>
                      </a:r>
                      <a:endParaRPr lang="ru-RU" sz="6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55" marR="3655" marT="3655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49 084,4</a:t>
                      </a:r>
                      <a:endParaRPr lang="ru-RU" sz="6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55" marR="3655" marT="365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51 565,4</a:t>
                      </a:r>
                      <a:endParaRPr lang="ru-RU" sz="6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55" marR="3655" marT="365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51 625,4</a:t>
                      </a:r>
                      <a:endParaRPr lang="ru-RU" sz="6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55" marR="3655" marT="365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51 639,4</a:t>
                      </a:r>
                      <a:endParaRPr lang="ru-RU" sz="6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55" marR="3655" marT="365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51 618,4</a:t>
                      </a:r>
                      <a:endParaRPr lang="ru-RU" sz="6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55" marR="3655" marT="3655" marB="0" anchor="ctr"/>
                </a:tc>
              </a:tr>
            </a:tbl>
          </a:graphicData>
        </a:graphic>
      </p:graphicFrame>
      <p:pic>
        <p:nvPicPr>
          <p:cNvPr id="90114" name="Picture 2" descr="https://phonoteka.org/uploads/posts/2021-05/1620124620_16-phonoteka_org-p-fon-dlya-prezentatsii-po-bukhgalterskomu-u-18.png"/>
          <p:cNvPicPr>
            <a:picLocks noChangeAspect="1" noChangeArrowheads="1"/>
          </p:cNvPicPr>
          <p:nvPr/>
        </p:nvPicPr>
        <p:blipFill>
          <a:blip r:embed="rId2" cstate="print"/>
          <a:srcRect l="28403" t="11901" r="15737" b="17630"/>
          <a:stretch>
            <a:fillRect/>
          </a:stretch>
        </p:blipFill>
        <p:spPr bwMode="auto">
          <a:xfrm>
            <a:off x="7308304" y="0"/>
            <a:ext cx="1835696" cy="1543843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5652120" y="1052736"/>
            <a:ext cx="1656184" cy="2880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900" dirty="0" smtClean="0">
                <a:latin typeface="Times New Roman" pitchFamily="18" charset="0"/>
                <a:cs typeface="Times New Roman" pitchFamily="18" charset="0"/>
              </a:rPr>
              <a:t>Ед. измерения: </a:t>
            </a:r>
            <a:r>
              <a:rPr lang="ru-RU" sz="900" dirty="0" smtClean="0">
                <a:latin typeface="Times New Roman" pitchFamily="18" charset="0"/>
                <a:cs typeface="Times New Roman" pitchFamily="18" charset="0"/>
              </a:rPr>
              <a:t>тыс. </a:t>
            </a:r>
            <a:r>
              <a:rPr lang="ru-RU" sz="900" dirty="0" smtClean="0">
                <a:latin typeface="Times New Roman" pitchFamily="18" charset="0"/>
                <a:cs typeface="Times New Roman" pitchFamily="18" charset="0"/>
              </a:rPr>
              <a:t>рублей</a:t>
            </a:r>
            <a:endParaRPr lang="ru-RU" sz="9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23528" y="116632"/>
            <a:ext cx="8229600" cy="1259632"/>
          </a:xfrm>
        </p:spPr>
        <p:txBody>
          <a:bodyPr>
            <a:normAutofit fontScale="90000"/>
          </a:bodyPr>
          <a:lstStyle/>
          <a:p>
            <a:pPr lvl="0" defTabSz="800100">
              <a:lnSpc>
                <a:spcPct val="90000"/>
              </a:lnSpc>
              <a:spcAft>
                <a:spcPct val="35000"/>
              </a:spcAft>
            </a:pPr>
            <a:r>
              <a:rPr lang="ru-RU" sz="27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Налоговые льготы, установленные в муниципальных образованиях дополнительно </a:t>
            </a:r>
            <a:br>
              <a:rPr lang="ru-RU" sz="27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</a:br>
            <a:r>
              <a:rPr lang="ru-RU" sz="27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к льготам, предусмотренным Налоговым кодексом Российской Федерации</a:t>
            </a:r>
            <a:endParaRPr lang="ru-RU" dirty="0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0" y="1412776"/>
            <a:ext cx="5076056" cy="1152128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100% в отношении имущества, отнесённого к ветхому и аварийному жилищному фонду</a:t>
            </a:r>
          </a:p>
        </p:txBody>
      </p:sp>
      <p:pic>
        <p:nvPicPr>
          <p:cNvPr id="5" name="Picture 8" descr="https://sun9-25.userapi.com/impg/HeIvE_EHxcZXarW_e4EQKQN9z1NTLXPtkuTc9Q/5ETV4XXGU_4.jpg?size=1070x480&amp;quality=96&amp;sign=f1712cbc9affd0832f9586f52047a57d&amp;c_uniq_tag=jquKogBXNyJsbZDfzYC_-a9Jz1XuJSmCeysWYHM2BH8&amp;type=shar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80112" y="1124744"/>
            <a:ext cx="3384376" cy="15904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2" descr="https://im0-tub-ru.yandex.net/i?id=b168491658be9efe0abba250d84da2b2-l&amp;n=13"/>
          <p:cNvPicPr>
            <a:picLocks noChangeAspect="1" noChangeArrowheads="1"/>
          </p:cNvPicPr>
          <p:nvPr/>
        </p:nvPicPr>
        <p:blipFill>
          <a:blip r:embed="rId3" cstate="print"/>
          <a:srcRect r="172" b="24315"/>
          <a:stretch>
            <a:fillRect/>
          </a:stretch>
        </p:blipFill>
        <p:spPr bwMode="auto">
          <a:xfrm>
            <a:off x="0" y="2780928"/>
            <a:ext cx="3635896" cy="26392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Скругленный прямоугольник 6"/>
          <p:cNvSpPr/>
          <p:nvPr/>
        </p:nvSpPr>
        <p:spPr>
          <a:xfrm>
            <a:off x="3671392" y="2780928"/>
            <a:ext cx="5472608" cy="252028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100% в отношении одного объекта налогообложения жилого назначения по выбору налогоплательщика: жилой дом, часть жилого дома, квартира, часть квартиры, комната - одному из родителей в многодетной малоимущей семье, имеющей трех и более несовершеннолетних детей, среднедушевой доход которых ниже величины прожиточного минимума, установленной в Московской области на душу населения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0" y="5517232"/>
            <a:ext cx="9144000" cy="1008112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Times New Roman" pitchFamily="18" charset="0"/>
                <a:cs typeface="Times New Roman" pitchFamily="18" charset="0"/>
              </a:rPr>
              <a:t>Объем выпадающих доходов по льготам, предоставленным органами местного самоуправления, 0 млн. руб.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7544" y="548680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ru-RU" sz="4000" dirty="0" smtClean="0">
                <a:ln w="11430"/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Расходы</a:t>
            </a:r>
            <a:r>
              <a:rPr lang="ru-RU" sz="4000" dirty="0" smtClean="0">
                <a:ln w="11430"/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60000" endA="900" endPos="60000" dist="29997" dir="5400000" sy="-100000" algn="bl" rotWithShape="0"/>
                </a:effectLst>
              </a:rPr>
              <a:t> бюджета </a:t>
            </a:r>
            <a:br>
              <a:rPr lang="ru-RU" sz="4000" dirty="0" smtClean="0">
                <a:ln w="11430"/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60000" endA="900" endPos="60000" dist="29997" dir="5400000" sy="-100000" algn="bl" rotWithShape="0"/>
                </a:effectLst>
              </a:rPr>
            </a:br>
            <a:r>
              <a:rPr lang="ru-RU" sz="4000" dirty="0" smtClean="0">
                <a:ln w="11430"/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60000" endA="900" endPos="60000" dist="29997" dir="5400000" sy="-100000" algn="bl" rotWithShape="0"/>
                </a:effectLst>
              </a:rPr>
              <a:t>Рузского городского округа</a:t>
            </a:r>
            <a:endParaRPr lang="ru-RU" sz="4400" dirty="0"/>
          </a:p>
        </p:txBody>
      </p:sp>
      <p:pic>
        <p:nvPicPr>
          <p:cNvPr id="24578" name="Picture 2" descr="https://gtelocalize.com/wp-content/uploads/2020/05/Banner-3.png"/>
          <p:cNvPicPr>
            <a:picLocks noChangeAspect="1" noChangeArrowheads="1"/>
          </p:cNvPicPr>
          <p:nvPr/>
        </p:nvPicPr>
        <p:blipFill>
          <a:blip r:embed="rId2" cstate="print"/>
          <a:srcRect l="19791" t="18333" r="11458" b="11667"/>
          <a:stretch>
            <a:fillRect/>
          </a:stretch>
        </p:blipFill>
        <p:spPr bwMode="auto">
          <a:xfrm>
            <a:off x="704142" y="2276872"/>
            <a:ext cx="5884082" cy="37444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580" name="Picture 4" descr="https://colleenparsons.americanmortgage.com/uploads/pages/cutting%20dollar%20bill%20budge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43600" y="4265712"/>
            <a:ext cx="3600400" cy="2592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51520" y="116632"/>
            <a:ext cx="8712968" cy="2664296"/>
          </a:xfrm>
        </p:spPr>
        <p:txBody>
          <a:bodyPr>
            <a:noAutofit/>
          </a:bodyPr>
          <a:lstStyle/>
          <a:p>
            <a:pPr lvl="0"/>
            <a:r>
              <a:rPr lang="ru-RU" sz="28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cs typeface="Calibri" pitchFamily="34" charset="0"/>
              </a:rPr>
              <a:t>Информация о расходах бюджета  по разделам и подразделам классификации расходов в сравнении с ожидаемым исполнением бюджета и результатах реализации муниципальных программ</a:t>
            </a:r>
            <a:br>
              <a:rPr lang="ru-RU" sz="28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cs typeface="Calibri" pitchFamily="34" charset="0"/>
              </a:rPr>
            </a:br>
            <a:r>
              <a:rPr lang="ru-RU" sz="28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cs typeface="Calibri" pitchFamily="34" charset="0"/>
              </a:rPr>
              <a:t>Рузского городского округа</a:t>
            </a:r>
            <a:endParaRPr lang="ru-RU" sz="280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32770" name="Picture 2" descr="https://avatars.dzeninfra.ru/get-zen_doc/142473/pub_5e45c5f26948c51ea07b06a4_5e4675f96e1cd54e7a5c84b9/scale_120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924944"/>
            <a:ext cx="8712968" cy="37444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https://myenergy.co.uk/wp-content/uploads/2017/07/7EnergySavingIdeas-999x66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68344" y="5874226"/>
            <a:ext cx="1475656" cy="983771"/>
          </a:xfrm>
          <a:prstGeom prst="rect">
            <a:avLst/>
          </a:prstGeom>
          <a:noFill/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ru-RU" sz="44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cs typeface="Calibri" pitchFamily="34" charset="0"/>
              </a:rPr>
              <a:t>Расходы бюджета Рузского городского округа</a:t>
            </a:r>
            <a:endParaRPr lang="ru-RU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graphicFrame>
        <p:nvGraphicFramePr>
          <p:cNvPr id="5" name="Диаграмма 4"/>
          <p:cNvGraphicFramePr/>
          <p:nvPr/>
        </p:nvGraphicFramePr>
        <p:xfrm>
          <a:off x="323528" y="1556792"/>
          <a:ext cx="7632848" cy="49685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532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7524328" y="0"/>
            <a:ext cx="1619670" cy="1268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Прямоугольник 6"/>
          <p:cNvSpPr/>
          <p:nvPr/>
        </p:nvSpPr>
        <p:spPr>
          <a:xfrm>
            <a:off x="107504" y="1412776"/>
            <a:ext cx="2016224" cy="2880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Ед. измерения: млн. рублей</a:t>
            </a:r>
            <a:endParaRPr lang="ru-RU" sz="11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80728"/>
          </a:xfrm>
        </p:spPr>
        <p:txBody>
          <a:bodyPr>
            <a:noAutofit/>
          </a:bodyPr>
          <a:lstStyle/>
          <a:p>
            <a:pPr lvl="0"/>
            <a:r>
              <a:rPr lang="ru-RU" sz="18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cs typeface="Calibri" pitchFamily="34" charset="0"/>
              </a:rPr>
              <a:t>Расходы бюджета Рузского городского округа</a:t>
            </a:r>
            <a:r>
              <a:rPr lang="en-US" sz="18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cs typeface="Calibri" pitchFamily="34" charset="0"/>
              </a:rPr>
              <a:t> </a:t>
            </a:r>
            <a:r>
              <a:rPr lang="ru-RU" sz="18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cs typeface="Calibri" pitchFamily="34" charset="0"/>
              </a:rPr>
              <a:t>на 2023 год и плановый период 2024 и 2025 годов по разделам и подразделам бюджетной классификации в сравнении с ожидаемым исполнением бюджета 2022 года</a:t>
            </a:r>
            <a:endParaRPr lang="ru-RU" sz="180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-3" y="908738"/>
          <a:ext cx="9144003" cy="5949262"/>
        </p:xfrm>
        <a:graphic>
          <a:graphicData uri="http://schemas.openxmlformats.org/drawingml/2006/table">
            <a:tbl>
              <a:tblPr/>
              <a:tblGrid>
                <a:gridCol w="2204415"/>
                <a:gridCol w="382532"/>
                <a:gridCol w="440883"/>
                <a:gridCol w="527331"/>
                <a:gridCol w="544620"/>
                <a:gridCol w="564070"/>
                <a:gridCol w="797478"/>
                <a:gridCol w="743450"/>
                <a:gridCol w="734806"/>
                <a:gridCol w="734806"/>
                <a:gridCol w="734806"/>
                <a:gridCol w="734806"/>
              </a:tblGrid>
              <a:tr h="202921"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Ед. измерения: тыс. рублей</a:t>
                      </a:r>
                    </a:p>
                  </a:txBody>
                  <a:tcPr marL="4325" marR="4325" marT="43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325" marR="4325" marT="43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325" marR="4325" marT="43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325" marR="4325" marT="43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325" marR="4325" marT="43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325" marR="4325" marT="43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325" marR="4325" marT="43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325" marR="4325" marT="43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325" marR="4325" marT="43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325" marR="4325" marT="43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325" marR="4325" marT="43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325" marR="4325" marT="43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7796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Наименования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Раздел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Подраздел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Факт 2021 год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План 2022 год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 2022 год ожидаемое исполение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2023 год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Темп роста 2023 к 2022 %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Плановый период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2779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2024 год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Темп роста 2024 к 2023 %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2025 год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Темп роста 2025 к 2024 %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15609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1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3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4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5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6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7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8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9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10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11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12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156091">
                <a:tc>
                  <a:txBody>
                    <a:bodyPr/>
                    <a:lstStyle/>
                    <a:p>
                      <a:pPr algn="l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Общегосударственные вопросы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01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495 732,78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486 258,77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471 671,01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577 487,22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122%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597 841,02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104%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520 719,09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87%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</a:tr>
              <a:tr h="234136">
                <a:tc>
                  <a:txBody>
                    <a:bodyPr/>
                    <a:lstStyle/>
                    <a:p>
                      <a:pPr algn="l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Функционирование высшего должностного лица субъекта Российской Федерации и муниципального образования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01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02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2 653,71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2 387,41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2 315,79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2 489,97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108%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2 489,97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100%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2 489,97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100%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51206">
                <a:tc>
                  <a:txBody>
                    <a:bodyPr/>
                    <a:lstStyle/>
                    <a:p>
                      <a:pPr algn="l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Функционирование законодательных (представительных) органов государственной власти и представительных органов муниципальных образований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01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03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6 163,13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6 218,98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6 032,41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6 374,43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106%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6 393,06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100%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6 411,68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100%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51206">
                <a:tc>
                  <a:txBody>
                    <a:bodyPr/>
                    <a:lstStyle/>
                    <a:p>
                      <a:pPr algn="l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Функционирование Правительства Российской Федерации, высших исполнительных органов государственной власти субъектов Российской Федерации, местных администраций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01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04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166 324,87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166 586,93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161 589,32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183 775,39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114%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194 424,29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106%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179 050,92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92%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51206">
                <a:tc>
                  <a:txBody>
                    <a:bodyPr/>
                    <a:lstStyle/>
                    <a:p>
                      <a:pPr algn="l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Обеспечение деятельности финансовых, налоговых и таможенных органов и органов финансового (финансово-бюджетного) надзора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01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06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22 398,48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22 320,93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21 651,30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23 821,51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110%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23 796,27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100%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23 928,29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101%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56091">
                <a:tc>
                  <a:txBody>
                    <a:bodyPr/>
                    <a:lstStyle/>
                    <a:p>
                      <a:pPr algn="l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Резервные фонды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01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11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732,88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1 000,00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970,00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1 500,00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155%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1 500,00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100%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1 500,00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100%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56091">
                <a:tc>
                  <a:txBody>
                    <a:bodyPr/>
                    <a:lstStyle/>
                    <a:p>
                      <a:pPr algn="l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Другие общегосударственные вопросы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01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13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297 459,71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287 744,52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279 112,18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359 525,91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129%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369 237,43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103%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307 338,23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83%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56091">
                <a:tc>
                  <a:txBody>
                    <a:bodyPr/>
                    <a:lstStyle/>
                    <a:p>
                      <a:pPr algn="l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Национальная оборона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02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5 205,42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5 208,00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5 051,76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6 180,37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122%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6 228,33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101%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6 132,36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98%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</a:tr>
              <a:tr h="156091">
                <a:tc>
                  <a:txBody>
                    <a:bodyPr/>
                    <a:lstStyle/>
                    <a:p>
                      <a:pPr algn="l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Мобилизационная и вневойсковая подготовка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02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03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5 146,00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5 146,00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4 991,62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5 546,37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111%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5 794,33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104%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5 998,36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104%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56091">
                <a:tc>
                  <a:txBody>
                    <a:bodyPr/>
                    <a:lstStyle/>
                    <a:p>
                      <a:pPr algn="l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Мобилизационная подготовка экономики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02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04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59,42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62,00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60,14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634,00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1054%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434,00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68%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134,00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31%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27789">
                <a:tc>
                  <a:txBody>
                    <a:bodyPr/>
                    <a:lstStyle/>
                    <a:p>
                      <a:pPr algn="l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Национальная безопасность и правоохранительная деятельность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03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32 338,74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32 143,31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31 179,01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35 232,40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113%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35 307,85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100%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32 985,73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93%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</a:tr>
              <a:tr h="156091">
                <a:tc>
                  <a:txBody>
                    <a:bodyPr/>
                    <a:lstStyle/>
                    <a:p>
                      <a:pPr algn="l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Гражданская оборона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03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09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5 091,75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3 651,99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3 542,43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13 190,30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372%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16 845,20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128%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16 876,78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100%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51206">
                <a:tc>
                  <a:txBody>
                    <a:bodyPr/>
                    <a:lstStyle/>
                    <a:p>
                      <a:pPr algn="l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Защита населения и территории от чрезвычайных ситуаций природного и техногенного характера, пожарная безопасность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03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10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13 646,60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13 628,31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13 219,46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22 042,10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167%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18 462,66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84%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16 108,96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87%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56091">
                <a:tc>
                  <a:txBody>
                    <a:bodyPr/>
                    <a:lstStyle/>
                    <a:p>
                      <a:pPr algn="l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Национальная экономика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04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389 240,95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271 957,51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263 798,78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327 053,66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124%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302 047,01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92%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312 098,43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103%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</a:tr>
              <a:tr h="156091">
                <a:tc>
                  <a:txBody>
                    <a:bodyPr/>
                    <a:lstStyle/>
                    <a:p>
                      <a:pPr algn="l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Общеэкономические вопросы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04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01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586,00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586,00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568,42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600,00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106%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600,00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100%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600,00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100%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56091">
                <a:tc>
                  <a:txBody>
                    <a:bodyPr/>
                    <a:lstStyle/>
                    <a:p>
                      <a:pPr algn="l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Сельское хозяйство и рыболовство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04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05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3 054,31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2 430,00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2 357,10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2 690,00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114%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2 690,00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100%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2 690,00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100%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56091">
                <a:tc>
                  <a:txBody>
                    <a:bodyPr/>
                    <a:lstStyle/>
                    <a:p>
                      <a:pPr algn="l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Водное хозяйство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04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06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6 977,27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6 609,20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6 410,92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5 549,92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87%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6 032,99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109%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6 564,37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109%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56091">
                <a:tc>
                  <a:txBody>
                    <a:bodyPr/>
                    <a:lstStyle/>
                    <a:p>
                      <a:pPr algn="l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Транспорт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04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08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119 675,07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100 459,04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97 445,27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99 798,64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102%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101 594,23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102%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102 378,47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101%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56091">
                <a:tc>
                  <a:txBody>
                    <a:bodyPr/>
                    <a:lstStyle/>
                    <a:p>
                      <a:pPr algn="l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Дорожное хозяйство (дорожные фонды)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04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09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242 511,52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145 461,00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141 097,17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199 035,00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141%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171 782,00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86%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180 428,00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105%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56091">
                <a:tc>
                  <a:txBody>
                    <a:bodyPr/>
                    <a:lstStyle/>
                    <a:p>
                      <a:pPr algn="l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Другие вопросы в области национальной экономики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04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12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16 436,79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16 412,27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15 919,90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19 380,10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122%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19 347,79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100%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19 437,60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100%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56091">
                <a:tc>
                  <a:txBody>
                    <a:bodyPr/>
                    <a:lstStyle/>
                    <a:p>
                      <a:pPr algn="l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Жилищно-коммунальное хозяйство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05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739 798,56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860 047,25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834 245,83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1 374 474,82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165%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985 853,49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72%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911 575,19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92%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</a:tr>
              <a:tr h="156091">
                <a:tc>
                  <a:txBody>
                    <a:bodyPr/>
                    <a:lstStyle/>
                    <a:p>
                      <a:pPr algn="l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Жилищное хозяйство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05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01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122 073,25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288 109,91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279 466,61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216 305,22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77%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42 154,23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19%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37 124,34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88%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56091">
                <a:tc>
                  <a:txBody>
                    <a:bodyPr/>
                    <a:lstStyle/>
                    <a:p>
                      <a:pPr algn="l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Коммунальное хозяйство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05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02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230 231,15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146 580,61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142 183,20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178 252,35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125%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300 098,45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168%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225 746,29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75%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56091">
                <a:tc>
                  <a:txBody>
                    <a:bodyPr/>
                    <a:lstStyle/>
                    <a:p>
                      <a:pPr algn="l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Благоустройство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05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03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387 494,16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425 356,72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412 596,02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979 917,25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238%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643 600,81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66%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648 704,56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101%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56091">
                <a:tc>
                  <a:txBody>
                    <a:bodyPr/>
                    <a:lstStyle/>
                    <a:p>
                      <a:pPr algn="l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Охрана окружающей среды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06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154 776,79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54 927,11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53 279,30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19 983,81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38%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23 759,47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119%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7 902,88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33%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</a:tr>
              <a:tr h="156091">
                <a:tc>
                  <a:txBody>
                    <a:bodyPr/>
                    <a:lstStyle/>
                    <a:p>
                      <a:pPr algn="l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Сбор, удаление отходов и очистка сточных вод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06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02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139 389,00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39 018,64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37 848,08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3 462,40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9%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3 798,06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110%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411,47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11%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56091">
                <a:tc>
                  <a:txBody>
                    <a:bodyPr/>
                    <a:lstStyle/>
                    <a:p>
                      <a:pPr algn="l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Другие вопросы в области охраны окружающей среды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06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05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15 387,79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15 908,47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15 431,22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16 521,41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107%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19 961,41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121%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7 491,41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38%</a:t>
                      </a:r>
                    </a:p>
                  </a:txBody>
                  <a:tcPr marL="4325" marR="4325" marT="43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107503" y="1412784"/>
          <a:ext cx="8856984" cy="5328583"/>
        </p:xfrm>
        <a:graphic>
          <a:graphicData uri="http://schemas.openxmlformats.org/drawingml/2006/table">
            <a:tbl>
              <a:tblPr/>
              <a:tblGrid>
                <a:gridCol w="2135221"/>
                <a:gridCol w="370524"/>
                <a:gridCol w="427045"/>
                <a:gridCol w="510779"/>
                <a:gridCol w="527525"/>
                <a:gridCol w="546365"/>
                <a:gridCol w="772447"/>
                <a:gridCol w="720114"/>
                <a:gridCol w="711741"/>
                <a:gridCol w="711741"/>
                <a:gridCol w="711741"/>
                <a:gridCol w="711741"/>
              </a:tblGrid>
              <a:tr h="257040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Образование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07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1 817 237,54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2 461 261,52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2 387 423,68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1 992 808,52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83%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1 939 217,83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97%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1 774 236,84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91%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</a:tr>
              <a:tr h="189317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Дошкольное образование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07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01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501 175,60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531 569,88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515 622,78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755 133,56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146%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547 708,50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73%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549 676,45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100%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57040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Общее образование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07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02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1 178 740,50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1 773 311,22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1 720 111,88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1 056 118,49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61%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1 224 243,09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116%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1 058 545,29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86%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89317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Дополнительное образование детей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07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03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103 986,26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121 447,31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117 803,89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143 110,96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121%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127 928,66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89%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126 105,78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99%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83977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Профессиональная подготовка, переподготовка и повышение квалификации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07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05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1 251,48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1 522,88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1 477,19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1 752,21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119%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1 726,74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99%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1 738,17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101%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89317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Молодежная политика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07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07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15 499,76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15 622,23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15 153,57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16 680,83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110%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17 374,00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104%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18 418,00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106%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89317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Другие вопросы в области образования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07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09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16 583,94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17 788,00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17 254,36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20 012,49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116%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20 236,84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101%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19 753,15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98%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89317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Культура, кинематография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08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255 343,26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255 873,70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248 197,49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262 526,93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106%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257 756,19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98%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330 251,76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128%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</a:tr>
              <a:tr h="189317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Культура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08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01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246 174,10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246 600,62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239 202,60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252 528,95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106%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247 983,71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98%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320 479,28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129%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57040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Другие вопросы в области культуры, кинематографии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08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04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9 169,16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9 273,08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8 994,89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9 997,98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111%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9 772,48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98%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9 772,48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100%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89317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Социальная политика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118 109,22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142 064,36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137 802,43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116 728,68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85%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80 133,69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69%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98 515,41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123%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</a:tr>
              <a:tr h="189317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Пенсионное обеспечение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01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15 588,00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15 600,00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15 132,00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15 405,56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102%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15 659,45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102%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15 959,71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102%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89317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Социальное обеспечение населения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03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48 661,57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52 386,92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50 815,31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2 454,00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5%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2 526,00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103%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2 598,00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103%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89317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Охрана семьи и детства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04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53 859,65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74 077,45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71 855,12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98 869,12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138%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61 948,24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63%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79 957,70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129%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89317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Физическая культура и спорт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95 243,93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108 901,18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105 634,14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101 632,66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96%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114 326,05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112%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102 493,24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90%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</a:tr>
              <a:tr h="189317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Физическая культура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01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31 243,71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31 019,66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30 089,07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41 015,00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136%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41 661,00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102%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42 185,00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101%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89317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Массовый спорт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02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55 092,59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68 859,19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66 793,42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48 227,55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72%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60 331,14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125%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47 923,31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79%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57040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Другие вопросы в области физической культуры и спорта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05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8 907,62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9 022,33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8 751,66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12 390,11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142%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12 333,91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100%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12 384,93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100%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89317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Средства массовой информации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19 508,05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20 253,97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19 646,35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23 467,20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119%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23 474,10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100%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21 778,50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93%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</a:tr>
              <a:tr h="189317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Телевидение и радиовещание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01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11 639,66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12 588,77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12 211,11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11 755,82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96%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11 757,72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100%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10 096,32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86%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89317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Периодическая печать и издательства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02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5 479,30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5 830,00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5 655,10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7 460,90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132%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7 460,90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100%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7 460,90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100%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57040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Другие вопросы в области средств массовой информации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04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2 389,10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1 835,20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1 780,14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4 250,48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239%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4 255,48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100%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4 221,28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99%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57040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Обслуживание государственного (муниципального) долга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13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6 795,30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10 092,00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9 789,24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10 278,80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105%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24 352,20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237%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30 193,10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124%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</a:tr>
              <a:tr h="283977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Обслуживание государственного (муниципального) внутреннего долга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13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01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6 795,30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10 092,00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9 789,24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10 278,80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105%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24 352,20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237%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30 193,10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124%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89317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Итого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4 847 855,06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4 390 297,22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4 148 882,53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5839" marR="5839" marT="58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</a:tr>
            </a:tbl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179512" y="116632"/>
            <a:ext cx="885698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cs typeface="Calibri" pitchFamily="34" charset="0"/>
              </a:rPr>
              <a:t>Расходы бюджета Рузского городского округа</a:t>
            </a:r>
            <a:r>
              <a:rPr lang="en-US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cs typeface="Calibri" pitchFamily="34" charset="0"/>
              </a:rPr>
              <a:t> </a:t>
            </a:r>
            <a:r>
              <a:rPr lang="ru-RU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cs typeface="Calibri" pitchFamily="34" charset="0"/>
              </a:rPr>
              <a:t>на 2023 год и плановый период 2024 и 2025 годов по разделам и подразделам бюджетной классификации в сравнении с ожидаемым исполнением бюджета 2022 года</a:t>
            </a:r>
            <a:endParaRPr lang="ru-RU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23528" y="116632"/>
            <a:ext cx="8229600" cy="1143000"/>
          </a:xfrm>
        </p:spPr>
        <p:txBody>
          <a:bodyPr>
            <a:normAutofit/>
          </a:bodyPr>
          <a:lstStyle/>
          <a:p>
            <a:r>
              <a:rPr lang="ru-RU" sz="20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cs typeface="Calibri" pitchFamily="34" charset="0"/>
              </a:rPr>
              <a:t>Информация о расходах бюджета с учетом интересов целевых групп пользователей </a:t>
            </a:r>
            <a:r>
              <a:rPr lang="ru-RU" sz="20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планируемые к реализации в 2023 -2025 годах</a:t>
            </a:r>
            <a:r>
              <a:rPr lang="ru-RU" sz="20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cs typeface="Calibri" pitchFamily="34" charset="0"/>
              </a:rPr>
              <a:t> в Рузском городском округе</a:t>
            </a:r>
            <a:endParaRPr lang="ru-RU" sz="3600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179512" y="1268760"/>
          <a:ext cx="8712968" cy="5400600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125826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927338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389201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801394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778924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778924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778924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</a:tblGrid>
              <a:tr h="40296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Наименование целевой группы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6" marR="4516" marT="4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Наименование мер социальной поддержки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6" marR="4516" marT="4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НПА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6" marR="4516" marT="4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Размер выплат на 1 получателя (руб.)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6" marR="4516" marT="4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Прогноз </a:t>
                      </a:r>
                      <a:r>
                        <a:rPr lang="ru-RU" sz="8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2023 </a:t>
                      </a:r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год(</a:t>
                      </a:r>
                      <a:r>
                        <a:rPr lang="ru-RU" sz="800" u="none" strike="noStrike" dirty="0" err="1">
                          <a:latin typeface="Times New Roman" pitchFamily="18" charset="0"/>
                          <a:cs typeface="Times New Roman" pitchFamily="18" charset="0"/>
                        </a:rPr>
                        <a:t>тыс.руб</a:t>
                      </a:r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)/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6" marR="4516" marT="4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Прогноз </a:t>
                      </a:r>
                      <a:r>
                        <a:rPr lang="ru-RU" sz="8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2024 </a:t>
                      </a:r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год(</a:t>
                      </a:r>
                      <a:r>
                        <a:rPr lang="ru-RU" sz="800" u="none" strike="noStrike" dirty="0" err="1">
                          <a:latin typeface="Times New Roman" pitchFamily="18" charset="0"/>
                          <a:cs typeface="Times New Roman" pitchFamily="18" charset="0"/>
                        </a:rPr>
                        <a:t>тыс.руб</a:t>
                      </a:r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)/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6" marR="4516" marT="4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Прогноз </a:t>
                      </a:r>
                      <a:r>
                        <a:rPr lang="ru-RU" sz="8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2025 </a:t>
                      </a:r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год(</a:t>
                      </a:r>
                      <a:r>
                        <a:rPr lang="ru-RU" sz="800" u="none" strike="noStrike" dirty="0" err="1">
                          <a:latin typeface="Times New Roman" pitchFamily="18" charset="0"/>
                          <a:cs typeface="Times New Roman" pitchFamily="18" charset="0"/>
                        </a:rPr>
                        <a:t>тыс.руб</a:t>
                      </a:r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)/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6" marR="4516" marT="4516" marB="0"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3805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6" marR="4516" marT="4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6" marR="4516" marT="4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6" marR="4516" marT="4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6" marR="4516" marT="4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6" marR="4516" marT="4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6" marR="4516" marT="4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6" marR="4516" marT="4516" marB="0"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33672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Дети в возрасте от 1 до 7 лет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6" marR="4516" marT="4516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Компенсация родительской платы за присмотр и уход за детьми, осваивающими образовательные программы дошкольного образования в организациях Московской области, осуществляющих образовательную деятельность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6" marR="4516" marT="4516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Постановление от 23.08.2019 № 4151(в редакции от 20.08.2020 №2440, от 23.03.2021 № 834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6" marR="4516" marT="4516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исчисляется индивидуально для каждого ребенка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6" marR="4516" marT="4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21097,00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6" marR="4516" marT="4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21097,00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6" marR="4516" marT="4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21097,00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6" marR="4516" marT="4516" marB="0"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69910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3364 </a:t>
                      </a:r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чел.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6" marR="4516" marT="4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3364 </a:t>
                      </a:r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чел.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6" marR="4516" marT="4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3364 </a:t>
                      </a:r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чел.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6" marR="4516" marT="4516" marB="0"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03382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Дети в возрасте от 7 до 15 лет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6" marR="4516" marT="4516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Организация отдыха детей в каникулярное время 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6" marR="4516" marT="4516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Постановление от 06.03.2019 № 580 "Об утверждении Порядка организации отдыха</a:t>
                      </a:r>
                      <a:r>
                        <a:rPr lang="ru-RU" sz="8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, оздоровления </a:t>
                      </a:r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и занятости детей и подростков, проживающих на территории Рузского городского округа".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6" marR="4516" marT="4516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исчисляется индивидуально для каждого ребенка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6" marR="4516" marT="4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11 288,62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6" marR="4516" marT="4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11 602,00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6" marR="4516" marT="4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11 817,00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6" marR="4516" marT="4516" marB="0" anchor="ctr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46448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4105 </a:t>
                      </a:r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чел.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6" marR="4516" marT="4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4138 </a:t>
                      </a:r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чел.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6" marR="4516" marT="4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4138 </a:t>
                      </a:r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чел.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6" marR="4516" marT="4516" marB="0" anchor="ctr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46199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Многодетные</a:t>
                      </a:r>
                      <a:r>
                        <a:rPr lang="ru-RU" sz="800" b="0" i="0" u="none" strike="noStrike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семьи</a:t>
                      </a:r>
                      <a:endParaRPr lang="ru-RU" sz="800" b="0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6" marR="4516" marT="4516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Мероприятия по улучшению жилищных</a:t>
                      </a:r>
                      <a:r>
                        <a:rPr lang="ru-RU" sz="800" u="none" strike="noStrike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условий многодетных семей</a:t>
                      </a:r>
                      <a:endParaRPr lang="ru-RU" sz="800" b="0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6" marR="4516" marT="4516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«Жилище»</a:t>
                      </a:r>
                      <a:endParaRPr lang="ru-RU" sz="800" b="0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6" marR="4516" marT="4516" marB="0" anchor="ctr"/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u="none" strike="noStrike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рассчитывается исходя из численности многодетной семьи</a:t>
                      </a:r>
                      <a:endParaRPr lang="ru-RU" sz="800" b="0" i="0" u="none" strike="noStrike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 fontAlgn="ctr"/>
                      <a:r>
                        <a:rPr lang="ru-RU" sz="800" u="none" strike="noStrike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lang="ru-RU" sz="800" b="0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6" marR="4516" marT="4516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u="none" strike="noStrike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0,00</a:t>
                      </a:r>
                      <a:endParaRPr lang="ru-RU" sz="800" b="0" i="0" u="none" strike="noStrike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6" marR="4516" marT="4516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u="none" strike="noStrike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0,00</a:t>
                      </a:r>
                      <a:endParaRPr lang="ru-RU" sz="800" b="0" i="0" u="none" strike="noStrike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6" marR="4516" marT="4516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u="none" strike="noStrike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4423,00</a:t>
                      </a:r>
                      <a:endParaRPr lang="ru-RU" sz="800" b="0" i="0" u="none" strike="noStrike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6" marR="4516" marT="4516" marB="0" anchor="ctr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45412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800" b="0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6" marR="4516" marT="4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800" b="0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6" marR="4516" marT="4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 </a:t>
                      </a:r>
                      <a:r>
                        <a:rPr lang="ru-RU" sz="800" u="none" strike="noStrike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чел.</a:t>
                      </a:r>
                      <a:endParaRPr lang="ru-RU" sz="800" b="0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6" marR="4516" marT="4516" marB="0" anchor="ctr"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285600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Молодые семьи,   в которых  возраст каждого из супругов не превышает 35 лет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6" marR="4516" marT="4516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Обеспечение жильем молодых семей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6" marR="4516" marT="4516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Постановление Администрации Рузского городского округа № 2650 от 15.11.2017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6" marR="4516" marT="4516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рассчитывается </a:t>
                      </a:r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исходя из численности молодой семьи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6" marR="4516" marT="4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10 177,30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6" marR="4516" marT="4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5 </a:t>
                      </a:r>
                      <a:r>
                        <a:rPr lang="ru-RU" sz="8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859,24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6" marR="4516" marT="4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5 533,70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6" marR="4516" marT="4516" marB="0" anchor="ctr"/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2856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4 семьи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6" marR="4516" marT="4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 </a:t>
                      </a:r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семьи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6" marR="4516" marT="4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ru-RU" sz="800" u="none" strike="noStrike" kern="1200" dirty="0" smtClean="0">
                          <a:latin typeface="Times New Roman" pitchFamily="18" charset="0"/>
                          <a:cs typeface="Times New Roman" pitchFamily="18" charset="0"/>
                        </a:rPr>
                        <a:t>2 семьи</a:t>
                      </a:r>
                      <a:endParaRPr kumimoji="0" lang="ru-RU" sz="800" b="0" i="0" u="none" strike="noStrike" kern="1200" dirty="0">
                        <a:solidFill>
                          <a:srgbClr val="000000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4516" marR="4516" marT="4516" marB="0" anchor="ctr"/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411090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Дети-сироты и дети, оставшиеся без попечения родителей, лица из их числа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6" marR="4516" marT="4516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Предоставление жилых помещений детям-сиротам и детям, оставшимся без попечения родителей, лицам из их числа по договорам найма специализированных жилых помещений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6" marR="4516" marT="4516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Постановление Администрации Рузского городского округа № 2650 от 15.11.2017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6" marR="4516" marT="4516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предоставляются жилые помещения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6" marR="4516" marT="4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60 083,00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6" marR="4516" marT="4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34 781,00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6" marR="4516" marT="4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48 693,00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6" marR="4516" marT="4516" marB="0" anchor="ctr"/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41109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19 </a:t>
                      </a:r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детей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6" marR="4516" marT="4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10 </a:t>
                      </a:r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детей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6" marR="4516" marT="4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14 </a:t>
                      </a:r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детей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6" marR="4516" marT="4516" marB="0" anchor="ctr"/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242327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ЖКУ ветеранам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6" marR="4516" marT="4516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Оказание мер социальной поддержки отдельным категориям граждан из бюджета Рузского городского округа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6" marR="4516" marT="4516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"Порядок предоставления компенсации на оплату жилого помещения и коммунальных услуг инвалидам и участникам Великой отечественной войны" Постановление Главы Рузского городского округа Московской области от 23.08.2018 № 3139. Решение Совета депутатов Рузского городского округа Московской области от 25.04.2018 № 222/21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6" marR="4516" marT="4516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исчисляется фиксированной суммой в размере 1000 руб. в месяц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6" marR="4516" marT="4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480,00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6" marR="4516" marT="4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480,00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6" marR="4516" marT="4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480,00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6" marR="4516" marT="4516" marB="0" anchor="ctr"/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  <a:tr h="82290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8 </a:t>
                      </a:r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чел.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6" marR="4516" marT="4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8 </a:t>
                      </a:r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чел.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6" marR="4516" marT="4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8 </a:t>
                      </a:r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чел.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6" marR="4516" marT="4516" marB="0" anchor="ctr"/>
                </a:tc>
                <a:extLst>
                  <a:ext uri="{0D108BD9-81ED-4DB2-BD59-A6C34878D82A}">
                    <a16:rowId xmlns="" xmlns:a16="http://schemas.microsoft.com/office/drawing/2014/main" val="10013"/>
                  </a:ext>
                </a:extLst>
              </a:tr>
            </a:tbl>
          </a:graphicData>
        </a:graphic>
      </p:graphicFrame>
      <p:pic>
        <p:nvPicPr>
          <p:cNvPr id="50178" name="Picture 2" descr="https://www.syl.ru/misc/i/ai/207661/9438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52728" y="0"/>
            <a:ext cx="1191272" cy="119675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143000"/>
          </a:xfrm>
        </p:spPr>
        <p:txBody>
          <a:bodyPr>
            <a:noAutofit/>
          </a:bodyPr>
          <a:lstStyle/>
          <a:p>
            <a:pPr lvl="0"/>
            <a:r>
              <a:rPr lang="ru-RU" sz="20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cs typeface="Calibri" pitchFamily="34" charset="0"/>
              </a:rPr>
              <a:t>Информация о расходах бюджета Рузского городского округа</a:t>
            </a:r>
            <a:r>
              <a:rPr lang="en-US" sz="20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cs typeface="Calibri" pitchFamily="34" charset="0"/>
              </a:rPr>
              <a:t> </a:t>
            </a:r>
            <a:r>
              <a:rPr lang="ru-RU" sz="20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cs typeface="Calibri" pitchFamily="34" charset="0"/>
              </a:rPr>
              <a:t>на 2023 год и плановый период 2024 и 2025 годов в разрезе муниципальных программ с указанием планируемых целевых показателях программ в динамике</a:t>
            </a:r>
            <a:endParaRPr lang="ru-RU" sz="200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179512" y="1340769"/>
          <a:ext cx="8856983" cy="5518698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2812121"/>
                <a:gridCol w="805180"/>
                <a:gridCol w="805180"/>
                <a:gridCol w="889304"/>
                <a:gridCol w="937374"/>
                <a:gridCol w="853251"/>
                <a:gridCol w="889304"/>
                <a:gridCol w="865269"/>
              </a:tblGrid>
              <a:tr h="135270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Ед. измерения: тыс. рублей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210" marR="5210" marT="521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210" marR="5210" marT="521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210" marR="5210" marT="521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210" marR="5210" marT="521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210" marR="5210" marT="521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210" marR="5210" marT="521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210" marR="5210" marT="521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210" marR="5210" marT="5210" marB="0" anchor="b"/>
                </a:tc>
              </a:tr>
              <a:tr h="352469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Наименование муниципальной программы 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210" marR="5210" marT="521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Целевая статья расходов 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210" marR="5210" marT="521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Факт 2021 года 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210" marR="5210" marT="521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План 2022 года 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210" marR="5210" marT="521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Ожидаемое исполнение за 2022 год 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210" marR="5210" marT="521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2023 год 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210" marR="5210" marT="521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2024 год 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210" marR="5210" marT="521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2025 год 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210" marR="5210" marT="5210" marB="0" anchor="ctr"/>
                </a:tc>
              </a:tr>
              <a:tr h="120790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210" marR="5210" marT="521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210" marR="5210" marT="521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210" marR="5210" marT="521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210" marR="5210" marT="521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210" marR="5210" marT="521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210" marR="5210" marT="521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210" marR="5210" marT="521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210" marR="5210" marT="5210" marB="0" anchor="ctr"/>
                </a:tc>
              </a:tr>
              <a:tr h="120790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"Здравоохранение" 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210" marR="5210" marT="521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100000000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210" marR="5210" marT="521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2 419 919,35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210" marR="5210" marT="521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1 680 000,00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210" marR="5210" marT="521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1 629 600,00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210" marR="5210" marT="521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1 620 000,00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210" marR="5210" marT="521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1 620 000,00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210" marR="5210" marT="521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1 620 000,00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210" marR="5210" marT="5210" marB="0" anchor="ctr"/>
                </a:tc>
              </a:tr>
              <a:tr h="120790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"Культура и туризм" 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210" marR="5210" marT="521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200000000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210" marR="5210" marT="521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351 596 588,06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210" marR="5210" marT="521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367 609 841,12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210" marR="5210" marT="521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356 581 545,89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210" marR="5210" marT="521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394 986 228,48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210" marR="5210" marT="521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375 222 022,91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210" marR="5210" marT="521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375 627 842,51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210" marR="5210" marT="5210" marB="0" anchor="ctr"/>
                </a:tc>
              </a:tr>
              <a:tr h="131494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"Образование" 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210" marR="5210" marT="521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300000000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210" marR="5210" marT="521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1 444 351 374,05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210" marR="5210" marT="521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2 182 928 313,71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210" marR="5210" marT="521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2 117 440 464,30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210" marR="5210" marT="521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1 857 469 001,02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210" marR="5210" marT="521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1 818 465 561,20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210" marR="5210" marT="521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1 655 911 282,69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210" marR="5210" marT="5210" marB="0" anchor="ctr"/>
                </a:tc>
              </a:tr>
              <a:tr h="236629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"Социальная защита населения" 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210" marR="5210" marT="521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400000000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210" marR="5210" marT="521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69 854 590,75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210" marR="5210" marT="521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66 468 695,00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210" marR="5210" marT="521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64 474 634,15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210" marR="5210" marT="521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29 509 180,60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210" marR="5210" marT="521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30 103 449,10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210" marR="5210" marT="521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30 639 707,00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210" marR="5210" marT="5210" marB="0" anchor="ctr"/>
                </a:tc>
              </a:tr>
              <a:tr h="120790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"Спорт" 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210" marR="5210" marT="521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500000000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210" marR="5210" marT="521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93 284 617,67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210" marR="5210" marT="521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109 331 098,01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210" marR="5210" marT="521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106 051 165,07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210" marR="5210" marT="521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101 458 987,66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210" marR="5210" marT="521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114 152 360,84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210" marR="5210" marT="521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102 319 549,75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210" marR="5210" marT="5210" marB="0" anchor="ctr"/>
                </a:tc>
              </a:tr>
              <a:tr h="236629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"Развитие сельского хозяйства" 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210" marR="5210" marT="521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600000000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210" marR="5210" marT="521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14 736 489,80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210" marR="5210" marT="521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46 755 172,57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210" marR="5210" marT="521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45 352 517,39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210" marR="5210" marT="521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26 614 240,00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210" marR="5210" marT="521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19 148 480,00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210" marR="5210" marT="521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19 180 930,00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210" marR="5210" marT="5210" marB="0" anchor="ctr"/>
                </a:tc>
              </a:tr>
              <a:tr h="236629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"Экология и окружающая среда" 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210" marR="5210" marT="521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700000000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210" marR="5210" marT="521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16 222 500,86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210" marR="5210" marT="521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23 820 461,43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210" marR="5210" marT="521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23 105 847,59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210" marR="5210" marT="521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21 271 325,12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210" marR="5210" marT="521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25 994 396,63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210" marR="5210" marT="521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14 055 775,30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210" marR="5210" marT="5210" marB="0" anchor="ctr"/>
                </a:tc>
              </a:tr>
              <a:tr h="236629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"Безопасность и обеспечение безопасности жизнедеятельности населения" 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210" marR="5210" marT="521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800000000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210" marR="5210" marT="521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42 488 088,29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210" marR="5210" marT="521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60 561 569,79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210" marR="5210" marT="521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58 744 722,70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210" marR="5210" marT="521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71 501 396,23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210" marR="5210" marT="521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71 576 850,84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210" marR="5210" marT="521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69 254 730,18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210" marR="5210" marT="5210" marB="0" anchor="ctr"/>
                </a:tc>
              </a:tr>
              <a:tr h="120790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"Жилище" 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210" marR="5210" marT="521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900000000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210" marR="5210" marT="521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32 979 493,49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210" marR="5210" marT="521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83 274 551,80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210" marR="5210" marT="521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80 776 315,25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210" marR="5210" marT="521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78 059 117,70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210" marR="5210" marT="521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41 138 240,00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210" marR="5210" marT="521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59 147 700,00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210" marR="5210" marT="5210" marB="0" anchor="ctr"/>
                </a:tc>
              </a:tr>
              <a:tr h="352469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"Развитие инженерной инфраструктуры, энергоэффективности и отрасли обращения с отходами" 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210" marR="5210" marT="521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1000000000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210" marR="5210" marT="521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183 361 702,93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210" marR="5210" marT="521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250 357 245,12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210" marR="5210" marT="521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242 846 527,77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210" marR="5210" marT="521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185 162 517,24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210" marR="5210" marT="521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315 056 541,04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210" marR="5210" marT="521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237 741 821,04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210" marR="5210" marT="5210" marB="0" anchor="ctr"/>
                </a:tc>
              </a:tr>
              <a:tr h="120790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"Предпринимательство" 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210" marR="5210" marT="521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1100000000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210" marR="5210" marT="521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12 142 751,48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210" marR="5210" marT="521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12 925 315,82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210" marR="5210" marT="521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12 537 556,35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210" marR="5210" marT="521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15 503 101,83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210" marR="5210" marT="521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15 470 790,98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210" marR="5210" marT="521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15 560 597,55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210" marR="5210" marT="5210" marB="0" anchor="ctr"/>
                </a:tc>
              </a:tr>
              <a:tr h="236629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"Управление имуществом и муниципальными финансами" 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210" marR="5210" marT="521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1200000000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210" marR="5210" marT="521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391 402 838,07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210" marR="5210" marT="521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426 543 170,02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210" marR="5210" marT="521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413 746 874,92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210" marR="5210" marT="521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442 362 276,20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210" marR="5210" marT="521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462 878 973,85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210" marR="5210" marT="521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436 822 905,09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210" marR="5210" marT="5210" marB="0" anchor="ctr"/>
                </a:tc>
              </a:tr>
              <a:tr h="468308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"Развитие институтов гражданского общества, повышение эффективности местного самоуправления и реализации молодежной политики" 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210" marR="5210" marT="521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1300000000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210" marR="5210" marT="521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36 930 784,69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210" marR="5210" marT="521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62 428 374,90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210" marR="5210" marT="521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60 555 523,65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210" marR="5210" marT="521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43 107 576,00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210" marR="5210" marT="521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43 466 930,00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210" marR="5210" marT="521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42 804 160,00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210" marR="5210" marT="5210" marB="0" anchor="ctr"/>
                </a:tc>
              </a:tr>
              <a:tr h="236629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"Развитие и функционирование дорожно-транспортного комплекса" 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210" marR="5210" marT="521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1400000000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210" marR="5210" marT="521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227 061 321,76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210" marR="5210" marT="521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379 225 558,65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210" marR="5210" marT="521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367 848 791,89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210" marR="5210" marT="521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252 662 401,00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210" marR="5210" marT="521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272 670 751,00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210" marR="5210" marT="521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282 068 541,00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210" marR="5210" marT="5210" marB="0" anchor="ctr"/>
                </a:tc>
              </a:tr>
              <a:tr h="236629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"Цифровое муниципальное образование" 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210" marR="5210" marT="521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1500000000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210" marR="5210" marT="521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89 960 955,77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210" marR="5210" marT="521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118 902 102,22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210" marR="5210" marT="521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115 335 039,15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210" marR="5210" marT="521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103 423 869,20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210" marR="5210" marT="521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107 038 809,44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210" marR="5210" marT="521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103 738 813,49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210" marR="5210" marT="5210" marB="0" anchor="ctr"/>
                </a:tc>
              </a:tr>
              <a:tr h="236629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"Архитектура и градостроительство" 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210" marR="5210" marT="521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1600000000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210" marR="5210" marT="521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2 406 000,00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210" marR="5210" marT="521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2 691 380,30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210" marR="5210" marT="521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2 610 638,89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210" marR="5210" marT="521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7 482 850,00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210" marR="5210" marT="521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7 990 000,00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210" marR="5210" marT="521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2 490 000,00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210" marR="5210" marT="5210" marB="0" anchor="ctr"/>
                </a:tc>
              </a:tr>
              <a:tr h="236629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"Формирование современной комфортной городской среды" 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210" marR="5210" marT="521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1700000000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210" marR="5210" marT="521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364 346 075,62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210" marR="5210" marT="521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604 157 423,36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210" marR="5210" marT="521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586 032 700,66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210" marR="5210" marT="521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990 889 920,67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210" marR="5210" marT="521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595 837 809,65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210" marR="5210" marT="521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600 083 559,99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210" marR="5210" marT="5210" marB="0" anchor="ctr"/>
                </a:tc>
              </a:tr>
              <a:tr h="236629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"Строительство объектов социальной инфраструктуры" 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210" marR="5210" marT="521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1800000000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210" marR="5210" marT="521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155 403 284,76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210" marR="5210" marT="521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969 067 503,32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210" marR="5210" marT="521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939 995 478,22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210" marR="5210" marT="521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13 047 337,86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210" marR="5210" marT="521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10 007 441,98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210" marR="5210" marT="521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80 518 356,21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210" marR="5210" marT="5210" marB="0" anchor="ctr"/>
                </a:tc>
              </a:tr>
              <a:tr h="236629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"Переселение граждан из аварийного жилищного фонда" 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210" marR="5210" marT="521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1900000000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210" marR="5210" marT="521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38 742 273,54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210" marR="5210" marT="521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221 119 719,37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210" marR="5210" marT="521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214 486 127,79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210" marR="5210" marT="521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161 467 740,00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210" marR="5210" marT="521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0,00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210" marR="5210" marT="521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0,00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210" marR="5210" marT="5210" marB="0" anchor="ctr"/>
                </a:tc>
              </a:tr>
              <a:tr h="236629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Руководство и управление в сфере установленных функций органов местного самоуправления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210" marR="5210" marT="521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9500000000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210" marR="5210" marT="521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10 713 600,63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210" marR="5210" marT="521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11 120 969,38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210" marR="5210" marT="521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10 787 340,30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210" marR="5210" marT="521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10 821 706,57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210" marR="5210" marT="521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10 870 185,42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210" marR="5210" marT="521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10 921 651,40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210" marR="5210" marT="5210" marB="0" anchor="ctr"/>
                </a:tc>
              </a:tr>
              <a:tr h="120790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Непрограммные расходы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210" marR="5210" marT="521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9900000000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210" marR="5210" marT="521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67 195 126,53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210" marR="5210" marT="521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56 600 145,30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210" marR="5210" marT="521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54 902 140,94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210" marR="5210" marT="521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39 434 286,62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210" marR="5210" marT="521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51 587 629,92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210" marR="5210" marT="521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8 374 606,80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210" marR="5210" marT="5210" marB="0" anchor="ctr"/>
                </a:tc>
              </a:tr>
              <a:tr h="131494">
                <a:tc gridSpan="2">
                  <a:txBody>
                    <a:bodyPr/>
                    <a:lstStyle/>
                    <a:p>
                      <a:pPr algn="l" rtl="0" fontAlgn="b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 Итого 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210" marR="5210" marT="5210" marB="0" anchor="b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3 569 691 653,94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210" marR="5210" marT="521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5 989 847 496,51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210" marR="5210" marT="521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5 875 841 552,87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210" marR="5210" marT="521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4 847 855 060,00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210" marR="5210" marT="521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4 390 297 224,80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210" marR="5210" marT="521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4 148 882 530,00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210" marR="5210" marT="5210" marB="0" anchor="ctr"/>
                </a:tc>
              </a:tr>
            </a:tbl>
          </a:graphicData>
        </a:graphic>
      </p:graphicFrame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66130"/>
          </a:xfrm>
        </p:spPr>
        <p:txBody>
          <a:bodyPr>
            <a:noAutofit/>
          </a:bodyPr>
          <a:lstStyle/>
          <a:p>
            <a:pPr lvl="0"/>
            <a:r>
              <a:rPr lang="ru-RU" sz="24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cs typeface="Calibri" pitchFamily="34" charset="0"/>
              </a:rPr>
              <a:t>Расходы бюджета Рузского городского округа</a:t>
            </a:r>
            <a:r>
              <a:rPr lang="en-US" sz="24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cs typeface="Calibri" pitchFamily="34" charset="0"/>
              </a:rPr>
              <a:t> </a:t>
            </a:r>
            <a:r>
              <a:rPr lang="ru-RU" sz="24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cs typeface="Calibri" pitchFamily="34" charset="0"/>
              </a:rPr>
              <a:t>на 2023 год и плановый период 2024 и 2025 годов в разрезе муниципальных программ</a:t>
            </a:r>
            <a:endParaRPr lang="ru-RU" sz="240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graphicFrame>
        <p:nvGraphicFramePr>
          <p:cNvPr id="4" name="Диаграмма 3"/>
          <p:cNvGraphicFramePr/>
          <p:nvPr/>
        </p:nvGraphicFramePr>
        <p:xfrm>
          <a:off x="683568" y="1556792"/>
          <a:ext cx="8136904" cy="50131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Какие бывают виды бюджетов?</a:t>
            </a:r>
            <a:endParaRPr lang="ru-RU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4" name="Заголовок 2"/>
          <p:cNvSpPr txBox="1">
            <a:spLocks/>
          </p:cNvSpPr>
          <p:nvPr/>
        </p:nvSpPr>
        <p:spPr>
          <a:xfrm>
            <a:off x="3419872" y="980728"/>
            <a:ext cx="1800200" cy="720080"/>
          </a:xfrm>
          <a:prstGeom prst="rect">
            <a:avLst/>
          </a:prstGeom>
        </p:spPr>
        <p:txBody>
          <a:bodyPr vert="horz" rtlCol="0" anchor="ctr">
            <a:normAutofit fontScale="97500"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normalizeH="0" baseline="0" noProof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Бюджет</a:t>
            </a:r>
            <a:endParaRPr kumimoji="0" lang="ru-RU" sz="3200" b="1" i="0" u="none" strike="noStrike" kern="1200" normalizeH="0" baseline="0" noProof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8434" name="Picture 2" descr="https://phonoteka.org/uploads/posts/2021-05/1620986295_2-phonoteka_org-p-semeinii-byudzhet-fon-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2204864"/>
            <a:ext cx="2160240" cy="14401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Заголовок 2"/>
          <p:cNvSpPr txBox="1">
            <a:spLocks/>
          </p:cNvSpPr>
          <p:nvPr/>
        </p:nvSpPr>
        <p:spPr>
          <a:xfrm>
            <a:off x="251520" y="1628800"/>
            <a:ext cx="2592288" cy="720080"/>
          </a:xfrm>
          <a:prstGeom prst="rect">
            <a:avLst/>
          </a:prstGeom>
        </p:spPr>
        <p:txBody>
          <a:bodyPr vert="horz" rtlCol="0" anchor="ctr">
            <a:normAutofit fontScale="975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normalizeH="0" baseline="0" noProof="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tx1">
                    <a:lumMod val="50000"/>
                    <a:lumOff val="50000"/>
                  </a:schemeClr>
                </a:solidFill>
                <a:uLnTx/>
                <a:uFillTx/>
                <a:latin typeface="+mj-lt"/>
                <a:ea typeface="+mj-ea"/>
                <a:cs typeface="+mj-cs"/>
              </a:rPr>
              <a:t>Семейный бюджет</a:t>
            </a:r>
            <a:endParaRPr kumimoji="0" lang="ru-RU" sz="2000" b="1" i="0" u="none" strike="noStrike" kern="1200" normalizeH="0" baseline="0" noProof="0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solidFill>
                <a:schemeClr val="tx1">
                  <a:lumMod val="50000"/>
                  <a:lumOff val="50000"/>
                </a:schemeClr>
              </a:solidFill>
              <a:uLnTx/>
              <a:uFillTx/>
              <a:latin typeface="+mj-lt"/>
              <a:ea typeface="+mj-ea"/>
              <a:cs typeface="+mj-cs"/>
            </a:endParaRPr>
          </a:p>
        </p:txBody>
      </p:sp>
      <p:cxnSp>
        <p:nvCxnSpPr>
          <p:cNvPr id="8" name="Прямая со стрелкой 7"/>
          <p:cNvCxnSpPr>
            <a:stCxn id="4" idx="1"/>
            <a:endCxn id="6" idx="0"/>
          </p:cNvCxnSpPr>
          <p:nvPr/>
        </p:nvCxnSpPr>
        <p:spPr>
          <a:xfrm flipH="1">
            <a:off x="1547664" y="1340768"/>
            <a:ext cx="1872208" cy="288032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Заголовок 2"/>
          <p:cNvSpPr txBox="1">
            <a:spLocks/>
          </p:cNvSpPr>
          <p:nvPr/>
        </p:nvSpPr>
        <p:spPr>
          <a:xfrm>
            <a:off x="5940152" y="1700808"/>
            <a:ext cx="3203848" cy="720080"/>
          </a:xfrm>
          <a:prstGeom prst="rect">
            <a:avLst/>
          </a:prstGeom>
        </p:spPr>
        <p:txBody>
          <a:bodyPr vert="horz" rtlCol="0" anchor="ctr">
            <a:normAutofit fontScale="975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normalizeH="0" baseline="0" noProof="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tx1">
                    <a:lumMod val="50000"/>
                    <a:lumOff val="50000"/>
                  </a:schemeClr>
                </a:solidFill>
                <a:uLnTx/>
                <a:uFillTx/>
                <a:latin typeface="+mj-lt"/>
                <a:ea typeface="+mj-ea"/>
                <a:cs typeface="+mj-cs"/>
              </a:rPr>
              <a:t>Бюджет организаций</a:t>
            </a:r>
            <a:endParaRPr kumimoji="0" lang="ru-RU" sz="2000" b="1" i="0" u="none" strike="noStrike" kern="1200" normalizeH="0" baseline="0" noProof="0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solidFill>
                <a:schemeClr val="tx1">
                  <a:lumMod val="50000"/>
                  <a:lumOff val="50000"/>
                </a:schemeClr>
              </a:solidFill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8436" name="Picture 4" descr="https://invest.tyumen-city.ru/files/informer/img/2017/10/59d1d99d3947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84168" y="2204864"/>
            <a:ext cx="2710101" cy="15252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11" name="Прямая со стрелкой 10"/>
          <p:cNvCxnSpPr/>
          <p:nvPr/>
        </p:nvCxnSpPr>
        <p:spPr>
          <a:xfrm>
            <a:off x="5364088" y="1340768"/>
            <a:ext cx="1944216" cy="504056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/>
          <p:nvPr/>
        </p:nvCxnSpPr>
        <p:spPr>
          <a:xfrm>
            <a:off x="4355976" y="1628800"/>
            <a:ext cx="0" cy="936104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Заголовок 2"/>
          <p:cNvSpPr txBox="1">
            <a:spLocks/>
          </p:cNvSpPr>
          <p:nvPr/>
        </p:nvSpPr>
        <p:spPr>
          <a:xfrm>
            <a:off x="3131840" y="2564904"/>
            <a:ext cx="2448272" cy="720080"/>
          </a:xfrm>
          <a:prstGeom prst="rect">
            <a:avLst/>
          </a:prstGeom>
        </p:spPr>
        <p:txBody>
          <a:bodyPr vert="horz" rtlCol="0" anchor="ctr">
            <a:no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normalizeH="0" baseline="0" noProof="0" dirty="0" smtClean="0">
                <a:ln/>
                <a:solidFill>
                  <a:schemeClr val="accent3"/>
                </a:solidFill>
                <a:uLnTx/>
                <a:uFillTx/>
                <a:latin typeface="+mj-lt"/>
                <a:ea typeface="+mj-ea"/>
                <a:cs typeface="+mj-cs"/>
              </a:rPr>
              <a:t>Бюджеты публично-правовых образований</a:t>
            </a:r>
            <a:endParaRPr kumimoji="0" lang="ru-RU" sz="1600" b="1" i="0" u="none" strike="noStrike" kern="1200" normalizeH="0" baseline="0" noProof="0" dirty="0">
              <a:ln/>
              <a:solidFill>
                <a:schemeClr val="accent3"/>
              </a:solidFill>
              <a:uLnTx/>
              <a:uFillTx/>
              <a:latin typeface="+mj-lt"/>
              <a:ea typeface="+mj-ea"/>
              <a:cs typeface="+mj-cs"/>
            </a:endParaRPr>
          </a:p>
        </p:txBody>
      </p:sp>
      <p:cxnSp>
        <p:nvCxnSpPr>
          <p:cNvPr id="28" name="Прямая со стрелкой 27"/>
          <p:cNvCxnSpPr/>
          <p:nvPr/>
        </p:nvCxnSpPr>
        <p:spPr>
          <a:xfrm flipH="1">
            <a:off x="1835696" y="3356992"/>
            <a:ext cx="1728192" cy="720080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 стрелкой 30"/>
          <p:cNvCxnSpPr/>
          <p:nvPr/>
        </p:nvCxnSpPr>
        <p:spPr>
          <a:xfrm>
            <a:off x="4427984" y="3356992"/>
            <a:ext cx="0" cy="864096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 стрелкой 34"/>
          <p:cNvCxnSpPr/>
          <p:nvPr/>
        </p:nvCxnSpPr>
        <p:spPr>
          <a:xfrm>
            <a:off x="5148064" y="3284984"/>
            <a:ext cx="1800200" cy="864096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438" name="Picture 6" descr="https://sun9-49.userapi.com/impf/vVZdp-1lmloPk35YgRxcjph0h9f3Gq4cMUSiuQ/hiXGKsySZ-U.jpg?size=0x0&amp;quality=90&amp;proxy=1&amp;sign=6a8349a7f030db5708ab34bd9a02c59f&amp;c_uniq_tag=UDajF6KJuYsCzHE6oagkFu31situodYZBoxt_jPVWeA&amp;type=video_thumb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4941168"/>
            <a:ext cx="2695980" cy="17281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0" name="Заголовок 2"/>
          <p:cNvSpPr txBox="1">
            <a:spLocks/>
          </p:cNvSpPr>
          <p:nvPr/>
        </p:nvSpPr>
        <p:spPr>
          <a:xfrm>
            <a:off x="323528" y="4149080"/>
            <a:ext cx="2592288" cy="720080"/>
          </a:xfrm>
          <a:prstGeom prst="rect">
            <a:avLst/>
          </a:prstGeom>
        </p:spPr>
        <p:txBody>
          <a:bodyPr vert="horz" rtlCol="0" anchor="ctr">
            <a:normAutofit fontScale="6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normalizeH="0" baseline="0" noProof="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uLnTx/>
                <a:uFillTx/>
                <a:latin typeface="+mj-lt"/>
                <a:ea typeface="+mj-ea"/>
                <a:cs typeface="+mj-cs"/>
              </a:rPr>
              <a:t>Российской Федерации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latin typeface="Times New Roman" pitchFamily="18" charset="0"/>
                <a:ea typeface="+mj-ea"/>
                <a:cs typeface="Times New Roman" pitchFamily="18" charset="0"/>
              </a:rPr>
              <a:t>(федеральный бюджет, бюджеты государственных внебюджетных фондов РФ)</a:t>
            </a:r>
            <a:endParaRPr kumimoji="0" lang="ru-RU" sz="2000" i="0" u="none" strike="noStrike" kern="1200" normalizeH="0" baseline="0" noProof="0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18440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03848" y="4985792"/>
            <a:ext cx="2606222" cy="18722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4" name="Заголовок 2"/>
          <p:cNvSpPr txBox="1">
            <a:spLocks/>
          </p:cNvSpPr>
          <p:nvPr/>
        </p:nvSpPr>
        <p:spPr>
          <a:xfrm>
            <a:off x="3203848" y="4293096"/>
            <a:ext cx="2592288" cy="720080"/>
          </a:xfrm>
          <a:prstGeom prst="rect">
            <a:avLst/>
          </a:prstGeom>
        </p:spPr>
        <p:txBody>
          <a:bodyPr vert="horz" rtlCol="0" anchor="ctr">
            <a:normAutofit fontScale="6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normalizeH="0" baseline="0" noProof="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uLnTx/>
                <a:uFillTx/>
                <a:latin typeface="+mj-lt"/>
                <a:ea typeface="+mj-ea"/>
                <a:cs typeface="+mj-cs"/>
              </a:rPr>
              <a:t>Субъектов</a:t>
            </a:r>
            <a:r>
              <a:rPr kumimoji="0" lang="ru-RU" sz="2000" b="1" i="0" u="none" strike="noStrike" kern="1200" normalizeH="0" noProof="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uLnTx/>
                <a:uFillTx/>
                <a:latin typeface="+mj-lt"/>
                <a:ea typeface="+mj-ea"/>
                <a:cs typeface="+mj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normalizeH="0" baseline="0" noProof="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uLnTx/>
                <a:uFillTx/>
                <a:latin typeface="+mj-lt"/>
                <a:ea typeface="+mj-ea"/>
                <a:cs typeface="+mj-cs"/>
              </a:rPr>
              <a:t>Российской Федерации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latin typeface="Times New Roman" pitchFamily="18" charset="0"/>
                <a:ea typeface="+mj-ea"/>
                <a:cs typeface="Times New Roman" pitchFamily="18" charset="0"/>
              </a:rPr>
              <a:t>(региональные бюджеты, бюджеты территориальных фондов РФ)</a:t>
            </a:r>
            <a:endParaRPr kumimoji="0" lang="ru-RU" sz="2000" i="0" u="none" strike="noStrike" kern="1200" normalizeH="0" baseline="0" noProof="0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18442" name="Picture 10" descr="https://nesiditsa.ru/wp-content/uploads/2013/09/image001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444208" y="4797152"/>
            <a:ext cx="2267744" cy="19661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9" name="Заголовок 2"/>
          <p:cNvSpPr txBox="1">
            <a:spLocks/>
          </p:cNvSpPr>
          <p:nvPr/>
        </p:nvSpPr>
        <p:spPr>
          <a:xfrm>
            <a:off x="6228184" y="4293096"/>
            <a:ext cx="2520280" cy="504056"/>
          </a:xfrm>
          <a:prstGeom prst="rect">
            <a:avLst/>
          </a:prstGeom>
        </p:spPr>
        <p:txBody>
          <a:bodyPr vert="horz" rtlCol="0" anchor="ctr">
            <a:normAutofit fontScale="900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00" b="1" i="0" u="none" strike="noStrike" kern="1200" normalizeH="0" baseline="0" noProof="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uLnTx/>
                <a:uFillTx/>
                <a:latin typeface="+mj-lt"/>
                <a:ea typeface="+mj-ea"/>
                <a:cs typeface="+mj-cs"/>
              </a:rPr>
              <a:t>Муниципальных образований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30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latin typeface="Times New Roman" pitchFamily="18" charset="0"/>
                <a:ea typeface="+mj-ea"/>
                <a:cs typeface="Times New Roman" pitchFamily="18" charset="0"/>
              </a:rPr>
              <a:t>(местные бюджеты</a:t>
            </a:r>
            <a:r>
              <a:rPr lang="ru-RU" sz="200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latin typeface="Times New Roman" pitchFamily="18" charset="0"/>
                <a:ea typeface="+mj-ea"/>
                <a:cs typeface="Times New Roman" pitchFamily="18" charset="0"/>
              </a:rPr>
              <a:t>)</a:t>
            </a:r>
            <a:endParaRPr kumimoji="0" lang="ru-RU" sz="2000" i="0" u="none" strike="noStrike" kern="1200" normalizeH="0" baseline="0" noProof="0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980728"/>
          </a:xfrm>
        </p:spPr>
        <p:txBody>
          <a:bodyPr>
            <a:noAutofit/>
          </a:bodyPr>
          <a:lstStyle/>
          <a:p>
            <a:pPr lvl="0"/>
            <a:r>
              <a:rPr lang="ru-RU" sz="24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cs typeface="Calibri" pitchFamily="34" charset="0"/>
              </a:rPr>
              <a:t>Показатели муниципальной программы </a:t>
            </a:r>
            <a:r>
              <a:rPr lang="ru-RU" sz="2400" dirty="0" smtClean="0">
                <a:ln w="9525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cs typeface="Calibri" pitchFamily="34" charset="0"/>
              </a:rPr>
              <a:t>«Здравоохранение» </a:t>
            </a:r>
            <a:r>
              <a:rPr lang="ru-RU" sz="24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cs typeface="Calibri" pitchFamily="34" charset="0"/>
              </a:rPr>
              <a:t>Рузского городского округа</a:t>
            </a:r>
            <a:endParaRPr lang="ru-RU" sz="240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251521" y="908720"/>
          <a:ext cx="8568952" cy="5688632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495581"/>
                <a:gridCol w="1555895"/>
                <a:gridCol w="772185"/>
                <a:gridCol w="579139"/>
                <a:gridCol w="703035"/>
                <a:gridCol w="507107"/>
                <a:gridCol w="507107"/>
                <a:gridCol w="507107"/>
                <a:gridCol w="507107"/>
                <a:gridCol w="507107"/>
                <a:gridCol w="1927582"/>
              </a:tblGrid>
              <a:tr h="337169"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№ </a:t>
                      </a:r>
                      <a:r>
                        <a:rPr lang="ru-RU" sz="1000" b="1" u="none" strike="noStrike" dirty="0" err="1"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r>
                        <a:rPr lang="ru-RU" sz="1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/</a:t>
                      </a:r>
                      <a:r>
                        <a:rPr lang="ru-RU" sz="1000" b="1" u="none" strike="noStrike" dirty="0" err="1"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Планируемые результаты реализации муниципальной программы (подпрограммы) (Показатель реализации мероприятий)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Тип показателя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Единица измерения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Базовое значение показателя на начало реализации программы 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gridSpan="5"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Планируемое значение по годам реализации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Номер и название основного мероприятия в перечне мероприятий подпрограммы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</a:tr>
              <a:tr h="81758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2020 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2021 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2022 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2023 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2024 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7365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 anchor="ctr"/>
                </a:tc>
              </a:tr>
              <a:tr h="21284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1.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 anchor="ctr">
                    <a:solidFill>
                      <a:srgbClr val="FFC000"/>
                    </a:solidFill>
                  </a:tcPr>
                </a:tc>
                <a:tc gridSpan="10"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Рузского городского округа «Здравоохранение"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 anchor="ctr"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3716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1.1.</a:t>
                      </a:r>
                      <a:endParaRPr lang="ru-RU" sz="10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 anchor="ctr"/>
                </a:tc>
                <a:tc gridSpan="10">
                  <a:txBody>
                    <a:bodyPr/>
                    <a:lstStyle/>
                    <a:p>
                      <a:pPr algn="ctr" fontAlgn="ctr"/>
                      <a:r>
                        <a:rPr lang="ru-RU" sz="1000" b="1" i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Подпрограмма 1. Профилактика заболеваний и формирование здорового образа жизни. Развитие первичной медико-санитарной помощи</a:t>
                      </a:r>
                      <a:endParaRPr lang="ru-RU" sz="10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481787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1.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Доля взрослого населения, прошедшего диспансеризацию, от общего числа взрослого населения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Приоритетно-целевой, (Рейтинг-45)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Процент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25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03 «Развитие первичной медико-санитарной помощи, а также системы раннего выявления заболеваний, патологических состояний и факторов риска их развития, включая проведение медицинских осмотров и диспансеризации населения»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</a:tr>
              <a:tr h="1481787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1.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Количество застрахованного населения трудоспособного возраста на территории Московской области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Приоритетно-целевой, (Рейтинг-45)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Процент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03 «Развитие первичной медико-санитарной помощи, а также системы раннего выявления заболеваний, патологических состояний и факторов риска их развития, включая проведение медицинских осмотров и диспансеризации населения»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</a:tr>
              <a:tr h="18243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1.2.</a:t>
                      </a:r>
                      <a:endParaRPr lang="ru-RU" sz="10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 anchor="ctr"/>
                </a:tc>
                <a:tc gridSpan="10">
                  <a:txBody>
                    <a:bodyPr/>
                    <a:lstStyle/>
                    <a:p>
                      <a:pPr algn="ctr" fontAlgn="ctr"/>
                      <a:r>
                        <a:rPr lang="ru-RU" sz="1000" b="1" i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Подпрограмма: 5. Финансовое обеспечение системы организации медицинской помощи</a:t>
                      </a:r>
                      <a:endParaRPr lang="ru-RU" sz="10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6420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2.1.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Жилье – медикам, нуждающихся в обеспечении жильем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Приоритетно-целевой, (Рейтинг-45)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Процент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03 «Развитие мер социальной поддержки медицинских работников»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</a:tr>
            </a:tbl>
          </a:graphicData>
        </a:graphic>
      </p:graphicFrame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51520" y="0"/>
            <a:ext cx="8229600" cy="1143000"/>
          </a:xfrm>
        </p:spPr>
        <p:txBody>
          <a:bodyPr>
            <a:noAutofit/>
          </a:bodyPr>
          <a:lstStyle/>
          <a:p>
            <a:pPr lvl="0"/>
            <a:r>
              <a:rPr lang="ru-RU" sz="28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cs typeface="Calibri" pitchFamily="34" charset="0"/>
              </a:rPr>
              <a:t>Показатели муниципальной программы </a:t>
            </a:r>
            <a:r>
              <a:rPr lang="ru-RU" sz="2800" dirty="0" smtClean="0">
                <a:ln w="127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cs typeface="Calibri" pitchFamily="34" charset="0"/>
              </a:rPr>
              <a:t>«Культура» </a:t>
            </a:r>
            <a:r>
              <a:rPr lang="ru-RU" sz="28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cs typeface="Calibri" pitchFamily="34" charset="0"/>
              </a:rPr>
              <a:t>Рузского городского округа</a:t>
            </a:r>
            <a:endParaRPr lang="ru-RU" sz="280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44033" name="Rectangle 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4034" name="Rectangle 2"/>
          <p:cNvSpPr>
            <a:spLocks noChangeArrowheads="1"/>
          </p:cNvSpPr>
          <p:nvPr/>
        </p:nvSpPr>
        <p:spPr bwMode="auto">
          <a:xfrm>
            <a:off x="0" y="0"/>
            <a:ext cx="3017838" cy="635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prstDash val="solid"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44035" name="Rectangle 3">
            <a:hlinkClick r:id=""/>
          </p:cNvPr>
          <p:cNvSpPr>
            <a:spLocks noChangeArrowheads="1"/>
          </p:cNvSpPr>
          <p:nvPr/>
        </p:nvSpPr>
        <p:spPr bwMode="auto">
          <a:xfrm>
            <a:off x="0" y="635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173288" algn="l"/>
              </a:tabLst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107504" y="1124745"/>
          <a:ext cx="8928991" cy="5630935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344130"/>
                <a:gridCol w="1659206"/>
                <a:gridCol w="823459"/>
                <a:gridCol w="617595"/>
                <a:gridCol w="749716"/>
                <a:gridCol w="528488"/>
                <a:gridCol w="540779"/>
                <a:gridCol w="528488"/>
                <a:gridCol w="540779"/>
                <a:gridCol w="540779"/>
                <a:gridCol w="2055572"/>
              </a:tblGrid>
              <a:tr h="259666"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105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№ </a:t>
                      </a:r>
                      <a:r>
                        <a:rPr lang="ru-RU" sz="1050" b="1" u="none" strike="noStrike" dirty="0" err="1"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r>
                        <a:rPr lang="ru-RU" sz="105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/</a:t>
                      </a:r>
                      <a:r>
                        <a:rPr lang="ru-RU" sz="1050" b="1" u="none" strike="noStrike" dirty="0" err="1"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105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Планируемые результаты реализации муниципальной программы (подпрограммы) (Показатель реализации мероприятий)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105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Тип показателя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105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Единица измерения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105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Базовое значение показателя на начало реализации программы 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gridSpan="5">
                  <a:txBody>
                    <a:bodyPr/>
                    <a:lstStyle/>
                    <a:p>
                      <a:pPr algn="ctr" fontAlgn="t"/>
                      <a:r>
                        <a:rPr lang="ru-RU" sz="105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Планируемое значение по годам реализации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105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Номер и название основного мероприятия в перечне мероприятий подпрограммы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</a:tr>
              <a:tr h="63236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5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2020 год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5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2021 год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5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2022 год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5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2023 год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5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2024 год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34001"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2.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 gridSpan="10">
                  <a:txBody>
                    <a:bodyPr/>
                    <a:lstStyle/>
                    <a:p>
                      <a:pPr algn="ctr" fontAlgn="ctr"/>
                      <a:r>
                        <a:rPr lang="ru-RU" sz="105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Муниципальная программа «Культура»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79334"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1" i="1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2.1.</a:t>
                      </a:r>
                    </a:p>
                  </a:txBody>
                  <a:tcPr marL="9525" marR="9525" marT="9525" marB="0"/>
                </a:tc>
                <a:tc gridSpan="10">
                  <a:txBody>
                    <a:bodyPr/>
                    <a:lstStyle/>
                    <a:p>
                      <a:pPr algn="ctr" fontAlgn="t"/>
                      <a:r>
                        <a:rPr lang="ru-RU" sz="800" b="1" i="1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Подпрограмма: 1. Сохранение, использование, популяризация и государственная охрана объектов культурного наследия (памятников истории и культуры) народов Российской Федерации</a:t>
                      </a:r>
                    </a:p>
                  </a:txBody>
                  <a:tcPr marL="9525" marR="9525" marT="9525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309677"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Увеличение доли объектов культурного наследия, находящихся в собственности муниципального образования, по которым проведены работы по сохранению, в общем количестве объектов культурного наследия, находящихся в собственности муниципальных образований, нуждающихся в указанных работах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Показатель МП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Процент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0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0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0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0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0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Основное мероприятие 02 «Сохранение, использование и популяризация объектов культурного наследия, находящихся в собственности муниципального образования»</a:t>
                      </a:r>
                    </a:p>
                  </a:txBody>
                  <a:tcPr marL="9525" marR="9525" marT="9525" marB="0"/>
                </a:tc>
              </a:tr>
              <a:tr h="701030"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Количество объектов культурного наследия, находящихся в собственности муниципального образования, по которым разработана проектная документация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Показатель МП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Единиц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Основное мероприятие 01 «Государственная охрана объектов культурного наследия (местного муниципального значения)»</a:t>
                      </a:r>
                    </a:p>
                  </a:txBody>
                  <a:tcPr marL="9525" marR="9525" marT="9525" marB="0"/>
                </a:tc>
              </a:tr>
              <a:tr h="614081"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Увеличение доли объектов культурного наследия, находящихся в собственности муниципального образования на которые установлены информационные надписи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Показатель МП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Единиц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0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0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0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Основное мероприятие 02 «Сохранение, использование и популяризация объектов культурного наследия, находящихся в собственности муниципального образования»</a:t>
                      </a:r>
                    </a:p>
                  </a:txBody>
                  <a:tcPr marL="9525" marR="9525" marT="9525" marB="0"/>
                </a:tc>
              </a:tr>
              <a:tr h="103888"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i="1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2.2.</a:t>
                      </a:r>
                    </a:p>
                  </a:txBody>
                  <a:tcPr marL="9525" marR="9525" marT="9525" marB="0" anchor="ctr"/>
                </a:tc>
                <a:tc gridSpan="10">
                  <a:txBody>
                    <a:bodyPr/>
                    <a:lstStyle/>
                    <a:p>
                      <a:pPr algn="ctr" fontAlgn="ctr"/>
                      <a:r>
                        <a:rPr lang="ru-RU" sz="800" b="1" i="1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Подпрограмма 2 Развитие музейного дела и народных художественных промыслов</a:t>
                      </a: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66282"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Перевод в электронный вид музейных фондов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Показатель МП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Процент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100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100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100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100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100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100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Основное мероприятие 01 «Обеспечение выполнения функций муниципальных музеев»</a:t>
                      </a:r>
                    </a:p>
                  </a:txBody>
                  <a:tcPr marL="9525" marR="9525" marT="9525" marB="0"/>
                </a:tc>
              </a:tr>
              <a:tr h="103888"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i="1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2.3.</a:t>
                      </a:r>
                    </a:p>
                  </a:txBody>
                  <a:tcPr marL="9525" marR="9525" marT="9525" marB="0" anchor="ctr"/>
                </a:tc>
                <a:tc gridSpan="10">
                  <a:txBody>
                    <a:bodyPr/>
                    <a:lstStyle/>
                    <a:p>
                      <a:pPr algn="ctr" fontAlgn="ctr"/>
                      <a:r>
                        <a:rPr lang="ru-RU" sz="800" b="1" i="1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Подпрограмма 3 Развитие библиотечного дела</a:t>
                      </a: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40181"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Макропоказатель подпрограммы.Обеспечение роста числа пользователей муниципальных библиотек Московской области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Показатель МП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Человек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29 798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29 800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29 850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29 900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29 950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30 000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Основное мероприятие 01 «Организация библиотечного обслуживания населения муниципальными библиотеками Московской области»</a:t>
                      </a:r>
                    </a:p>
                  </a:txBody>
                  <a:tcPr marL="9525" marR="9525" marT="9525" marB="0"/>
                </a:tc>
              </a:tr>
              <a:tr h="440181"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Количество посещений библиотек (на 1 жителя в год) (комплектование книжных фондов муниципальных общедоступных библиотек)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Показатель МП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посещение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-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5,29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5,49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5,57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5,58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5,59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Основное мероприятие 01 «Организация библиотечного обслуживания населения муниципальными библиотеками Московской области»</a:t>
                      </a:r>
                    </a:p>
                  </a:txBody>
                  <a:tcPr marL="9525" marR="9525" marT="9525" marB="0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179512" y="73884"/>
          <a:ext cx="8784977" cy="6649784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338582"/>
                <a:gridCol w="1632447"/>
                <a:gridCol w="810178"/>
                <a:gridCol w="607633"/>
                <a:gridCol w="737622"/>
                <a:gridCol w="519964"/>
                <a:gridCol w="532056"/>
                <a:gridCol w="519964"/>
                <a:gridCol w="532056"/>
                <a:gridCol w="532056"/>
                <a:gridCol w="2022419"/>
              </a:tblGrid>
              <a:tr h="289439"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№ </a:t>
                      </a:r>
                      <a:r>
                        <a:rPr lang="ru-RU" sz="900" b="1" u="none" strike="noStrike" dirty="0" err="1"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/</a:t>
                      </a:r>
                      <a:r>
                        <a:rPr lang="ru-RU" sz="900" b="1" u="none" strike="noStrike" dirty="0" err="1"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Планируемые результаты реализации муниципальной программы (подпрограммы) (Показатель реализации мероприятий)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Тип показателя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Единица измерения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Базовое значение показателя на начало реализации программы 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gridSpan="5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Планируемое значение по годам реализации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Номер и название основного мероприятия в перечне мероприятий подпрограммы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</a:tr>
              <a:tr h="70487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2020 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2021 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2022 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2023 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2024 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15800"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i="1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2.4.</a:t>
                      </a:r>
                    </a:p>
                  </a:txBody>
                  <a:tcPr marL="9525" marR="9525" marT="9525" marB="0" anchor="ctr"/>
                </a:tc>
                <a:tc gridSpan="10">
                  <a:txBody>
                    <a:bodyPr/>
                    <a:lstStyle/>
                    <a:p>
                      <a:pPr algn="ctr" fontAlgn="ctr"/>
                      <a:r>
                        <a:rPr lang="ru-RU" sz="800" b="1" i="1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Подпрограмма 4 "Развитие профессионального искусства, гастрольно-концертной и </a:t>
                      </a:r>
                      <a:r>
                        <a:rPr lang="ru-RU" sz="800" b="1" i="1" u="none" strike="noStrike" dirty="0" err="1">
                          <a:solidFill>
                            <a:srgbClr val="000000"/>
                          </a:solidFill>
                          <a:latin typeface="Times New Roman"/>
                        </a:rPr>
                        <a:t>культурно-досуговой</a:t>
                      </a:r>
                      <a:r>
                        <a:rPr lang="ru-RU" sz="800" b="1" i="1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деятельности, кинематографии"</a:t>
                      </a: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18501"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81" marR="4181" marT="4181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 Число посещений культурных мероприятий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81" marR="4181" marT="4181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Указ ПРФ от 04.02.2021 №68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81" marR="4181" marT="418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Тысяча единиц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81" marR="4181" marT="418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81" marR="4181" marT="418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81" marR="4181" marT="418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369,956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81" marR="4181" marT="418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782,568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81" marR="4181" marT="418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782,568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81" marR="4181" marT="418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782,568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81" marR="4181" marT="4181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05 «Обеспечение функций культурно-досуговых учреждений»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81" marR="4181" marT="4181" marB="0"/>
                </a:tc>
              </a:tr>
              <a:tr h="433319"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81" marR="4181" marT="4181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Количество праздничных и культурно-массовых мероприятий, в т.ч. творческих фестивалей и конкурсов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81" marR="4181" marT="418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Показатель МП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81" marR="4181" marT="4181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Единица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81" marR="4181" marT="418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237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81" marR="4181" marT="418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261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81" marR="4181" marT="418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273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81" marR="4181" marT="418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284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81" marR="4181" marT="418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296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81" marR="4181" marT="418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308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81" marR="4181" marT="4181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Федеральный проект А2 «Творческие люди»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81" marR="4181" marT="4181" marB="0"/>
                </a:tc>
              </a:tr>
              <a:tr h="1077773"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81" marR="4181" marT="4181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Соотношение средней заработной платы работников учреждений культуры к среднемесячной начисленной заработной плате наемных работников в организациях, у индивидуальных предпринимателей и физических лиц (среднемесячному доходу от трудовой деятельности) в Московской области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81" marR="4181" marT="418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Показатель МП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81" marR="4181" marT="418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Процент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81" marR="4181" marT="418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81" marR="4181" marT="418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81" marR="4181" marT="418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81" marR="4181" marT="418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81" marR="4181" marT="418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81" marR="4181" marT="418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81" marR="4181" marT="4181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05 «Обеспечение функций </a:t>
                      </a:r>
                      <a:r>
                        <a:rPr lang="ru-RU" sz="800" u="none" strike="noStrike" dirty="0" err="1">
                          <a:latin typeface="Times New Roman" pitchFamily="18" charset="0"/>
                          <a:cs typeface="Times New Roman" pitchFamily="18" charset="0"/>
                        </a:rPr>
                        <a:t>культурно-досуговых</a:t>
                      </a:r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 учреждений»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81" marR="4181" marT="4181" marB="0"/>
                </a:tc>
              </a:tr>
              <a:tr h="648137"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81" marR="4181" marT="4181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Количество граждан, принимающих участие в добровольческой деятельности, получивших государственную (муниципальную) поддержку в форме субсидий бюджетным учреждениям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81" marR="4181" marT="418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Показатель МП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81" marR="4181" marT="418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81" marR="4181" marT="418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81" marR="4181" marT="418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81" marR="4181" marT="418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81" marR="4181" marT="418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81" marR="4181" marT="418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81" marR="4181" marT="418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81" marR="4181" marT="4181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Федеральный проект А2 «Творческие люди»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81" marR="4181" marT="4181" marB="0"/>
                </a:tc>
              </a:tr>
              <a:tr h="648137"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81" marR="4181" marT="4181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Количество получателей адресной финансовой поддержки по итогам рейтингования обучающихся организаций дополнительного образования сферы культуры Московской области 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81" marR="4181" marT="418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Показатель МП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81" marR="4181" marT="418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Процент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81" marR="4181" marT="418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81" marR="4181" marT="418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81" marR="4181" marT="418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81" marR="4181" marT="418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81" marR="4181" marT="418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81" marR="4181" marT="418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81" marR="4181" marT="4181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Федеральный проект А2 «Творческие люди»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81" marR="4181" marT="4181" marB="0"/>
                </a:tc>
              </a:tr>
              <a:tr h="218501"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1" i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2.5.</a:t>
                      </a:r>
                      <a:endParaRPr lang="ru-RU" sz="8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81" marR="4181" marT="4181" marB="0"/>
                </a:tc>
                <a:tc gridSpan="10">
                  <a:txBody>
                    <a:bodyPr/>
                    <a:lstStyle/>
                    <a:p>
                      <a:pPr algn="ctr" fontAlgn="t"/>
                      <a:r>
                        <a:rPr lang="ru-RU" sz="800" b="1" i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Подпрограмма 5 Укрепление материально-технической базы государственных и муниципальных учреждений культуры, образовательных организаций в сфере культуры Московской области</a:t>
                      </a:r>
                      <a:endParaRPr lang="ru-RU" sz="8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81" marR="4181" marT="4181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40728"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81" marR="4181" marT="4181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Количество организаций культуры, получивших современное оборудование. кинооборудование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81" marR="4181" marT="4181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Региональный проект «Культурная среда Подмосковья»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81" marR="4181" marT="418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Единица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81" marR="4181" marT="418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81" marR="4181" marT="418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81" marR="4181" marT="418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81" marR="4181" marT="418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81" marR="4181" marT="418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81" marR="4181" marT="418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81" marR="4181" marT="4181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Федеральный проект A1 «Культурная среда»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81" marR="4181" marT="4181" marB="0"/>
                </a:tc>
              </a:tr>
              <a:tr h="540728"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81" marR="4181" marT="4181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Количество созданных (реконструированных) и капитально отремонтированных объектов организаций культуры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81" marR="4181" marT="4181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Региональный проект «Культурная среда Подмосковья»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81" marR="4181" marT="418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Единиц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81" marR="4181" marT="418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81" marR="4181" marT="418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81" marR="4181" marT="418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81" marR="4181" marT="418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81" marR="4181" marT="418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81" marR="4181" marT="418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81" marR="4181" marT="4181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Федеральный проект A1 «Культурная среда»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81" marR="4181" marT="4181" marB="0"/>
                </a:tc>
              </a:tr>
              <a:tr h="540728"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81" marR="4181" marT="4181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Количество реконструированных и (или) капитально отремонтированных региональных и муниципальных детских школ искусств по видам искусств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81" marR="4181" marT="418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Показатель МП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81" marR="4181" marT="418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Единиц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81" marR="4181" marT="418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81" marR="4181" marT="418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81" marR="4181" marT="418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81" marR="4181" marT="418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81" marR="4181" marT="418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81" marR="4181" marT="418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81" marR="4181" marT="4181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Федеральный проект A1 «Культурная среда»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81" marR="4181" marT="4181" marB="0"/>
                </a:tc>
              </a:tr>
            </a:tbl>
          </a:graphicData>
        </a:graphic>
      </p:graphicFrame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107504" y="116632"/>
          <a:ext cx="8928992" cy="6624735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344131"/>
                <a:gridCol w="1659208"/>
                <a:gridCol w="823458"/>
                <a:gridCol w="617594"/>
                <a:gridCol w="749715"/>
                <a:gridCol w="528488"/>
                <a:gridCol w="540778"/>
                <a:gridCol w="528488"/>
                <a:gridCol w="540778"/>
                <a:gridCol w="540778"/>
                <a:gridCol w="2055576"/>
              </a:tblGrid>
              <a:tr h="148095"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№ </a:t>
                      </a:r>
                      <a:r>
                        <a:rPr lang="ru-RU" sz="800" b="1" u="none" strike="noStrike" dirty="0" err="1"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/</a:t>
                      </a:r>
                      <a:r>
                        <a:rPr lang="ru-RU" sz="800" b="1" u="none" strike="noStrike" dirty="0" err="1"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Планируемые результаты реализации муниципальной программы (подпрограммы) (Показатель реализации мероприятий)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Тип показателя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Единица измерения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Базовое значение показателя на начало реализации программы 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gridSpan="5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Планируемое значение по годам реализации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Номер и название основного мероприятия в перечне мероприятий подпрограммы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</a:tr>
              <a:tr h="60428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2020 год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2021 год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2022 год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2023 год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2024 год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90599">
                <a:tc>
                  <a:txBody>
                    <a:bodyPr/>
                    <a:lstStyle/>
                    <a:p>
                      <a:pPr algn="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33" marR="3233" marT="3233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Доля детей в возрасте от 5 до 18 лет, охваченных дополнительным образованием сферы культуры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33" marR="3233" marT="32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Отраслевой показатель 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33" marR="3233" marT="32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Процент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33" marR="3233" marT="32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33" marR="3233" marT="32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12,41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33" marR="3233" marT="32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12,41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33" marR="3233" marT="32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12,54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33" marR="3233" marT="32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12,68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33" marR="3233" marT="32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12,81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33" marR="3233" marT="3233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01 «Обеспечение функций муниципальных учреждений дополнительного образования сферы культуры»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33" marR="3233" marT="3233" marB="0"/>
                </a:tc>
              </a:tr>
              <a:tr h="390599">
                <a:tc>
                  <a:txBody>
                    <a:bodyPr/>
                    <a:lstStyle/>
                    <a:p>
                      <a:pPr algn="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33" marR="3233" marT="3233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Доля детей в возрасте от 7 до 15 лет, обучающихся по </a:t>
                      </a:r>
                      <a:r>
                        <a:rPr lang="ru-RU" sz="700" u="none" strike="noStrike" dirty="0" err="1">
                          <a:latin typeface="Times New Roman" pitchFamily="18" charset="0"/>
                          <a:cs typeface="Times New Roman" pitchFamily="18" charset="0"/>
                        </a:rPr>
                        <a:t>предпрофессиональным</a:t>
                      </a:r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 программам в области искусств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33" marR="3233" marT="32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Отраслевой показатель 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33" marR="3233" marT="32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Процент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33" marR="3233" marT="32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33" marR="3233" marT="32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3,24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33" marR="3233" marT="32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3,24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33" marR="3233" marT="32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3,56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33" marR="3233" marT="32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3,85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33" marR="3233" marT="32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4,29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33" marR="3233" marT="3233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01 «Обеспечение функций муниципальных учреждений дополнительного образования сферы культуры»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33" marR="3233" marT="3233" marB="0"/>
                </a:tc>
              </a:tr>
              <a:tr h="127243"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1" i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2.7.</a:t>
                      </a:r>
                      <a:endParaRPr lang="ru-RU" sz="8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33" marR="3233" marT="3233" marB="0"/>
                </a:tc>
                <a:tc gridSpan="10">
                  <a:txBody>
                    <a:bodyPr/>
                    <a:lstStyle/>
                    <a:p>
                      <a:pPr algn="ctr" fontAlgn="t"/>
                      <a:r>
                        <a:rPr lang="ru-RU" sz="800" b="1" i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Подпрограмма: 7. Развитие архивного дела</a:t>
                      </a:r>
                      <a:endParaRPr lang="ru-RU" sz="8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33" marR="3233" marT="3233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84616">
                <a:tc>
                  <a:txBody>
                    <a:bodyPr/>
                    <a:lstStyle/>
                    <a:p>
                      <a:pPr algn="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33" marR="3233" marT="3233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Доля архивных документов, переведенных в электронно-цифровую форму, от общего количества документов, находящихся на хранении в муниципальном архиве муниципального образования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33" marR="3233" marT="3233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Отраслевой показатель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33" marR="3233" marT="32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Процент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33" marR="3233" marT="32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33" marR="3233" marT="32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5,5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33" marR="3233" marT="32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33" marR="3233" marT="32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33" marR="3233" marT="32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33" marR="3233" marT="32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33" marR="3233" marT="3233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01 «Хранение, комплектование, учет и использование архивных документов в муниципальных архивах»      </a:t>
                      </a:r>
                      <a:b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</a:b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33" marR="3233" marT="3233" marB="0"/>
                </a:tc>
              </a:tr>
              <a:tr h="681621">
                <a:tc>
                  <a:txBody>
                    <a:bodyPr/>
                    <a:lstStyle/>
                    <a:p>
                      <a:pPr algn="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33" marR="3233" marT="3233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Доля архивных документов, хранящихся в муниципальном архиве в нормативных условиях, обеспечивающих их постоянное (вечное) и долговременное хранение, в общем количестве документов в муниципальном архиве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33" marR="3233" marT="3233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Отраслевой показатель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33" marR="3233" marT="32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Процент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33" marR="3233" marT="32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33" marR="3233" marT="32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33" marR="3233" marT="32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33" marR="3233" marT="32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33" marR="3233" marT="32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33" marR="3233" marT="32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33" marR="3233" marT="3233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01 «Хранение, комплектование, учет и использование архивных документов в муниципальных архивах»      </a:t>
                      </a:r>
                      <a:b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</a:b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33" marR="3233" marT="3233" marB="0"/>
                </a:tc>
              </a:tr>
              <a:tr h="584616">
                <a:tc>
                  <a:txBody>
                    <a:bodyPr/>
                    <a:lstStyle/>
                    <a:p>
                      <a:pPr algn="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33" marR="3233" marT="3233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Доля архивных фондов муниципального архива, внесенных в общеотраслевую базу данных "Архивный фонд", от общего количества архивных фондов, хранящихся в муниципальном архиве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33" marR="3233" marT="3233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Отраслевой показатель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33" marR="3233" marT="32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Процент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33" marR="3233" marT="32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33" marR="3233" marT="32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33" marR="3233" marT="32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33" marR="3233" marT="32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33" marR="3233" marT="32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33" marR="3233" marT="32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33" marR="3233" marT="3233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01 «Хранение, комплектование, учет и использование архивных документов в муниципальных архивах»      </a:t>
                      </a:r>
                      <a:b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</a:b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33" marR="3233" marT="3233" marB="0"/>
                </a:tc>
              </a:tr>
              <a:tr h="1360672">
                <a:tc>
                  <a:txBody>
                    <a:bodyPr/>
                    <a:lstStyle/>
                    <a:p>
                      <a:pPr algn="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33" marR="3233" marT="3233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Доля субвенции бюджету муниципального образования Московской области на обеспечение переданных государственных полномочий по временному хранению, комплектованию, учету и использованию архивных документов, относящихся к собственности Московской области и временно хранящихся в муниципальном архиве, освоенная бюджетом муниципального образования Московской области, в общей сумме указанной субвенции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33" marR="3233" marT="3233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Отраслевой показатель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33" marR="3233" marT="32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Процент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33" marR="3233" marT="32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33" marR="3233" marT="32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33" marR="3233" marT="32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33" marR="3233" marT="32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33" marR="3233" marT="32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33" marR="3233" marT="32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33" marR="3233" marT="3233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01 «Хранение, комплектование, учет и использование архивных документов в муниципальных архивах»      </a:t>
                      </a:r>
                      <a:b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02 «Временное хранение, комплектование, учет и использование архивных документов, относящихся к собственности Московской области и временно хранящихся в муниципальных архивах»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33" marR="3233" marT="3233" marB="0"/>
                </a:tc>
              </a:tr>
              <a:tr h="681621">
                <a:tc>
                  <a:txBody>
                    <a:bodyPr/>
                    <a:lstStyle/>
                    <a:p>
                      <a:pPr algn="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33" marR="3233" marT="3233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Количество помещений, выделенных для хранения архивных документов, относящихся к собственности Московской области, на которых проведены работы по капитальному (текущему) ремонту и техническому переоснащению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33" marR="3233" marT="3233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Отраслевой показатель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33" marR="3233" marT="32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единиц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33" marR="3233" marT="32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33" marR="3233" marT="32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33" marR="3233" marT="32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33" marR="3233" marT="32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33" marR="3233" marT="32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33" marR="3233" marT="32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33" marR="3233" marT="3233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02 «Временное хранение, комплектование, учет и использование архивных документов, относящихся к собственности Московской области и временно хранящихся в муниципальных архивах»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33" marR="3233" marT="3233" marB="0"/>
                </a:tc>
              </a:tr>
              <a:tr h="12724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2.8.</a:t>
                      </a:r>
                      <a:endParaRPr lang="ru-RU" sz="8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33" marR="3233" marT="3233" marB="0" anchor="ctr"/>
                </a:tc>
                <a:tc gridSpan="10">
                  <a:txBody>
                    <a:bodyPr/>
                    <a:lstStyle/>
                    <a:p>
                      <a:pPr algn="ctr" fontAlgn="ctr"/>
                      <a:r>
                        <a:rPr lang="ru-RU" sz="800" b="1" i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Подпрограмма 8. Обеспечивающая подпрограмма</a:t>
                      </a:r>
                      <a:endParaRPr lang="ru-RU" sz="8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33" marR="3233" marT="3233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87608">
                <a:tc>
                  <a:txBody>
                    <a:bodyPr/>
                    <a:lstStyle/>
                    <a:p>
                      <a:pPr algn="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33" marR="3233" marT="3233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Доля фактического количества проведенных Управлением культуры процедур закупок в общем количестве запланированных процедур закупок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33" marR="3233" marT="32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Показатель МП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33" marR="3233" marT="32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Процент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33" marR="3233" marT="32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33" marR="3233" marT="32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33" marR="3233" marT="32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33" marR="3233" marT="32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33" marR="3233" marT="32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33" marR="3233" marT="32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33" marR="3233" marT="3233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01 «Создание условий для реализации полномочий органов местного самоуправления»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33" marR="3233" marT="3233" marB="0"/>
                </a:tc>
              </a:tr>
              <a:tr h="12724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2.9.</a:t>
                      </a:r>
                      <a:endParaRPr lang="ru-RU" sz="8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33" marR="3233" marT="3233" marB="0" anchor="ctr"/>
                </a:tc>
                <a:tc gridSpan="10"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Подпрограмма: 9. Развитие парков культуры и отдыха</a:t>
                      </a:r>
                      <a:endParaRPr lang="ru-RU" sz="8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33" marR="3233" marT="3233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28672">
                <a:tc>
                  <a:txBody>
                    <a:bodyPr/>
                    <a:lstStyle/>
                    <a:p>
                      <a:pPr algn="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33" marR="3233" marT="3233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Число посетителей парков культуры и отдыха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33" marR="3233" marT="32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Показатель МП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33" marR="3233" marT="32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Тысяча человек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33" marR="3233" marT="32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19,2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33" marR="3233" marT="32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23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33" marR="3233" marT="32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25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33" marR="3233" marT="32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27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33" marR="3233" marT="32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29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33" marR="3233" marT="32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32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33" marR="3233" marT="3233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01 «Создание условий для массового отдыха жителей городского округа в парках культуры и отдыха»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33" marR="3233" marT="3233" marB="0"/>
                </a:tc>
              </a:tr>
            </a:tbl>
          </a:graphicData>
        </a:graphic>
      </p:graphicFrame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-1" y="908721"/>
          <a:ext cx="9144003" cy="6093874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352418"/>
                <a:gridCol w="1960739"/>
                <a:gridCol w="1028299"/>
                <a:gridCol w="661050"/>
                <a:gridCol w="833813"/>
                <a:gridCol w="414836"/>
                <a:gridCol w="440700"/>
                <a:gridCol w="440700"/>
                <a:gridCol w="440700"/>
                <a:gridCol w="367250"/>
                <a:gridCol w="2203498"/>
              </a:tblGrid>
              <a:tr h="219379"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№ </a:t>
                      </a:r>
                      <a:r>
                        <a:rPr lang="ru-RU" sz="800" b="1" u="none" strike="noStrike" dirty="0" err="1"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/</a:t>
                      </a:r>
                      <a:r>
                        <a:rPr lang="ru-RU" sz="800" b="1" u="none" strike="noStrike" dirty="0" err="1"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Планируемые результаты реализации муниципальной программы (подпрограммы) (Показатель реализации мероприятий)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Тип показателя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Единица измерения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Базовое значение показателя на начало реализации программы 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gridSpan="5">
                  <a:txBody>
                    <a:bodyPr/>
                    <a:lstStyle/>
                    <a:p>
                      <a:pPr algn="ctr" fontAlgn="t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Планируемое значение по годам реализации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Номер и название основного мероприятия в перечне мероприятий подпрограммы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</a:tr>
              <a:tr h="37206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2020 год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2021 год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2022 год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2023 год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2024 год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19665"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3.</a:t>
                      </a:r>
                    </a:p>
                  </a:txBody>
                  <a:tcPr marL="9525" marR="9525" marT="9525" marB="0">
                    <a:solidFill>
                      <a:srgbClr val="FFC000"/>
                    </a:solidFill>
                  </a:tcPr>
                </a:tc>
                <a:tc gridSpan="10">
                  <a:txBody>
                    <a:bodyPr/>
                    <a:lstStyle/>
                    <a:p>
                      <a:pPr algn="ctr" fontAlgn="t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Муниципальная программа «Образование"</a:t>
                      </a:r>
                    </a:p>
                  </a:txBody>
                  <a:tcPr marL="9525" marR="9525" marT="9525" marB="0"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19665"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1" i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3.1.</a:t>
                      </a:r>
                      <a:endParaRPr lang="ru-RU" sz="8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39" marR="3139" marT="3139" marB="0"/>
                </a:tc>
                <a:tc gridSpan="10">
                  <a:txBody>
                    <a:bodyPr/>
                    <a:lstStyle/>
                    <a:p>
                      <a:pPr algn="ctr" fontAlgn="t"/>
                      <a:r>
                        <a:rPr lang="ru-RU" sz="800" b="1" i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Подпрограмма 1 Дошкольное образование</a:t>
                      </a:r>
                      <a:endParaRPr lang="ru-RU" sz="8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39" marR="3139" marT="3139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09239">
                <a:tc>
                  <a:txBody>
                    <a:bodyPr/>
                    <a:lstStyle/>
                    <a:p>
                      <a:pPr algn="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39" marR="3139" marT="313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Доступность дошкольного образования для детей в возрасте до 3-х лет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39" marR="3139" marT="313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Соглашение с ФОИВ по федеральному проекту «Содействие занятости»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39" marR="3139" marT="313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Процент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39" marR="3139" marT="313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39" marR="3139" marT="313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39" marR="3139" marT="313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39" marR="3139" marT="313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39" marR="3139" marT="313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39" marR="3139" marT="313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39" marR="3139" marT="313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02 «Финансовое обеспечение реализации прав граждан на получение общедоступного и бесплатного дошкольного образования»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39" marR="3139" marT="3139" marB="0"/>
                </a:tc>
              </a:tr>
              <a:tr h="309239">
                <a:tc>
                  <a:txBody>
                    <a:bodyPr/>
                    <a:lstStyle/>
                    <a:p>
                      <a:pPr algn="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39" marR="3139" marT="313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Доступность дошкольного образования для детей в возрасте от трех до семи лет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39" marR="3139" marT="313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Указ Президента Российской Федерации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39" marR="3139" marT="313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Процент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39" marR="3139" marT="313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39" marR="3139" marT="313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39" marR="3139" marT="313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39" marR="3139" marT="313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39" marR="3139" marT="313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39" marR="3139" marT="313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39" marR="3139" marT="313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02 «Финансовое обеспечение реализации прав граждан на получение общедоступного и бесплатного дошкольного образования»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39" marR="3139" marT="3139" marB="0"/>
                </a:tc>
              </a:tr>
              <a:tr h="309239">
                <a:tc>
                  <a:txBody>
                    <a:bodyPr/>
                    <a:lstStyle/>
                    <a:p>
                      <a:pPr algn="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39" marR="3139" marT="313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Количество отремонтированных дошкольных образовательных организаций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39" marR="3139" marT="313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Обращение Губернатора Московской области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39" marR="3139" marT="313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Штука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39" marR="3139" marT="313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39" marR="3139" marT="313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39" marR="3139" marT="313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39" marR="3139" marT="313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39" marR="3139" marT="313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39" marR="3139" marT="313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39" marR="3139" marT="313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01 «Проведение капитального ремонта объектов дошкольного образования, закупка оборудования»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39" marR="3139" marT="3139" marB="0"/>
                </a:tc>
              </a:tr>
              <a:tr h="513396">
                <a:tc>
                  <a:txBody>
                    <a:bodyPr/>
                    <a:lstStyle/>
                    <a:p>
                      <a:pPr algn="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39" marR="3139" marT="313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Отношение средней заработной платы педагогических работников дошкольных образовательных организаций к средней заработной плате в общеобразовательных организациях в Московской области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39" marR="3139" marT="313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Указ Президента Российской Федерации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39" marR="3139" marT="313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Процент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39" marR="3139" marT="313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107,4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39" marR="3139" marT="313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105,5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39" marR="3139" marT="313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107,4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39" marR="3139" marT="313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103,4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39" marR="3139" marT="313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103,4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39" marR="3139" marT="313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103,4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39" marR="3139" marT="313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02 «Финансовое обеспечение реализации прав граждан на получение общедоступного и бесплатного дошкольного образования»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39" marR="3139" marT="3139" marB="0"/>
                </a:tc>
              </a:tr>
              <a:tr h="119665"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1" i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3.2.</a:t>
                      </a:r>
                      <a:endParaRPr lang="ru-RU" sz="8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39" marR="3139" marT="3139" marB="0"/>
                </a:tc>
                <a:tc gridSpan="10">
                  <a:txBody>
                    <a:bodyPr/>
                    <a:lstStyle/>
                    <a:p>
                      <a:pPr algn="ctr" fontAlgn="t"/>
                      <a:r>
                        <a:rPr lang="ru-RU" sz="800" b="1" i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Подпрограмма 2 Общее образование"</a:t>
                      </a:r>
                      <a:endParaRPr lang="ru-RU" sz="8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39" marR="3139" marT="3139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07161">
                <a:tc>
                  <a:txBody>
                    <a:bodyPr/>
                    <a:lstStyle/>
                    <a:p>
                      <a:pPr algn="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39" marR="3139" marT="313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Количество отремонтированных общеобразовательных организаций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39" marR="3139" marT="313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Обращение Губернатора Московской области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39" marR="3139" marT="313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Штука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39" marR="3139" marT="313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39" marR="3139" marT="313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39" marR="3139" marT="313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39" marR="3139" marT="313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39" marR="3139" marT="313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39" marR="3139" marT="313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39" marR="3139" marT="313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Федеральный проект E1 «Современная школа»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39" marR="3139" marT="3139" marB="0"/>
                </a:tc>
              </a:tr>
              <a:tr h="513396">
                <a:tc>
                  <a:txBody>
                    <a:bodyPr/>
                    <a:lstStyle/>
                    <a:p>
                      <a:pPr algn="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39" marR="3139" marT="313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Отношение средней заработной платы педагогических работников общеобразовательных организаций общего образования к среднемесячному доходу от трудовой деятельности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39" marR="3139" marT="313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Указ Президента Российской Федерации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39" marR="3139" marT="313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Процент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39" marR="3139" marT="313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110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39" marR="3139" marT="313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105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39" marR="3139" marT="313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110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39" marR="3139" marT="313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112,1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39" marR="3139" marT="313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112,2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39" marR="3139" marT="313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112,1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39" marR="3139" marT="313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01 «Финансовое обеспечение деятельности образовательных организаций»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39" marR="3139" marT="3139" marB="0"/>
                </a:tc>
              </a:tr>
              <a:tr h="513396">
                <a:tc>
                  <a:txBody>
                    <a:bodyPr/>
                    <a:lstStyle/>
                    <a:p>
                      <a:pPr algn="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39" marR="3139" marT="313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Доля выпускников текущего года, набравших 220 баллов и более по 3 предметам. к общему числу выпускников текущего года, сдавших ЕГЭ по 3 и более предметам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39" marR="3139" marT="313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Отраслевой показатель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39" marR="3139" marT="313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Процент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39" marR="3139" marT="313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19,74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39" marR="3139" marT="313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25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39" marR="3139" marT="313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25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39" marR="3139" marT="313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39" marR="3139" marT="313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39" marR="3139" marT="313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39" marR="3139" marT="313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05 «Обеспечение и проведение государственной итоговой аттестации обучающихся, освоивших образовательные программы основного общего и среднего общего образования, в том числе в форме единого государственного экзамена»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39" marR="3139" marT="3139" marB="0"/>
                </a:tc>
              </a:tr>
              <a:tr h="513396">
                <a:tc>
                  <a:txBody>
                    <a:bodyPr/>
                    <a:lstStyle/>
                    <a:p>
                      <a:pPr algn="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39" marR="3139" marT="313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Доля выпускников текущего года, набравших 220 баллов и более по 3 предметам, к общему количеству выпускников текущего года, сдававших ЕГЭ по 3 и более предметам</a:t>
                      </a:r>
                      <a:endParaRPr lang="ru-RU" sz="700" b="0" i="0" u="none" strike="noStrike">
                        <a:solidFill>
                          <a:srgbClr val="2E2E2E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39" marR="3139" marT="313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Отраслевой показатель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39" marR="3139" marT="313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Процент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39" marR="3139" marT="313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5,07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39" marR="3139" marT="313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39" marR="3139" marT="313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39" marR="3139" marT="313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5,47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39" marR="3139" marT="313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5,87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39" marR="3139" marT="313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6,27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39" marR="3139" marT="313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05 «Обеспечение и проведение государственной итоговой аттестации обучающихся, освоивших образовательные программы основного общего и среднего общего образования, в том числе в форме единого государственного экзамена»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39" marR="3139" marT="3139" marB="0"/>
                </a:tc>
              </a:tr>
              <a:tr h="513396">
                <a:tc>
                  <a:txBody>
                    <a:bodyPr/>
                    <a:lstStyle/>
                    <a:p>
                      <a:pPr algn="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39" marR="3139" marT="313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 В общеобразовательных организациях, расположенных в сельской местности и малых городах, созданы и функционируют центры образования естественно-научной и технологической направленностей</a:t>
                      </a:r>
                      <a:endParaRPr lang="ru-RU" sz="700" b="0" i="0" u="none" strike="noStrike">
                        <a:solidFill>
                          <a:srgbClr val="2E2E2E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39" marR="3139" marT="313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Соглашение с ФОИВ по федеральному проекту «Современная школа»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39" marR="3139" marT="313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Единица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39" marR="3139" marT="313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39" marR="3139" marT="313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39" marR="3139" marT="313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39" marR="3139" marT="313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39" marR="3139" marT="313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39" marR="3139" marT="313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39" marR="3139" marT="313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Федеральный проект E1 «Современная школа»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39" marR="3139" marT="3139" marB="0"/>
                </a:tc>
              </a:tr>
              <a:tr h="744684">
                <a:tc>
                  <a:txBody>
                    <a:bodyPr/>
                    <a:lstStyle/>
                    <a:p>
                      <a:pPr algn="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39" marR="3139" marT="313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Доля обучающихся, получающих начальное общее образование в государственных и муниципальных образовательных организациях, получающих бесплатное горячее питание, к общему количеству обучающихся, получающих начальное общее образование в государственных и муниципальных образовательных организациях»</a:t>
                      </a:r>
                      <a:endParaRPr lang="ru-RU" sz="700" b="0" i="0" u="none" strike="noStrike">
                        <a:solidFill>
                          <a:srgbClr val="2E2E2E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39" marR="3139" marT="313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Соглашение с ФОИВ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39" marR="3139" marT="313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Процент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39" marR="3139" marT="313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39" marR="3139" marT="313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39" marR="3139" marT="313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39" marR="3139" marT="313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39" marR="3139" marT="313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39" marR="3139" marT="313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39" marR="3139" marT="313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03 «Реализация федеральных государственных образовательных стандартов общего образования, в том числе мероприятий по нормативному правовому и методическому сопровождению, обновлению содержания и технологий образования»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39" marR="3139" marT="3139" marB="0"/>
                </a:tc>
              </a:tr>
              <a:tr h="411318">
                <a:tc>
                  <a:txBody>
                    <a:bodyPr/>
                    <a:lstStyle/>
                    <a:p>
                      <a:pPr algn="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39" marR="3139" marT="313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Количество объектов, в которых в полном объеме выполнены мероприятия по капитальному ремонту общеобразовательных организаций</a:t>
                      </a:r>
                      <a:endParaRPr lang="ru-RU" sz="700" b="0" i="0" u="none" strike="noStrike">
                        <a:solidFill>
                          <a:srgbClr val="2E2E2E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39" marR="3139" marT="313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Соглашение с ФОИВ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39" marR="3139" marT="313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единица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39" marR="3139" marT="313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39" marR="3139" marT="313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39" marR="3139" marT="313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39" marR="3139" marT="313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39" marR="3139" marT="313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39" marR="3139" marT="313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39" marR="3139" marT="313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08 «Модернизация школьных систем образования в рамках государственной программы Российской Федерации «Развитие образования»»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39" marR="3139" marT="3139" marB="0"/>
                </a:tc>
              </a:tr>
            </a:tbl>
          </a:graphicData>
        </a:graphic>
      </p:graphicFrame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79512" y="0"/>
            <a:ext cx="8229600" cy="908720"/>
          </a:xfrm>
        </p:spPr>
        <p:txBody>
          <a:bodyPr>
            <a:noAutofit/>
          </a:bodyPr>
          <a:lstStyle/>
          <a:p>
            <a:r>
              <a:rPr lang="ru-RU" sz="28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cs typeface="Calibri" pitchFamily="34" charset="0"/>
              </a:rPr>
              <a:t>Показатели муниципальной программы </a:t>
            </a:r>
            <a:r>
              <a:rPr lang="ru-RU" sz="2800" dirty="0" smtClean="0">
                <a:ln w="127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cs typeface="Calibri" pitchFamily="34" charset="0"/>
              </a:rPr>
              <a:t>«Образование» </a:t>
            </a:r>
            <a:r>
              <a:rPr lang="ru-RU" sz="28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cs typeface="Calibri" pitchFamily="34" charset="0"/>
              </a:rPr>
              <a:t>Рузского городского округа</a:t>
            </a:r>
            <a:endParaRPr lang="ru-RU" sz="2800"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251520" y="260649"/>
          <a:ext cx="8712964" cy="6084886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335806"/>
                <a:gridCol w="1619065"/>
                <a:gridCol w="803535"/>
                <a:gridCol w="602652"/>
                <a:gridCol w="731578"/>
                <a:gridCol w="515701"/>
                <a:gridCol w="527695"/>
                <a:gridCol w="515701"/>
                <a:gridCol w="527695"/>
                <a:gridCol w="527695"/>
                <a:gridCol w="2005841"/>
              </a:tblGrid>
              <a:tr h="175829"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№ </a:t>
                      </a:r>
                      <a:r>
                        <a:rPr lang="ru-RU" sz="1000" b="1" u="none" strike="noStrike" dirty="0" err="1"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r>
                        <a:rPr lang="ru-RU" sz="1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/</a:t>
                      </a:r>
                      <a:r>
                        <a:rPr lang="ru-RU" sz="1000" b="1" u="none" strike="noStrike" dirty="0" err="1"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Планируемые результаты реализации муниципальной программы (подпрограммы) (Показатель реализации мероприятий)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Тип показателя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Единица измерения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Базовое значение показателя на начало реализации программы 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gridSpan="5"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Планируемое значение по годам реализации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Номер и название основного мероприятия в перечне мероприятий подпрограммы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</a:tr>
              <a:tr h="93905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2020 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2021 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2022 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2023 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2024 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52084"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1" i="1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3.3.</a:t>
                      </a:r>
                    </a:p>
                  </a:txBody>
                  <a:tcPr marL="9525" marR="9525" marT="9525" marB="0" anchor="b"/>
                </a:tc>
                <a:tc gridSpan="10">
                  <a:txBody>
                    <a:bodyPr/>
                    <a:lstStyle/>
                    <a:p>
                      <a:pPr algn="ctr" fontAlgn="b"/>
                      <a:r>
                        <a:rPr lang="ru-RU" sz="900" b="1" i="1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Подпрограмма 3 Дополнительное образование, воспитание и психолого-социальное сопровождение детей</a:t>
                      </a: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090133"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8" marR="6158" marT="615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Доля детей в возрасте от 5 до0 18 лет, охваченных дополнительным образованием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8" marR="6158" marT="615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Соглашение с ФОИВ по федеральному проекту «Успех каждого ребенка»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8" marR="6158" marT="615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Процент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8" marR="6158" marT="615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90,19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8" marR="6158" marT="615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8" marR="6158" marT="615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8" marR="6158" marT="615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85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8" marR="6158" marT="615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85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8" marR="6158" marT="615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85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8" marR="6158" marT="615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E2. Федеральный проект «Успех каждого ребенка»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8" marR="6158" marT="6158" marB="0"/>
                </a:tc>
              </a:tr>
              <a:tr h="1046178"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8" marR="6158" marT="615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Отношение средней заработной платы педагогических работников организаций дополнительного образования детей к средней заработной плате учителей в Московской области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8" marR="6158" marT="615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Указ Президента Российской Федерации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8" marR="6158" marT="615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Процент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8" marR="6158" marT="615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8" marR="6158" marT="615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8" marR="6158" marT="615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8" marR="6158" marT="615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8" marR="6158" marT="615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8" marR="6158" marT="615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8" marR="6158" marT="615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03 «Финансовое обеспечение оказания услуг (выполнения работ) организациями дополнительного образования»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8" marR="6158" marT="6158" marB="0"/>
                </a:tc>
              </a:tr>
              <a:tr h="1776092"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8" marR="6158" marT="615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Число детей, охваченных деятельностью детских технопарков "Кванториум" (мобильных технопарков "Кванториум") и других проектов, направленных на обеспечение доступности дополнительных общеобразовательных программ естественнонаучной и технической направленностей, соответствующих приоритетным направлениям технологического развития Российской Федерации (нарастающим итогом)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8" marR="6158" marT="615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Соглашение с ФОИВ по федеральному проекту «Успех каждого ребенка»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8" marR="6158" marT="615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Тысяча человек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8" marR="6158" marT="615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0,038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8" marR="6158" marT="615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0,149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8" marR="6158" marT="615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0,184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8" marR="6158" marT="615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8" marR="6158" marT="615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8" marR="6158" marT="615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8" marR="6158" marT="615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E2. Федеральный проект «Успех каждого ребенка»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8" marR="6158" marT="6158" marB="0"/>
                </a:tc>
              </a:tr>
              <a:tr h="254952"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1" i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3.4.</a:t>
                      </a:r>
                      <a:endParaRPr lang="ru-RU" sz="10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8" marR="6158" marT="6158" marB="0" anchor="ctr"/>
                </a:tc>
                <a:tc gridSpan="10">
                  <a:txBody>
                    <a:bodyPr/>
                    <a:lstStyle/>
                    <a:p>
                      <a:pPr algn="ctr" fontAlgn="ctr"/>
                      <a:r>
                        <a:rPr lang="ru-RU" sz="900" b="1" i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Подпрограмма: 4. Профессиональное образование</a:t>
                      </a:r>
                      <a:endParaRPr lang="ru-RU" sz="9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8" marR="6158" marT="6158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50565"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8" marR="6158" marT="615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Доля педагогических работников, прошедших добровольную независимую оценку квалификации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8" marR="6158" marT="615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Показатель МП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8" marR="6158" marT="615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Процент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8" marR="6158" marT="615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8" marR="6158" marT="615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8" marR="6158" marT="615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8" marR="6158" marT="615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8" marR="6158" marT="615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8" marR="6158" marT="615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8" marR="6158" marT="615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Федеральный проект E5 «Учитель будущего»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8" marR="6158" marT="6158" marB="0"/>
                </a:tc>
              </a:tr>
            </a:tbl>
          </a:graphicData>
        </a:graphic>
      </p:graphicFrame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79512" y="0"/>
            <a:ext cx="8712968" cy="648072"/>
          </a:xfrm>
        </p:spPr>
        <p:txBody>
          <a:bodyPr>
            <a:noAutofit/>
          </a:bodyPr>
          <a:lstStyle/>
          <a:p>
            <a:r>
              <a:rPr lang="ru-RU" sz="20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cs typeface="Calibri" pitchFamily="34" charset="0"/>
              </a:rPr>
              <a:t>Показатели муниципальной программы </a:t>
            </a:r>
            <a:r>
              <a:rPr lang="ru-RU" sz="2000" dirty="0" smtClean="0">
                <a:ln w="127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cs typeface="Calibri" pitchFamily="34" charset="0"/>
              </a:rPr>
              <a:t>«Социальная защита населения» </a:t>
            </a:r>
            <a:r>
              <a:rPr lang="ru-RU" sz="20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cs typeface="Calibri" pitchFamily="34" charset="0"/>
              </a:rPr>
              <a:t>Рузского городского округа</a:t>
            </a:r>
            <a:endParaRPr lang="ru-RU" sz="2000" dirty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107505" y="689781"/>
          <a:ext cx="9036495" cy="6168219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222208"/>
                <a:gridCol w="1808046"/>
                <a:gridCol w="834521"/>
                <a:gridCol w="625891"/>
                <a:gridCol w="759786"/>
                <a:gridCol w="535588"/>
                <a:gridCol w="548046"/>
                <a:gridCol w="535588"/>
                <a:gridCol w="541816"/>
                <a:gridCol w="541816"/>
                <a:gridCol w="2083189"/>
              </a:tblGrid>
              <a:tr h="137738"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№ </a:t>
                      </a:r>
                      <a:r>
                        <a:rPr lang="ru-RU" sz="900" b="1" u="none" strike="noStrike" dirty="0" err="1"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/</a:t>
                      </a:r>
                      <a:r>
                        <a:rPr lang="ru-RU" sz="900" b="1" u="none" strike="noStrike" dirty="0" err="1"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Планируемые результаты реализации муниципальной программы (подпрограммы) (Показатель реализации мероприятий)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Тип показателя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Единица измерения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Базовое значение показателя на начало реализации программы 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gridSpan="5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Планируемое значение по годам реализации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Номер и название основного мероприятия в перечне мероприятий подпрограммы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</a:tr>
              <a:tr h="64849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2020 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2021 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2022 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2023 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2024 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24294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4.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 gridSpan="10"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Муниципальная программа "Социальная защита населения" 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18357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i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4.1.</a:t>
                      </a:r>
                      <a:endParaRPr lang="ru-RU" sz="8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46" marR="3246" marT="3246" marB="0" anchor="ctr"/>
                </a:tc>
                <a:tc gridSpan="10">
                  <a:txBody>
                    <a:bodyPr/>
                    <a:lstStyle/>
                    <a:p>
                      <a:pPr algn="ctr" fontAlgn="ctr"/>
                      <a:r>
                        <a:rPr lang="ru-RU" sz="800" b="1" i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Подпрограмма: 1. Социальная поддержка граждан</a:t>
                      </a:r>
                      <a:endParaRPr lang="ru-RU" sz="8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46" marR="3246" marT="3246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04822">
                <a:tc>
                  <a:txBody>
                    <a:bodyPr/>
                    <a:lstStyle/>
                    <a:p>
                      <a:pPr algn="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46" marR="3246" marT="3246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Активное долголетие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46" marR="3246" marT="3246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Приоритетный показатель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46" marR="3246" marT="324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Процент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46" marR="3246" marT="324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1,27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46" marR="3246" marT="324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1,5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46" marR="3246" marT="324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5,5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46" marR="3246" marT="324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10,5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46" marR="3246" marT="324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13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46" marR="3246" marT="324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15,5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46" marR="3246" marT="3246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20 «Создание условий для поддержания здорового образа жизни»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46" marR="3246" marT="3246" marB="0"/>
                </a:tc>
              </a:tr>
              <a:tr h="507451">
                <a:tc>
                  <a:txBody>
                    <a:bodyPr/>
                    <a:lstStyle/>
                    <a:p>
                      <a:pPr algn="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46" marR="3246" marT="3246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Уровень бедности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46" marR="3246" marT="3246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Указ Президента РФ от 04.02.2021 №68 </a:t>
                      </a:r>
                      <a:b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</a:b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46" marR="3246" marT="324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Процент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46" marR="3246" marT="324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6,9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46" marR="3246" marT="324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6,5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46" marR="3246" marT="324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6,2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46" marR="3246" marT="324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5,8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46" marR="3246" marT="324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5,4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46" marR="3246" marT="324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5,0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46" marR="3246" marT="3246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03 «Предоставление мер социальной поддержки и субсидий по оплате жилого помещения и коммунальных услуг гражданам Российской Федерации, имеющим место жительства в Московской области»      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46" marR="3246" marT="3246" marB="0"/>
                </a:tc>
              </a:tr>
              <a:tr h="118357"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1" i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4.2.</a:t>
                      </a:r>
                      <a:endParaRPr lang="ru-RU" sz="8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46" marR="3246" marT="3246" marB="0"/>
                </a:tc>
                <a:tc gridSpan="10">
                  <a:txBody>
                    <a:bodyPr/>
                    <a:lstStyle/>
                    <a:p>
                      <a:pPr algn="ctr" fontAlgn="t"/>
                      <a:r>
                        <a:rPr lang="ru-RU" sz="700" b="1" i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Подпрограмма 2 Доступная среда</a:t>
                      </a:r>
                      <a:endParaRPr lang="ru-RU" sz="7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46" marR="3246" marT="3246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08327">
                <a:tc>
                  <a:txBody>
                    <a:bodyPr/>
                    <a:lstStyle/>
                    <a:p>
                      <a:pPr algn="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46" marR="3246" marT="3246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 Доля доступных для инвалидов и других маломобильных групп населения приоритетных объектов социальной, транспортной, инженерной инфраструктуры в общем количестве муниципальных приоритетных объектов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46" marR="3246" marT="3246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Приоритетный показатель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46" marR="3246" marT="324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Процент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46" marR="3246" marT="324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66.4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46" marR="3246" marT="324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72,8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46" marR="3246" marT="324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77,8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46" marR="3246" marT="324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79,8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46" marR="3246" marT="324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81,8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46" marR="3246" marT="324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83,8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46" marR="3246" marT="3246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02 «Создание </a:t>
                      </a:r>
                      <a:r>
                        <a:rPr lang="ru-RU" sz="700" u="none" strike="noStrike" dirty="0" err="1">
                          <a:latin typeface="Times New Roman" pitchFamily="18" charset="0"/>
                          <a:cs typeface="Times New Roman" pitchFamily="18" charset="0"/>
                        </a:rPr>
                        <a:t>безбарьерной</a:t>
                      </a:r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 среды на объектах социальной, инженерной и транспортной инфраструктуры в Московской области»      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46" marR="3246" marT="3246" marB="0"/>
                </a:tc>
              </a:tr>
              <a:tr h="406574">
                <a:tc>
                  <a:txBody>
                    <a:bodyPr/>
                    <a:lstStyle/>
                    <a:p>
                      <a:pPr algn="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46" marR="3246" marT="3246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Доля детей-инвалидов в возрасте от 1,5 года до 7 лет, охваченных дошкольным образованием, в общей численности детей-инвалидов такого возраста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46" marR="3246" marT="3246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Приоритетный показатель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46" marR="3246" marT="324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Процент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46" marR="3246" marT="324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97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46" marR="3246" marT="324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46" marR="3246" marT="324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46" marR="3246" marT="324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46" marR="3246" marT="324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46" marR="3246" marT="324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46" marR="3246" marT="3246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02 «Создание безбарьерной среды на объектах социальной, инженерной и транспортной инфраструктуры в Московской области»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46" marR="3246" marT="3246" marB="0"/>
                </a:tc>
              </a:tr>
              <a:tr h="406574">
                <a:tc>
                  <a:txBody>
                    <a:bodyPr/>
                    <a:lstStyle/>
                    <a:p>
                      <a:pPr algn="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46" marR="3246" marT="3246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Доля детей-инвалидов в возрасте от 5 до 18 лет, получающих дополнительное образование, от общей численности детей-инвалидов данного возраста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46" marR="3246" marT="3246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Приоритетный показатель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46" marR="3246" marT="324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Процент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46" marR="3246" marT="324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46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46" marR="3246" marT="324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46" marR="3246" marT="324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46" marR="3246" marT="324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50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46" marR="3246" marT="324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50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46" marR="3246" marT="324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50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46" marR="3246" marT="3246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02 «Создание безбарьерной среды на объектах социальной, инженерной и транспортной инфраструктуры в Московской области»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46" marR="3246" marT="3246" marB="0"/>
                </a:tc>
              </a:tr>
              <a:tr h="608327">
                <a:tc>
                  <a:txBody>
                    <a:bodyPr/>
                    <a:lstStyle/>
                    <a:p>
                      <a:pPr algn="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46" marR="3246" marT="3246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Доля детей-инвалидов, которым созданы условия для получения качественного начального общего, основного общего, среднего общего образования, от общей численности детей-инвалидов школьного возраста в Московской области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46" marR="3246" marT="3246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Приоритетный показатель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46" marR="3246" marT="324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Процент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46" marR="3246" marT="324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90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46" marR="3246" marT="324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46" marR="3246" marT="324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46" marR="3246" marT="324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46" marR="3246" marT="324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46" marR="3246" marT="324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46" marR="3246" marT="3246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02 «Создание </a:t>
                      </a:r>
                      <a:r>
                        <a:rPr lang="ru-RU" sz="700" u="none" strike="noStrike" dirty="0" err="1">
                          <a:latin typeface="Times New Roman" pitchFamily="18" charset="0"/>
                          <a:cs typeface="Times New Roman" pitchFamily="18" charset="0"/>
                        </a:rPr>
                        <a:t>безбарьерной</a:t>
                      </a:r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 среды на объектах социальной, инженерной и транспортной инфраструктуры в Московской области»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46" marR="3246" marT="3246" marB="0"/>
                </a:tc>
              </a:tr>
              <a:tr h="810080">
                <a:tc>
                  <a:txBody>
                    <a:bodyPr/>
                    <a:lstStyle/>
                    <a:p>
                      <a:pPr algn="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46" marR="3246" marT="3246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Поддержка образования для детей с ограниченными возможностями здоровья. Обновление материально - технической базы в организациях, осуществляющих образовательную деятельность исключительно по адаптированным основным общеобразовательным программам (нарастающим итогом)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46" marR="3246" marT="3246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Приоритетный показатель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46" marR="3246" marT="324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Единица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46" marR="3246" marT="324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46" marR="3246" marT="324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46" marR="3246" marT="324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46" marR="3246" marT="324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46" marR="3246" marT="324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46" marR="3246" marT="324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46" marR="3246" marT="3246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02 «Создание </a:t>
                      </a:r>
                      <a:r>
                        <a:rPr lang="ru-RU" sz="700" u="none" strike="noStrike" dirty="0" err="1">
                          <a:latin typeface="Times New Roman" pitchFamily="18" charset="0"/>
                          <a:cs typeface="Times New Roman" pitchFamily="18" charset="0"/>
                        </a:rPr>
                        <a:t>безбарьерной</a:t>
                      </a:r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 среды на объектах социальной, инженерной и транспортной инфраструктуры в Московской области»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46" marR="3246" marT="3246" marB="0"/>
                </a:tc>
              </a:tr>
              <a:tr h="118357"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i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4.3.</a:t>
                      </a:r>
                      <a:endParaRPr lang="ru-RU" sz="8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46" marR="3246" marT="3246" marB="0" anchor="ctr"/>
                </a:tc>
                <a:tc gridSpan="10">
                  <a:txBody>
                    <a:bodyPr/>
                    <a:lstStyle/>
                    <a:p>
                      <a:pPr algn="ctr" fontAlgn="ctr"/>
                      <a:r>
                        <a:rPr lang="ru-RU" sz="700" b="1" i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Подпрограмма: 3. Развитие системы отдыха и оздоровления детей</a:t>
                      </a:r>
                      <a:endParaRPr lang="ru-RU" sz="7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46" marR="3246" marT="3246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08327">
                <a:tc>
                  <a:txBody>
                    <a:bodyPr/>
                    <a:lstStyle/>
                    <a:p>
                      <a:pPr algn="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46" marR="3246" marT="3246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Доля детей, находящихся в трудной жизненной ситуации, охваченных отдыхом и оздоровлением в общей численности детей в возрасте от 7 до 15 лет, находящихся в трудной жизненной ситуации, подлежащих оздоровлению 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46" marR="3246" marT="3246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Приоритетный показатель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46" marR="3246" marT="324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Процент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46" marR="3246" marT="324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55,7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46" marR="3246" marT="324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55,8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46" marR="3246" marT="324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55,9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46" marR="3246" marT="324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56,0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46" marR="3246" marT="324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56,5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46" marR="3246" marT="324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57,0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46" marR="3246" marT="3246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05 «Мероприятия по организации отдыха детей в каникулярное время, проводимые муниципальными образованиями Московской области»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46" marR="3246" marT="3246" marB="0"/>
                </a:tc>
              </a:tr>
              <a:tr h="406574">
                <a:tc>
                  <a:txBody>
                    <a:bodyPr/>
                    <a:lstStyle/>
                    <a:p>
                      <a:pPr algn="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46" marR="3246" marT="3246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Доля детей, охваченных отдыхом и оздоровлением, в общей численности детей в возрасте от 7 до 15 лет, подлежащих оздоровлению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46" marR="3246" marT="3246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Приоритетный показатель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46" marR="3246" marT="324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Процент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46" marR="3246" marT="324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59,5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46" marR="3246" marT="324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60,5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46" marR="3246" marT="324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61,5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46" marR="3246" marT="324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62,0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46" marR="3246" marT="324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62,5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46" marR="3246" marT="324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63,0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46" marR="3246" marT="3246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05 «Мероприятия по организации отдыха детей в каникулярное время, проводимые муниципальными образованиями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46" marR="3246" marT="3246" marB="0"/>
                </a:tc>
              </a:tr>
            </a:tbl>
          </a:graphicData>
        </a:graphic>
      </p:graphicFrame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323528" y="260647"/>
          <a:ext cx="8640961" cy="6566682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333032"/>
                <a:gridCol w="1605684"/>
                <a:gridCol w="796894"/>
                <a:gridCol w="597671"/>
                <a:gridCol w="725532"/>
                <a:gridCol w="511439"/>
                <a:gridCol w="523335"/>
                <a:gridCol w="511439"/>
                <a:gridCol w="523335"/>
                <a:gridCol w="523335"/>
                <a:gridCol w="1989265"/>
              </a:tblGrid>
              <a:tr h="142986"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№ </a:t>
                      </a:r>
                      <a:r>
                        <a:rPr lang="ru-RU" sz="900" b="1" u="none" strike="noStrike" dirty="0" err="1"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/</a:t>
                      </a:r>
                      <a:r>
                        <a:rPr lang="ru-RU" sz="900" b="1" u="none" strike="noStrike" dirty="0" err="1"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Планируемые результаты реализации муниципальной программы (подпрограммы) (Показатель реализации мероприятий)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Тип показателя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Единица измерения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Базовое значение показателя на начало реализации программы 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gridSpan="5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Планируемое значение по годам реализации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Номер и название основного мероприятия в перечне мероприятий подпрограммы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</a:tr>
              <a:tr h="6732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2020 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2021 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2022 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2023 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2024 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93458"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i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4.8.</a:t>
                      </a:r>
                      <a:endParaRPr lang="ru-RU" sz="8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80" marR="3380" marT="3380" marB="0" anchor="ctr"/>
                </a:tc>
                <a:tc gridSpan="10">
                  <a:txBody>
                    <a:bodyPr/>
                    <a:lstStyle/>
                    <a:p>
                      <a:pPr algn="ctr" fontAlgn="ctr"/>
                      <a:r>
                        <a:rPr lang="ru-RU" sz="800" b="1" i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Подпрограмма: 8. Развитие трудовых ресурсов и охраны труда</a:t>
                      </a:r>
                      <a:endParaRPr lang="ru-RU" sz="8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80" marR="3380" marT="338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93913">
                <a:tc>
                  <a:txBody>
                    <a:bodyPr/>
                    <a:lstStyle/>
                    <a:p>
                      <a:pPr algn="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80" marR="3380" marT="338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Число пострадавших в результате несчастных случаев на производстве со смертельным исходом в расчете на 1000 работающих (организаций, занятых в экономике муниципального образования)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80" marR="3380" marT="338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Приоритетный показатель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80" marR="3380" marT="338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Промилле (0,1 процента)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80" marR="3380" marT="338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0,067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80" marR="3380" marT="338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0,063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80" marR="3380" marT="338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0,062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80" marR="3380" marT="338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0,061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80" marR="3380" marT="338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0,06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80" marR="3380" marT="338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0,059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80" marR="3380" marT="338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01 «Профилактика производственного травматизма»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80" marR="3380" marT="3380" marB="0"/>
                </a:tc>
              </a:tr>
              <a:tr h="93458"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i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4.9.</a:t>
                      </a:r>
                      <a:endParaRPr lang="ru-RU" sz="8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80" marR="3380" marT="3380" marB="0" anchor="ctr"/>
                </a:tc>
                <a:tc gridSpan="10">
                  <a:txBody>
                    <a:bodyPr/>
                    <a:lstStyle/>
                    <a:p>
                      <a:pPr algn="ctr" fontAlgn="ctr"/>
                      <a:r>
                        <a:rPr lang="ru-RU" sz="800" b="1" i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Подпрограмма: 9. Развитие и поддержка социально ориентированных некоммерческих организаций</a:t>
                      </a:r>
                      <a:endParaRPr lang="ru-RU" sz="8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80" marR="3380" marT="338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75741">
                <a:tc>
                  <a:txBody>
                    <a:bodyPr/>
                    <a:lstStyle/>
                    <a:p>
                      <a:pPr algn="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80" marR="3380" marT="338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 Количество СО НКО, которым оказана поддержка органами местного самоуправления всего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80" marR="3380" marT="338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Приоритетный показатель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80" marR="3380" marT="338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Единиц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80" marR="3380" marT="338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16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80" marR="3380" marT="338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16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80" marR="3380" marT="338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16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80" marR="3380" marT="338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16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80" marR="3380" marT="338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16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80" marR="3380" marT="338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16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80" marR="3380" marT="338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02 «Осуществление имущественной, информационной и консультационной поддержки СО НКО»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80" marR="3380" marT="3380" marB="0"/>
                </a:tc>
              </a:tr>
              <a:tr h="365222">
                <a:tc>
                  <a:txBody>
                    <a:bodyPr/>
                    <a:lstStyle/>
                    <a:p>
                      <a:pPr algn="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80" marR="3380" marT="338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 Количество СО НКО в сфере социальной защиты населения, которым оказана поддержка органами местного самоуправления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80" marR="3380" marT="338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Приоритетный показатель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80" marR="3380" marT="338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Единица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80" marR="3380" marT="338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80" marR="3380" marT="338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80" marR="3380" marT="338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80" marR="3380" marT="338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80" marR="3380" marT="338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80" marR="3380" marT="338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80" marR="3380" marT="338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02 «Осуществление имущественной, информационной и консультационной поддержки СО НКО»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80" marR="3380" marT="3380" marB="0"/>
                </a:tc>
              </a:tr>
              <a:tr h="455810">
                <a:tc>
                  <a:txBody>
                    <a:bodyPr/>
                    <a:lstStyle/>
                    <a:p>
                      <a:pPr algn="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80" marR="3380" marT="338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Общее количество предоставленной органами местного самоуправления площади на льготных условиях или в безвозмездное пользование СО НКО в иных сферах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80" marR="3380" marT="338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Показатель МП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80" marR="3380" marT="338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 err="1">
                          <a:latin typeface="Times New Roman" pitchFamily="18" charset="0"/>
                          <a:cs typeface="Times New Roman" pitchFamily="18" charset="0"/>
                        </a:rPr>
                        <a:t>Кквадратный</a:t>
                      </a:r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 метр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80" marR="3380" marT="338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30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80" marR="3380" marT="338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30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80" marR="3380" marT="338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30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80" marR="3380" marT="338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30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80" marR="3380" marT="338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30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80" marR="3380" marT="338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30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80" marR="3380" marT="338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02 «Осуществление имущественной, информационной и консультационной поддержки СО НКО»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80" marR="3380" marT="3380" marB="0"/>
                </a:tc>
              </a:tr>
              <a:tr h="365222">
                <a:tc>
                  <a:txBody>
                    <a:bodyPr/>
                    <a:lstStyle/>
                    <a:p>
                      <a:pPr algn="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80" marR="3380" marT="338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Количество СО НКО в иных сферах, которым оказана имущественная поддержка органами местного самоуправления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80" marR="3380" marT="338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Показатель МП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80" marR="3380" marT="338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Единица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80" marR="3380" marT="338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80" marR="3380" marT="338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80" marR="3380" marT="338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80" marR="3380" marT="338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80" marR="3380" marT="338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80" marR="3380" marT="338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80" marR="3380" marT="338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02 «Осуществление имущественной, информационной и консультационной поддержки СО НКО»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80" marR="3380" marT="3380" marB="0"/>
                </a:tc>
              </a:tr>
              <a:tr h="275741">
                <a:tc>
                  <a:txBody>
                    <a:bodyPr/>
                    <a:lstStyle/>
                    <a:p>
                      <a:pPr algn="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80" marR="3380" marT="338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Количество СО НКО, которым оказана консультационная поддержка органами местного самоуправления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80" marR="3380" marT="338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Показатель МП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80" marR="3380" marT="338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Единица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80" marR="3380" marT="338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14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80" marR="3380" marT="338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14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80" marR="3380" marT="338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14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80" marR="3380" marT="338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14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80" marR="3380" marT="338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14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80" marR="3380" marT="338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14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80" marR="3380" marT="338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02 «Осуществление имущественной, информационной и консультационной поддержки СО НКО»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80" marR="3380" marT="3380" marB="0"/>
                </a:tc>
              </a:tr>
              <a:tr h="365222">
                <a:tc>
                  <a:txBody>
                    <a:bodyPr/>
                    <a:lstStyle/>
                    <a:p>
                      <a:pPr algn="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80" marR="3380" marT="338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Количество СО НКО в сфере социальной защиты населения, которым оказана имущественная поддержка органами местного самоуправления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80" marR="3380" marT="338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Показатель МП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80" marR="3380" marT="338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Единица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80" marR="3380" marT="338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80" marR="3380" marT="338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80" marR="3380" marT="338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80" marR="3380" marT="338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80" marR="3380" marT="338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80" marR="3380" marT="338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80" marR="3380" marT="338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02 «Осуществление имущественной, информационной и консультационной поддержки СО НКО»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80" marR="3380" marT="3380" marB="0"/>
                </a:tc>
              </a:tr>
              <a:tr h="384827">
                <a:tc>
                  <a:txBody>
                    <a:bodyPr/>
                    <a:lstStyle/>
                    <a:p>
                      <a:pPr algn="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80" marR="3380" marT="338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Общее количество предоставленной органами местного самоуправления площади на льготных условиях или в безвозмездное пользование СО НКО.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80" marR="3380" marT="338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Показатель МП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80" marR="3380" marT="338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Квадратный метр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80" marR="3380" marT="338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595,6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80" marR="3380" marT="338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595,6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80" marR="3380" marT="338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595,6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80" marR="3380" marT="338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595,6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80" marR="3380" marT="338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595,6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80" marR="3380" marT="338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595,6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80" marR="3380" marT="338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02 «Осуществление имущественной, информационной и консультационной поддержки СО НКО»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80" marR="3380" marT="3380" marB="0"/>
                </a:tc>
              </a:tr>
              <a:tr h="493913">
                <a:tc>
                  <a:txBody>
                    <a:bodyPr/>
                    <a:lstStyle/>
                    <a:p>
                      <a:pPr algn="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80" marR="3380" marT="338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Общее количество предоставленной органами местного самоуправления площади на льготных условиях или в безвозмездное пользование СО НКО в сфере социальной защиты населения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80" marR="3380" marT="338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Показатель МП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80" marR="3380" marT="338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Квадратный метр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80" marR="3380" marT="338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565,6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80" marR="3380" marT="338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565,6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80" marR="3380" marT="338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565,6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80" marR="3380" marT="338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565,6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80" marR="3380" marT="338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565,6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80" marR="3380" marT="338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565,6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80" marR="3380" marT="338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02 «Осуществление имущественной, информационной и консультационной поддержки СО НКО»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80" marR="3380" marT="3380" marB="0"/>
                </a:tc>
              </a:tr>
              <a:tr h="275741">
                <a:tc>
                  <a:txBody>
                    <a:bodyPr/>
                    <a:lstStyle/>
                    <a:p>
                      <a:pPr algn="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80" marR="3380" marT="338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Количество СО НКО в иных сферах, которым оказана поддержка органами местного самоуправления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80" marR="3380" marT="338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Показатель МП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80" marR="3380" marT="338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Единиц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80" marR="3380" marT="338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80" marR="3380" marT="338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80" marR="3380" marT="338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80" marR="3380" marT="338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80" marR="3380" marT="338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80" marR="3380" marT="338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80" marR="3380" marT="338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02 «Осуществление имущественной, информационной и консультационной поддержки СО НКО»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80" marR="3380" marT="3380" marB="0"/>
                </a:tc>
              </a:tr>
              <a:tr h="275741">
                <a:tc>
                  <a:txBody>
                    <a:bodyPr/>
                    <a:lstStyle/>
                    <a:p>
                      <a:pPr algn="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80" marR="3380" marT="338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Количество СО НКО, которым оказана имущественная поддержка органами местного самоуправления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80" marR="3380" marT="338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Показатель МП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80" marR="3380" marT="338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Единиц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80" marR="3380" marT="338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80" marR="3380" marT="338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80" marR="3380" marT="338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80" marR="3380" marT="338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80" marR="3380" marT="338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80" marR="3380" marT="338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80" marR="3380" marT="338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02 «Осуществление имущественной, информационной и консультационной поддержки СО НКО»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80" marR="3380" marT="3380" marB="0"/>
                </a:tc>
              </a:tr>
              <a:tr h="365222">
                <a:tc>
                  <a:txBody>
                    <a:bodyPr/>
                    <a:lstStyle/>
                    <a:p>
                      <a:pPr algn="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80" marR="3380" marT="338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Численность граждан, принявших участие в просветительских мероприятиях по вопросам деятельности СО НКО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80" marR="3380" marT="338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Показатель МП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80" marR="3380" marT="338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Человек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80" marR="3380" marT="338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192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80" marR="3380" marT="338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192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80" marR="3380" marT="338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192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80" marR="3380" marT="338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192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80" marR="3380" marT="338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192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80" marR="3380" marT="338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192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80" marR="3380" marT="338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02 «Осуществление имущественной, информационной и консультационной поддержки СО НКО»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80" marR="3380" marT="3380" marB="0"/>
                </a:tc>
              </a:tr>
              <a:tr h="365222">
                <a:tc>
                  <a:txBody>
                    <a:bodyPr/>
                    <a:lstStyle/>
                    <a:p>
                      <a:pPr algn="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80" marR="3380" marT="338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Количество проведенных органами местного самоуправления просветительских мероприятий по вопросам деятельности СО НКО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80" marR="3380" marT="338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Показатель МП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80" marR="3380" marT="338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Единиц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80" marR="3380" marT="338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80" marR="3380" marT="338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80" marR="3380" marT="338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80" marR="3380" marT="338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80" marR="3380" marT="338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80" marR="3380" marT="338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80" marR="3380" marT="338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02 «Осуществление имущественной, информационной и консультационной поддержки СО НКО»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80" marR="3380" marT="3380" marB="0"/>
                </a:tc>
              </a:tr>
            </a:tbl>
          </a:graphicData>
        </a:graphic>
      </p:graphicFrame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994122"/>
          </a:xfrm>
        </p:spPr>
        <p:txBody>
          <a:bodyPr>
            <a:noAutofit/>
          </a:bodyPr>
          <a:lstStyle/>
          <a:p>
            <a:r>
              <a:rPr lang="ru-RU" sz="28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cs typeface="Calibri" pitchFamily="34" charset="0"/>
              </a:rPr>
              <a:t>Показатели муниципальной программы </a:t>
            </a:r>
            <a:r>
              <a:rPr lang="ru-RU" sz="2800" dirty="0" smtClean="0">
                <a:ln w="127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cs typeface="Calibri" pitchFamily="34" charset="0"/>
              </a:rPr>
              <a:t>«Спорт» </a:t>
            </a:r>
            <a:r>
              <a:rPr lang="ru-RU" sz="28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cs typeface="Calibri" pitchFamily="34" charset="0"/>
              </a:rPr>
              <a:t>Рузского городского округа</a:t>
            </a:r>
            <a:endParaRPr lang="ru-RU" sz="2800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179512" y="908720"/>
          <a:ext cx="8784973" cy="5832649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338581"/>
                <a:gridCol w="1632447"/>
                <a:gridCol w="810176"/>
                <a:gridCol w="607633"/>
                <a:gridCol w="737622"/>
                <a:gridCol w="519964"/>
                <a:gridCol w="532056"/>
                <a:gridCol w="519964"/>
                <a:gridCol w="532056"/>
                <a:gridCol w="532056"/>
                <a:gridCol w="2022418"/>
              </a:tblGrid>
              <a:tr h="151490"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№ </a:t>
                      </a:r>
                      <a:r>
                        <a:rPr lang="ru-RU" sz="900" b="1" u="none" strike="noStrike" dirty="0" err="1"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/</a:t>
                      </a:r>
                      <a:r>
                        <a:rPr lang="ru-RU" sz="900" b="1" u="none" strike="noStrike" dirty="0" err="1"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Планируемые результаты реализации муниципальной программы (подпрограммы) (Показатель реализации мероприятий)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Тип показателя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Единица измерения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Базовое значение показателя на начало реализации программы 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gridSpan="5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Планируемое значение по годам реализации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Номер и название основного мероприятия в перечне мероприятий подпрограммы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</a:tr>
              <a:tr h="71323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2020 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2021 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2022 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2023 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2024 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4646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5. 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71" marR="3671" marT="3671" marB="0" anchor="ctr">
                    <a:solidFill>
                      <a:srgbClr val="FFC000"/>
                    </a:solidFill>
                  </a:tcPr>
                </a:tc>
                <a:tc gridSpan="10"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 "Спорт"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71" marR="3671" marT="3671" marB="0" anchor="ctr"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30616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i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5.1.</a:t>
                      </a:r>
                      <a:endParaRPr lang="ru-RU" sz="8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71" marR="3671" marT="3671" marB="0" anchor="ctr"/>
                </a:tc>
                <a:tc gridSpan="10">
                  <a:txBody>
                    <a:bodyPr/>
                    <a:lstStyle/>
                    <a:p>
                      <a:pPr algn="ctr" fontAlgn="ctr"/>
                      <a:r>
                        <a:rPr lang="ru-RU" sz="800" b="1" i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Подпрограмма: 1. Развитие физической культуры и спорта</a:t>
                      </a:r>
                      <a:endParaRPr lang="ru-RU" sz="8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71" marR="3671" marT="3671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84011">
                <a:tc>
                  <a:txBody>
                    <a:bodyPr/>
                    <a:lstStyle/>
                    <a:p>
                      <a:pPr algn="r" fontAlgn="t"/>
                      <a:r>
                        <a:rPr lang="ru-RU" sz="6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71" marR="3671" marT="3671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Доля жителей муниципального образования Московской области, систематически занимающихся физической культурой и спортом, в общей численности населения муниципального образования Московской области в возрасте 3-79 лет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71" marR="3671" marT="3671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Приоритетный показатель,</a:t>
                      </a:r>
                      <a:br>
                        <a:rPr lang="ru-RU" sz="6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6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Указ 204, показатель  Регионального проекта «Спорт – норма жизни»</a:t>
                      </a:r>
                      <a:br>
                        <a:rPr lang="ru-RU" sz="6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</a:br>
                      <a:endParaRPr lang="ru-RU" sz="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71" marR="3671" marT="367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Процент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71" marR="3671" marT="367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40,5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71" marR="3671" marT="367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43,6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71" marR="3671" marT="367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45,1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71" marR="3671" marT="367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48,5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71" marR="3671" marT="367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51,7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71" marR="3671" marT="367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55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71" marR="3671" marT="3671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01 «Обеспечение условий для развития на территории городского округа физической культуры, школьного спорта и массового спорта»      </a:t>
                      </a:r>
                      <a:b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Федеральный проект P5 «Спорт - норма жизни»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71" marR="3671" marT="3671" marB="0"/>
                </a:tc>
              </a:tr>
              <a:tr h="684011">
                <a:tc>
                  <a:txBody>
                    <a:bodyPr/>
                    <a:lstStyle/>
                    <a:p>
                      <a:pPr algn="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71" marR="3671" marT="3671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u="none" strike="noStrike" dirty="0" err="1">
                          <a:latin typeface="Times New Roman" pitchFamily="18" charset="0"/>
                          <a:cs typeface="Times New Roman" pitchFamily="18" charset="0"/>
                        </a:rPr>
                        <a:t>Макропоказатель</a:t>
                      </a:r>
                      <a:r>
                        <a:rPr lang="ru-RU" sz="6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 – Уровень обеспеченности граждан спортивными сооружениями исходя из единовременной пропускной способности объектов спорта Рузского городского округа Московской области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71" marR="3671" marT="3671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Приоритетный показатель,</a:t>
                      </a:r>
                      <a:br>
                        <a:rPr lang="ru-RU" sz="6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6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Указ 204, показатель  Регионального проекта «Спорт – норма жизни»</a:t>
                      </a:r>
                      <a:br>
                        <a:rPr lang="ru-RU" sz="6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</a:br>
                      <a:endParaRPr lang="ru-RU" sz="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71" marR="3671" marT="367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Процент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71" marR="3671" marT="367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65,24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71" marR="3671" marT="367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68,33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71" marR="3671" marT="367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60,09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71" marR="3671" marT="367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60,1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71" marR="3671" marT="367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60,11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71" marR="3671" marT="367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60,12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71" marR="3671" marT="3671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Федеральный проект P5 «Спорт - норма жизни»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71" marR="3671" marT="3671" marB="0"/>
                </a:tc>
              </a:tr>
              <a:tr h="684011">
                <a:tc>
                  <a:txBody>
                    <a:bodyPr/>
                    <a:lstStyle/>
                    <a:p>
                      <a:pPr algn="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71" marR="3671" marT="3671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Доступные спортивные площадки. Доля спортивных площадок, управляемых в соответствии со стандартом их использования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71" marR="3671" marT="3671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Приоритетный показатель,</a:t>
                      </a:r>
                      <a:br>
                        <a:rPr lang="ru-RU" sz="6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6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Указ 204, показатель  Регионального проекта «Спорт – норма жизни»</a:t>
                      </a:r>
                      <a:br>
                        <a:rPr lang="ru-RU" sz="6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</a:br>
                      <a:endParaRPr lang="ru-RU" sz="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71" marR="3671" marT="367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Процент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71" marR="3671" marT="367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95,79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71" marR="3671" marT="367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68,42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71" marR="3671" marT="367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95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71" marR="3671" marT="367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71" marR="3671" marT="367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71" marR="3671" marT="367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71" marR="3671" marT="3671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01 «Обеспечение условий для развития на территории городского округа физической культуры, школьного спорта и массового спорта»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71" marR="3671" marT="3671" marB="0"/>
                </a:tc>
              </a:tr>
              <a:tr h="684011">
                <a:tc>
                  <a:txBody>
                    <a:bodyPr/>
                    <a:lstStyle/>
                    <a:p>
                      <a:pPr algn="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71" marR="3671" marT="3671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Количество установленных (отремонтированных, модернизированных) плоскостных спортивных сооружений в муниципальных образованиях Московской области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71" marR="3671" marT="3671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Приоритетный показатель,</a:t>
                      </a:r>
                      <a:b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показатель Регионального проекта «Спорт – норма жизни»</a:t>
                      </a:r>
                      <a:b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</a:b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71" marR="3671" marT="367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Единиц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71" marR="3671" marT="367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71" marR="3671" marT="367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71" marR="3671" marT="367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71" marR="3671" marT="367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71" marR="3671" marT="367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71" marR="3671" marT="367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71" marR="3671" marT="3671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Федеральный проект P5 «Спорт - норма жизни»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71" marR="3671" marT="3671" marB="0"/>
                </a:tc>
              </a:tr>
              <a:tr h="684011">
                <a:tc>
                  <a:txBody>
                    <a:bodyPr/>
                    <a:lstStyle/>
                    <a:p>
                      <a:pPr algn="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71" marR="3671" marT="3671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Доля жителей муниципального образования Московской области, выполнивших нормативы испытаний (тестов) Всероссийского комплекса "Готов к труду и обороне" (ГТО), в общей численности населения, принявшего участие в испытаниях (тестах)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71" marR="3671" marT="367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Показатель МП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71" marR="3671" marT="367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Процент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71" marR="3671" marT="367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30,3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71" marR="3671" marT="367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30,6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71" marR="3671" marT="367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30,9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71" marR="3671" marT="367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31,2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71" marR="3671" marT="367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31,3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71" marR="3671" marT="367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31,4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71" marR="3671" marT="3671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01 «Обеспечение условий для развития на территории городского округа физической культуры, школьного спорта и массового спорта»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71" marR="3671" marT="3671" marB="0"/>
                </a:tc>
              </a:tr>
              <a:tr h="781250">
                <a:tc>
                  <a:txBody>
                    <a:bodyPr/>
                    <a:lstStyle/>
                    <a:p>
                      <a:pPr algn="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71" marR="3671" marT="3671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Макропоказатель – Доля лиц с ограниченными возможностями здоровья и инвалидов, систематически занимающихся физической культурой и спортом, в общей численности указанной категории населения, проживающих в Рузском городском округе Московской области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71" marR="3671" marT="367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Показатель МП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71" marR="3671" marT="367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Процент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71" marR="3671" marT="367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71" marR="3671" marT="367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15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71" marR="3671" marT="367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15,5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71" marR="3671" marT="367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16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71" marR="3671" marT="367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16,5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71" marR="3671" marT="367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17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71" marR="3671" marT="3671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01 «Обеспечение условий для развития на территории городского округа физической культуры, школьного спорта и массового спорта» 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71" marR="3671" marT="3671" marB="0"/>
                </a:tc>
              </a:tr>
              <a:tr h="489536">
                <a:tc>
                  <a:txBody>
                    <a:bodyPr/>
                    <a:lstStyle/>
                    <a:p>
                      <a:pPr algn="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71" marR="3671" marT="3671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Макропоказатель – Доля жителей Рузского городского округа Московской области, занимающихся в спортивных организациях, в общей численности детей и молодежи в возрасте 6-15 лет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71" marR="3671" marT="367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Показатель МП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71" marR="3671" marT="367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Процент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71" marR="3671" marT="367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47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71" marR="3671" marT="367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47,5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71" marR="3671" marT="367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71" marR="3671" marT="367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71" marR="3671" marT="367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71" marR="3671" marT="367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71" marR="3671" marT="3671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01 «Обеспечение условий для развития на территории городского округа физической культуры, школьного спорта и массового спорта»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71" marR="3671" marT="3671" marB="0"/>
                </a:tc>
              </a:tr>
            </a:tbl>
          </a:graphicData>
        </a:graphic>
      </p:graphicFrame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179512" y="188641"/>
          <a:ext cx="8856983" cy="6660751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341357"/>
                <a:gridCol w="1645827"/>
                <a:gridCol w="816819"/>
                <a:gridCol w="612613"/>
                <a:gridCol w="743671"/>
                <a:gridCol w="524225"/>
                <a:gridCol w="536416"/>
                <a:gridCol w="524225"/>
                <a:gridCol w="536416"/>
                <a:gridCol w="536416"/>
                <a:gridCol w="2038998"/>
              </a:tblGrid>
              <a:tr h="288031"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№ </a:t>
                      </a:r>
                      <a:r>
                        <a:rPr lang="ru-RU" sz="900" b="1" u="none" strike="noStrike" dirty="0" err="1"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/</a:t>
                      </a:r>
                      <a:r>
                        <a:rPr lang="ru-RU" sz="900" b="1" u="none" strike="noStrike" dirty="0" err="1"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Планируемые результаты реализации муниципальной программы (подпрограммы) (Показатель реализации мероприятий)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Тип показателя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Единица измерения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Базовое значение показателя на начало реализации программы 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gridSpan="5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Планируемое значение по годам реализации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Номер и название основного мероприятия в перечне мероприятий подпрограммы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</a:tr>
              <a:tr h="40376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2020 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2021 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2022 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2023 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2024 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35900">
                <a:tc>
                  <a:txBody>
                    <a:bodyPr/>
                    <a:lstStyle/>
                    <a:p>
                      <a:pPr algn="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79" marR="2979" marT="297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Количество объектов физической культуры и спорта, на которых произведена модернизация материально-технической базы путем проведения капитального ремонта и технического переоснащения в Рузском городском округе Московской области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79" marR="2979" marT="297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Показатель МП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79" marR="2979" marT="297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Единиц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79" marR="2979" marT="297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79" marR="2979" marT="297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79" marR="2979" marT="297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79" marR="2979" marT="297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79" marR="2979" marT="297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79" marR="2979" marT="297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79" marR="2979" marT="297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Федеральный проект P5 «Спорт - норма жизни»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79" marR="2979" marT="2979" marB="0"/>
                </a:tc>
              </a:tr>
              <a:tr h="456217">
                <a:tc>
                  <a:txBody>
                    <a:bodyPr/>
                    <a:lstStyle/>
                    <a:p>
                      <a:pPr algn="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79" marR="2979" marT="297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Макропоказатель – Доля обучающихся и студентов, систематически занимающихся физической культурой и спортом, в общей численности обучающихся и студентов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79" marR="2979" marT="297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Показатель МП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79" marR="2979" marT="297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Процент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79" marR="2979" marT="297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81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79" marR="2979" marT="297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85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79" marR="2979" marT="297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79" marR="2979" marT="297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79" marR="2979" marT="297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79" marR="2979" marT="297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79" marR="2979" marT="297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01 «Обеспечение условий для развития на территории городского округа физической культуры, школьного спорта и массового спорта»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79" marR="2979" marT="2979" marB="0"/>
                </a:tc>
              </a:tr>
              <a:tr h="421768">
                <a:tc>
                  <a:txBody>
                    <a:bodyPr/>
                    <a:lstStyle/>
                    <a:p>
                      <a:pPr algn="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79" marR="2979" marT="297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Количество проведенных массовых, официальных физкультурных и спортивных мероприятий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79" marR="2979" marT="297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Показатель МП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79" marR="2979" marT="297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Единиц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79" marR="2979" marT="297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93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79" marR="2979" marT="297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93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79" marR="2979" marT="297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94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79" marR="2979" marT="297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109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79" marR="2979" marT="297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109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79" marR="2979" marT="297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109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79" marR="2979" marT="297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01 «Обеспечение условий для развития на территории городского округа физической культуры, школьного спорта и массового спорта»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79" marR="2979" marT="2979" marB="0"/>
                </a:tc>
              </a:tr>
              <a:tr h="526478">
                <a:tc>
                  <a:txBody>
                    <a:bodyPr/>
                    <a:lstStyle/>
                    <a:p>
                      <a:pPr algn="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79" marR="2979" marT="297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Макропоказатель – Эффективность использования существующих объектов спорта (отношение фактической посещаемости к нормативной пропускной способности)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79" marR="2979" marT="297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Показатель МП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79" marR="2979" marT="297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Процент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79" marR="2979" marT="297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99,6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79" marR="2979" marT="297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95,99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79" marR="2979" marT="297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79" marR="2979" marT="297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79" marR="2979" marT="297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79" marR="2979" marT="297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79" marR="2979" marT="297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01 «Обеспечение условий для развития на территории городского округа физической культуры, школьного спорта и массового спорта»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79" marR="2979" marT="2979" marB="0"/>
                </a:tc>
              </a:tr>
              <a:tr h="637689">
                <a:tc>
                  <a:txBody>
                    <a:bodyPr/>
                    <a:lstStyle/>
                    <a:p>
                      <a:pPr algn="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79" marR="2979" marT="297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Макропоказатель – Доля населения муниципального образования Московской области, занятого в экономике, занимающегося физической культурой и спортом, в общей численности населения, занятого в экономике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79" marR="2979" marT="297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Показатель МП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79" marR="2979" marT="297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Процент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79" marR="2979" marT="297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25,3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79" marR="2979" marT="297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28,9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79" marR="2979" marT="297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79" marR="2979" marT="297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79" marR="2979" marT="297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79" marR="2979" marT="297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79" marR="2979" marT="297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01 «Обеспечение условий для развития на территории городского округа физической культуры, школьного спорта и массового спорта»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79" marR="2979" marT="2979" marB="0"/>
                </a:tc>
              </a:tr>
              <a:tr h="1050033">
                <a:tc>
                  <a:txBody>
                    <a:bodyPr/>
                    <a:lstStyle/>
                    <a:p>
                      <a:pPr algn="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13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79" marR="2979" marT="297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Доля обучающихся и студентов Рузского городского округа Московской области, выполнивших нормативы Всероссийского физкультурно-спортивного комплекса "Готов к труду и обороне" (ГТО), в общей численности обучающихся и студентов, принявших участие в сдаче нормативов Всероссийского физкультурно-спортивного комплекса "Готов к труду и обороне" (ГТО)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79" marR="2979" marT="297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Показатель МП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79" marR="2979" marT="297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Процент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79" marR="2979" marT="297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50,3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79" marR="2979" marT="297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50,6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79" marR="2979" marT="297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50,9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79" marR="2979" marT="297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51,2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79" marR="2979" marT="297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51,3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79" marR="2979" marT="297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51,4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79" marR="2979" marT="297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Федеральный проект P5 «Спорт - норма жизни»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79" marR="2979" marT="2979" marB="0"/>
                </a:tc>
              </a:tr>
              <a:tr h="122594"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i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5.3.</a:t>
                      </a:r>
                      <a:endParaRPr lang="ru-RU" sz="8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79" marR="2979" marT="2979" marB="0" anchor="ctr"/>
                </a:tc>
                <a:tc gridSpan="10">
                  <a:txBody>
                    <a:bodyPr/>
                    <a:lstStyle/>
                    <a:p>
                      <a:pPr algn="ctr" fontAlgn="ctr"/>
                      <a:r>
                        <a:rPr lang="ru-RU" sz="800" b="1" i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Подпрограмма: 3. Подготовка спортивного резерва</a:t>
                      </a:r>
                      <a:endParaRPr lang="ru-RU" sz="8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79" marR="2979" marT="2979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945322">
                <a:tc>
                  <a:txBody>
                    <a:bodyPr/>
                    <a:lstStyle/>
                    <a:p>
                      <a:pPr algn="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79" marR="2979" marT="297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Доля организаций, оказывающих услуги по спортивной подготовке в соответствии с федеральными стандартами спортивной подготовки, в общем количестве организаций в сфере физической культуры и спорта Рузского городского округа Московской области, в том числе для лиц с ограниченными возможностями здоровья и инвалидов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79" marR="2979" marT="297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Показатель МП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79" marR="2979" marT="297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Процент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79" marR="2979" marT="297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95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79" marR="2979" marT="297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79" marR="2979" marT="297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79" marR="2979" marT="297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79" marR="2979" marT="297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79" marR="2979" marT="297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79" marR="2979" marT="297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01 «Подготовка спортивного резерва»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79" marR="2979" marT="2979" marB="0"/>
                </a:tc>
              </a:tr>
              <a:tr h="840611">
                <a:tc>
                  <a:txBody>
                    <a:bodyPr/>
                    <a:lstStyle/>
                    <a:p>
                      <a:pPr algn="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79" marR="2979" marT="297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 dirty="0" err="1">
                          <a:latin typeface="Times New Roman" pitchFamily="18" charset="0"/>
                          <a:cs typeface="Times New Roman" pitchFamily="18" charset="0"/>
                        </a:rPr>
                        <a:t>Макропоказатель</a:t>
                      </a:r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 – Доля занимающихся по программам спортивной подготовки в организациях ведомственной принадлежности физической культуры и спорта в общем количестве занимающихся в организациях ведомственной принадлежности физической культуры и спорта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79" marR="2979" marT="297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Показатель МП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79" marR="2979" marT="297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Процент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79" marR="2979" marT="297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84,4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79" marR="2979" marT="297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87,5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79" marR="2979" marT="297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90,6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79" marR="2979" marT="297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93,7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79" marR="2979" marT="297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96,8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79" marR="2979" marT="297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79" marR="2979" marT="297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01 «Подготовка спортивного резерва»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79" marR="2979" marT="2979" marB="0"/>
                </a:tc>
              </a:tr>
            </a:tbl>
          </a:graphicData>
        </a:graphic>
      </p:graphicFrame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image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97389" y="980728"/>
            <a:ext cx="3383357" cy="4741986"/>
          </a:xfrm>
        </p:spPr>
      </p:pic>
      <p:sp>
        <p:nvSpPr>
          <p:cNvPr id="4" name="Заголовок 3">
            <a:extLst>
              <a:ext uri="{FF2B5EF4-FFF2-40B4-BE49-F238E27FC236}">
                <a16:creationId xmlns:a16="http://schemas.microsoft.com/office/drawing/2014/main" xmlns="" id="{402C0A42-6D1B-4B6E-959B-1609A38258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75856" y="620688"/>
            <a:ext cx="5698976" cy="1143000"/>
          </a:xfrm>
        </p:spPr>
        <p:txBody>
          <a:bodyPr rtlCol="0">
            <a:noAutofit/>
          </a:bodyPr>
          <a:lstStyle/>
          <a:p>
            <a:r>
              <a:rPr lang="ru-RU" altLang="ru-RU" sz="32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Прогноз численности населения на </a:t>
            </a:r>
            <a:r>
              <a:rPr lang="ru-RU" altLang="ru-RU" sz="32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01.01.2023</a:t>
            </a:r>
            <a:endParaRPr lang="ru-RU" sz="320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6" name="Объект 17">
            <a:extLst>
              <a:ext uri="{FF2B5EF4-FFF2-40B4-BE49-F238E27FC236}">
                <a16:creationId xmlns:a16="http://schemas.microsoft.com/office/drawing/2014/main" xmlns="" id="{16AB4084-5C09-D047-AB9C-BB58097252DB}"/>
              </a:ext>
            </a:extLst>
          </p:cNvPr>
          <p:cNvSpPr txBox="1">
            <a:spLocks/>
          </p:cNvSpPr>
          <p:nvPr/>
        </p:nvSpPr>
        <p:spPr>
          <a:xfrm>
            <a:off x="3779912" y="6425952"/>
            <a:ext cx="3528392" cy="432048"/>
          </a:xfrm>
          <a:prstGeom prst="rect">
            <a:avLst/>
          </a:prstGeom>
        </p:spPr>
        <p:txBody>
          <a:bodyPr rtlCol="0"/>
          <a:lstStyle/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Рузский городской округ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851920" y="2276872"/>
            <a:ext cx="4680520" cy="14157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ln w="10541" cmpd="sng">
                  <a:solidFill>
                    <a:schemeClr val="tx1"/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60 507</a:t>
            </a:r>
            <a:r>
              <a:rPr lang="ru-RU" sz="2800" b="1" i="1" dirty="0" smtClean="0">
                <a:ln w="10541" cmpd="sng">
                  <a:solidFill>
                    <a:schemeClr val="tx1"/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 </a:t>
            </a:r>
            <a:r>
              <a:rPr lang="ru-RU" sz="2400" b="1" dirty="0" smtClean="0">
                <a:ln w="10541" cmpd="sng">
                  <a:solidFill>
                    <a:schemeClr val="tx1"/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человек</a:t>
            </a:r>
            <a:r>
              <a:rPr lang="ru-RU" sz="24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, </a:t>
            </a:r>
            <a:r>
              <a:rPr lang="ru-RU" sz="20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в том числе</a:t>
            </a:r>
            <a:r>
              <a:rPr lang="ru-RU" sz="2000" dirty="0" smtClean="0">
                <a:solidFill>
                  <a:schemeClr val="bg1">
                    <a:lumMod val="50000"/>
                  </a:schemeClr>
                </a:solidFill>
              </a:rPr>
              <a:t>:</a:t>
            </a:r>
          </a:p>
          <a:p>
            <a:endParaRPr lang="ru-RU" dirty="0" smtClean="0"/>
          </a:p>
          <a:p>
            <a:r>
              <a:rPr lang="ru-RU" dirty="0" smtClean="0">
                <a:solidFill>
                  <a:schemeClr val="bg2">
                    <a:lumMod val="50000"/>
                  </a:schemeClr>
                </a:solidFill>
              </a:rPr>
              <a:t>Мужчин</a:t>
            </a:r>
            <a:r>
              <a:rPr lang="ru-RU" dirty="0" smtClean="0"/>
              <a:t> - </a:t>
            </a:r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29580</a:t>
            </a:r>
          </a:p>
          <a:p>
            <a:r>
              <a:rPr lang="ru-RU" dirty="0" smtClean="0">
                <a:solidFill>
                  <a:srgbClr val="FF0000"/>
                </a:solidFill>
              </a:rPr>
              <a:t>Женщин</a:t>
            </a:r>
            <a:r>
              <a:rPr lang="ru-RU" dirty="0" smtClean="0"/>
              <a:t> - </a:t>
            </a:r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34105</a:t>
            </a:r>
            <a:endParaRPr lang="ru-RU" sz="2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2050" name="Picture 2" descr="https://ruzaregion.ru/fotosnews/1496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0072" y="3933056"/>
            <a:ext cx="3819917" cy="21487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323528" y="1042725"/>
          <a:ext cx="8640960" cy="5815275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262025"/>
                <a:gridCol w="1619407"/>
                <a:gridCol w="803704"/>
                <a:gridCol w="602777"/>
                <a:gridCol w="731735"/>
                <a:gridCol w="515811"/>
                <a:gridCol w="527808"/>
                <a:gridCol w="515811"/>
                <a:gridCol w="527808"/>
                <a:gridCol w="527808"/>
                <a:gridCol w="2006266"/>
              </a:tblGrid>
              <a:tr h="145468"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№ </a:t>
                      </a:r>
                      <a:r>
                        <a:rPr lang="ru-RU" sz="900" b="1" u="none" strike="noStrike" dirty="0" err="1"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/</a:t>
                      </a:r>
                      <a:r>
                        <a:rPr lang="ru-RU" sz="900" b="1" u="none" strike="noStrike" dirty="0" err="1"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Планируемые результаты реализации муниципальной программы (подпрограммы) (Показатель реализации мероприятий)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Тип показателя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Единица измерения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Базовое значение показателя на начало реализации программы 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gridSpan="5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Планируемое значение по годам реализации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Номер и название основного мероприятия в перечне мероприятий подпрограммы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</a:tr>
              <a:tr h="68488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2020 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2021 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2022 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2023 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2024 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54628"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6.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434" marR="2434" marT="2434" marB="0" anchor="ctr">
                    <a:solidFill>
                      <a:srgbClr val="FFC000"/>
                    </a:solidFill>
                  </a:tcPr>
                </a:tc>
                <a:tc gridSpan="10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«Развитие сельского хозяйства» 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434" marR="2434" marT="2434" marB="0" anchor="ctr"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24189"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i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6.1.</a:t>
                      </a:r>
                      <a:endParaRPr lang="ru-RU" sz="8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434" marR="2434" marT="2434" marB="0" anchor="ctr"/>
                </a:tc>
                <a:tc gridSpan="10">
                  <a:txBody>
                    <a:bodyPr/>
                    <a:lstStyle/>
                    <a:p>
                      <a:pPr algn="ctr" fontAlgn="ctr"/>
                      <a:r>
                        <a:rPr lang="ru-RU" sz="800" b="1" i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Подпрограмма 1 Развитие отраслей сельского хозяйства и перерабатывающей промышленности</a:t>
                      </a:r>
                      <a:endParaRPr lang="ru-RU" sz="8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434" marR="2434" marT="2434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11221"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434" marR="2434" marT="2434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Ввод мощностей животноводческих комплексов молочного направления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434" marR="2434" marT="2434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Приоритетный, обращение Губернатора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434" marR="2434" marT="243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Скотомест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434" marR="2434" marT="243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434" marR="2434" marT="243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300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434" marR="2434" marT="243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300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434" marR="2434" marT="243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300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434" marR="2434" marT="243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434" marR="2434" marT="243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434" marR="2434" marT="2434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11 «Создание условий для развития сельскохозяйственного производства, расширения рынка сельскохозяйственной продукции, сырья и продовольствия»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434" marR="2434" marT="2434" marB="0"/>
                </a:tc>
              </a:tr>
              <a:tr h="611221"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434" marR="2434" marT="2434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Индекс производства продукции сельского хозяйства в хозяйствах всех категорий (в сопоставимых ценах) к предыдущему году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434" marR="2434" marT="2434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Приоритетный,отраслевой показатель (показатель программы)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434" marR="2434" marT="243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Процент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434" marR="2434" marT="243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100,2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434" marR="2434" marT="243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100,3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434" marR="2434" marT="243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100,3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434" marR="2434" marT="243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100,3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434" marR="2434" marT="243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100,3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434" marR="2434" marT="243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100,3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434" marR="2434" marT="2434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11 «Создание условий для развития сельскохозяйственного производства, расширения рынка сельскохозяйственной продукции, сырья и продовольствия»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434" marR="2434" marT="2434" marB="0"/>
                </a:tc>
              </a:tr>
              <a:tr h="908067"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434" marR="2434" marT="2434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Инвестиции в основной капитал по видам экономической деятельности: Растениеводство и животноводство, охота и предоставление соответствующих услуг в этих областях, Производство пищевых продуктов, Производство напитков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434" marR="2434" marT="2434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Приоритетный, обращение Губернатора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434" marR="2434" marT="243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Миллион рублей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434" marR="2434" marT="243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166,4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434" marR="2434" marT="243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200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434" marR="2434" marT="243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850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434" marR="2434" marT="243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2000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434" marR="2434" marT="243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82,2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434" marR="2434" marT="243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84,4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434" marR="2434" marT="2434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10 «Создание условий для развития сельскохозяйственного производства, расширения рынка сельскохозяйственной продукции, сырья и продовольствия»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434" marR="2434" marT="2434" marB="0"/>
                </a:tc>
              </a:tr>
              <a:tr h="611221"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434" marR="2434" marT="2434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Производство молока в хозяйствах всех категорий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434" marR="2434" marT="2434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Приоритетный, обращение Губернатора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434" marR="2434" marT="243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Тысяча тонн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434" marR="2434" marT="243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17,8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434" marR="2434" marT="243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22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434" marR="2434" marT="243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16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434" marR="2434" marT="243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17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434" marR="2434" marT="243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18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434" marR="2434" marT="243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19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434" marR="2434" marT="2434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11 «Создание условий для развития сельскохозяйственного производства, расширения рынка сельскохозяйственной продукции, сырья и продовольствия»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434" marR="2434" marT="2434" marB="0"/>
                </a:tc>
              </a:tr>
              <a:tr h="124189"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i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6.2.</a:t>
                      </a:r>
                      <a:endParaRPr lang="ru-RU" sz="8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434" marR="2434" marT="2434" marB="0" anchor="ctr"/>
                </a:tc>
                <a:tc gridSpan="10">
                  <a:txBody>
                    <a:bodyPr/>
                    <a:lstStyle/>
                    <a:p>
                      <a:pPr algn="ctr" fontAlgn="ctr"/>
                      <a:r>
                        <a:rPr lang="ru-RU" sz="800" b="1" i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Подпрограмма: 2. Развитие мелиорации земель сельскохозяйственного назначения</a:t>
                      </a:r>
                      <a:endParaRPr lang="ru-RU" sz="8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434" marR="2434" marT="2434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732979"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434" marR="2434" marT="2434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 Вовлечение в оборот выбывших сельскохозяйственных угодий за счет проведения культуртехнических работ сельскохозяйственными товаропроизводителями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434" marR="2434" marT="2434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Приоритетныйсоглашение с ФОИВ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434" marR="2434" marT="243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Тысяча гектаров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434" marR="2434" marT="243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0,500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434" marR="2434" marT="243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0,500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434" marR="2434" marT="243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0,601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434" marR="2434" marT="243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1,1379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434" marR="2434" marT="243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434" marR="2434" marT="243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434" marR="2434" marT="2434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01 «Реализация мероприятий в области мелиорации земель сельскохозяйственного назначения»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434" marR="2434" marT="2434" marB="0"/>
                </a:tc>
              </a:tr>
              <a:tr h="367705"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434" marR="2434" marT="2434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Площадь земель, обработанных от борщевика Сосновского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434" marR="2434" marT="2434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ПриоритетныйРейтинг-45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434" marR="2434" marT="243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Гектар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434" marR="2434" marT="243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636,8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434" marR="2434" marT="243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543,36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434" marR="2434" marT="243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680,16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434" marR="2434" marT="243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741,96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434" marR="2434" marT="243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530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434" marR="2434" marT="243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525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434" marR="2434" marT="2434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01 «Реализация мероприятий в области мелиорации земель сельскохозяйственного назначения»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434" marR="2434" marT="2434" marB="0"/>
                </a:tc>
              </a:tr>
              <a:tr h="732979"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434" marR="2434" marT="2434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Площадь земельных участков, находящихся в муниципальной собственности и государственная собственность на которые не разграничена, предоставленных сельхозтоваропроизводителям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434" marR="2434" marT="2434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Приоритетныйотраслевой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434" marR="2434" marT="243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Гектар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434" marR="2434" marT="243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2 056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434" marR="2434" marT="243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2 757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434" marR="2434" marT="243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2 757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434" marR="2434" marT="243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434" marR="2434" marT="243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434" marR="2434" marT="243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434" marR="2434" marT="2434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01 «Реализация мероприятий в области мелиорации земель сельскохозяйственного назначения»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434" marR="2434" marT="2434" marB="0"/>
                </a:tc>
              </a:tr>
            </a:tbl>
          </a:graphicData>
        </a:graphic>
      </p:graphicFrame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24744"/>
          </a:xfrm>
        </p:spPr>
        <p:txBody>
          <a:bodyPr>
            <a:noAutofit/>
          </a:bodyPr>
          <a:lstStyle/>
          <a:p>
            <a:r>
              <a:rPr lang="ru-RU" sz="24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cs typeface="Calibri" pitchFamily="34" charset="0"/>
              </a:rPr>
              <a:t>Показатели муниципальной программы </a:t>
            </a:r>
            <a:r>
              <a:rPr lang="ru-RU" sz="2400" dirty="0" smtClean="0">
                <a:ln w="127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cs typeface="Calibri" pitchFamily="34" charset="0"/>
              </a:rPr>
              <a:t>«Развитие сельского хозяйства» </a:t>
            </a:r>
            <a:r>
              <a:rPr lang="ru-RU" sz="24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cs typeface="Calibri" pitchFamily="34" charset="0"/>
              </a:rPr>
              <a:t>Рузского городского округа</a:t>
            </a:r>
            <a:endParaRPr lang="ru-RU" sz="2400" dirty="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179510" y="332655"/>
          <a:ext cx="8784976" cy="6101823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338583"/>
                <a:gridCol w="1632447"/>
                <a:gridCol w="810175"/>
                <a:gridCol w="607633"/>
                <a:gridCol w="737625"/>
                <a:gridCol w="519963"/>
                <a:gridCol w="532056"/>
                <a:gridCol w="519963"/>
                <a:gridCol w="532056"/>
                <a:gridCol w="532056"/>
                <a:gridCol w="2022419"/>
              </a:tblGrid>
              <a:tr h="236786"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№ </a:t>
                      </a:r>
                      <a:r>
                        <a:rPr lang="ru-RU" sz="1000" b="1" u="none" strike="noStrike" dirty="0" err="1"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r>
                        <a:rPr lang="ru-RU" sz="1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/</a:t>
                      </a:r>
                      <a:r>
                        <a:rPr lang="ru-RU" sz="1000" b="1" u="none" strike="noStrike" dirty="0" err="1"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Планируемые результаты реализации муниципальной программы (подпрограммы) (Показатель реализации мероприятий)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Тип показателя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Единица измерения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Базовое значение показателя на начало реализации программы 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gridSpan="5"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Планируемое значение по годам реализации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Номер и название основного мероприятия в перечне мероприятий подпрограммы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</a:tr>
              <a:tr h="71336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2020 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2021 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2022 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2023 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2024 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36786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i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6.3.</a:t>
                      </a:r>
                      <a:endParaRPr lang="ru-RU" sz="8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298" marR="6298" marT="6298" marB="0" anchor="ctr"/>
                </a:tc>
                <a:tc gridSpan="10">
                  <a:txBody>
                    <a:bodyPr/>
                    <a:lstStyle/>
                    <a:p>
                      <a:pPr algn="ctr" fontAlgn="ctr"/>
                      <a:r>
                        <a:rPr lang="ru-RU" sz="800" b="1" i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Подпрограмма: 3. Комплексное развитие сельских территорий</a:t>
                      </a:r>
                      <a:endParaRPr lang="ru-RU" sz="8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298" marR="6298" marT="6298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751575"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298" marR="6298" marT="629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 Доля сельских населенных пунктов, обслуживаемых по доставке продовольственных и непродовольственных товаров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298" marR="6298" marT="629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Приоритетный отраслевой </a:t>
                      </a:r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(показатель программы)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298" marR="6298" marT="629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Процент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298" marR="6298" marT="629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70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298" marR="6298" marT="629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70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298" marR="6298" marT="629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70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298" marR="6298" marT="629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70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298" marR="6298" marT="629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70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298" marR="6298" marT="629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70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298" marR="6298" marT="629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05 «Развитие торгового обслуживания в сельских населенных пунктах»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298" marR="6298" marT="6298" marB="0"/>
                </a:tc>
              </a:tr>
              <a:tr h="603015"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298" marR="6298" marT="629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Ввод в действие распределительных газовых сетей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298" marR="6298" marT="629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Соглашение с ФОИВ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298" marR="6298" marT="629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Километр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298" marR="6298" marT="629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3,63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298" marR="6298" marT="629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2,58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298" marR="6298" marT="629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4,3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298" marR="6298" marT="629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298" marR="6298" marT="629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298" marR="6298" marT="629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298" marR="6298" marT="629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02 «Развитие инженерной инфраструктуры на сельских территориях»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298" marR="6298" marT="6298" marB="0"/>
                </a:tc>
              </a:tr>
              <a:tr h="640198"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298" marR="6298" marT="629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Объем ввода (приобретения) жилья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298" marR="6298" marT="629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Соглашение с ФОИВ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298" marR="6298" marT="629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Квадратный метр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298" marR="6298" marT="629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291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298" marR="6298" marT="629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291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298" marR="6298" marT="629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291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298" marR="6298" marT="629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291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298" marR="6298" marT="629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291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298" marR="6298" marT="629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291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298" marR="6298" marT="629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01 «Улучшение жилищных условий граждан, проживающих на сельских территориях»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298" marR="6298" marT="6298" marB="0"/>
                </a:tc>
              </a:tr>
              <a:tr h="499881"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298" marR="6298" marT="629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Количество реализованных проектов по благоустройству сельских территорий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298" marR="6298" marT="629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Соглашение с ФОИВ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298" marR="6298" marT="629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Единица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298" marR="6298" marT="629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298" marR="6298" marT="629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298" marR="6298" marT="629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298" marR="6298" marT="629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298" marR="6298" marT="629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298" marR="6298" marT="629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298" marR="6298" marT="629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04 «Благоустройство сельских территорий»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298" marR="6298" marT="6298" marB="0"/>
                </a:tc>
              </a:tr>
              <a:tr h="228016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i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6.4.</a:t>
                      </a:r>
                      <a:endParaRPr lang="ru-RU" sz="8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298" marR="6298" marT="6298" marB="0" anchor="ctr"/>
                </a:tc>
                <a:tc gridSpan="10">
                  <a:txBody>
                    <a:bodyPr/>
                    <a:lstStyle/>
                    <a:p>
                      <a:pPr algn="ctr" fontAlgn="ctr"/>
                      <a:r>
                        <a:rPr lang="ru-RU" sz="800" b="1" i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Подпрограмма: 4. Обеспечение эпизоотического и ветеринарно-санитарного благополучия</a:t>
                      </a:r>
                      <a:endParaRPr lang="ru-RU" sz="8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298" marR="6298" marT="6298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096229"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298" marR="6298" marT="629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Количество отловленных животных без владельцев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298" marR="6298" marT="629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Приоритетный отраслевой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298" marR="6298" marT="629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Единиц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298" marR="6298" marT="629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198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298" marR="6298" marT="629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163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298" marR="6298" marT="629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242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298" marR="6298" marT="629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78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298" marR="6298" marT="629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194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298" marR="6298" marT="629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194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298" marR="6298" marT="629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01 «Обеспечение эпизоотического благополучия территории от заноса и распространения заразных, в том числе особо опасных болезней животных, включая африканскую чуму свиней»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298" marR="6298" marT="6298" marB="0"/>
                </a:tc>
              </a:tr>
              <a:tr h="219246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i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6.7.</a:t>
                      </a:r>
                      <a:endParaRPr lang="ru-RU" sz="8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298" marR="6298" marT="6298" marB="0" anchor="ctr"/>
                </a:tc>
                <a:tc gridSpan="10">
                  <a:txBody>
                    <a:bodyPr/>
                    <a:lstStyle/>
                    <a:p>
                      <a:pPr algn="ctr" fontAlgn="ctr"/>
                      <a:r>
                        <a:rPr lang="ru-RU" sz="800" b="1" i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Подпрограмма: 7. Экспорт продукции агропромышленного комплекса Московской области</a:t>
                      </a:r>
                      <a:endParaRPr lang="ru-RU" sz="8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298" marR="6298" marT="6298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751575"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298" marR="6298" marT="629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Объем экспорта продукции АПК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298" marR="6298" marT="629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Приоритетный Указ Президента </a:t>
                      </a:r>
                      <a:b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№ 204</a:t>
                      </a:r>
                      <a:b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</a:b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298" marR="6298" marT="629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Тысяча долларов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298" marR="6298" marT="629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181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298" marR="6298" marT="629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198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298" marR="6298" marT="629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222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298" marR="6298" marT="629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1403,39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298" marR="6298" marT="629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240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298" marR="6298" marT="629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250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298" marR="6298" marT="629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Федеральный проект T2 «Экспорт продукции агропромышленного комплекса»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298" marR="6298" marT="6298" marB="0"/>
                </a:tc>
              </a:tr>
            </a:tbl>
          </a:graphicData>
        </a:graphic>
      </p:graphicFrame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251520" y="1124744"/>
          <a:ext cx="8712967" cy="5487258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335806"/>
                <a:gridCol w="1619066"/>
                <a:gridCol w="803535"/>
                <a:gridCol w="602652"/>
                <a:gridCol w="731579"/>
                <a:gridCol w="515702"/>
                <a:gridCol w="527694"/>
                <a:gridCol w="515702"/>
                <a:gridCol w="527694"/>
                <a:gridCol w="527694"/>
                <a:gridCol w="2005843"/>
              </a:tblGrid>
              <a:tr h="169485"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№ </a:t>
                      </a:r>
                      <a:r>
                        <a:rPr lang="ru-RU" sz="1000" b="1" u="none" strike="noStrike" dirty="0" err="1"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r>
                        <a:rPr lang="ru-RU" sz="1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/</a:t>
                      </a:r>
                      <a:r>
                        <a:rPr lang="ru-RU" sz="1000" b="1" u="none" strike="noStrike" dirty="0" err="1"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Планируемые результаты реализации муниципальной программы (подпрограммы) (Показатель реализации мероприятий)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Тип показателя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Единица измерения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Базовое значение показателя на начало реализации программы 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gridSpan="5"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Планируемое значение по годам реализации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Номер и название основного мероприятия в перечне мероприятий подпрограммы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</a:tr>
              <a:tr h="76661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2020 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2021 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2022 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2023 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2024 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57862"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7.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663" marR="2663" marT="2663" marB="0" anchor="ctr">
                    <a:solidFill>
                      <a:srgbClr val="FFC000"/>
                    </a:solidFill>
                  </a:tcPr>
                </a:tc>
                <a:tc gridSpan="10"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"Экология и окружающая среда"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663" marR="2663" marT="2663" marB="0" anchor="ctr"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57862"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i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7.1.</a:t>
                      </a:r>
                      <a:endParaRPr lang="ru-RU" sz="8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663" marR="2663" marT="2663" marB="0" anchor="ctr"/>
                </a:tc>
                <a:tc gridSpan="10">
                  <a:txBody>
                    <a:bodyPr/>
                    <a:lstStyle/>
                    <a:p>
                      <a:pPr algn="ctr" fontAlgn="ctr"/>
                      <a:r>
                        <a:rPr lang="ru-RU" sz="800" b="1" i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Подпрограмма: 1. Охрана окружающей среды</a:t>
                      </a:r>
                      <a:endParaRPr lang="ru-RU" sz="8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663" marR="2663" marT="2663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89414">
                <a:tc>
                  <a:txBody>
                    <a:bodyPr/>
                    <a:lstStyle/>
                    <a:p>
                      <a:pPr algn="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663" marR="2663" marT="2663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Количество проведенных исследований состояния окружающей среды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663" marR="2663" marT="266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Показатель МП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663" marR="2663" marT="266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Единица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663" marR="2663" marT="266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663" marR="2663" marT="266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663" marR="2663" marT="266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663" marR="2663" marT="266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663" marR="2663" marT="266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663" marR="2663" marT="266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663" marR="2663" marT="2663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01 «Проведение обследований состояния окружающей среды»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663" marR="2663" marT="2663" marB="0"/>
                </a:tc>
              </a:tr>
              <a:tr h="284151">
                <a:tc>
                  <a:txBody>
                    <a:bodyPr/>
                    <a:lstStyle/>
                    <a:p>
                      <a:pPr algn="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663" marR="2663" marT="2663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Количество проведенных экологических мероприятий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663" marR="2663" marT="266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Показатель МП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663" marR="2663" marT="266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Единица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663" marR="2663" marT="266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663" marR="2663" marT="266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663" marR="2663" marT="266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663" marR="2663" marT="266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663" marR="2663" marT="266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663" marR="2663" marT="266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663" marR="2663" marT="2663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03 «Вовлечение населения в экологические мероприятия»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663" marR="2663" marT="2663" marB="0"/>
                </a:tc>
              </a:tr>
              <a:tr h="131551"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1" i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7.2.</a:t>
                      </a:r>
                      <a:endParaRPr lang="ru-RU" sz="8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663" marR="2663" marT="2663" marB="0"/>
                </a:tc>
                <a:tc gridSpan="10">
                  <a:txBody>
                    <a:bodyPr/>
                    <a:lstStyle/>
                    <a:p>
                      <a:pPr algn="ctr" fontAlgn="t"/>
                      <a:r>
                        <a:rPr lang="ru-RU" sz="800" b="1" i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Подпрограмма: 2. Развитие водохозяйственного комплекса</a:t>
                      </a:r>
                      <a:endParaRPr lang="ru-RU" sz="8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663" marR="2663" marT="2663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728026">
                <a:tc>
                  <a:txBody>
                    <a:bodyPr/>
                    <a:lstStyle/>
                    <a:p>
                      <a:pPr algn="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663" marR="2663" marT="2663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Количество гидротехнических сооружений с неудовлетворительным и опасным уровнем безопасности,проведенных в безопасное техническое состояние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663" marR="2663" marT="2663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Приоритетный показатель (показатель госпрограммы)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663" marR="2663" marT="266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штука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663" marR="2663" marT="266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663" marR="2663" marT="266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663" marR="2663" marT="266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663" marR="2663" marT="266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663" marR="2663" marT="266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663" marR="2663" marT="266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663" marR="2663" marT="2663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01 «Обеспечение безопасности гидротехнических сооружений и проведение мероприятий по берегоукреплению»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663" marR="2663" marT="2663" marB="0"/>
                </a:tc>
              </a:tr>
              <a:tr h="456989">
                <a:tc>
                  <a:txBody>
                    <a:bodyPr/>
                    <a:lstStyle/>
                    <a:p>
                      <a:pPr algn="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663" marR="2663" marT="2663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Количество водных объектов, на которых выполнены комплексы мероприятий по ликвидации последствий засорения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663" marR="2663" marT="266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Показатель МП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663" marR="2663" marT="266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штука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663" marR="2663" marT="266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663" marR="2663" marT="266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663" marR="2663" marT="266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663" marR="2663" marT="266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663" marR="2663" marT="266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663" marR="2663" marT="266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663" marR="2663" marT="2663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04 «Ликвидация последствий засорения водных объектов»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663" marR="2663" marT="2663" marB="0"/>
                </a:tc>
              </a:tr>
              <a:tr h="131229"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1" i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7.3.</a:t>
                      </a:r>
                      <a:endParaRPr lang="ru-RU" sz="8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663" marR="2663" marT="2663" marB="0"/>
                </a:tc>
                <a:tc gridSpan="10">
                  <a:txBody>
                    <a:bodyPr/>
                    <a:lstStyle/>
                    <a:p>
                      <a:pPr algn="ctr" fontAlgn="t"/>
                      <a:r>
                        <a:rPr lang="ru-RU" sz="800" b="1" i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Подпрограмма 4. Развитие лесного хозяйства</a:t>
                      </a:r>
                      <a:endParaRPr lang="ru-RU" sz="8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663" marR="2663" marT="2663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68281">
                <a:tc>
                  <a:txBody>
                    <a:bodyPr/>
                    <a:lstStyle/>
                    <a:p>
                      <a:pPr algn="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663" marR="2663" marT="2663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Доля ликвидированных отходов, на лесных участках в составе земель лесного фонда, не предоставленных гражданам и юридическим лицам, в объеме обнаруженных отходов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663" marR="2663" marT="266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Показатель МП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663" marR="2663" marT="266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процент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663" marR="2663" marT="266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663" marR="2663" marT="266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663" marR="2663" marT="266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663" marR="2663" marT="266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663" marR="2663" marT="266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663" marR="2663" marT="266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663" marR="2663" marT="2663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01 «Осуществление отдельных полномочий в области лесных отношений»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663" marR="2663" marT="2663" marB="0"/>
                </a:tc>
              </a:tr>
              <a:tr h="131229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i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7.5.</a:t>
                      </a:r>
                      <a:endParaRPr lang="ru-RU" sz="8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663" marR="2663" marT="2663" marB="0" anchor="ctr"/>
                </a:tc>
                <a:tc gridSpan="10">
                  <a:txBody>
                    <a:bodyPr/>
                    <a:lstStyle/>
                    <a:p>
                      <a:pPr algn="ctr" fontAlgn="ctr"/>
                      <a:r>
                        <a:rPr lang="ru-RU" sz="800" b="1" i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Подпрограмма: 5. Региональная программа в области обращения с отходами, в том числе с твердыми коммунальными отходами</a:t>
                      </a:r>
                      <a:endParaRPr lang="ru-RU" sz="8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663" marR="2663" marT="2663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37681">
                <a:tc>
                  <a:txBody>
                    <a:bodyPr/>
                    <a:lstStyle/>
                    <a:p>
                      <a:pPr algn="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663" marR="2663" marT="2663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Количество ликвидированных наиболее опасных объектов накопленного вреда окружающей среде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663" marR="2663" marT="2663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Приоритетный показатель (национальный проект) (показатель госпрограммы)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663" marR="2663" marT="266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Единиц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663" marR="2663" marT="266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663" marR="2663" marT="266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663" marR="2663" marT="266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663" marR="2663" marT="2663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663" marR="2663" marT="2663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663" marR="2663" marT="266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663" marR="2663" marT="2663" marB="0" anchor="b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11 «Выполнение отдельных мероприятий муниципальных программ в сфере экологии и охраны окружающей среды» </a:t>
                      </a:r>
                      <a:b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Федеральный проект G1 «Чистая страна»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663" marR="2663" marT="2663" marB="0"/>
                </a:tc>
              </a:tr>
              <a:tr h="637681">
                <a:tc>
                  <a:txBody>
                    <a:bodyPr/>
                    <a:lstStyle/>
                    <a:p>
                      <a:pPr algn="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663" marR="2663" marT="2663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Численность населения, качество жизни которого улучшится в связи с ликвидацией и рекультивацией объектов накопленного вреда окружающей среде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663" marR="2663" marT="2663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Приоритетный показатель (национальный проект) (показатель госпрограммы)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663" marR="2663" marT="266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Тысяча человек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663" marR="2663" marT="266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663" marR="2663" marT="266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62,7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663" marR="2663" marT="266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663" marR="2663" marT="266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663" marR="2663" marT="266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663" marR="2663" marT="266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663" marR="2663" marT="2663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11 «Выполнение отдельных мероприятий муниципальных программ в сфере экологии и охраны окружающей среды» </a:t>
                      </a:r>
                      <a:b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Федеральный проект G1 «Чистая страна»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663" marR="2663" marT="2663" marB="0"/>
                </a:tc>
              </a:tr>
            </a:tbl>
          </a:graphicData>
        </a:graphic>
      </p:graphicFrame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792088"/>
          </a:xfrm>
        </p:spPr>
        <p:txBody>
          <a:bodyPr>
            <a:noAutofit/>
          </a:bodyPr>
          <a:lstStyle/>
          <a:p>
            <a:r>
              <a:rPr lang="ru-RU" sz="24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cs typeface="Calibri" pitchFamily="34" charset="0"/>
              </a:rPr>
              <a:t>Показатели муниципальной программы </a:t>
            </a:r>
            <a:r>
              <a:rPr lang="ru-RU" sz="2400" dirty="0" smtClean="0">
                <a:ln w="127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cs typeface="Calibri" pitchFamily="34" charset="0"/>
              </a:rPr>
              <a:t>«Экология и окружающая среда» </a:t>
            </a:r>
            <a:r>
              <a:rPr lang="ru-RU" sz="24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cs typeface="Calibri" pitchFamily="34" charset="0"/>
              </a:rPr>
              <a:t>Рузского городского округа</a:t>
            </a:r>
            <a:endParaRPr lang="ru-RU" sz="2400" dirty="0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251520" y="1340768"/>
          <a:ext cx="8712972" cy="5477752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335809"/>
                <a:gridCol w="1619062"/>
                <a:gridCol w="803537"/>
                <a:gridCol w="602654"/>
                <a:gridCol w="731577"/>
                <a:gridCol w="515705"/>
                <a:gridCol w="527695"/>
                <a:gridCol w="515705"/>
                <a:gridCol w="527695"/>
                <a:gridCol w="527695"/>
                <a:gridCol w="2005838"/>
              </a:tblGrid>
              <a:tr h="137866"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№ </a:t>
                      </a:r>
                      <a:r>
                        <a:rPr lang="ru-RU" sz="900" b="1" u="none" strike="noStrike" dirty="0" err="1"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/</a:t>
                      </a:r>
                      <a:r>
                        <a:rPr lang="ru-RU" sz="900" b="1" u="none" strike="noStrike" dirty="0" err="1"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Планируемые результаты реализации муниципальной программы (подпрограммы) (Показатель реализации мероприятий)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Тип показателя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Единица измерения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Базовое значение показателя на начало реализации программы 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gridSpan="5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Планируемое значение по годам реализации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Номер и название основного мероприятия в перечне мероприятий подпрограммы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</a:tr>
              <a:tr h="64909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2020 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2021 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2022 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2023 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2024 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31081"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8.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333" marR="1333" marT="1333" marB="0" anchor="ctr">
                    <a:solidFill>
                      <a:srgbClr val="FFC000"/>
                    </a:solidFill>
                  </a:tcPr>
                </a:tc>
                <a:tc gridSpan="10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«Безопасность и обеспечение безопасности жизнедеятельности населения» 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333" marR="1333" marT="1333" marB="0" anchor="ctr"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16656"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i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8.1.</a:t>
                      </a:r>
                      <a:endParaRPr lang="ru-RU" sz="8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333" marR="1333" marT="1333" marB="0" anchor="ctr"/>
                </a:tc>
                <a:tc gridSpan="10">
                  <a:txBody>
                    <a:bodyPr/>
                    <a:lstStyle/>
                    <a:p>
                      <a:pPr algn="ctr" fontAlgn="ctr"/>
                      <a:r>
                        <a:rPr lang="ru-RU" sz="800" b="1" i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Подпрограмма 1. Профилактика преступлений и иных правонарушений</a:t>
                      </a:r>
                      <a:endParaRPr lang="ru-RU" sz="8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333" marR="1333" marT="1333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05143">
                <a:tc>
                  <a:txBody>
                    <a:bodyPr/>
                    <a:lstStyle/>
                    <a:p>
                      <a:pPr algn="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333" marR="1333" marT="1333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Снижение общего количества преступлений, совершенных на территории муниципального образования, не менее чем на 5 % ежегодно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333" marR="1333" marT="1333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Приоритетный целевой 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333" marR="1333" marT="13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Количество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333" marR="1333" marT="13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777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333" marR="1333" marT="13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762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333" marR="1333" marT="13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904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333" marR="1333" marT="13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877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333" marR="1333" marT="13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792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333" marR="1333" marT="13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752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333" marR="1333" marT="1333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02 «Обеспечение деятельности общественных объединений правоохранительной направленности»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333" marR="1333" marT="1333" marB="0"/>
                </a:tc>
              </a:tr>
              <a:tr h="708054">
                <a:tc>
                  <a:txBody>
                    <a:bodyPr/>
                    <a:lstStyle/>
                    <a:p>
                      <a:pPr algn="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333" marR="1333" marT="1333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Увеличение общего количества видеокамер, введенных в эксплуатацию в систему технологического обеспечения региональной общественной безопасности и оперативного управления "Безопасный регион", не менее чем на 5 % ежегодно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333" marR="1333" marT="1333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Приоритетный целевой 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333" marR="1333" marT="13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единица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333" marR="1333" marT="13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376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333" marR="1333" marT="13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333" marR="1333" marT="13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333" marR="1333" marT="13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395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333" marR="1333" marT="13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415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333" marR="1333" marT="13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436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333" marR="1333" marT="1333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04 «Развертывание элементов системы технологического обеспечения региональной общественной безопасности и оперативного управления «Безопасный регион»» 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333" marR="1333" marT="1333" marB="0"/>
                </a:tc>
              </a:tr>
              <a:tr h="405143">
                <a:tc>
                  <a:txBody>
                    <a:bodyPr/>
                    <a:lstStyle/>
                    <a:p>
                      <a:pPr algn="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333" marR="1333" marT="1333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"Доля кладбищ, соответствующих требованиям  Регионального стандарта"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333" marR="1333" marT="1333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Приоритетный целевой</a:t>
                      </a:r>
                      <a:b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Рейтинг - 45</a:t>
                      </a:r>
                      <a:b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</a:b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333" marR="1333" marT="13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Процент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333" marR="1333" marT="13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27,08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333" marR="1333" marT="13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29,17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333" marR="1333" marT="13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35,417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333" marR="1333" marT="13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6,25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333" marR="1333" marT="13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6,25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333" marR="1333" marT="13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6,25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333" marR="1333" marT="1333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07 «Развитие похоронного дела на территории Московской области»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333" marR="1333" marT="1333" marB="0"/>
                </a:tc>
              </a:tr>
              <a:tr h="304173">
                <a:tc>
                  <a:txBody>
                    <a:bodyPr/>
                    <a:lstStyle/>
                    <a:p>
                      <a:pPr algn="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333" marR="1333" marT="1333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Количество восстановленных (ремонт, реставрация, благоустройство) воинских захоронений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333" marR="1333" marT="1333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Приоритетный целевой 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333" marR="1333" marT="13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единиц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333" marR="1333" marT="13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333" marR="1333" marT="13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333" marR="1333" marT="13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333" marR="1333" marT="13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333" marR="1333" marT="13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333" marR="1333" marT="13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333" marR="1333" marT="1333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07 «Развитие похоронного дела на территории Московской области»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333" marR="1333" marT="1333" marB="0"/>
                </a:tc>
              </a:tr>
              <a:tr h="506113">
                <a:tc>
                  <a:txBody>
                    <a:bodyPr/>
                    <a:lstStyle/>
                    <a:p>
                      <a:pPr algn="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333" marR="1333" marT="1333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Увеличение доли социально значимых объектов (учреждений), оборудованных в целях антитеррористической защищенности средствами безопасности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333" marR="1333" marT="13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Показатель МП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333" marR="1333" marT="13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Процент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333" marR="1333" marT="13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90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333" marR="1333" marT="13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95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333" marR="1333" marT="13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333" marR="1333" marT="13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333" marR="1333" marT="13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333" marR="1333" marT="13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333" marR="1333" marT="1333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01 «Повышение степени антитеррористической защищенности социально значимых объектов, находящихся в собственности муниципального образования, и мест с массовым пребыванием людей»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333" marR="1333" marT="1333" marB="0"/>
                </a:tc>
              </a:tr>
              <a:tr h="304173">
                <a:tc>
                  <a:txBody>
                    <a:bodyPr/>
                    <a:lstStyle/>
                    <a:p>
                      <a:pPr algn="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333" marR="1333" marT="1333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Увеличение доли от числа граждан принимающих участие в деятельности народных дружин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333" marR="1333" marT="13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Показатель МП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333" marR="1333" marT="13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Процент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333" marR="1333" marT="13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333" marR="1333" marT="13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105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333" marR="1333" marT="13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110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333" marR="1333" marT="13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115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333" marR="1333" marT="13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120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333" marR="1333" marT="13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125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333" marR="1333" marT="1333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02 «Обеспечение деятельности общественных объединений правоохранительной направленности»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333" marR="1333" marT="1333" marB="0"/>
                </a:tc>
              </a:tr>
              <a:tr h="607084">
                <a:tc>
                  <a:txBody>
                    <a:bodyPr/>
                    <a:lstStyle/>
                    <a:p>
                      <a:pPr algn="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333" marR="1333" marT="1333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Снижение доли несовершеннолетних в общем числе лиц, совершивших преступления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333" marR="1333" marT="13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Показатель МП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333" marR="1333" marT="13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Процент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333" marR="1333" marT="13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333" marR="1333" marT="13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99,9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333" marR="1333" marT="13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99,8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333" marR="1333" marT="13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99,7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333" marR="1333" marT="13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99,6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333" marR="1333" marT="13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99,5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333" marR="1333" marT="1333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03 «Реализация мероприятий по обеспечению общественного порядка и общественной безопасности, профилактике проявлений экстремизма на территории муниципального образования Московской области»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333" marR="1333" marT="1333" marB="0"/>
                </a:tc>
              </a:tr>
              <a:tr h="909995">
                <a:tc>
                  <a:txBody>
                    <a:bodyPr/>
                    <a:lstStyle/>
                    <a:p>
                      <a:pPr algn="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333" marR="1333" marT="1333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Рост числа лиц, состоящих на диспансерном наблюдении с диагнозом «Употребление наркотиков с вредными последствиями»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333" marR="1333" marT="13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Показатель МП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333" marR="1333" marT="13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Процент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333" marR="1333" marT="13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333" marR="1333" marT="13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102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333" marR="1333" marT="13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104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333" marR="1333" marT="13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106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333" marR="1333" marT="13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108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333" marR="1333" marT="13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110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333" marR="1333" marT="1333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05 «Профилактика наркомании и токсикомании, проведение ежегодных медицинских осмотров школьников и студентов, обучающихся в образовательных организациях Московской области, с целью раннего выявления незаконного потребления наркотических средств и психотропных веществ, медицинских осмотров призывников в Военном комиссариате Московской области»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333" marR="1333" marT="1333" marB="0"/>
                </a:tc>
              </a:tr>
            </a:tbl>
          </a:graphicData>
        </a:graphic>
      </p:graphicFrame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51520" y="116632"/>
            <a:ext cx="8640960" cy="1296144"/>
          </a:xfrm>
        </p:spPr>
        <p:txBody>
          <a:bodyPr>
            <a:noAutofit/>
          </a:bodyPr>
          <a:lstStyle/>
          <a:p>
            <a:r>
              <a:rPr lang="ru-RU" sz="24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cs typeface="Calibri" pitchFamily="34" charset="0"/>
              </a:rPr>
              <a:t>Показатели муниципальной программы </a:t>
            </a:r>
            <a:r>
              <a:rPr lang="ru-RU" sz="2400" dirty="0" smtClean="0">
                <a:ln w="127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cs typeface="Calibri" pitchFamily="34" charset="0"/>
              </a:rPr>
              <a:t>«Безопасность и обеспечение безопасности жизнедеятельности населения» </a:t>
            </a:r>
            <a:r>
              <a:rPr lang="ru-RU" sz="24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cs typeface="Calibri" pitchFamily="34" charset="0"/>
              </a:rPr>
              <a:t>Рузского городского округа</a:t>
            </a:r>
            <a:endParaRPr lang="ru-RU" sz="2400" dirty="0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179512" y="116632"/>
          <a:ext cx="8784977" cy="6624736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338580"/>
                <a:gridCol w="1632447"/>
                <a:gridCol w="810176"/>
                <a:gridCol w="607635"/>
                <a:gridCol w="737626"/>
                <a:gridCol w="519964"/>
                <a:gridCol w="532055"/>
                <a:gridCol w="519964"/>
                <a:gridCol w="532055"/>
                <a:gridCol w="532055"/>
                <a:gridCol w="2022420"/>
              </a:tblGrid>
              <a:tr h="214539"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№ </a:t>
                      </a:r>
                      <a:r>
                        <a:rPr lang="ru-RU" sz="900" b="1" u="none" strike="noStrike" dirty="0" err="1"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/</a:t>
                      </a:r>
                      <a:r>
                        <a:rPr lang="ru-RU" sz="900" b="1" u="none" strike="noStrike" dirty="0" err="1"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Планируемые результаты реализации муниципальной программы (подпрограммы) (Показатель реализации мероприятий)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Тип показателя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Единица измерения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Базовое значение показателя на начало реализации программы 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gridSpan="5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Планируемое значение по годам реализации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Номер и название основного мероприятия в перечне мероприятий подпрограммы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</a:tr>
              <a:tr h="70062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2020 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2021 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2022 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2023 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2024 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076674">
                <a:tc>
                  <a:txBody>
                    <a:bodyPr/>
                    <a:lstStyle/>
                    <a:p>
                      <a:pPr algn="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28" marR="3528" marT="352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Снижение уровня </a:t>
                      </a:r>
                      <a:r>
                        <a:rPr lang="ru-RU" sz="700" u="none" strike="noStrike" dirty="0" err="1">
                          <a:latin typeface="Times New Roman" pitchFamily="18" charset="0"/>
                          <a:cs typeface="Times New Roman" pitchFamily="18" charset="0"/>
                        </a:rPr>
                        <a:t>криминогенности</a:t>
                      </a:r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 наркомании на 100 ты. Человек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28" marR="3528" marT="352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Показатель МП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28" marR="3528" marT="352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Процент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28" marR="3528" marT="352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28" marR="3528" marT="352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70,16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28" marR="3528" marT="352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67,78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28" marR="3528" marT="352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65,4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28" marR="3528" marT="352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63,02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28" marR="3528" marT="352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60,64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28" marR="3528" marT="352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05 «Профилактика наркомании и токсикомании, проведение ежегодных медицинских осмотров школьников и студентов, обучающихся в образовательных организациях Московской области, с целью раннего выявления незаконного потребления наркотических средств и психотропных веществ, медицинских осмотров призывников в Военном комиссариате Московской области»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28" marR="3528" marT="3528" marB="0"/>
                </a:tc>
              </a:tr>
              <a:tr h="1076674">
                <a:tc>
                  <a:txBody>
                    <a:bodyPr/>
                    <a:lstStyle/>
                    <a:p>
                      <a:pPr algn="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28" marR="3528" marT="352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Снижение уровня вовлечённости населения в незаконный оборот наркотиков на 100 тыс. населения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28" marR="3528" marT="352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Показатель МП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28" marR="3528" marT="352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Процент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28" marR="3528" marT="352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28" marR="3528" marT="352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28" marR="3528" marT="352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79,95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28" marR="3528" marT="352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78,24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28" marR="3528" marT="352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76,53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28" marR="3528" marT="352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74,82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28" marR="3528" marT="352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05 «Профилактика наркомании и токсикомании, проведение ежегодных медицинских осмотров школьников и студентов, обучающихся в образовательных организациях Московской области, с целью раннего выявления незаконного потребления наркотических средств и психотропных веществ, медицинских осмотров призывников в Военном комиссариате Московской области»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28" marR="3528" marT="3528" marB="0"/>
                </a:tc>
              </a:tr>
              <a:tr h="325177">
                <a:tc>
                  <a:txBody>
                    <a:bodyPr/>
                    <a:lstStyle/>
                    <a:p>
                      <a:pPr algn="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28" marR="3528" marT="352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Инвентаризация мест захоронения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28" marR="3528" marT="352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Показатель МП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28" marR="3528" marT="352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Процент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28" marR="3528" marT="352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39,53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28" marR="3528" marT="352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39,53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28" marR="3528" marT="352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65,89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28" marR="3528" marT="352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28" marR="3528" marT="352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28" marR="3528" marT="352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28" marR="3528" marT="352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07 «Развитие похоронного дела на территории Московской области»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28" marR="3528" marT="3528" marB="0"/>
                </a:tc>
              </a:tr>
              <a:tr h="708396">
                <a:tc>
                  <a:txBody>
                    <a:bodyPr/>
                    <a:lstStyle/>
                    <a:p>
                      <a:pPr algn="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28" marR="3528" marT="352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Доля транспортировок умерших в морг с мест обнаружения или происшествия для производства судебно-медицинской экспертизы, произведенных в соответствии с установленными требованиями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28" marR="3528" marT="352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Показатель МП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28" marR="3528" marT="352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Процент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28" marR="3528" marT="352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28" marR="3528" marT="352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28" marR="3528" marT="352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28" marR="3528" marT="352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28" marR="3528" marT="352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28" marR="3528" marT="352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28" marR="3528" marT="352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07 «Развитие похоронного дела на территории Московской области»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28" marR="3528" marT="3528" marB="0"/>
                </a:tc>
              </a:tr>
              <a:tr h="861960">
                <a:tc>
                  <a:txBody>
                    <a:bodyPr/>
                    <a:lstStyle/>
                    <a:p>
                      <a:pPr algn="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13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28" marR="3528" marT="352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Количество снесенных объектов самовольного строительства, право на снос которых в судебном порядке предоставлено администрациям муниципальных образований Московской области, являющимися взыскателями по исполнительным производствам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28" marR="3528" marT="352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Показатель МП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28" marR="3528" marT="352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единицы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28" marR="3528" marT="352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28" marR="3528" marT="352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28" marR="3528" marT="352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28" marR="3528" marT="352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28" marR="3528" marT="352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28" marR="3528" marT="352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28" marR="3528" marT="352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03 «Реализация мероприятий по обеспечению общественного порядка и общественной безопасности, профилактике проявлений экстремизма на территории муниципального образования Московской области»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28" marR="3528" marT="3528" marB="0"/>
                </a:tc>
              </a:tr>
              <a:tr h="861960">
                <a:tc>
                  <a:txBody>
                    <a:bodyPr/>
                    <a:lstStyle/>
                    <a:p>
                      <a:pPr algn="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14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28" marR="3528" marT="352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Количество отремонтированных зданий (помещений), занимаемых территориальными подразделениями ведомств, осуществляющих деятельность по обеспечению соблюдения законности, правопорядка и безопасности на территории Московской области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28" marR="3528" marT="352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Показатель МП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28" marR="3528" marT="352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единицы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28" marR="3528" marT="352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28" marR="3528" marT="352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28" marR="3528" marT="352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28" marR="3528" marT="352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28" marR="3528" marT="352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28" marR="3528" marT="352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28" marR="3528" marT="352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03 «Реализация мероприятий по обеспечению общественного порядка и общественной безопасности, профилактике проявлений экстремизма на территории муниципального образования Московской области»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28" marR="3528" marT="3528" marB="0"/>
                </a:tc>
              </a:tr>
              <a:tr h="325177">
                <a:tc>
                  <a:txBody>
                    <a:bodyPr/>
                    <a:lstStyle/>
                    <a:p>
                      <a:pPr algn="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15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28" marR="3528" marT="352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Количество установленных мемориальных знаков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28" marR="3528" marT="352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Приоритетный целевой 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28" marR="3528" marT="352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28" marR="3528" marT="352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28" marR="3528" marT="352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28" marR="3528" marT="352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28" marR="3528" marT="352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28" marR="3528" marT="352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28" marR="3528" marT="352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28" marR="3528" marT="352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07 «Развитие похоронного дела на территории Московской области»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28" marR="3528" marT="3528" marB="0"/>
                </a:tc>
              </a:tr>
              <a:tr h="473558">
                <a:tc>
                  <a:txBody>
                    <a:bodyPr/>
                    <a:lstStyle/>
                    <a:p>
                      <a:pPr algn="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16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28" marR="3528" marT="352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Количество имен погибших при защите Отечества, нанесенных на мемориальные сооружения воинских захоронений по месту захоронения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28" marR="3528" marT="352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Приоритетный целевой 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28" marR="3528" marT="352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28" marR="3528" marT="352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28" marR="3528" marT="352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28" marR="3528" marT="352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28" marR="3528" marT="352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28" marR="3528" marT="352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28" marR="3528" marT="352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28" marR="3528" marT="352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07 «Развитие похоронного дела на территории Московской области»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28" marR="3528" marT="3528" marB="0"/>
                </a:tc>
              </a:tr>
            </a:tbl>
          </a:graphicData>
        </a:graphic>
      </p:graphicFrame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251521" y="116634"/>
          <a:ext cx="8640959" cy="6649545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333489"/>
                <a:gridCol w="1607898"/>
                <a:gridCol w="797995"/>
                <a:gridCol w="598496"/>
                <a:gridCol w="726533"/>
                <a:gridCol w="512144"/>
                <a:gridCol w="524056"/>
                <a:gridCol w="512144"/>
                <a:gridCol w="518099"/>
                <a:gridCol w="518099"/>
                <a:gridCol w="1992006"/>
              </a:tblGrid>
              <a:tr h="140987"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№ </a:t>
                      </a:r>
                      <a:r>
                        <a:rPr lang="ru-RU" sz="900" b="1" u="none" strike="noStrike" dirty="0" err="1"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/</a:t>
                      </a:r>
                      <a:r>
                        <a:rPr lang="ru-RU" sz="900" b="1" u="none" strike="noStrike" dirty="0" err="1"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Планируемые результаты реализации муниципальной программы (подпрограммы) (Показатель реализации мероприятий)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Тип показателя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Единица измерения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Базовое значение показателя на начало реализации программы 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gridSpan="5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Планируемое значение по годам реализации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Номер и название основного мероприятия в перечне мероприятий подпрограммы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</a:tr>
              <a:tr h="66378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2020 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2021 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2022 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2023 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2024 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15833"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i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8.2.</a:t>
                      </a:r>
                      <a:endParaRPr lang="ru-RU" sz="8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12" marR="3912" marT="3912" marB="0" anchor="ctr"/>
                </a:tc>
                <a:tc gridSpan="10">
                  <a:txBody>
                    <a:bodyPr/>
                    <a:lstStyle/>
                    <a:p>
                      <a:pPr algn="ctr" fontAlgn="t"/>
                      <a:r>
                        <a:rPr lang="ru-RU" sz="800" b="1" i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Подпрограмма 2. "Снижение рисков и смягчение последствий чрезвычайных ситуаций природного и техногенного характера"</a:t>
                      </a:r>
                      <a:endParaRPr lang="ru-RU" sz="8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12" marR="3912" marT="3912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887428">
                <a:tc>
                  <a:txBody>
                    <a:bodyPr/>
                    <a:lstStyle/>
                    <a:p>
                      <a:pPr algn="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12" marR="3912" marT="391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Степень готовности муниципального звена Московской областной системы предупреждения и ликвидации чрезвычайным ситуациям к действиям по предназначению</a:t>
                      </a:r>
                      <a:b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</a:b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12" marR="3912" marT="391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Приоритетный показатель</a:t>
                      </a:r>
                      <a:b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Указы Президента РФ</a:t>
                      </a:r>
                      <a:b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от 11.01.2018  №12; от 16.10.2019 г. № 501</a:t>
                      </a:r>
                      <a:b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</a:b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12" marR="3912" marT="391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Процент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12" marR="3912" marT="391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7,3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12" marR="3912" marT="391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12,5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12" marR="3912" marT="391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12,5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12" marR="3912" marT="391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23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12" marR="3912" marT="391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28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12" marR="3912" marT="391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31,5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12" marR="3912" marT="391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01 «Осуществление мероприятий по защите и смягчению последствий от чрезвычайных ситуаций природного и техногенного характера населения и территорий муниципального образования Московской области»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12" marR="3912" marT="3912" marB="0"/>
                </a:tc>
              </a:tr>
              <a:tr h="592819">
                <a:tc>
                  <a:txBody>
                    <a:bodyPr/>
                    <a:lstStyle/>
                    <a:p>
                      <a:pPr algn="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12" marR="3912" marT="391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Прирост уровня безопасности людей на водных объектах, расположенных</a:t>
                      </a:r>
                      <a:b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на территории Московской области</a:t>
                      </a:r>
                      <a:b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</a:b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12" marR="3912" marT="391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Приоритетный показатель</a:t>
                      </a:r>
                      <a:b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Указ Президента РФ </a:t>
                      </a:r>
                      <a:b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от 11.01.2018  </a:t>
                      </a:r>
                      <a:b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№ 12 </a:t>
                      </a:r>
                      <a:b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</a:b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12" marR="3912" marT="391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Процент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12" marR="3912" marT="391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14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12" marR="3912" marT="391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18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12" marR="3912" marT="391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18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12" marR="3912" marT="391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22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12" marR="3912" marT="391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24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12" marR="3912" marT="391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26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12" marR="3912" marT="391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02 «Выполнение мероприятий по безопасности населения на водных объектах, расположенных на территории муниципального образования Московской области»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12" marR="3912" marT="3912" marB="0"/>
                </a:tc>
              </a:tr>
              <a:tr h="985631">
                <a:tc>
                  <a:txBody>
                    <a:bodyPr/>
                    <a:lstStyle/>
                    <a:p>
                      <a:pPr algn="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12" marR="3912" marT="391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Среднее временя совместного реагирования нескольких экстренных оперативных служб на обращения населения по единому номеру «112» на территории муниципального образования Московской области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12" marR="3912" marT="391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Приоритетный показатель</a:t>
                      </a:r>
                      <a:b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Указы Президента РФ</a:t>
                      </a:r>
                      <a:b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от 13.11.2012 </a:t>
                      </a:r>
                      <a:b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№1522;</a:t>
                      </a:r>
                      <a:b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от 28.12.2010 № 1632</a:t>
                      </a:r>
                      <a:b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</a:b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12" marR="3912" marT="391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Процент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12" marR="3912" marT="391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56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12" marR="3912" marT="391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82,5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12" marR="3912" marT="391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56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12" marR="3912" marT="391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45,5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12" marR="3912" marT="391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42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12" marR="3912" marT="391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38,5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12" marR="3912" marT="391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01 «Осуществление мероприятий по защите и смягчению последствий от чрезвычайных ситуаций природного и техногенного характера населения и территорий муниципального образования Московской области»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12" marR="3912" marT="3912" marB="0"/>
                </a:tc>
              </a:tr>
              <a:tr h="121984"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i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8.3.</a:t>
                      </a:r>
                      <a:endParaRPr lang="ru-RU" sz="8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12" marR="3912" marT="3912" marB="0" anchor="ctr"/>
                </a:tc>
                <a:tc gridSpan="10">
                  <a:txBody>
                    <a:bodyPr/>
                    <a:lstStyle/>
                    <a:p>
                      <a:pPr algn="ctr" fontAlgn="ctr"/>
                      <a:r>
                        <a:rPr lang="ru-RU" sz="800" b="1" i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Подпрограмма 3. "Развитие и совершенствование систем оповещения и информирования населения Московской области"</a:t>
                      </a:r>
                      <a:endParaRPr lang="ru-RU" sz="8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12" marR="3912" marT="3912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935213">
                <a:tc>
                  <a:txBody>
                    <a:bodyPr/>
                    <a:lstStyle/>
                    <a:p>
                      <a:pPr algn="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12" marR="3912" marT="391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Увеличение процента покрытия системой централизованного оповещения и информирования при чрезвычайных ситуациях или угрозе их возникновения территории муниципального образования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12" marR="3912" marT="391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Приоритетный показатель</a:t>
                      </a:r>
                      <a:b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Указы Президента РФ</a:t>
                      </a:r>
                      <a:b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от 13.11.2012 № 1522;</a:t>
                      </a:r>
                      <a:b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от 20.12.2016  № 696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12" marR="3912" marT="391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Процент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12" marR="3912" marT="391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95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12" marR="3912" marT="391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97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12" marR="3912" marT="391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98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12" marR="3912" marT="391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99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12" marR="3912" marT="391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12" marR="3912" marT="391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12" marR="3912" marT="391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01 «Создание, развитие и поддержание в постоянной готовности систем оповещения населения об опасностях, возникающих при военных конфликтах или вследствие этих конфликтов, а также при чрезвычайных ситуациях природного и техногенного характера (происшествиях) на территории муниципального образования Московской области»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12" marR="3912" marT="3912" marB="0"/>
                </a:tc>
              </a:tr>
              <a:tr h="131020"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i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8.4.</a:t>
                      </a:r>
                      <a:endParaRPr lang="ru-RU" sz="8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12" marR="3912" marT="3912" marB="0" anchor="ctr"/>
                </a:tc>
                <a:tc gridSpan="10">
                  <a:txBody>
                    <a:bodyPr/>
                    <a:lstStyle/>
                    <a:p>
                      <a:pPr algn="ctr" fontAlgn="ctr"/>
                      <a:r>
                        <a:rPr lang="ru-RU" sz="800" b="1" i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Подпрограмма 4. "Обеспечение пожарной безопасности на территории муниципального образования Московской области"</a:t>
                      </a:r>
                      <a:endParaRPr lang="ru-RU" sz="8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12" marR="3912" marT="3912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10528">
                <a:tc>
                  <a:txBody>
                    <a:bodyPr/>
                    <a:lstStyle/>
                    <a:p>
                      <a:pPr algn="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12" marR="3912" marT="391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Повышение степени пожарной защищенности муниципального образования, по отношению к базовому периоду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12" marR="3912" marT="391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Приоритетный показатель</a:t>
                      </a:r>
                      <a:b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Указ Президента РФ от 1.01.2018  №2 </a:t>
                      </a:r>
                      <a:b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</a:b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12" marR="3912" marT="391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Процент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12" marR="3912" marT="391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15,5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12" marR="3912" marT="391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16,5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12" marR="3912" marT="391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17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12" marR="3912" marT="391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18,5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12" marR="3912" marT="391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19,5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12" marR="3912" marT="391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12" marR="3912" marT="391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01 «Повышение степени пожарной безопасности»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12" marR="3912" marT="3912" marB="0"/>
                </a:tc>
              </a:tr>
              <a:tr h="121984"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i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8.5.</a:t>
                      </a:r>
                      <a:endParaRPr lang="ru-RU" sz="8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12" marR="3912" marT="3912" marB="0" anchor="ctr"/>
                </a:tc>
                <a:tc gridSpan="10">
                  <a:txBody>
                    <a:bodyPr/>
                    <a:lstStyle/>
                    <a:p>
                      <a:pPr algn="ctr" fontAlgn="ctr"/>
                      <a:r>
                        <a:rPr lang="ru-RU" sz="800" b="1" i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Подпрограмма 5. "Обеспечение мероприятий гражданской обороны"</a:t>
                      </a:r>
                      <a:endParaRPr lang="ru-RU" sz="8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12" marR="3912" marT="3912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46672">
                <a:tc>
                  <a:txBody>
                    <a:bodyPr/>
                    <a:lstStyle/>
                    <a:p>
                      <a:pPr algn="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12" marR="3912" marT="391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Темп прироста степени обеспеченности запасами материально-технических, продовольственных, медицинских и иных средств для целей гражданской обороны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12" marR="3912" marT="391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Приоритетный показатель</a:t>
                      </a:r>
                      <a:b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Указ Президента РФ от 20.12.2016  №696 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12" marR="3912" marT="391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Процент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12" marR="3912" marT="391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12" marR="3912" marT="391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12" marR="3912" marT="391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12" marR="3912" marT="391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12" marR="3912" marT="391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12" marR="3912" marT="391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12" marR="3912" marT="391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01 «Организация накопления, хранения, освежения и обслуживания запасов материально-технических, продовольственных, медицинских и иных средств в целях гражданской обороны»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12" marR="3912" marT="3912" marB="0"/>
                </a:tc>
              </a:tr>
              <a:tr h="582815">
                <a:tc>
                  <a:txBody>
                    <a:bodyPr/>
                    <a:lstStyle/>
                    <a:p>
                      <a:pPr algn="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12" marR="3912" marT="391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Увеличение степени готовности к использованию по предназначению защитных сооружений и иных объектов ГО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12" marR="3912" marT="391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Приоритетный показатель</a:t>
                      </a:r>
                      <a:b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Указ Президента РФ</a:t>
                      </a:r>
                      <a:b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от 20.12.2016  № 696 </a:t>
                      </a:r>
                      <a:b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</a:b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12" marR="3912" marT="391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Процент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12" marR="3912" marT="391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12" marR="3912" marT="391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12" marR="3912" marT="391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12" marR="3912" marT="391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14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12" marR="3912" marT="391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16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12" marR="3912" marT="391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18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12" marR="3912" marT="391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02 «Обеспечение готовности защитных сооружений и других объектов гражданской обороны на территории муниципальных образований Московской области»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12" marR="3912" marT="3912" marB="0"/>
                </a:tc>
              </a:tr>
            </a:tbl>
          </a:graphicData>
        </a:graphic>
      </p:graphicFrame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179512" y="760710"/>
          <a:ext cx="8749483" cy="6097290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337214"/>
                <a:gridCol w="1625853"/>
                <a:gridCol w="806902"/>
                <a:gridCol w="605179"/>
                <a:gridCol w="734646"/>
                <a:gridCol w="517862"/>
                <a:gridCol w="529905"/>
                <a:gridCol w="517862"/>
                <a:gridCol w="529905"/>
                <a:gridCol w="529905"/>
                <a:gridCol w="2014250"/>
              </a:tblGrid>
              <a:tr h="129018"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№ </a:t>
                      </a:r>
                      <a:r>
                        <a:rPr lang="ru-RU" sz="900" b="1" u="none" strike="noStrike" dirty="0" err="1"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/</a:t>
                      </a:r>
                      <a:r>
                        <a:rPr lang="ru-RU" sz="900" b="1" u="none" strike="noStrike" dirty="0" err="1"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Планируемые результаты реализации муниципальной программы (подпрограммы) (Показатель реализации мероприятий)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Тип показателя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Единица измерения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Базовое значение показателя на начало реализации программы 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gridSpan="5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Планируемое значение по годам реализации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Номер и название основного мероприятия в перечне мероприятий подпрограммы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</a:tr>
              <a:tr h="60743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2020 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2021 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2022 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2023 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2024 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09707"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9.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39" marR="1939" marT="1939" marB="0" anchor="ctr">
                    <a:solidFill>
                      <a:srgbClr val="FFC000"/>
                    </a:solidFill>
                  </a:tcPr>
                </a:tc>
                <a:tc gridSpan="10"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"Жилище" 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39" marR="1939" marT="1939" marB="0" anchor="ctr"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09707"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i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9.1.</a:t>
                      </a:r>
                      <a:endParaRPr lang="ru-RU" sz="8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39" marR="1939" marT="1939" marB="0" anchor="ctr"/>
                </a:tc>
                <a:tc gridSpan="10">
                  <a:txBody>
                    <a:bodyPr/>
                    <a:lstStyle/>
                    <a:p>
                      <a:pPr algn="ctr" fontAlgn="ctr"/>
                      <a:r>
                        <a:rPr lang="ru-RU" sz="800" b="1" i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Подпрограмма 1. Комплексное освоение земельных участков в целях жилищного строительства и развитие застроенных территорий</a:t>
                      </a:r>
                      <a:endParaRPr lang="ru-RU" sz="8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39" marR="1939" marT="1939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25685">
                <a:tc>
                  <a:txBody>
                    <a:bodyPr/>
                    <a:lstStyle/>
                    <a:p>
                      <a:pPr algn="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39" marR="1939" marT="193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Количество семей, улучшивших жилищные условия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39" marR="1939" marT="193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Указы Президента РФ 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39" marR="1939" marT="193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Штука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39" marR="1939" marT="193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39" marR="1939" marT="193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39" marR="1939" marT="193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39" marR="1939" marT="193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39" marR="1939" marT="193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39" marR="1939" marT="193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39" marR="1939" marT="193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01</a:t>
                      </a:r>
                      <a:b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Создание условий для развития рынка доступного жилья, развитие жилищного строительства</a:t>
                      </a:r>
                      <a:b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</a:b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39" marR="1939" marT="1939" marB="0"/>
                </a:tc>
              </a:tr>
              <a:tr h="892628">
                <a:tc>
                  <a:txBody>
                    <a:bodyPr/>
                    <a:lstStyle/>
                    <a:p>
                      <a:pPr algn="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39" marR="1939" marT="193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Количество уведомлений о соответствии (несоответствии) указанных в уведомлении о планируемом строительстве параметров объекта индивидуального жилищного строительства (далее – ИЖС) или садового дома установленным параметрам и допустимости размещения объекта ИЖС или садового дома на земельном участке, уведомлений о соответствии (несоответствии) построенных или реконструированных объектов ИЖС или садового дома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39" marR="1939" marT="193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Государственная программа Московской области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39" marR="1939" marT="193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Единица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39" marR="1939" marT="193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39" marR="1939" marT="193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2 358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39" marR="1939" marT="193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731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39" marR="1939" marT="193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882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39" marR="1939" marT="193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882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39" marR="1939" marT="193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882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39" marR="1939" marT="193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07 «Финансовое обеспечение выполнения отдельных государственных полномочий в сфере жилищной политики, переданных органам местного самоуправления»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39" marR="1939" marT="1939" marB="0"/>
                </a:tc>
              </a:tr>
              <a:tr h="568660">
                <a:tc>
                  <a:txBody>
                    <a:bodyPr/>
                    <a:lstStyle/>
                    <a:p>
                      <a:pPr algn="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39" marR="1939" marT="193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Объем ввода индивидуального жилищного строительства, построенного населением за счет собственных и (или) кредитных средств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39" marR="1939" marT="193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Указ Президента РФ № 204</a:t>
                      </a:r>
                      <a:b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Показатель Национального проекта (Регионального проекта)</a:t>
                      </a:r>
                      <a:b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</a:b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39" marR="1939" marT="193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Тысяча квадратных метров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39" marR="1939" marT="193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90,55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39" marR="1939" marT="193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62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39" marR="1939" marT="193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83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39" marR="1939" marT="193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76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39" marR="1939" marT="193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71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39" marR="1939" marT="193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71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39" marR="1939" marT="193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01 «Создание условий для развития рынка доступного жилья, развитие жилищного строительства»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39" marR="1939" marT="1939" marB="0"/>
                </a:tc>
              </a:tr>
              <a:tr h="163701">
                <a:tc>
                  <a:txBody>
                    <a:bodyPr/>
                    <a:lstStyle/>
                    <a:p>
                      <a:pPr algn="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39" marR="1939" marT="193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Встречи с дольщиками. Встречи с гражданами-участниками долевого строительства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39" marR="1939" marT="193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Приоритетный Обращение Губернатора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39" marR="1939" marT="193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Процент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39" marR="1939" marT="193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39" marR="1939" marT="193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39" marR="1939" marT="193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39" marR="1939" marT="193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39" marR="1939" marT="193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39" marR="1939" marT="193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39" marR="1939" marT="193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04 «Обеспечение прав пострадавших граждан-соинвесторов»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39" marR="1939" marT="1939" marB="0"/>
                </a:tc>
              </a:tr>
              <a:tr h="244693">
                <a:tc>
                  <a:txBody>
                    <a:bodyPr/>
                    <a:lstStyle/>
                    <a:p>
                      <a:pPr algn="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39" marR="1939" marT="193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Решаем проблемы дольщиков. Сопровождение проблемных объектов до восстановления прав пострадавших граждан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39" marR="1939" marT="193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Обращение Рейтинг-50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39" marR="1939" marT="193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Процент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39" marR="1939" marT="193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39" marR="1939" marT="193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39" marR="1939" marT="193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39" marR="1939" marT="193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39" marR="1939" marT="193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39" marR="1939" marT="193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39" marR="1939" marT="193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04 «Обеспечение прав пострадавших граждан-соинвесторов»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39" marR="1939" marT="1939" marB="0"/>
                </a:tc>
              </a:tr>
              <a:tr h="109707"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i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9.2.</a:t>
                      </a:r>
                      <a:endParaRPr lang="ru-RU" sz="8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39" marR="1939" marT="1939" marB="0" anchor="ctr"/>
                </a:tc>
                <a:tc gridSpan="10">
                  <a:txBody>
                    <a:bodyPr/>
                    <a:lstStyle/>
                    <a:p>
                      <a:pPr algn="ctr" fontAlgn="ctr"/>
                      <a:r>
                        <a:rPr lang="ru-RU" sz="800" b="1" i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Подпрограмма: 2. Обеспечение жильем молодых семей</a:t>
                      </a:r>
                      <a:endParaRPr lang="ru-RU" sz="8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39" marR="1939" marT="1939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25685">
                <a:tc>
                  <a:txBody>
                    <a:bodyPr/>
                    <a:lstStyle/>
                    <a:p>
                      <a:pPr algn="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39" marR="1939" marT="193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Количество молодых семей, получивших свидетельство о праве на получение социальной выплаты 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39" marR="1939" marT="193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Соглашение с ФОИВ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39" marR="1939" marT="193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Семья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39" marR="1939" marT="193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23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39" marR="1939" marT="193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39" marR="1939" marT="193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39" marR="1939" marT="193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39" marR="1939" marT="193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39" marR="1939" marT="193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39" marR="1939" marT="193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01 «Оказание государственной поддержки молодым семьям в виде социальных выплат на приобретение жилого помещения или на создание объекта индивидуального жилищного строительства»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39" marR="1939" marT="1939" marB="0"/>
                </a:tc>
              </a:tr>
              <a:tr h="109707"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1" i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9.3.</a:t>
                      </a:r>
                      <a:endParaRPr lang="ru-RU" sz="8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39" marR="1939" marT="1939" marB="0"/>
                </a:tc>
                <a:tc gridSpan="10">
                  <a:txBody>
                    <a:bodyPr/>
                    <a:lstStyle/>
                    <a:p>
                      <a:pPr algn="ctr" fontAlgn="t"/>
                      <a:r>
                        <a:rPr lang="ru-RU" sz="800" b="1" i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Подпрограмма 3. Обеспечение жильем детей-сирот и детей, оставшихся без попечения родителей, лиц из числа детей-сирот и детей, оставшихся без попечения родителей</a:t>
                      </a:r>
                      <a:endParaRPr lang="ru-RU" sz="8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39" marR="1939" marT="1939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135603">
                <a:tc>
                  <a:txBody>
                    <a:bodyPr/>
                    <a:lstStyle/>
                    <a:p>
                      <a:pPr algn="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39" marR="1939" marT="193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Доля детей-сирот и детей, оставшихся без попечения родителей, лиц из числа детей-сирот и детей, оставшихся без попечения родителей, состоящих на учете на получение жилого помещения, включая лиц в возрасте от 23 лет и старше, обеспеченных жилыми помещениями за отчетный год, в общей численности детей-сирот и детей, оставшихся без попечения родителей, лиц из числа детей-сирот и детей, оставшихся без попечения родителей, включенных в список детей-сирот и детей, оставшихся без попечения родителей, лиц из их числа, которые подлежат обеспечению жилыми помещениями, в отчетном году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39" marR="1939" marT="193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Соглашение с ФОИВ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39" marR="1939" marT="193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Процент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39" marR="1939" marT="193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39" marR="1939" marT="193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39" marR="1939" marT="193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39" marR="1939" marT="193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39" marR="1939" marT="193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39" marR="1939" marT="193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39" marR="1939" marT="193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01 «Оказание мер социальной поддержки детям-сиротам, детям, оставшимся без попечения родителей, лицам из числа указанной категории детей, а также гражданам, желающим взять детей на воспитание в семью»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39" marR="1939" marT="1939" marB="0"/>
                </a:tc>
              </a:tr>
              <a:tr h="568660">
                <a:tc>
                  <a:txBody>
                    <a:bodyPr/>
                    <a:lstStyle/>
                    <a:p>
                      <a:pPr algn="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39" marR="1939" marT="193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Численность детей сирот и детей, оставшихся без попечения родителей, лиц из числа детей-сирот и детей, оставшихся без попечения родителей, обеспеченных благоустроенными жилыми помещениями специализированного жилищного фонда по договорам найма специализированных жилых помещений в отчетном финансовом году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39" marR="1939" marT="193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Соглашение с ФОИВ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39" marR="1939" marT="193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Человек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39" marR="1939" marT="193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16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39" marR="1939" marT="193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16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39" marR="1939" marT="193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39" marR="1939" marT="193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17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39" marR="1939" marT="193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15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39" marR="1939" marT="193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39" marR="1939" marT="193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01 «Оказание мер социальной поддержки детям-сиротам, детям, оставшимся без попечения родителей, лицам из числа указанной категории детей, а также гражданам, желающим взять детей на воспитание в семью»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39" marR="1939" marT="1939" marB="0"/>
                </a:tc>
              </a:tr>
            </a:tbl>
          </a:graphicData>
        </a:graphic>
      </p:graphicFrame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79512" y="0"/>
            <a:ext cx="8229600" cy="850106"/>
          </a:xfrm>
        </p:spPr>
        <p:txBody>
          <a:bodyPr>
            <a:noAutofit/>
          </a:bodyPr>
          <a:lstStyle/>
          <a:p>
            <a:r>
              <a:rPr lang="ru-RU" sz="24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cs typeface="Calibri" pitchFamily="34" charset="0"/>
              </a:rPr>
              <a:t>Показатели муниципальной программы </a:t>
            </a:r>
            <a:r>
              <a:rPr lang="ru-RU" sz="2400" dirty="0" smtClean="0">
                <a:ln w="127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cs typeface="Calibri" pitchFamily="34" charset="0"/>
              </a:rPr>
              <a:t>«Жилище» </a:t>
            </a:r>
            <a:r>
              <a:rPr lang="ru-RU" sz="24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cs typeface="Calibri" pitchFamily="34" charset="0"/>
              </a:rPr>
              <a:t>Рузского городского округа</a:t>
            </a:r>
            <a:endParaRPr lang="ru-RU" sz="2400" dirty="0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323528" y="337905"/>
          <a:ext cx="8568952" cy="6331454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330709"/>
                <a:gridCol w="1594498"/>
                <a:gridCol w="791345"/>
                <a:gridCol w="593507"/>
                <a:gridCol w="720477"/>
                <a:gridCol w="507878"/>
                <a:gridCol w="519688"/>
                <a:gridCol w="507878"/>
                <a:gridCol w="513783"/>
                <a:gridCol w="513783"/>
                <a:gridCol w="1975406"/>
              </a:tblGrid>
              <a:tr h="150815"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№ </a:t>
                      </a:r>
                      <a:r>
                        <a:rPr lang="ru-RU" sz="900" b="1" u="none" strike="noStrike" dirty="0" err="1"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/</a:t>
                      </a:r>
                      <a:r>
                        <a:rPr lang="ru-RU" sz="900" b="1" u="none" strike="noStrike" dirty="0" err="1"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Планируемые результаты реализации муниципальной программы (подпрограммы) (Показатель реализации мероприятий)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Тип показателя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Единица измерения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Базовое значение показателя на начало реализации программы 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gridSpan="5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Планируемое значение по годам реализации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Номер и название основного мероприятия в перечне мероприятий подпрограммы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</a:tr>
              <a:tr h="71006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2020 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2021 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2022 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2023 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2024 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30532"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i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9.4.</a:t>
                      </a:r>
                      <a:endParaRPr lang="ru-RU" sz="8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52" marR="4152" marT="4152" marB="0" anchor="ctr"/>
                </a:tc>
                <a:tc gridSpan="10">
                  <a:txBody>
                    <a:bodyPr/>
                    <a:lstStyle/>
                    <a:p>
                      <a:pPr algn="ctr" fontAlgn="ctr"/>
                      <a:r>
                        <a:rPr lang="ru-RU" sz="800" b="1" i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Подпрограмма 4. "Социальная ипотека"</a:t>
                      </a:r>
                      <a:endParaRPr lang="ru-RU" sz="8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52" marR="4152" marT="4152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86698">
                <a:tc>
                  <a:txBody>
                    <a:bodyPr/>
                    <a:lstStyle/>
                    <a:p>
                      <a:pPr algn="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52" marR="4152" marT="415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Количество участников подпрограммы, получивших финансовую помощь, предоставляемую для погашения основной части долга по ипотечному жилищному кредиту (I этап)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52" marR="4152" marT="415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Показатель МП 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52" marR="4152" marT="415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Человек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52" marR="4152" marT="415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52" marR="4152" marT="415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52" marR="4152" marT="415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52" marR="4152" marT="415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52" marR="4152" marT="415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52" marR="4152" marT="415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52" marR="4152" marT="415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01 «I этап реализации подпрограммы 4. Компенсация оплаты основного долга по ипотечному жилищному кредиту»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52" marR="4152" marT="4152" marB="0"/>
                </a:tc>
              </a:tr>
              <a:tr h="136896"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i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9.7.</a:t>
                      </a:r>
                      <a:endParaRPr lang="ru-RU" sz="8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52" marR="4152" marT="4152" marB="0" anchor="ctr"/>
                </a:tc>
                <a:tc gridSpan="10">
                  <a:txBody>
                    <a:bodyPr/>
                    <a:lstStyle/>
                    <a:p>
                      <a:pPr algn="ctr" fontAlgn="ctr"/>
                      <a:r>
                        <a:rPr lang="ru-RU" sz="800" b="1" i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Подпрограмма: 7. Улучшение жилищных условий отдельных категорий многодетных семей</a:t>
                      </a:r>
                      <a:endParaRPr lang="ru-RU" sz="8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52" marR="4152" marT="4152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69813">
                <a:tc>
                  <a:txBody>
                    <a:bodyPr/>
                    <a:lstStyle/>
                    <a:p>
                      <a:pPr algn="r" fontAlgn="t"/>
                      <a:r>
                        <a:rPr lang="ru-RU" sz="700" b="0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52" marR="4152" marT="415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b="0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Количество свидетельств о праве на получение жилищной субсидии на приобретение жилого помещения или строительство индивидуального жилого дома, выданных многодетным семьям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52" marR="4152" marT="415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Показатель МП 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52" marR="4152" marT="415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Штука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52" marR="4152" marT="415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52" marR="4152" marT="415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52" marR="4152" marT="415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52" marR="4152" marT="415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52" marR="4152" marT="415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52" marR="4152" marT="415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52" marR="4152" marT="415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b="0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01 «Предоставление многодетным семьям жилищных субсидий на приобретение жилого помещения или строительство индивидуального жилого дома»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52" marR="4152" marT="4152" marB="0"/>
                </a:tc>
              </a:tr>
              <a:tr h="136896"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1" i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9.8.</a:t>
                      </a:r>
                      <a:endParaRPr lang="ru-RU" sz="8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52" marR="4152" marT="4152" marB="0"/>
                </a:tc>
                <a:tc gridSpan="10">
                  <a:txBody>
                    <a:bodyPr/>
                    <a:lstStyle/>
                    <a:p>
                      <a:pPr algn="ctr" fontAlgn="ctr"/>
                      <a:r>
                        <a:rPr lang="ru-RU" sz="800" b="1" i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Подпрограмма: 8. Обеспечение жильем отдельных категорий граждан, установленных федеральным законодательством</a:t>
                      </a:r>
                      <a:endParaRPr lang="ru-RU" sz="8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52" marR="4152" marT="4152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998383">
                <a:tc>
                  <a:txBody>
                    <a:bodyPr/>
                    <a:lstStyle/>
                    <a:p>
                      <a:pPr algn="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52" marR="4152" marT="415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Количество ветеранов и инвалидов Великой Отечественной войны, членов семей погибших (умерших) инвалидов и участников Великой Отечественной войны, получивших государственную поддержку по обеспечению жилыми помещениями за счет средств федерального бюджета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52" marR="4152" marT="415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Показатель МП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52" marR="4152" marT="415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Человек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52" marR="4152" marT="415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52" marR="4152" marT="415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52" marR="4152" marT="415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52" marR="4152" marT="415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52" marR="4152" marT="415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52" marR="4152" marT="415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52" marR="4152" marT="415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01 «Оказание государственной поддержки по обеспечению жильем отдельных категорий граждан, установленных Федеральным законом от 12 января 1995 года № 5-ФЗ «О ветеранах», в соответствии с Указом Президента Российской Федерации от 7 мая 2008 года № 714 «Об обеспечении жильем ветеранов Великой Отечественной войны 1941-1945 годов»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52" marR="4152" marT="4152" marB="0"/>
                </a:tc>
              </a:tr>
              <a:tr h="1016943">
                <a:tc>
                  <a:txBody>
                    <a:bodyPr/>
                    <a:lstStyle/>
                    <a:p>
                      <a:pPr algn="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52" marR="4152" marT="415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Количество граждан, уволенных с военной службы, и приравненных к ним лиц, получивших государственную поддержку по обеспечению жилыми помещениями за счет средств федерального бюджета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52" marR="4152" marT="415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Показатель МП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52" marR="4152" marT="415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Человек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52" marR="4152" marT="415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52" marR="4152" marT="415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52" marR="4152" marT="415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52" marR="4152" marT="415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52" marR="4152" marT="415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52" marR="4152" marT="415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52" marR="4152" marT="415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03 «Оказание государственной поддержки по обеспечению жильем граждан, уволенных с военной службы, и приравненных к ним лиц в соответствии с Федеральным законом от 8 декабря 2010 года № 342-ФЗ «О внесении изменений в Федеральный закон «О статусе военнослужащих» и об обеспечении жилыми помещениями некоторых категорий граждан»»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52" marR="4152" marT="4152" marB="0"/>
                </a:tc>
              </a:tr>
              <a:tr h="1016943">
                <a:tc>
                  <a:txBody>
                    <a:bodyPr/>
                    <a:lstStyle/>
                    <a:p>
                      <a:pPr algn="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52" marR="4152" marT="415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Количество инвалидов и ветеранов боевых действий, членов семей погибших (умерших) инвалидов и ветеранов боевых действий, получивших государственную поддержку по обеспечению жилыми помещениями за счет средств федерального бюджета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52" marR="4152" marT="415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Показатель МП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52" marR="4152" marT="415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Человек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52" marR="4152" marT="415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52" marR="4152" marT="415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52" marR="4152" marT="415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52" marR="4152" marT="415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52" marR="4152" marT="415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52" marR="4152" marT="415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52" marR="4152" marT="415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03 «Оказание государственной поддержки по обеспечению жильем граждан, уволенных с военной службы, и приравненных к ним лиц в соответствии с Федеральным законом от 8 декабря 2010 года № 342-ФЗ «О внесении изменений в Федеральный закон «О статусе военнослужащих» и об обеспечении жилыми помещениями некоторых категорий граждан»» 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52" marR="4152" marT="4152" marB="0"/>
                </a:tc>
              </a:tr>
              <a:tr h="777475">
                <a:tc>
                  <a:txBody>
                    <a:bodyPr/>
                    <a:lstStyle/>
                    <a:p>
                      <a:pPr algn="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52" marR="4152" marT="415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Количество инвалидов и семей, имеющих детей-инвалидов, получивших государственную поддержку по обеспечению жилыми помещениями за счет средств федерального бюджета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52" marR="4152" marT="415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Показатель МП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52" marR="4152" marT="415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Человек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52" marR="4152" marT="415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52" marR="4152" marT="415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52" marR="4152" marT="415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52" marR="4152" marT="415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52" marR="4152" marT="415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52" marR="4152" marT="415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52" marR="4152" marT="415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02 «Оказание государственной поддержки по обеспечению жильем отдельных категорий граждан, установленных федеральными законами от 12 января 1995 года № 5-ФЗ «О ветеранах» и от 24 ноября 1995 года № 181-ФЗ «О социальной защите инвалидов в Российской Федерации»» 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52" marR="4152" marT="4152" marB="0"/>
                </a:tc>
              </a:tr>
            </a:tbl>
          </a:graphicData>
        </a:graphic>
      </p:graphicFrame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323527" y="1412775"/>
          <a:ext cx="8424938" cy="5301732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324703"/>
                <a:gridCol w="1565543"/>
                <a:gridCol w="776974"/>
                <a:gridCol w="582731"/>
                <a:gridCol w="707393"/>
                <a:gridCol w="498655"/>
                <a:gridCol w="510251"/>
                <a:gridCol w="498655"/>
                <a:gridCol w="510251"/>
                <a:gridCol w="510251"/>
                <a:gridCol w="1939531"/>
              </a:tblGrid>
              <a:tr h="156373"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№ </a:t>
                      </a:r>
                      <a:r>
                        <a:rPr lang="ru-RU" sz="900" b="1" u="none" strike="noStrike" dirty="0" err="1"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/</a:t>
                      </a:r>
                      <a:r>
                        <a:rPr lang="ru-RU" sz="900" b="1" u="none" strike="noStrike" dirty="0" err="1"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Планируемые результаты реализации муниципальной программы (подпрограммы) (Показатель реализации мероприятий)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Тип показателя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Единица измерения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Базовое значение показателя на начало реализации программы 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gridSpan="5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Планируемое значение по годам реализации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Номер и название основного мероприятия в перечне мероприятий подпрограммы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</a:tr>
              <a:tr h="71055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2020 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2021 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2022 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2023 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2024 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56373"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10.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33" marR="3233" marT="3233" marB="0" anchor="ctr">
                    <a:solidFill>
                      <a:srgbClr val="FFC000"/>
                    </a:solidFill>
                  </a:tcPr>
                </a:tc>
                <a:tc gridSpan="10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«Развитие инженерной инфраструктуры и </a:t>
                      </a:r>
                      <a:r>
                        <a:rPr lang="ru-RU" sz="900" b="1" u="none" strike="noStrike" dirty="0" err="1">
                          <a:latin typeface="Times New Roman" pitchFamily="18" charset="0"/>
                          <a:cs typeface="Times New Roman" pitchFamily="18" charset="0"/>
                        </a:rPr>
                        <a:t>энергоэффективности</a:t>
                      </a:r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" 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33" marR="3233" marT="3233" marB="0" anchor="ctr"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14601"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i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10.1.</a:t>
                      </a:r>
                      <a:endParaRPr lang="ru-RU" sz="8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33" marR="3233" marT="3233" marB="0" anchor="ctr"/>
                </a:tc>
                <a:tc gridSpan="10">
                  <a:txBody>
                    <a:bodyPr/>
                    <a:lstStyle/>
                    <a:p>
                      <a:pPr algn="ctr" fontAlgn="ctr"/>
                      <a:r>
                        <a:rPr lang="ru-RU" sz="800" b="1" i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Подпрограмма 1. Чистая вода</a:t>
                      </a:r>
                      <a:endParaRPr lang="ru-RU" sz="8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33" marR="3233" marT="3233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70753">
                <a:tc>
                  <a:txBody>
                    <a:bodyPr/>
                    <a:lstStyle/>
                    <a:p>
                      <a:pPr algn="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33" marR="3233" marT="3233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Количество созданных и восстановленных ВЗУ, ВНС и станций водоподготовки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33" marR="3233" marT="32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Обращение Губернатора Московской области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33" marR="3233" marT="32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Единиц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33" marR="3233" marT="32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33" marR="3233" marT="32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33" marR="3233" marT="32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33" marR="3233" marT="32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33" marR="3233" marT="32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33" marR="3233" marT="32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33" marR="3233" marT="3233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02 «Строительство, реконструкция, капитальный ремонт, приобретение, монтаж и ввод в эксплуатацию объектов водоснабжения на территории муниципальных образований Московской области»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33" marR="3233" marT="3233" marB="0"/>
                </a:tc>
              </a:tr>
              <a:tr h="670753">
                <a:tc>
                  <a:txBody>
                    <a:bodyPr/>
                    <a:lstStyle/>
                    <a:p>
                      <a:pPr algn="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33" marR="3233" marT="3233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Увеличение доли населения, обеспеченного доброкачественной питьевой водой из централизованных источников водоснабжения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33" marR="3233" marT="32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Показатель МП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33" marR="3233" marT="32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Процент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33" marR="3233" marT="32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83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33" marR="3233" marT="32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86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33" marR="3233" marT="32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86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33" marR="3233" marT="32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87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33" marR="3233" marT="32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88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33" marR="3233" marT="32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89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33" marR="3233" marT="3233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02 «Строительство, реконструкция, капитальный ремонт, приобретение, монтаж и ввод в эксплуатацию объектов водоснабжения на территории муниципальных образований Московской области»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33" marR="3233" marT="3233" marB="0"/>
                </a:tc>
              </a:tr>
              <a:tr h="670753">
                <a:tc>
                  <a:txBody>
                    <a:bodyPr/>
                    <a:lstStyle/>
                    <a:p>
                      <a:pPr algn="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33" marR="3233" marT="3233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Количество очищенных и отремонтированных общественных питьевых колодцев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33" marR="3233" marT="32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Показатель МП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33" marR="3233" marT="32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Единица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33" marR="3233" marT="32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33" marR="3233" marT="32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37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33" marR="3233" marT="32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41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33" marR="3233" marT="32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37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33" marR="3233" marT="32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37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33" marR="3233" marT="32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37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33" marR="3233" marT="3233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02 «Строительство, реконструкция, капитальный ремонт, приобретение, монтаж и ввод в эксплуатацию объектов водоснабжения на территории муниципальных образований Московской области»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33" marR="3233" marT="3233" marB="0"/>
                </a:tc>
              </a:tr>
              <a:tr h="114601"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i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10.2.</a:t>
                      </a:r>
                      <a:endParaRPr lang="ru-RU" sz="8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33" marR="3233" marT="3233" marB="0" anchor="ctr"/>
                </a:tc>
                <a:tc gridSpan="10">
                  <a:txBody>
                    <a:bodyPr/>
                    <a:lstStyle/>
                    <a:p>
                      <a:pPr algn="ctr" fontAlgn="ctr"/>
                      <a:r>
                        <a:rPr lang="ru-RU" sz="800" b="1" i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Подпрограмма: 2. Системы водоотведения</a:t>
                      </a:r>
                      <a:endParaRPr lang="ru-RU" sz="8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33" marR="3233" marT="3233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74361">
                <a:tc>
                  <a:txBody>
                    <a:bodyPr/>
                    <a:lstStyle/>
                    <a:p>
                      <a:pPr algn="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33" marR="3233" marT="3233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 Количество построенных, реконструированных, отремонтированных коллекторов (участков), канализационных насосных станций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33" marR="3233" marT="3233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Обращение Губернатора Московской области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33" marR="3233" marT="32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Единиц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33" marR="3233" marT="32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33" marR="3233" marT="32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33" marR="3233" marT="32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33" marR="3233" marT="32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33" marR="3233" marT="32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33" marR="3233" marT="32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33" marR="3233" marT="3233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01 «Строительство, реконструкция (модернизация), капитальный ремонт, приобретение, монтаж и ввод в эксплуатацию объектов очистки сточных вод на территории муниципальных образований Московской области»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33" marR="3233" marT="3233" marB="0"/>
                </a:tc>
              </a:tr>
              <a:tr h="670753">
                <a:tc>
                  <a:txBody>
                    <a:bodyPr/>
                    <a:lstStyle/>
                    <a:p>
                      <a:pPr algn="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33" marR="3233" marT="3233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Увеличение доли сточных вод, очищенных до нормативных значений, в общем объеме сточных вод, пропущенных через очистные сооружения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33" marR="3233" marT="3233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Отраслевой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33" marR="3233" marT="32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Процент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33" marR="3233" marT="32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33" marR="3233" marT="32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33" marR="3233" marT="32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33" marR="3233" marT="32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33" marR="3233" marT="32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33" marR="3233" marT="32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33" marR="3233" marT="3233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01 «Строительство, реконструкция (модернизация), капитальный ремонт, приобретение, монтаж и ввод в эксплуатацию объектов очистки сточных вод на территории муниципальных образований Московской области»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33" marR="3233" marT="3233" marB="0"/>
                </a:tc>
              </a:tr>
              <a:tr h="670753">
                <a:tc>
                  <a:txBody>
                    <a:bodyPr/>
                    <a:lstStyle/>
                    <a:p>
                      <a:pPr algn="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33" marR="3233" marT="3233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 Количество созданных и восстановленных объектов очистки сточных вод суммарной производительностью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33" marR="3233" marT="3233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Отраслевой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33" marR="3233" marT="32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Единиц на тысячу кубических метров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33" marR="3233" marT="32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33" marR="3233" marT="32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33" marR="3233" marT="32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33" marR="3233" marT="32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33" marR="3233" marT="32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33" marR="3233" marT="323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33" marR="3233" marT="3233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01 «Строительство, реконструкция (модернизация), капитальный ремонт, приобретение, монтаж и ввод в эксплуатацию объектов очистки сточных вод на территории муниципальных образований Московской области»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33" marR="3233" marT="3233" marB="0"/>
                </a:tc>
              </a:tr>
            </a:tbl>
          </a:graphicData>
        </a:graphic>
      </p:graphicFrame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066130"/>
          </a:xfrm>
        </p:spPr>
        <p:txBody>
          <a:bodyPr>
            <a:noAutofit/>
          </a:bodyPr>
          <a:lstStyle/>
          <a:p>
            <a:r>
              <a:rPr lang="ru-RU" sz="24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cs typeface="Calibri" pitchFamily="34" charset="0"/>
              </a:rPr>
              <a:t>Показатели муниципальной программы </a:t>
            </a:r>
            <a:r>
              <a:rPr lang="ru-RU" sz="2400" dirty="0" smtClean="0">
                <a:ln w="127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cs typeface="Calibri" pitchFamily="34" charset="0"/>
              </a:rPr>
              <a:t>«Развитие инженерной инфраструктуры и энергоэффективности» </a:t>
            </a:r>
            <a:r>
              <a:rPr lang="ru-RU" sz="24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cs typeface="Calibri" pitchFamily="34" charset="0"/>
              </a:rPr>
              <a:t>Рузского городского округа</a:t>
            </a:r>
            <a:endParaRPr lang="ru-RU" sz="2400" dirty="0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323528" y="188640"/>
          <a:ext cx="8568953" cy="6555949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330255"/>
                <a:gridCol w="1592304"/>
                <a:gridCol w="790255"/>
                <a:gridCol w="592692"/>
                <a:gridCol w="719484"/>
                <a:gridCol w="507179"/>
                <a:gridCol w="518973"/>
                <a:gridCol w="507179"/>
                <a:gridCol w="518973"/>
                <a:gridCol w="518973"/>
                <a:gridCol w="1972686"/>
              </a:tblGrid>
              <a:tr h="136478"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№ </a:t>
                      </a:r>
                      <a:r>
                        <a:rPr lang="ru-RU" sz="900" b="1" u="none" strike="noStrike" dirty="0" err="1"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/</a:t>
                      </a:r>
                      <a:r>
                        <a:rPr lang="ru-RU" sz="900" b="1" u="none" strike="noStrike" dirty="0" err="1"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Планируемые результаты реализации муниципальной программы (подпрограммы) (Показатель реализации мероприятий)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Тип показателя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Единица измерения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Базовое значение показателя на начало реализации программы 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gridSpan="5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Планируемое значение по годам реализации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Номер и название основного мероприятия в перечне мероприятий подпрограммы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</a:tr>
              <a:tr h="13647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2020 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2021 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2022 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2023 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2024 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36478"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10.3.</a:t>
                      </a:r>
                      <a:endParaRPr lang="ru-RU" sz="9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36" marR="4936" marT="4936" marB="0" anchor="ctr"/>
                </a:tc>
                <a:tc gridSpan="10">
                  <a:txBody>
                    <a:bodyPr/>
                    <a:lstStyle/>
                    <a:p>
                      <a:pPr algn="ctr" fontAlgn="ctr"/>
                      <a:r>
                        <a:rPr lang="ru-RU" sz="900" b="1" i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Подпрограмма 3. "Создание условий для обеспечения качественными коммунальными услугами"</a:t>
                      </a:r>
                      <a:endParaRPr lang="ru-RU" sz="9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36" marR="4936" marT="4936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837475">
                <a:tc>
                  <a:txBody>
                    <a:bodyPr/>
                    <a:lstStyle/>
                    <a:p>
                      <a:pPr algn="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36" marR="4936" marT="4936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Количество созданных и восстановленных объектов коммунальной инфраструктуры (котельные, ЦТП, сети)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36" marR="4936" marT="4936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Обращение Губернатора Московской области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36" marR="4936" marT="493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Единица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36" marR="4936" marT="493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36" marR="4936" marT="493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36" marR="4936" marT="493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36" marR="4936" marT="493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36" marR="4936" marT="493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36" marR="4936" marT="493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36" marR="4936" marT="4936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02 «Строительство, реконструкция, капитальный ремонт, приобретение, монтаж и ввод в эксплуатацию объектов коммунальной инфраструктуры на территории муниципальных образований Московской области»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36" marR="4936" marT="4936" marB="0"/>
                </a:tc>
              </a:tr>
              <a:tr h="763033">
                <a:tc>
                  <a:txBody>
                    <a:bodyPr/>
                    <a:lstStyle/>
                    <a:p>
                      <a:pPr algn="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36" marR="4936" marT="4936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Доля актуальных схем теплоснабжения, водоснабжения и водоотведения, программ комплексного развития систем коммунальной инфраструктуры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36" marR="4936" marT="493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Показатель МП 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36" marR="4936" marT="493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Процент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36" marR="4936" marT="493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67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36" marR="4936" marT="493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36" marR="4936" marT="493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36" marR="4936" marT="493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36" marR="4936" marT="493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36" marR="4936" marT="493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36" marR="4936" marT="4936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05 «Мониторинг разработки и утверждения схем водоснабжения и водоотведения, теплоснабжения, а также программ комплексного развития систем коммунальной инфраструктуры городских округов»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36" marR="4936" marT="4936" marB="0"/>
                </a:tc>
              </a:tr>
              <a:tr h="1314366">
                <a:tc>
                  <a:txBody>
                    <a:bodyPr/>
                    <a:lstStyle/>
                    <a:p>
                      <a:pPr algn="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36" marR="4936" marT="4936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Погашение просроченной задолженности перед поставщиками энергоресурсов (газа, электроэнергии, тепловой энергии) с целью повышения эффективности работы предприятий, оказывающих услуги в сфере жилищно-коммунального хозяйства, в размере не менее суммы предоставленных иных межбюджетных трансфертов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36" marR="4936" marT="493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Показатель МП 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36" marR="4936" marT="493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Рубль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36" marR="4936" marT="493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36" marR="4936" marT="493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37000000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36" marR="4936" marT="493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2000000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36" marR="4936" marT="493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36" marR="4936" marT="493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36" marR="4936" marT="493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36" marR="4936" marT="4936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04 «Создание экономических условий для повышения эффективности работы организаций жилищно-коммунального хозяйства»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36" marR="4936" marT="4936" marB="0"/>
                </a:tc>
              </a:tr>
              <a:tr h="142681"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10.4.</a:t>
                      </a:r>
                      <a:endParaRPr lang="ru-RU" sz="9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36" marR="4936" marT="4936" marB="0" anchor="ctr"/>
                </a:tc>
                <a:tc gridSpan="10">
                  <a:txBody>
                    <a:bodyPr/>
                    <a:lstStyle/>
                    <a:p>
                      <a:pPr algn="ctr" fontAlgn="ctr"/>
                      <a:r>
                        <a:rPr lang="ru-RU" sz="900" b="1" i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Подпрограмма 4. "Энергосбережение и повышение энергетической эффективности"</a:t>
                      </a:r>
                      <a:endParaRPr lang="ru-RU" sz="9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36" marR="4936" marT="4936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28044">
                <a:tc>
                  <a:txBody>
                    <a:bodyPr/>
                    <a:lstStyle/>
                    <a:p>
                      <a:pPr algn="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36" marR="4936" marT="4936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Доля многоквартирных домов с присвоенными классами энергоэфективности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36" marR="4936" marT="4936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Государствен- ная программа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36" marR="4936" marT="493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Процент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36" marR="4936" marT="493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22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36" marR="4936" marT="493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22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36" marR="4936" marT="493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28,8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36" marR="4936" marT="493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28,8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36" marR="4936" marT="493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25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36" marR="4936" marT="493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26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36" marR="4936" marT="4936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03 «Повышение энергетической эффективности многоквартирных домов»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36" marR="4936" marT="4936" marB="0"/>
                </a:tc>
              </a:tr>
              <a:tr h="732016">
                <a:tc>
                  <a:txBody>
                    <a:bodyPr/>
                    <a:lstStyle/>
                    <a:p>
                      <a:pPr algn="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36" marR="4936" marT="4936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Доля зданий, строений, сооружений органов местного самоуправления и муниципальных учреждений, оснащенных приборами учета потребляемых энергетических ресурсов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36" marR="4936" marT="4936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Отраслевой показатель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36" marR="4936" marT="493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Процент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36" marR="4936" marT="493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68,86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36" marR="4936" marT="493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36" marR="4936" marT="493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36" marR="4936" marT="493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36" marR="4936" marT="493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36" marR="4936" marT="493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36" marR="4936" marT="4936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01 «Повышение энергетической эффективности муниципальных учреждений Московской области»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36" marR="4936" marT="4936" marB="0"/>
                </a:tc>
              </a:tr>
              <a:tr h="837475">
                <a:tc>
                  <a:txBody>
                    <a:bodyPr/>
                    <a:lstStyle/>
                    <a:p>
                      <a:pPr algn="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36" marR="4936" marT="4936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Доля зданий, строений, сооружений муниципальной собственности, соответствующих нормальному уровню энергетической эффективности и выше (А, B, C, D)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36" marR="4936" marT="4936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Отраслевой показатель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36" marR="4936" marT="493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Процент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36" marR="4936" marT="493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36" marR="4936" marT="493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13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36" marR="4936" marT="493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15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36" marR="4936" marT="493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17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36" marR="4936" marT="493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19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36" marR="4936" marT="493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21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36" marR="4936" marT="4936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01 «Повышение энергетической эффективности муниципальных учреждений Московской области»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36" marR="4936" marT="4936" marB="0"/>
                </a:tc>
              </a:tr>
              <a:tr h="527301">
                <a:tc>
                  <a:txBody>
                    <a:bodyPr/>
                    <a:lstStyle/>
                    <a:p>
                      <a:pPr algn="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36" marR="4936" marT="4936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Бережливый учет - Оснащенность многоквартирных домов общедомовыми приборами учета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36" marR="4936" marT="4936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Государствен- ная программа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36" marR="4936" marT="493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Процент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36" marR="4936" marT="493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40,47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36" marR="4936" marT="493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52,5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36" marR="4936" marT="493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54,83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36" marR="4936" marT="493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59,81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36" marR="4936" marT="493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76,4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36" marR="4936" marT="493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88,5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36" marR="4936" marT="4936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02 «Организация учета энергоресурсов в жилищном фонде Московской области»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36" marR="4936" marT="4936" marB="0"/>
                </a:tc>
              </a:tr>
            </a:tbl>
          </a:graphicData>
        </a:graphic>
      </p:graphicFrame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https://budget.admgur.ru/18/obsh/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7384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251520" y="980726"/>
          <a:ext cx="8640964" cy="5760644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333033"/>
                <a:gridCol w="1605686"/>
                <a:gridCol w="796892"/>
                <a:gridCol w="597672"/>
                <a:gridCol w="725531"/>
                <a:gridCol w="511440"/>
                <a:gridCol w="523336"/>
                <a:gridCol w="511440"/>
                <a:gridCol w="523336"/>
                <a:gridCol w="523336"/>
                <a:gridCol w="1989262"/>
              </a:tblGrid>
              <a:tr h="147539"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№ </a:t>
                      </a:r>
                      <a:r>
                        <a:rPr lang="ru-RU" sz="900" b="1" u="none" strike="noStrike" dirty="0" err="1"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/</a:t>
                      </a:r>
                      <a:r>
                        <a:rPr lang="ru-RU" sz="900" b="1" u="none" strike="noStrike" dirty="0" err="1"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Планируемые результаты реализации муниципальной программы (подпрограммы) (Показатель реализации мероприятий)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Тип показателя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Единица измерения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Базовое значение показателя на начало реализации программы 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gridSpan="5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Планируемое значение по годам реализации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Номер и название основного мероприятия в перечне мероприятий подпрограммы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</a:tr>
              <a:tr h="69463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2020 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2021 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2022 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2023 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2024 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40754"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11.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3" marR="1803" marT="1803" marB="0" anchor="ctr">
                    <a:solidFill>
                      <a:srgbClr val="FFC000"/>
                    </a:solidFill>
                  </a:tcPr>
                </a:tc>
                <a:tc gridSpan="10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«Предпринимательство» 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3" marR="1803" marT="1803" marB="0" anchor="ctr"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25317"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1" i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11.1.</a:t>
                      </a:r>
                      <a:endParaRPr lang="ru-RU" sz="8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3" marR="1803" marT="1803" marB="0"/>
                </a:tc>
                <a:tc gridSpan="10">
                  <a:txBody>
                    <a:bodyPr/>
                    <a:lstStyle/>
                    <a:p>
                      <a:pPr algn="ctr" fontAlgn="t"/>
                      <a:r>
                        <a:rPr lang="ru-RU" sz="800" b="1" i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Подпрограмма 1 Инвестиции </a:t>
                      </a:r>
                      <a:endParaRPr lang="ru-RU" sz="8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3" marR="1803" marT="1803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41744">
                <a:tc>
                  <a:txBody>
                    <a:bodyPr/>
                    <a:lstStyle/>
                    <a:p>
                      <a:pPr algn="r" fontAlgn="t"/>
                      <a:r>
                        <a:rPr lang="ru-RU" sz="6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3" marR="1803" marT="1803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Объем инвестиций, привлеченных в основной капитал (без учета бюджетных инвестиций ), на душу населения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3" marR="1803" marT="1803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Рейтинг-45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3" marR="1803" marT="180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Тысяча рублей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3" marR="1803" marT="180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50,72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3" marR="1803" marT="180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57,19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3" marR="1803" marT="180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164,27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3" marR="1803" marT="180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55,72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3" marR="1803" marT="180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73,44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3" marR="1803" marT="180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74,33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3" marR="1803" marT="1803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02 «Создание многофункциональных индустриальных парков, технологических парков, промышленных площадок» </a:t>
                      </a:r>
                      <a:b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</a:b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3" marR="1803" marT="1803" marB="0"/>
                </a:tc>
              </a:tr>
              <a:tr h="265641">
                <a:tc>
                  <a:txBody>
                    <a:bodyPr/>
                    <a:lstStyle/>
                    <a:p>
                      <a:pPr algn="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3" marR="1803" marT="1803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Количество созданных рабочих мест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3" marR="1803" marT="1803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Указ Президента РФ №596 от 07.05.2012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3" marR="1803" marT="180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Единиц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3" marR="1803" marT="180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1167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3" marR="1803" marT="180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850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3" marR="1803" marT="180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900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3" marR="1803" marT="180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714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3" marR="1803" marT="180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595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3" marR="1803" marT="180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655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3" marR="1803" marT="1803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07 «Организация работ по поддержке и развитию промышленного потенциала»   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3" marR="1803" marT="1803" marB="0"/>
                </a:tc>
              </a:tr>
              <a:tr h="353694">
                <a:tc>
                  <a:txBody>
                    <a:bodyPr/>
                    <a:lstStyle/>
                    <a:p>
                      <a:pPr algn="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3" marR="1803" marT="1803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Увеличение среднемесячной заработной платы работников организаций, не относящихся к субъектам малого предпринимательства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3" marR="1803" marT="1803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Указы Президента РФ 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3" marR="1803" marT="180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Процент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3" marR="1803" marT="180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113,7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3" marR="1803" marT="180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104,3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3" marR="1803" marT="180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103,2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3" marR="1803" marT="180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109,1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3" marR="1803" marT="180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105,8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3" marR="1803" marT="180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105,8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3" marR="1803" marT="1803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07 «Организация работ по поддержке и развитию промышленного потенциала»   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3" marR="1803" marT="1803" marB="0"/>
                </a:tc>
              </a:tr>
              <a:tr h="617847">
                <a:tc>
                  <a:txBody>
                    <a:bodyPr/>
                    <a:lstStyle/>
                    <a:p>
                      <a:pPr algn="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3" marR="1803" marT="1803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Темп роста (индекс роста) физического объема инвестиций в основной капитал, за исключением инвестиций инфраструктурных монополий (федеральные проекты) и бюджетных ассигнований федерального бюджета за отчетный период (прошлый год))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3" marR="1803" marT="1803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Отраслевой показатель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3" marR="1803" marT="180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процентов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3" marR="1803" marT="180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3" marR="1803" marT="180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3" marR="1803" marT="180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58,98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3" marR="1803" marT="180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53,13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3" marR="1803" marT="180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101,24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3" marR="1803" marT="180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101,21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3" marR="1803" marT="1803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02 «Создание многофункциональных индустриальных парков, технологических парков, промышленных площадок»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3" marR="1803" marT="1803" marB="0"/>
                </a:tc>
              </a:tr>
              <a:tr h="125317"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1" i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11.2.</a:t>
                      </a:r>
                      <a:endParaRPr lang="ru-RU" sz="8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3" marR="1803" marT="1803" marB="0"/>
                </a:tc>
                <a:tc gridSpan="10">
                  <a:txBody>
                    <a:bodyPr/>
                    <a:lstStyle/>
                    <a:p>
                      <a:pPr algn="ctr" fontAlgn="t"/>
                      <a:r>
                        <a:rPr lang="ru-RU" sz="800" b="1" i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Подпрограмма 2 Развитие конкуренции</a:t>
                      </a:r>
                      <a:endParaRPr lang="ru-RU" sz="8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3" marR="1803" marT="1803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53694">
                <a:tc>
                  <a:txBody>
                    <a:bodyPr/>
                    <a:lstStyle/>
                    <a:p>
                      <a:pPr algn="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3" marR="1803" marT="1803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Доля закупок среди субъектов малого предпринимательства, социально ориентированных некоммерческих организаций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3" marR="1803" marT="1803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Приоритетный показатель (показатель госпрограммы)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3" marR="1803" marT="180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Процент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3" marR="1803" marT="180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62,62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3" marR="1803" marT="180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40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3" marR="1803" marT="180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40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3" marR="1803" marT="180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40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3" marR="1803" marT="180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40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3" marR="1803" marT="180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40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3" marR="1803" marT="1803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01 «Реализация комплекса мер по развитию сферы закупок в соответствии с Федеральным законом № 44-ФЗ»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3" marR="1803" marT="1803" marB="0"/>
                </a:tc>
              </a:tr>
              <a:tr h="353694">
                <a:tc>
                  <a:txBody>
                    <a:bodyPr/>
                    <a:lstStyle/>
                    <a:p>
                      <a:pPr algn="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3" marR="1803" marT="1803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Доля несостоявшихся закупок от общего количества конкурентных закупок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3" marR="1803" marT="1803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Приоритетный показатель (показатель госпрограммы)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3" marR="1803" marT="180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Процент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3" marR="1803" marT="180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27,74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3" marR="1803" marT="180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30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3" marR="1803" marT="180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33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3" marR="1803" marT="180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35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3" marR="1803" marT="180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34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3" marR="1803" marT="180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33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3" marR="1803" marT="1803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01 «Реализация комплекса мер по развитию сферы закупок в соответствии с Федеральным законом № 44-ФЗ»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3" marR="1803" marT="1803" marB="0"/>
                </a:tc>
              </a:tr>
              <a:tr h="353694">
                <a:tc>
                  <a:txBody>
                    <a:bodyPr/>
                    <a:lstStyle/>
                    <a:p>
                      <a:pPr algn="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3" marR="1803" marT="1803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Среднее количество участников состоявшихся закупок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3" marR="1803" marT="1803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Приоритетный показатель (показатель госпрограммы)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3" marR="1803" marT="180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Единиц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3" marR="1803" marT="180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5,46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3" marR="1803" marT="180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3,4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3" marR="1803" marT="180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4,2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3" marR="1803" marT="180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4,3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3" marR="1803" marT="180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4,4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3" marR="1803" marT="180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4,5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3" marR="1803" marT="1803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02 «Развитие конкурентной среды в рамках Федерального закона № 44-ФЗ»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3" marR="1803" marT="1803" marB="0"/>
                </a:tc>
              </a:tr>
              <a:tr h="353694">
                <a:tc>
                  <a:txBody>
                    <a:bodyPr/>
                    <a:lstStyle/>
                    <a:p>
                      <a:pPr algn="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3" marR="1803" marT="1803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Доля обоснованных, частично обоснованных жалоб 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3" marR="1803" marT="1803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Приоритетный показатель (показатель госпрограммы)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3" marR="1803" marT="180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Процент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3" marR="1803" marT="180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1,03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3" marR="1803" marT="180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3,6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3" marR="1803" marT="180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3,6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3" marR="1803" marT="180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3,6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3" marR="1803" marT="180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3,6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3" marR="1803" marT="180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3,6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3" marR="1803" marT="1803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01 «Реализация комплекса мер по развитию сферы закупок в соответствии с Федеральным законом № 44-ФЗ»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3" marR="1803" marT="1803" marB="0"/>
                </a:tc>
              </a:tr>
              <a:tr h="353694">
                <a:tc>
                  <a:txBody>
                    <a:bodyPr/>
                    <a:lstStyle/>
                    <a:p>
                      <a:pPr algn="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3" marR="1803" marT="1803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Доля общей экономии денежных средств по результатам определения поставщиков (подрядчиков, исполнителей)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3" marR="1803" marT="1803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Приоритетный показатель (показатель госпрограммы)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3" marR="1803" marT="180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Процент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3" marR="1803" marT="180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19,19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3" marR="1803" marT="180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3" marR="1803" marT="180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3" marR="1803" marT="180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3" marR="1803" marT="180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3" marR="1803" marT="180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3" marR="1803" marT="1803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01 «Реализация комплекса мер по развитию сферы закупок в соответствии с Федеральным законом № 44-ФЗ»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3" marR="1803" marT="1803" marB="0"/>
                </a:tc>
              </a:tr>
              <a:tr h="353694">
                <a:tc>
                  <a:txBody>
                    <a:bodyPr/>
                    <a:lstStyle/>
                    <a:p>
                      <a:pPr algn="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3" marR="1803" marT="1803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Доля стоимости контрактов, заключенных с единственным поставщиком по несостоявшимся закупкам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3" marR="1803" marT="1803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Приоритетный показатель (показатель госпрограммы)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3" marR="1803" marT="180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Процент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3" marR="1803" marT="180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3" marR="1803" marT="180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3" marR="1803" marT="180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3" marR="1803" marT="180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41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3" marR="1803" marT="180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40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3" marR="1803" marT="180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39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3" marR="1803" marT="1803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01 «Реализация комплекса мер по развитию сферы закупок в соответствии с Федеральным законом № 44-ФЗ»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3" marR="1803" marT="1803" marB="0"/>
                </a:tc>
              </a:tr>
              <a:tr h="353694">
                <a:tc>
                  <a:txBody>
                    <a:bodyPr/>
                    <a:lstStyle/>
                    <a:p>
                      <a:pPr algn="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3" marR="1803" marT="1803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Доля общей экономии денежных средств по результатам осуществления конкурентных закупок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3" marR="1803" marT="1803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Приоритетный показатель (показатель госпрограммы)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3" marR="1803" marT="180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Процент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3" marR="1803" marT="180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3" marR="1803" marT="180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3" marR="1803" marT="180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3" marR="1803" marT="180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3" marR="1803" marT="180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3" marR="1803" marT="180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3" marR="1803" marT="1803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01 «Реализация комплекса мер по развитию сферы закупок в соответствии с Федеральным законом № 44-ФЗ»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3" marR="1803" marT="1803" marB="0"/>
                </a:tc>
              </a:tr>
              <a:tr h="372298">
                <a:tc>
                  <a:txBody>
                    <a:bodyPr/>
                    <a:lstStyle/>
                    <a:p>
                      <a:pPr algn="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3" marR="1803" marT="1803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Количество реализованных требований Стандарта развития конкуренции в муниципальном образовании Московской области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3" marR="1803" marT="1803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Приоритетный показатель (показатель госпрограммы)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3" marR="1803" marT="180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Единиц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3" marR="1803" marT="180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3" marR="1803" marT="180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3" marR="1803" marT="180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3" marR="1803" marT="180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3" marR="1803" marT="180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3" marR="1803" marT="180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3" marR="1803" marT="1803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04 «Реализация комплекса мер по содействию развитию конкуренции»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3" marR="1803" marT="1803" marB="0"/>
                </a:tc>
              </a:tr>
            </a:tbl>
          </a:graphicData>
        </a:graphic>
      </p:graphicFrame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95536" y="116632"/>
            <a:ext cx="8435280" cy="864096"/>
          </a:xfrm>
        </p:spPr>
        <p:txBody>
          <a:bodyPr>
            <a:noAutofit/>
          </a:bodyPr>
          <a:lstStyle/>
          <a:p>
            <a:r>
              <a:rPr lang="ru-RU" sz="24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cs typeface="Calibri" pitchFamily="34" charset="0"/>
              </a:rPr>
              <a:t>Показатели муниципальной программы </a:t>
            </a:r>
            <a:r>
              <a:rPr lang="ru-RU" sz="2400" dirty="0" smtClean="0">
                <a:ln w="127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cs typeface="Calibri" pitchFamily="34" charset="0"/>
              </a:rPr>
              <a:t>«Предпринимательство» </a:t>
            </a:r>
            <a:r>
              <a:rPr lang="ru-RU" sz="24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cs typeface="Calibri" pitchFamily="34" charset="0"/>
              </a:rPr>
              <a:t>Рузского городского округа</a:t>
            </a:r>
            <a:endParaRPr lang="ru-RU" sz="2400" dirty="0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107505" y="188641"/>
          <a:ext cx="8928989" cy="6657815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344133"/>
                <a:gridCol w="1659207"/>
                <a:gridCol w="823458"/>
                <a:gridCol w="617593"/>
                <a:gridCol w="749715"/>
                <a:gridCol w="528488"/>
                <a:gridCol w="540778"/>
                <a:gridCol w="528488"/>
                <a:gridCol w="540778"/>
                <a:gridCol w="540778"/>
                <a:gridCol w="2055573"/>
              </a:tblGrid>
              <a:tr h="142835"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№ </a:t>
                      </a:r>
                      <a:r>
                        <a:rPr lang="ru-RU" sz="900" b="1" u="none" strike="noStrike" dirty="0" err="1"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/</a:t>
                      </a:r>
                      <a:r>
                        <a:rPr lang="ru-RU" sz="900" b="1" u="none" strike="noStrike" dirty="0" err="1"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Планируемые результаты реализации муниципальной программы (подпрограммы) (Показатель реализации мероприятий)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Тип показателя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Единица измерения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Базовое значение показателя на начало реализации программы 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gridSpan="5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Планируемое значение по годам реализации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Номер и название основного мероприятия в перечне мероприятий подпрограммы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</a:tr>
              <a:tr h="67249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2020 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2021 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2022 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2023 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2024 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38577"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11.3.</a:t>
                      </a:r>
                      <a:endParaRPr lang="ru-RU" sz="9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60" marR="4160" marT="4160" marB="0" anchor="ctr"/>
                </a:tc>
                <a:tc gridSpan="10">
                  <a:txBody>
                    <a:bodyPr/>
                    <a:lstStyle/>
                    <a:p>
                      <a:pPr algn="ctr" fontAlgn="ctr"/>
                      <a:r>
                        <a:rPr lang="ru-RU" sz="900" b="1" i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Подпрограмма 3 Развитие малого и среднего предпринимательства</a:t>
                      </a:r>
                      <a:endParaRPr lang="ru-RU" sz="9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60" marR="4160" marT="416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89069">
                <a:tc>
                  <a:txBody>
                    <a:bodyPr/>
                    <a:lstStyle/>
                    <a:p>
                      <a:pPr algn="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60" marR="4160" marT="416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Число субъектов МСП в расчете на 10 тыс. человек населения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60" marR="4160" marT="416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Указ Президента РФ №607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60" marR="4160" marT="416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Единиц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60" marR="4160" marT="416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245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60" marR="4160" marT="416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429,37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60" marR="4160" marT="416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433,84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60" marR="4160" marT="416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434,45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60" marR="4160" marT="416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441,1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60" marR="4160" marT="416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442,5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60" marR="4160" marT="416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02 «Реализация механизмов муниципальной поддержки субъектов малого и среднего предпринимательства»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60" marR="4160" marT="4160" marB="0"/>
                </a:tc>
              </a:tr>
              <a:tr h="631736">
                <a:tc>
                  <a:txBody>
                    <a:bodyPr/>
                    <a:lstStyle/>
                    <a:p>
                      <a:pPr algn="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60" marR="4160" marT="416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Доля среднесписочной численности работников (без внешних совместителей) малых и средних предприятий в среднесписочной численности работников (без внешних совместителей) всех предприятий и организаций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60" marR="4160" marT="416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Указ Президента РФ №607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60" marR="4160" marT="416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Процент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60" marR="4160" marT="416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38,96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60" marR="4160" marT="416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24,66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60" marR="4160" marT="416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26,8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60" marR="4160" marT="416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26,89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60" marR="4160" marT="416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27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60" marR="4160" marT="416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27,1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60" marR="4160" marT="416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02 «Реализация механизмов муниципальной поддержки субъектов малого и среднего предпринимательства»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60" marR="4160" marT="4160" marB="0"/>
                </a:tc>
              </a:tr>
              <a:tr h="384598">
                <a:tc>
                  <a:txBody>
                    <a:bodyPr/>
                    <a:lstStyle/>
                    <a:p>
                      <a:pPr algn="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60" marR="4160" marT="416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Малый бизнес большого региона. Прирост количества субъектов малого и среднего предпринимательства на 10 тыс. населения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60" marR="4160" marT="416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Рейтинг-45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60" marR="4160" marT="416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Единиц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60" marR="4160" marT="416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21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60" marR="4160" marT="416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30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60" marR="4160" marT="416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1,16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60" marR="4160" marT="416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60" marR="4160" marT="416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1,18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60" marR="4160" marT="416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1,19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60" marR="4160" marT="416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02 «Реализация механизмов муниципальной поддержки субъектов малого и среднего предпринимательства»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60" marR="4160" marT="4160" marB="0"/>
                </a:tc>
              </a:tr>
              <a:tr h="317908">
                <a:tc>
                  <a:txBody>
                    <a:bodyPr/>
                    <a:lstStyle/>
                    <a:p>
                      <a:pPr algn="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60" marR="4160" marT="416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Количество вновь созданных субъектов малого и среднего битзнеса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60" marR="4160" marT="416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Обращение Губернатора Московской области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60" marR="4160" marT="416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единиц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60" marR="4160" marT="416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68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60" marR="4160" marT="416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15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60" marR="4160" marT="416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363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60" marR="4160" marT="416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363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60" marR="4160" marT="416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367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60" marR="4160" marT="416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370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60" marR="4160" marT="416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08 «Популяризация предпринимательства»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60" marR="4160" marT="4160" marB="0"/>
                </a:tc>
              </a:tr>
              <a:tr h="527127">
                <a:tc>
                  <a:txBody>
                    <a:bodyPr/>
                    <a:lstStyle/>
                    <a:p>
                      <a:pPr algn="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60" marR="4160" marT="416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Количество самозанятых, зарегистрированных на территории муниципального образования и осуществляющих деятельность на территории Московской области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60" marR="4160" marT="416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ВДЛ (Указ Президента РФ №193)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60" marR="4160" marT="416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человек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60" marR="4160" marT="416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700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60" marR="4160" marT="416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700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60" marR="4160" marT="416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1495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60" marR="4160" marT="416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1495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60" marR="4160" marT="416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1495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60" marR="4160" marT="416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1495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60" marR="4160" marT="416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08 «Популяризация предпринимательства»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60" marR="4160" marT="4160" marB="0"/>
                </a:tc>
              </a:tr>
              <a:tr h="138577"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1" i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11.4.</a:t>
                      </a:r>
                      <a:endParaRPr lang="ru-RU" sz="9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60" marR="4160" marT="4160" marB="0" anchor="b"/>
                </a:tc>
                <a:tc gridSpan="10">
                  <a:txBody>
                    <a:bodyPr/>
                    <a:lstStyle/>
                    <a:p>
                      <a:pPr algn="ctr" fontAlgn="b"/>
                      <a:r>
                        <a:rPr lang="ru-RU" sz="900" b="1" i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Подпрограмма 4 Развитие потребительского рынка и услуг </a:t>
                      </a:r>
                      <a:endParaRPr lang="ru-RU" sz="9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60" marR="4160" marT="4160" marB="0" anchor="b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27127">
                <a:tc>
                  <a:txBody>
                    <a:bodyPr/>
                    <a:lstStyle/>
                    <a:p>
                      <a:pPr algn="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60" marR="4160" marT="416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Обеспеченность населения площадью торговых объектов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60" marR="4160" marT="416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Приоритетный, отраслевой показатель (показатель госпрограммы)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60" marR="4160" marT="416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тыс. кв.м.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60" marR="4160" marT="416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1562,5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60" marR="4160" marT="416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1519,1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60" marR="4160" marT="416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1562,5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60" marR="4160" marT="416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1573,3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60" marR="4160" marT="416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1563,7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60" marR="4160" marT="416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1575,6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60" marR="4160" marT="416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01 «Развитие потребительского рынка и услуг на территории муниципального образования Московской области»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60" marR="4160" marT="4160" marB="0"/>
                </a:tc>
              </a:tr>
              <a:tr h="527127">
                <a:tc>
                  <a:txBody>
                    <a:bodyPr/>
                    <a:lstStyle/>
                    <a:p>
                      <a:pPr algn="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60" marR="4160" marT="416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Прирост площадей торговых объектов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60" marR="4160" marT="416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Приоритетный, отраслевой показатель (показатель госпрограммы)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60" marR="4160" marT="416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Тыс.кв. м.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60" marR="4160" marT="416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0,5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60" marR="4160" marT="416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0,6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60" marR="4160" marT="416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0,5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60" marR="4160" marT="416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0,1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60" marR="4160" marT="416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0,1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60" marR="4160" marT="416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0,1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60" marR="4160" marT="416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01 «Развитие потребительского рынка и услуг на территории муниципального образования Московской области»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60" marR="4160" marT="4160" marB="0"/>
                </a:tc>
              </a:tr>
              <a:tr h="469566">
                <a:tc>
                  <a:txBody>
                    <a:bodyPr/>
                    <a:lstStyle/>
                    <a:p>
                      <a:pPr algn="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60" marR="4160" marT="416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Доля ОДС, соответствующих требованиям, нормам и стандартам действующего законодательства, от общего количества ОДС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60" marR="4160" marT="416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Приоритетный, перечень поручений Губернатора Московской области 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60" marR="4160" marT="416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Процент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60" marR="4160" marT="416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60" marR="4160" marT="416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60" marR="4160" marT="416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60" marR="4160" marT="416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60" marR="4160" marT="416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60" marR="4160" marT="416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60" marR="4160" marT="416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03 «Развитие сферы бытовых услуг на территории муниципального образования Московской области»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60" marR="4160" marT="4160" marB="0"/>
                </a:tc>
              </a:tr>
              <a:tr h="527127">
                <a:tc>
                  <a:txBody>
                    <a:bodyPr/>
                    <a:lstStyle/>
                    <a:p>
                      <a:pPr algn="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60" marR="4160" marT="416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Прирост посадочных мест на объектах общественного питания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60" marR="4160" marT="416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Приоритетный, отраслевой показатель (показатель госпрограммы)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60" marR="4160" marT="416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Посадочное место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60" marR="4160" marT="416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60" marR="4160" marT="416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30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60" marR="4160" marT="416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60" marR="4160" marT="416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60" marR="4160" marT="416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30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60" marR="4160" marT="416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30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60" marR="4160" marT="416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02 «Развитие сферы общественного питания на территории муниципального образования Московской области»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60" marR="4160" marT="4160" marB="0"/>
                </a:tc>
              </a:tr>
              <a:tr h="527127">
                <a:tc>
                  <a:txBody>
                    <a:bodyPr/>
                    <a:lstStyle/>
                    <a:p>
                      <a:pPr algn="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60" marR="4160" marT="416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Прирост рабочих мест на объектах бытового обслуживания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60" marR="4160" marT="416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Приоритетный, отраслевой показатель (показатель госпрограммы)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60" marR="4160" marT="416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Рабочее место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60" marR="4160" marT="416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60" marR="4160" marT="416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60" marR="4160" marT="416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60" marR="4160" marT="416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60" marR="4160" marT="416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60" marR="4160" marT="416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60" marR="4160" marT="416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03 «Развитие сферы бытовых услуг на территории муниципального образования Московской области»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60" marR="4160" marT="4160" marB="0"/>
                </a:tc>
              </a:tr>
              <a:tr h="631736">
                <a:tc>
                  <a:txBody>
                    <a:bodyPr/>
                    <a:lstStyle/>
                    <a:p>
                      <a:pPr algn="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60" marR="4160" marT="416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Доля обращений по вопросу защиты прав потребителей от общего количества поступивших обращений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60" marR="4160" marT="416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Приоритетный, отраслевой показатель (показатель государственной программы )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60" marR="4160" marT="416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Процент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60" marR="4160" marT="416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60" marR="4160" marT="416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60" marR="4160" marT="416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60" marR="4160" marT="416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0,5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60" marR="4160" marT="416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60" marR="4160" marT="416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60" marR="4160" marT="416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4</a:t>
                      </a:r>
                      <a:b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Участие в организации региональной системы защиты прав потребителей</a:t>
                      </a:r>
                      <a:b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</a:b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60" marR="4160" marT="4160" marB="0"/>
                </a:tc>
              </a:tr>
            </a:tbl>
          </a:graphicData>
        </a:graphic>
      </p:graphicFrame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179513" y="1268761"/>
          <a:ext cx="8784974" cy="5550843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338584"/>
                <a:gridCol w="1632444"/>
                <a:gridCol w="810179"/>
                <a:gridCol w="607631"/>
                <a:gridCol w="737623"/>
                <a:gridCol w="519965"/>
                <a:gridCol w="532055"/>
                <a:gridCol w="519965"/>
                <a:gridCol w="532055"/>
                <a:gridCol w="532055"/>
                <a:gridCol w="2022418"/>
              </a:tblGrid>
              <a:tr h="140671"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№ </a:t>
                      </a:r>
                      <a:r>
                        <a:rPr lang="ru-RU" sz="900" b="1" u="none" strike="noStrike" dirty="0" err="1"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/</a:t>
                      </a:r>
                      <a:r>
                        <a:rPr lang="ru-RU" sz="900" b="1" u="none" strike="noStrike" dirty="0" err="1"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Планируемые результаты реализации муниципальной программы (подпрограммы) (Показатель реализации мероприятий)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Тип показателя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Единица измерения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Базовое значение показателя на начало реализации программы 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gridSpan="5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Планируемое значение по годам реализации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Номер и название основного мероприятия в перечне мероприятий подпрограммы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</a:tr>
              <a:tr h="6623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2020 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2021 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2022 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2023 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2024 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1961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12.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40" marR="1940" marT="1940" marB="0" anchor="ctr">
                    <a:solidFill>
                      <a:srgbClr val="FFC000"/>
                    </a:solidFill>
                  </a:tcPr>
                </a:tc>
                <a:tc gridSpan="10"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«Управление муниципальным имуществом и муниципальными финансами» 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40" marR="1940" marT="1940" marB="0" anchor="ctr"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1961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12.1.</a:t>
                      </a:r>
                      <a:endParaRPr lang="ru-RU" sz="8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40" marR="1940" marT="1940" marB="0" anchor="ctr"/>
                </a:tc>
                <a:tc gridSpan="10">
                  <a:txBody>
                    <a:bodyPr/>
                    <a:lstStyle/>
                    <a:p>
                      <a:pPr algn="ctr" fontAlgn="ctr"/>
                      <a:r>
                        <a:rPr lang="ru-RU" sz="800" b="1" i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1. Развитие имущественного комплекса</a:t>
                      </a:r>
                      <a:endParaRPr lang="ru-RU" sz="8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40" marR="1940" marT="194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88747">
                <a:tc>
                  <a:txBody>
                    <a:bodyPr/>
                    <a:lstStyle/>
                    <a:p>
                      <a:pPr algn="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40" marR="1940" marT="194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Эффективность работы по взысканию задолженности по арендной плате за земельные участки, государственная собственность на которые не разграничена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40" marR="1940" marT="194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Рейтинг-45</a:t>
                      </a:r>
                      <a:b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Закон МО 10.12.20209 №270/2020-ОЗ</a:t>
                      </a:r>
                      <a:b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</a:b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40" marR="1940" marT="194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Процент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40" marR="1940" marT="194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40" marR="1940" marT="194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40" marR="1940" marT="194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40" marR="1940" marT="194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40" marR="1940" marT="194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40" marR="1940" marT="194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40" marR="1940" marT="194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03 «Создание условий для реализации государственных полномочий в области земельных отношений»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40" marR="1940" marT="1940" marB="0"/>
                </a:tc>
              </a:tr>
              <a:tr h="355100">
                <a:tc>
                  <a:txBody>
                    <a:bodyPr/>
                    <a:lstStyle/>
                    <a:p>
                      <a:pPr algn="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40" marR="1940" marT="194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Эффективность работы по взысканию задолженности по арендной плате за муниципальное имущество и землю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40" marR="1940" marT="194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Рейтинг-45</a:t>
                      </a:r>
                      <a:b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Закон МО 10.12.20209 №270/2020-ОЗ</a:t>
                      </a:r>
                      <a:b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</a:b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40" marR="1940" marT="194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Процент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40" marR="1940" marT="194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40" marR="1940" marT="194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40" marR="1940" marT="194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40" marR="1940" marT="194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40" marR="1940" marT="194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40" marR="1940" marT="194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40" marR="1940" marT="194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02 «Управление имуществом, находящимся в муниципальной собственности, и выполнение кадастровых работ»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40" marR="1940" marT="1940" marB="0"/>
                </a:tc>
              </a:tr>
              <a:tr h="355100">
                <a:tc>
                  <a:txBody>
                    <a:bodyPr/>
                    <a:lstStyle/>
                    <a:p>
                      <a:pPr algn="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40" marR="1940" marT="194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Доля объектов недвижимого имущества, поставленных на кадастровый учет от выявленных земельных участков с объектами без прав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40" marR="1940" marT="194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Рейтинг-45</a:t>
                      </a:r>
                      <a:b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Распоряжение 65-р от 26.12.2017</a:t>
                      </a:r>
                      <a:b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</a:b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40" marR="1940" marT="194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Процент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40" marR="1940" marT="194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30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40" marR="1940" marT="194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33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40" marR="1940" marT="194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50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40" marR="1940" marT="194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50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40" marR="1940" marT="194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50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40" marR="1940" marT="194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50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40" marR="1940" marT="194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07 «Создание условий для реализации полномочий органов местного самоуправления»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40" marR="1940" marT="1940" marB="0"/>
                </a:tc>
              </a:tr>
              <a:tr h="443407">
                <a:tc>
                  <a:txBody>
                    <a:bodyPr/>
                    <a:lstStyle/>
                    <a:p>
                      <a:pPr algn="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40" marR="1940" marT="194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Проверка использования земель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40" marR="1940" marT="194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Приоритетный целевой Пост. Прав. МО 26.05.2016 </a:t>
                      </a:r>
                      <a:br>
                        <a:rPr lang="ru-RU" sz="6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6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№ 400/17</a:t>
                      </a:r>
                      <a:br>
                        <a:rPr lang="ru-RU" sz="6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</a:br>
                      <a:endParaRPr lang="ru-RU" sz="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40" marR="1940" marT="194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Процент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40" marR="1940" marT="194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40" marR="1940" marT="194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40" marR="1940" marT="194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40" marR="1940" marT="194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40" marR="1940" marT="194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40" marR="1940" marT="194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40" marR="1940" marT="194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07 «Создание условий для реализации полномочий органов местного самоуправления»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40" marR="1940" marT="1940" marB="0"/>
                </a:tc>
              </a:tr>
              <a:tr h="266794">
                <a:tc>
                  <a:txBody>
                    <a:bodyPr/>
                    <a:lstStyle/>
                    <a:p>
                      <a:pPr algn="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40" marR="1940" marT="194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Предоставление земельных участков многодетным семьям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40" marR="1940" marT="194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Закон МО 01.06.2011 № 73/2011-ОЗ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40" marR="1940" marT="194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Процент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40" marR="1940" marT="194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40" marR="1940" marT="194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40" marR="1940" marT="194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40" marR="1940" marT="194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40" marR="1940" marT="194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40" marR="1940" marT="194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40" marR="1940" marT="194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02 «Управление имуществом, находящимся в муниципальной собственности, и выполнение кадастровых работ»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40" marR="1940" marT="1940" marB="0"/>
                </a:tc>
              </a:tr>
              <a:tr h="388747">
                <a:tc>
                  <a:txBody>
                    <a:bodyPr/>
                    <a:lstStyle/>
                    <a:p>
                      <a:pPr algn="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40" marR="1940" marT="194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Поступления доходов в бюджет муниципального образования от распоряжения земельными участками, государственная собственность на которые не разграничена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40" marR="1940" marT="194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Приоритетный целевой показатель Закон МО 10.12.20209 №270/2020-ОЗ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40" marR="1940" marT="194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Процент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40" marR="1940" marT="194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40" marR="1940" marT="194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40" marR="1940" marT="194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40" marR="1940" marT="194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40" marR="1940" marT="194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40" marR="1940" marT="194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40" marR="1940" marT="194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03 «Создание условий для реализации государственных полномочий в области земельных отношений»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40" marR="1940" marT="1940" marB="0"/>
                </a:tc>
              </a:tr>
              <a:tr h="443407">
                <a:tc>
                  <a:txBody>
                    <a:bodyPr/>
                    <a:lstStyle/>
                    <a:p>
                      <a:pPr algn="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40" marR="1940" marT="194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 Исключение незаконных решений по земле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40" marR="1940" marT="194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Рейтинг-45</a:t>
                      </a:r>
                      <a:b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Закон МО Закон МО 10.12.20209 №270/2020-ОЗ</a:t>
                      </a:r>
                      <a:b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</a:b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40" marR="1940" marT="194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Штука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40" marR="1940" marT="194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40" marR="1940" marT="194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40" marR="1940" marT="194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40" marR="1940" marT="194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40" marR="1940" marT="194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40" marR="1940" marT="194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40" marR="1940" marT="194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07 «Создание условий для реализации полномочий органов местного самоуправления»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40" marR="1940" marT="1940" marB="0"/>
                </a:tc>
              </a:tr>
              <a:tr h="355100">
                <a:tc>
                  <a:txBody>
                    <a:bodyPr/>
                    <a:lstStyle/>
                    <a:p>
                      <a:pPr algn="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40" marR="1940" marT="194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Поступления доходов в бюджет муниципального образования от распоряжения муниципальным имуществом и землей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40" marR="1940" marT="194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Приоритетный целевой показатель Закон МО 10.12.20209 №270/2020-ОЗ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40" marR="1940" marT="194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Процент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40" marR="1940" marT="194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40" marR="1940" marT="194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40" marR="1940" marT="194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40" marR="1940" marT="194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40" marR="1940" marT="194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40" marR="1940" marT="194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40" marR="1940" marT="194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02 «Управление имуществом, находящимся в муниципальной собственности, и выполнение кадастровых работ»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40" marR="1940" marT="1940" marB="0"/>
                </a:tc>
              </a:tr>
              <a:tr h="388747">
                <a:tc>
                  <a:txBody>
                    <a:bodyPr/>
                    <a:lstStyle/>
                    <a:p>
                      <a:pPr algn="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40" marR="1940" marT="194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Прирост земельного налога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40" marR="1940" marT="194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Приоритетный целевой показатель Указ Президента РФ от 28.04.2008 №607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40" marR="1940" marT="194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Процент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40" marR="1940" marT="194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40" marR="1940" marT="194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40" marR="1940" marT="194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40" marR="1940" marT="194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40" marR="1940" marT="194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40" marR="1940" marT="194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40" marR="1940" marT="194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07 «Создание условий для реализации полномочий органов местного самоуправления»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40" marR="1940" marT="1940" marB="0"/>
                </a:tc>
              </a:tr>
              <a:tr h="973247">
                <a:tc>
                  <a:txBody>
                    <a:bodyPr/>
                    <a:lstStyle/>
                    <a:p>
                      <a:pPr algn="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40" marR="1940" marT="194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Доля проведенных аукционов на право заключения договоров аренды земельных участков для субъектов малого и среднего предпринимательства к общему количеству таких торгов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40" marR="1940" marT="194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Государственная программа МО "Предпринимательство Подмосковья" на 2017-2024 годы"</a:t>
                      </a:r>
                      <a:b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Региональный проект «Улучшение условий ведения предпринимательской деятельности»</a:t>
                      </a:r>
                      <a:b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</a:b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40" marR="1940" marT="194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Процент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40" marR="1940" marT="194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40" marR="1940" marT="194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40" marR="1940" marT="194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40" marR="1940" marT="194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40" marR="1940" marT="194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40" marR="1940" marT="194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40" marR="1940" marT="194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07 «Создание условий для реализации полномочий органов местного самоуправления»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40" marR="1940" marT="1940" marB="0"/>
                </a:tc>
              </a:tr>
            </a:tbl>
          </a:graphicData>
        </a:graphic>
      </p:graphicFrame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79512" y="188640"/>
            <a:ext cx="8856984" cy="936104"/>
          </a:xfrm>
        </p:spPr>
        <p:txBody>
          <a:bodyPr>
            <a:noAutofit/>
          </a:bodyPr>
          <a:lstStyle/>
          <a:p>
            <a:r>
              <a:rPr lang="ru-RU" sz="24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cs typeface="Calibri" pitchFamily="34" charset="0"/>
              </a:rPr>
              <a:t>Показатели муниципальной программы </a:t>
            </a:r>
            <a:r>
              <a:rPr lang="ru-RU" sz="2400" dirty="0" smtClean="0">
                <a:ln w="127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cs typeface="Calibri" pitchFamily="34" charset="0"/>
              </a:rPr>
              <a:t>«Управление имуществом и муниципальными финансами» </a:t>
            </a:r>
            <a:r>
              <a:rPr lang="ru-RU" sz="24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cs typeface="Calibri" pitchFamily="34" charset="0"/>
              </a:rPr>
              <a:t>Рузского городского округа</a:t>
            </a:r>
            <a:endParaRPr lang="ru-RU" sz="2400" dirty="0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323528" y="188640"/>
          <a:ext cx="8568951" cy="6449868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330255"/>
                <a:gridCol w="1592304"/>
                <a:gridCol w="790254"/>
                <a:gridCol w="592691"/>
                <a:gridCol w="719486"/>
                <a:gridCol w="507179"/>
                <a:gridCol w="518972"/>
                <a:gridCol w="507179"/>
                <a:gridCol w="518972"/>
                <a:gridCol w="518972"/>
                <a:gridCol w="1972687"/>
              </a:tblGrid>
              <a:tr h="206730"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№ </a:t>
                      </a:r>
                      <a:r>
                        <a:rPr lang="ru-RU" sz="900" b="1" u="none" strike="noStrike" dirty="0" err="1"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/</a:t>
                      </a:r>
                      <a:r>
                        <a:rPr lang="ru-RU" sz="900" b="1" u="none" strike="noStrike" dirty="0" err="1"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Планируемые результаты реализации муниципальной программы (подпрограммы) (Показатель реализации мероприятий)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Тип показателя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Единица измерения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Базовое значение показателя на начало реализации программы 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gridSpan="5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Планируемое значение по годам реализации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Номер и название основного мероприятия в перечне мероприятий подпрограммы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</a:tr>
              <a:tr h="58357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2020 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2021 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2022 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2023 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2024 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06730"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i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12.3.</a:t>
                      </a:r>
                      <a:endParaRPr lang="ru-RU" sz="8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07" marR="5407" marT="5407" marB="0" anchor="ctr"/>
                </a:tc>
                <a:tc gridSpan="10">
                  <a:txBody>
                    <a:bodyPr/>
                    <a:lstStyle/>
                    <a:p>
                      <a:pPr algn="ctr" fontAlgn="ctr"/>
                      <a:r>
                        <a:rPr lang="ru-RU" sz="800" b="1" i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Подпрограмма: 3. Совершенствование муниципальной службы Московской области</a:t>
                      </a:r>
                      <a:endParaRPr lang="ru-RU" sz="8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07" marR="5407" marT="5407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247138">
                <a:tc>
                  <a:txBody>
                    <a:bodyPr/>
                    <a:lstStyle/>
                    <a:p>
                      <a:pPr algn="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07" marR="5407" marT="5407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Доля работников органов местного самоуправления , прошедших обучение, переобучение, повышение квалификации и обмену опытом специалистов в соответствии с муниципальным заказом, от общего числа работников органов местного самоуправления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07" marR="5407" marT="540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Показатель МП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07" marR="5407" marT="540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Процент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07" marR="5407" marT="540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07" marR="5407" marT="540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07" marR="5407" marT="540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07" marR="5407" marT="540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07" marR="5407" marT="540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07" marR="5407" marT="540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07" marR="5407" marT="5407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01 «Организация профессионального развития муниципальных служащих Московской области»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07" marR="5407" marT="5407" marB="0"/>
                </a:tc>
              </a:tr>
              <a:tr h="1247138">
                <a:tc>
                  <a:txBody>
                    <a:bodyPr/>
                    <a:lstStyle/>
                    <a:p>
                      <a:pPr algn="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07" marR="5407" marT="5407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Доля работников органов местного самоуправления , прошедших повышение квалификации муниципальных служащих, в т.ч участие в краткосрочных семинарах в соответствии с муниципальным заказом, от общего числа работников органов местного самоуправления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07" marR="5407" marT="540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Показатель МП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07" marR="5407" marT="540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Процент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07" marR="5407" marT="540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07" marR="5407" marT="540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07" marR="5407" marT="540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07" marR="5407" marT="540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07" marR="5407" marT="540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07" marR="5407" marT="540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07" marR="5407" marT="5407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01 «Организация профессионального развития муниципальных служащих Московской области»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07" marR="5407" marT="5407" marB="0"/>
                </a:tc>
              </a:tr>
              <a:tr h="180056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i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12.4.</a:t>
                      </a:r>
                      <a:endParaRPr lang="ru-RU" sz="9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07" marR="5407" marT="5407" marB="0" anchor="ctr"/>
                </a:tc>
                <a:tc gridSpan="10">
                  <a:txBody>
                    <a:bodyPr/>
                    <a:lstStyle/>
                    <a:p>
                      <a:pPr algn="ctr" fontAlgn="ctr"/>
                      <a:r>
                        <a:rPr lang="ru-RU" sz="900" b="1" i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Подпрограмма: 4. Управление муниципальными финансами</a:t>
                      </a:r>
                      <a:endParaRPr lang="ru-RU" sz="9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07" marR="5407" marT="5407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806917">
                <a:tc>
                  <a:txBody>
                    <a:bodyPr/>
                    <a:lstStyle/>
                    <a:p>
                      <a:pPr algn="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07" marR="5407" marT="5407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Ежегодный прирост налоговых и неналоговых доходов местного бюджета в отчетном финансовом году к поступлениям в году, предшествующем отчетному финансовому году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07" marR="5407" marT="540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Показатель МП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07" marR="5407" marT="540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Процент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07" marR="5407" marT="540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-5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07" marR="5407" marT="540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-1,4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07" marR="5407" marT="540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3,6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07" marR="5407" marT="540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07" marR="5407" marT="540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5,3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07" marR="5407" marT="540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5,5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07" marR="5407" marT="5407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01 «Проведение мероприятий в сфере формирования доходов местного бюджета»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07" marR="5407" marT="5407" marB="0"/>
                </a:tc>
              </a:tr>
              <a:tr h="1021599">
                <a:tc>
                  <a:txBody>
                    <a:bodyPr/>
                    <a:lstStyle/>
                    <a:p>
                      <a:pPr algn="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07" marR="5407" marT="5407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Удельный вес расходов бюджета Рузского городского округа, формируемых программно-целевым методом, в общем объеме расходов бюджета округа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07" marR="5407" marT="540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Показатель МП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07" marR="5407" marT="540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Процент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07" marR="5407" marT="540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90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07" marR="5407" marT="540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95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07" marR="5407" marT="540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96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07" marR="5407" marT="540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98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07" marR="5407" marT="540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99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07" marR="5407" marT="540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99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07" marR="5407" marT="5407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05 «Повышение качества управления муниципальными финансами и соблюдения требований бюджетного законодательства Российской Федерации при осуществлении бюджетного процесса в муниципальных образованиях Московской области»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07" marR="5407" marT="5407" marB="0"/>
                </a:tc>
              </a:tr>
              <a:tr h="908828">
                <a:tc>
                  <a:txBody>
                    <a:bodyPr/>
                    <a:lstStyle/>
                    <a:p>
                      <a:pPr algn="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07" marR="5407" marT="5407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Ежегодное снижение доли просроченной кредиторской задолженности в расходах бюджета Рузского городского округа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07" marR="5407" marT="540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Показатель МП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07" marR="5407" marT="540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Процент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07" marR="5407" marT="540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07" marR="5407" marT="540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07" marR="5407" marT="540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07" marR="5407" marT="540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07" marR="5407" marT="540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07" marR="5407" marT="540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07" marR="5407" marT="5407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06 «Управление муниципальным долгом»      </a:t>
                      </a:r>
                      <a:b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07 «Ежегодное снижение доли просроченной кредиторской задолженности в расходах бюджета городского округа»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07" marR="5407" marT="5407" marB="0"/>
                </a:tc>
              </a:tr>
            </a:tbl>
          </a:graphicData>
        </a:graphic>
      </p:graphicFrame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179512" y="1772816"/>
          <a:ext cx="8784978" cy="4954498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338582"/>
                <a:gridCol w="1632446"/>
                <a:gridCol w="810176"/>
                <a:gridCol w="607631"/>
                <a:gridCol w="737623"/>
                <a:gridCol w="519965"/>
                <a:gridCol w="532057"/>
                <a:gridCol w="519965"/>
                <a:gridCol w="532057"/>
                <a:gridCol w="532057"/>
                <a:gridCol w="2022419"/>
              </a:tblGrid>
              <a:tr h="245857"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№ </a:t>
                      </a:r>
                      <a:r>
                        <a:rPr lang="ru-RU" sz="900" b="1" u="none" strike="noStrike" dirty="0" err="1"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/</a:t>
                      </a:r>
                      <a:r>
                        <a:rPr lang="ru-RU" sz="900" b="1" u="none" strike="noStrike" dirty="0" err="1"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Планируемые результаты реализации муниципальной программы (подпрограммы) (Показатель реализации мероприятий)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Тип показателя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Единица измерения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Базовое значение показателя на начало реализации программы 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gridSpan="5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Планируемое значение по годам реализации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Номер и название основного мероприятия в перечне мероприятий подпрограммы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</a:tr>
              <a:tr h="24585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2020 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2021 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2022 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2023 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2024 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45857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13.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32" marR="2832" marT="2832" marB="0">
                    <a:solidFill>
                      <a:srgbClr val="FFC000"/>
                    </a:solidFill>
                  </a:tcPr>
                </a:tc>
                <a:tc gridSpan="10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«Развитие институтов гражданского общества, повышение эффективности местного самоуправления и реализации молодежной политики»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32" marR="2832" marT="2832" marB="0"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17693"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1" i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13.1.</a:t>
                      </a:r>
                      <a:endParaRPr lang="ru-RU" sz="8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32" marR="2832" marT="2832" marB="0"/>
                </a:tc>
                <a:tc gridSpan="10">
                  <a:txBody>
                    <a:bodyPr/>
                    <a:lstStyle/>
                    <a:p>
                      <a:pPr algn="ctr" fontAlgn="t"/>
                      <a:r>
                        <a:rPr lang="ru-RU" sz="800" b="1" i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 Развитие системы информирования населения о деятельности органов местного самоуправления Московской области, создание доступной современной </a:t>
                      </a:r>
                      <a:r>
                        <a:rPr lang="ru-RU" sz="800" b="1" i="1" u="none" strike="noStrike" dirty="0" err="1">
                          <a:latin typeface="Times New Roman" pitchFamily="18" charset="0"/>
                          <a:cs typeface="Times New Roman" pitchFamily="18" charset="0"/>
                        </a:rPr>
                        <a:t>медиасреды</a:t>
                      </a:r>
                      <a:endParaRPr lang="ru-RU" sz="8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32" marR="2832" marT="2832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91205">
                <a:tc>
                  <a:txBody>
                    <a:bodyPr/>
                    <a:lstStyle/>
                    <a:p>
                      <a:pPr algn="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32" marR="2832" marT="283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 Информирование населения в средствах массовой информации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32" marR="2832" marT="283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Рейтинг-45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32" marR="2832" marT="283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Процент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32" marR="2832" marT="283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32" marR="2832" marT="283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508,58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32" marR="2832" marT="283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110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32" marR="2832" marT="283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114,46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32" marR="2832" marT="283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119,27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32" marR="2832" marT="283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119,27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32" marR="2832" marT="283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01 «Информирование населения об основных событиях социально-экономического развития и общественно-политической жизни»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32" marR="2832" marT="2832" marB="0"/>
                </a:tc>
              </a:tr>
              <a:tr h="954502">
                <a:tc>
                  <a:txBody>
                    <a:bodyPr/>
                    <a:lstStyle/>
                    <a:p>
                      <a:pPr algn="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32" marR="2832" marT="283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Уровень информированности населения в социальных сетях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32" marR="2832" marT="283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Рейтинг-45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32" marR="2832" marT="283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Балл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32" marR="2832" marT="283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32" marR="2832" marT="283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32" marR="2832" marT="283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32" marR="2832" marT="283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32" marR="2832" marT="283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32" marR="2832" marT="283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32" marR="2832" marT="283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02 «Разработка новых эффективных и высокотехнологичных (интерактивных) информационных проектов, повышающих степень интереса населения и бизнеса к проблематике Московской области по социально значимым темам, в СМИ, на интернет-ресурсах, в социальных сетях и блогосфере»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32" marR="2832" marT="2832" marB="0"/>
                </a:tc>
              </a:tr>
              <a:tr h="390732">
                <a:tc>
                  <a:txBody>
                    <a:bodyPr/>
                    <a:lstStyle/>
                    <a:p>
                      <a:pPr algn="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32" marR="2832" marT="283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Наличие незаконных рекламных конструкций, установленных на территории муниципального образования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32" marR="2832" marT="283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Показатель ГП: 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32" marR="2832" marT="283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Процент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32" marR="2832" marT="283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32" marR="2832" marT="283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32" marR="2832" marT="283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32" marR="2832" marT="283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32" marR="2832" marT="283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32" marR="2832" marT="283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32" marR="2832" marT="283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07 «Организация создания и эксплуатации сети объектов наружной рекламы»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32" marR="2832" marT="2832" marB="0"/>
                </a:tc>
              </a:tr>
              <a:tr h="496786">
                <a:tc>
                  <a:txBody>
                    <a:bodyPr/>
                    <a:lstStyle/>
                    <a:p>
                      <a:pPr algn="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32" marR="2832" marT="283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Наличие задолженности в муниципальный бюджет по платежам за установку и эксплуатацию рекламных конструкций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32" marR="2832" marT="283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Показатель ГП: 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32" marR="2832" marT="283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Процент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32" marR="2832" marT="283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51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32" marR="2832" marT="283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32" marR="2832" marT="283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32" marR="2832" marT="283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32" marR="2832" marT="283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32" marR="2832" marT="283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32" marR="2832" marT="283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07 «Организация создания и эксплуатации сети объектов наружной рекламы»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32" marR="2832" marT="2832" marB="0"/>
                </a:tc>
              </a:tr>
              <a:tr h="150710"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i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13.2.</a:t>
                      </a:r>
                      <a:endParaRPr lang="ru-RU" sz="8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32" marR="2832" marT="2832" marB="0" anchor="ctr"/>
                </a:tc>
                <a:tc gridSpan="10">
                  <a:txBody>
                    <a:bodyPr/>
                    <a:lstStyle/>
                    <a:p>
                      <a:pPr algn="ctr" fontAlgn="ctr"/>
                      <a:r>
                        <a:rPr lang="ru-RU" sz="800" b="1" i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Подпрограмма: 2. Мир и согласие. Новые возможности</a:t>
                      </a:r>
                      <a:endParaRPr lang="ru-RU" sz="8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32" marR="2832" marT="2832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36305">
                <a:tc>
                  <a:txBody>
                    <a:bodyPr/>
                    <a:lstStyle/>
                    <a:p>
                      <a:pPr algn="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32" marR="2832" marT="283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Количество участников мероприятий, направленных на укрепление общероссийского гражданского единства на территории муниципального образования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32" marR="2832" marT="283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Показатель </a:t>
                      </a:r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МП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32" marR="2832" marT="283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Тыс.чел.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32" marR="2832" marT="283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32" marR="2832" marT="283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32" marR="2832" marT="283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32" marR="2832" marT="283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32" marR="2832" marT="283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32" marR="2832" marT="283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32" marR="2832" marT="283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02 «Организация и проведение мероприятий, направленных на укрепление межэтнических и межконфессиональных отношений»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32" marR="2832" marT="2832" marB="0"/>
                </a:tc>
              </a:tr>
              <a:tr h="507951">
                <a:tc>
                  <a:txBody>
                    <a:bodyPr/>
                    <a:lstStyle/>
                    <a:p>
                      <a:pPr algn="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32" marR="2832" marT="283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Численность участников мероприятий, направленных на этнокультурное развитие народов России на территории муниципального образования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32" marR="2832" marT="283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 dirty="0" err="1">
                          <a:latin typeface="Times New Roman" pitchFamily="18" charset="0"/>
                          <a:cs typeface="Times New Roman" pitchFamily="18" charset="0"/>
                        </a:rPr>
                        <a:t>Полказатель</a:t>
                      </a:r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 МП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32" marR="2832" marT="283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Тыс.чел.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32" marR="2832" marT="283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32" marR="2832" marT="283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32" marR="2832" marT="283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32" marR="2832" marT="283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32" marR="2832" marT="283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32" marR="2832" marT="283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32" marR="2832" marT="283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02 «Организация и проведение мероприятий, направленных на укрепление межэтнических и межконфессиональных отношений»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32" marR="2832" marT="2832" marB="0"/>
                </a:tc>
              </a:tr>
            </a:tbl>
          </a:graphicData>
        </a:graphic>
      </p:graphicFrame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79512" y="116632"/>
            <a:ext cx="8964488" cy="1584176"/>
          </a:xfrm>
        </p:spPr>
        <p:txBody>
          <a:bodyPr>
            <a:noAutofit/>
          </a:bodyPr>
          <a:lstStyle/>
          <a:p>
            <a:r>
              <a:rPr lang="ru-RU" sz="24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cs typeface="Calibri" pitchFamily="34" charset="0"/>
              </a:rPr>
              <a:t>Показатели муниципальной программы </a:t>
            </a:r>
            <a:r>
              <a:rPr lang="ru-RU" sz="2400" dirty="0" smtClean="0">
                <a:ln w="127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cs typeface="Calibri" pitchFamily="34" charset="0"/>
              </a:rPr>
              <a:t>«Развитие институтов гражданского общества, повышение эффективности местного самоуправления и реализации молодежной политики» </a:t>
            </a:r>
            <a:r>
              <a:rPr lang="ru-RU" sz="24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cs typeface="Calibri" pitchFamily="34" charset="0"/>
              </a:rPr>
              <a:t>Рузского городского округа</a:t>
            </a:r>
            <a:endParaRPr lang="ru-RU" sz="2400" dirty="0"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467544" y="404664"/>
          <a:ext cx="8352927" cy="5357424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321930"/>
                <a:gridCol w="1552161"/>
                <a:gridCol w="770332"/>
                <a:gridCol w="577750"/>
                <a:gridCol w="701348"/>
                <a:gridCol w="494392"/>
                <a:gridCol w="505889"/>
                <a:gridCol w="494392"/>
                <a:gridCol w="505889"/>
                <a:gridCol w="505889"/>
                <a:gridCol w="1922955"/>
              </a:tblGrid>
              <a:tr h="188884"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№ </a:t>
                      </a:r>
                      <a:r>
                        <a:rPr lang="ru-RU" sz="900" b="1" u="none" strike="noStrike" dirty="0" err="1"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/</a:t>
                      </a:r>
                      <a:r>
                        <a:rPr lang="ru-RU" sz="900" b="1" u="none" strike="noStrike" dirty="0" err="1"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Планируемые результаты реализации муниципальной программы (подпрограммы) (Показатель реализации мероприятий)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Тип показателя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Единица измерения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Базовое значение показателя на начало реализации программы 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gridSpan="5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Планируемое значение по годам реализации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Номер и название основного мероприятия в перечне мероприятий подпрограммы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</a:tr>
              <a:tr h="18888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2020 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2021 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2022 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2023 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2024 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88884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i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13.3.</a:t>
                      </a:r>
                      <a:endParaRPr lang="ru-RU" sz="9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265" marR="7265" marT="7265" marB="0" anchor="ctr"/>
                </a:tc>
                <a:tc gridSpan="10">
                  <a:txBody>
                    <a:bodyPr/>
                    <a:lstStyle/>
                    <a:p>
                      <a:pPr algn="ctr" fontAlgn="ctr"/>
                      <a:r>
                        <a:rPr lang="ru-RU" sz="900" b="1" i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Подпрограмма 3. Эффективное местное самоуправление Московской области</a:t>
                      </a:r>
                      <a:endParaRPr lang="ru-RU" sz="9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265" marR="7265" marT="7265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17507"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265" marR="7265" marT="726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Количество реализованных общественных инициатив и проектов 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265" marR="7265" marT="726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Показатель МП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265" marR="7265" marT="726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Единиц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265" marR="7265" marT="726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265" marR="7265" marT="726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265" marR="7265" marT="726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265" marR="7265" marT="726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265" marR="7265" marT="726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265" marR="7265" marT="726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265" marR="7265" marT="726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07 «Реализация практик инициативного бюджетирования на территории муниципальных образований Московской области»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265" marR="7265" marT="7265" marB="0"/>
                </a:tc>
              </a:tr>
              <a:tr h="167090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i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13.4.</a:t>
                      </a:r>
                      <a:endParaRPr lang="ru-RU" sz="9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265" marR="7265" marT="7265" marB="0" anchor="ctr"/>
                </a:tc>
                <a:tc gridSpan="10">
                  <a:txBody>
                    <a:bodyPr/>
                    <a:lstStyle/>
                    <a:p>
                      <a:pPr algn="ctr" fontAlgn="ctr"/>
                      <a:r>
                        <a:rPr lang="ru-RU" sz="900" b="1" i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Подпрограмма: 4. Молодежь Подмосковья</a:t>
                      </a:r>
                      <a:endParaRPr lang="ru-RU" sz="9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265" marR="7265" marT="7265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285867"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265" marR="7265" marT="726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Доля молодежи, задействованной в мероприятиях по вовлечению в творческую деятельность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265" marR="7265" marT="726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Показатель МП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265" marR="7265" marT="726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Процент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265" marR="7265" marT="726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30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265" marR="7265" marT="726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33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265" marR="7265" marT="726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36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265" marR="7265" marT="726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39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265" marR="7265" marT="726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42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265" marR="7265" marT="726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45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265" marR="7265" marT="726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01 «Организация и проведения мероприятий по гражданско-патриотическому и духовно-нравственному воспитанию молодежи, а также по вовлечению молодежи в международное, межрегиональное и межмуниципальное сотрудничество»      </a:t>
                      </a:r>
                      <a:b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Федеральный проект E8 «Социальная активность»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265" marR="7265" marT="7265" marB="0"/>
                </a:tc>
              </a:tr>
              <a:tr h="203414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i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13.6.</a:t>
                      </a:r>
                      <a:endParaRPr lang="ru-RU" sz="9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265" marR="7265" marT="7265" marB="0" anchor="ctr"/>
                </a:tc>
                <a:tc gridSpan="10">
                  <a:txBody>
                    <a:bodyPr/>
                    <a:lstStyle/>
                    <a:p>
                      <a:pPr algn="ctr" fontAlgn="ctr"/>
                      <a:r>
                        <a:rPr lang="ru-RU" sz="900" b="1" i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Подпрограмма: 6. Развитие туризма в Московской области</a:t>
                      </a:r>
                      <a:endParaRPr lang="ru-RU" sz="9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265" marR="7265" marT="7265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85034"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265" marR="7265" marT="726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Увеличение туристского и экскурсионного потока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265" marR="7265" marT="726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Показатель МП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265" marR="7265" marT="726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Миллион человек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265" marR="7265" marT="726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265" marR="7265" marT="726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0,25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265" marR="7265" marT="726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0,4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265" marR="7265" marT="726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0,55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265" marR="7265" marT="726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0,7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265" marR="7265" marT="726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0,85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265" marR="7265" marT="726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01 «Развитие рынка туристских услуг, развитие внутреннего и въездного туризма»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265" marR="7265" marT="7265" marB="0"/>
                </a:tc>
              </a:tr>
              <a:tr h="174355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i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13.7.</a:t>
                      </a:r>
                      <a:endParaRPr lang="ru-RU" sz="9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265" marR="7265" marT="7265" marB="0" anchor="ctr"/>
                </a:tc>
                <a:tc gridSpan="10">
                  <a:txBody>
                    <a:bodyPr/>
                    <a:lstStyle/>
                    <a:p>
                      <a:pPr algn="ctr" fontAlgn="ctr"/>
                      <a:r>
                        <a:rPr lang="ru-RU" sz="900" b="1" i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Подпрограмма: 7. Развитие добровольчества (волонтерства) в Московской области</a:t>
                      </a:r>
                      <a:endParaRPr lang="ru-RU" sz="9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265" marR="7265" marT="7265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503811"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265" marR="7265" marT="726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Общая численность граждан, вовлеченных центрами (сообществами, объединениями) поддержки добровольчества (волонтерства) на базе образовательных организаций, некоммерческих организаций, государственных и муниципальных учреждений, в добровольческую (волонтерскую) деятельность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265" marR="7265" marT="726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Приоритетный показатель, соглашение с ФОИВ (региональ-ный проект)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265" marR="7265" marT="726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Человек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265" marR="7265" marT="726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7 868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265" marR="7265" marT="726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8 925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265" marR="7265" marT="726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8 933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265" marR="7265" marT="726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8 712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265" marR="7265" marT="726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9 050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265" marR="7265" marT="726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9 108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265" marR="7265" marT="726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Федеральный проект E8 «Социальная активность»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265" marR="7265" marT="7265" marB="0"/>
                </a:tc>
              </a:tr>
            </a:tbl>
          </a:graphicData>
        </a:graphic>
      </p:graphicFrame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179513" y="1412775"/>
          <a:ext cx="8784976" cy="5395109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338580"/>
                <a:gridCol w="1632448"/>
                <a:gridCol w="810178"/>
                <a:gridCol w="607633"/>
                <a:gridCol w="737623"/>
                <a:gridCol w="519964"/>
                <a:gridCol w="532055"/>
                <a:gridCol w="519964"/>
                <a:gridCol w="532055"/>
                <a:gridCol w="532055"/>
                <a:gridCol w="2022421"/>
              </a:tblGrid>
              <a:tr h="144379"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№ </a:t>
                      </a:r>
                      <a:r>
                        <a:rPr lang="ru-RU" sz="900" b="1" u="none" strike="noStrike" dirty="0" err="1"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/</a:t>
                      </a:r>
                      <a:r>
                        <a:rPr lang="ru-RU" sz="900" b="1" u="none" strike="noStrike" dirty="0" err="1"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Планируемые результаты реализации муниципальной программы (подпрограммы) (Показатель реализации мероприятий)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Тип показателя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Единица измерения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Базовое значение показателя на начало реализации программы 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gridSpan="5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Планируемое значение по годам реализации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Номер и название основного мероприятия в перечне мероприятий подпрограммы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</a:tr>
              <a:tr h="65210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2020 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2021 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2022 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2023 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2024 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44379"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14.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89" marR="2889" marT="2889" marB="0" anchor="ctr">
                    <a:solidFill>
                      <a:srgbClr val="FFC000"/>
                    </a:solidFill>
                  </a:tcPr>
                </a:tc>
                <a:tc gridSpan="10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«Развитие и функционирование дорожно-транспортного комплекса»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89" marR="2889" marT="2889" marB="0" anchor="ctr"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32347"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i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14.1.</a:t>
                      </a:r>
                      <a:endParaRPr lang="ru-RU" sz="8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89" marR="2889" marT="2889" marB="0" anchor="ctr"/>
                </a:tc>
                <a:tc gridSpan="10">
                  <a:txBody>
                    <a:bodyPr/>
                    <a:lstStyle/>
                    <a:p>
                      <a:pPr algn="ctr" fontAlgn="ctr"/>
                      <a:r>
                        <a:rPr lang="ru-RU" sz="800" b="1" i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1. Пассажирский транспорт общего пользования</a:t>
                      </a:r>
                      <a:endParaRPr lang="ru-RU" sz="8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89" marR="2889" marT="2889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004634">
                <a:tc>
                  <a:txBody>
                    <a:bodyPr/>
                    <a:lstStyle/>
                    <a:p>
                      <a:pPr algn="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89" marR="2889" marT="288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Соблюдение расписания на автобусных маршрутах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89" marR="2889" marT="288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Обращение Губернатора Московской области Рейтинг-45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89" marR="2889" marT="288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Процент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89" marR="2889" marT="288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81,82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89" marR="2889" marT="288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90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89" marR="2889" marT="288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81,82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89" marR="2889" marT="288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90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89" marR="2889" marT="288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92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89" marR="2889" marT="288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94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89" marR="2889" marT="288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02 «Организация транспортного обслуживания населения по муниципальным маршрутам регулярных перевозок по регулируемым тарифам в соответствии с муниципальными контрактами и договорами на выполнение работ по перевозке пассажиров» 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89" marR="2889" marT="2889" marB="0"/>
                </a:tc>
              </a:tr>
              <a:tr h="1022681">
                <a:tc>
                  <a:txBody>
                    <a:bodyPr/>
                    <a:lstStyle/>
                    <a:p>
                      <a:pPr algn="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89" marR="2889" marT="288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Доля поездок, оплаченных посредством безналичных расчетов, в общем количестве оплаченных пассажирами поездок на конец года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89" marR="2889" marT="288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Показатель МП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89" marR="2889" marT="288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Процент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89" marR="2889" marT="288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65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89" marR="2889" marT="288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90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89" marR="2889" marT="288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65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89" marR="2889" marT="288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89" marR="2889" marT="288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89" marR="2889" marT="288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89" marR="2889" marT="288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02 «Организация транспортного обслуживания населения по муниципальным маршрутам регулярных перевозок по регулируемым тарифам в соответствии с муниципальными контрактами и договорами на выполнение работ по перевозке пассажиров»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89" marR="2889" marT="2889" marB="0"/>
                </a:tc>
              </a:tr>
              <a:tr h="138363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i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14.2.</a:t>
                      </a:r>
                      <a:endParaRPr lang="ru-RU" sz="8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89" marR="2889" marT="2889" marB="0" anchor="ctr"/>
                </a:tc>
                <a:tc gridSpan="10">
                  <a:txBody>
                    <a:bodyPr/>
                    <a:lstStyle/>
                    <a:p>
                      <a:pPr algn="ctr" fontAlgn="ctr"/>
                      <a:r>
                        <a:rPr lang="ru-RU" sz="800" b="1" i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Подпрограмма: 2. Дороги Подмосковья</a:t>
                      </a:r>
                      <a:endParaRPr lang="ru-RU" sz="8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89" marR="2889" marT="2889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87276">
                <a:tc>
                  <a:txBody>
                    <a:bodyPr/>
                    <a:lstStyle/>
                    <a:p>
                      <a:pPr algn="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89" marR="2889" marT="288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Ремонт (капитальный ремонт) сети автомобильных дорог общего пользования местного значения 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89" marR="2889" marT="288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Отраслевой показатель (</a:t>
                      </a:r>
                      <a:r>
                        <a:rPr lang="ru-RU" sz="700" u="none" strike="noStrike" dirty="0" err="1">
                          <a:latin typeface="Times New Roman" pitchFamily="18" charset="0"/>
                          <a:cs typeface="Times New Roman" pitchFamily="18" charset="0"/>
                        </a:rPr>
                        <a:t>показатель</a:t>
                      </a:r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 госпрограммы)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89" marR="2889" marT="288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Километров на тысячу квадратных метров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89" marR="2889" marT="288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41,6/198,3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89" marR="2889" marT="288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9,35/ 65,43 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89" marR="2889" marT="288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6,864/ 48,032 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89" marR="2889" marT="288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5,159/36,11 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89" marR="2889" marT="288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авг.45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89" marR="2889" marT="288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окт.55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89" marR="2889" marT="288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05 «Ремонт, капитальный ремонт сети автомобильных дорог, мостов и путепроводов местного значения»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89" marR="2889" marT="2889" marB="0"/>
                </a:tc>
              </a:tr>
              <a:tr h="439152">
                <a:tc>
                  <a:txBody>
                    <a:bodyPr/>
                    <a:lstStyle/>
                    <a:p>
                      <a:pPr algn="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89" marR="2889" marT="288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Количество погибших в дорожно-транспортных происшествиях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89" marR="2889" marT="288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Рейтинг-45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89" marR="2889" marT="288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Человек на 100 тыс. населения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89" marR="2889" marT="288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19,38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89" marR="2889" marT="288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11,76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89" marR="2889" marT="288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10,53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89" marR="2889" marT="288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9,477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89" marR="2889" marT="288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9,0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89" marR="2889" marT="288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8,8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89" marR="2889" marT="288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05 «Ремонт, капитальный ремонт сети автомобильных дорог, мостов и путепроводов местного значения»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89" marR="2889" marT="2889" marB="0"/>
                </a:tc>
              </a:tr>
              <a:tr h="718112">
                <a:tc>
                  <a:txBody>
                    <a:bodyPr/>
                    <a:lstStyle/>
                    <a:p>
                      <a:pPr algn="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89" marR="2889" marT="288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Объемы ввода в эксплуатацию после строительства и реконструкции автомобильных дорог общего пользования местного значения 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89" marR="2889" marT="288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Отраслевой показатель (показатель госпрограммы) </a:t>
                      </a:r>
                      <a:b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Соглашение с ФОИВ</a:t>
                      </a:r>
                      <a:b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</a:b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89" marR="2889" marT="288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Км. на погонный метр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89" marR="2889" marT="288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89" marR="2889" marT="288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89" marR="2889" marT="288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89" marR="2889" marT="288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89" marR="2889" marT="288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89" marR="2889" marT="288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89" marR="2889" marT="288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02 «Строительство и реконструкция автомобильных дорог местного значения»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89" marR="2889" marT="2889" marB="0"/>
                </a:tc>
              </a:tr>
              <a:tr h="445166">
                <a:tc>
                  <a:txBody>
                    <a:bodyPr/>
                    <a:lstStyle/>
                    <a:p>
                      <a:pPr algn="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89" marR="2889" marT="288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Создание парковочного пространства на улично-дорожной сети 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89" marR="2889" marT="288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Отраслевой показатель (показатель госпрограммы)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89" marR="2889" marT="288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Количество машиномест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89" marR="2889" marT="288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552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89" marR="2889" marT="288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330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89" marR="2889" marT="288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300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89" marR="2889" marT="288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89" marR="2889" marT="288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89" marR="2889" marT="288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89" marR="2889" marT="288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05 «Ремонт, капитальный ремонт сети автомобильных дорог, мостов и путепроводов местного значения»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89" marR="2889" marT="2889" marB="0"/>
                </a:tc>
              </a:tr>
            </a:tbl>
          </a:graphicData>
        </a:graphic>
      </p:graphicFrame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79512" y="116632"/>
            <a:ext cx="8229600" cy="1143000"/>
          </a:xfrm>
        </p:spPr>
        <p:txBody>
          <a:bodyPr>
            <a:noAutofit/>
          </a:bodyPr>
          <a:lstStyle/>
          <a:p>
            <a:r>
              <a:rPr lang="ru-RU" sz="24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cs typeface="Calibri" pitchFamily="34" charset="0"/>
              </a:rPr>
              <a:t>Показатели муниципальной программы </a:t>
            </a:r>
            <a:r>
              <a:rPr lang="ru-RU" sz="2400" dirty="0" smtClean="0">
                <a:ln w="127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cs typeface="Calibri" pitchFamily="34" charset="0"/>
              </a:rPr>
              <a:t>«Развитие и функционирование дорожно-транспортного комплекса» </a:t>
            </a:r>
            <a:r>
              <a:rPr lang="ru-RU" sz="24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cs typeface="Calibri" pitchFamily="34" charset="0"/>
              </a:rPr>
              <a:t>Рузского городского округа</a:t>
            </a:r>
            <a:endParaRPr lang="ru-RU" sz="2400" dirty="0"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179512" y="1124747"/>
          <a:ext cx="8856983" cy="5616620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341357"/>
                <a:gridCol w="1645828"/>
                <a:gridCol w="816815"/>
                <a:gridCol w="612612"/>
                <a:gridCol w="743672"/>
                <a:gridCol w="524226"/>
                <a:gridCol w="536417"/>
                <a:gridCol w="524226"/>
                <a:gridCol w="536417"/>
                <a:gridCol w="536417"/>
                <a:gridCol w="2038996"/>
              </a:tblGrid>
              <a:tr h="284309"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№ </a:t>
                      </a:r>
                      <a:r>
                        <a:rPr lang="ru-RU" sz="900" b="1" u="none" strike="noStrike" dirty="0" err="1"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/</a:t>
                      </a:r>
                      <a:r>
                        <a:rPr lang="ru-RU" sz="900" b="1" u="none" strike="noStrike" dirty="0" err="1"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Планируемые результаты реализации муниципальной программы (подпрограммы) (Показатель реализации мероприятий)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Тип показателя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Единица измерения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Базовое значение показателя на начало реализации программы 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gridSpan="5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Планируемое значение по годам реализации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Номер и название основного мероприятия в перечне мероприятий подпрограммы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</a:tr>
              <a:tr h="56085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2020 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2021 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2022 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2023 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2024 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40987">
                <a:tc>
                  <a:txBody>
                    <a:bodyPr/>
                    <a:lstStyle/>
                    <a:p>
                      <a:pPr marL="0" algn="ctr" rtl="0" eaLnBrk="1" fontAlgn="t" latinLnBrk="0" hangingPunct="1"/>
                      <a:r>
                        <a:rPr kumimoji="0" lang="ru-RU" sz="900" b="1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15.</a:t>
                      </a:r>
                    </a:p>
                  </a:txBody>
                  <a:tcPr marL="1542" marR="1542" marT="1542" marB="0" anchor="ctr">
                    <a:solidFill>
                      <a:srgbClr val="FFC000"/>
                    </a:solidFill>
                  </a:tcPr>
                </a:tc>
                <a:tc gridSpan="10">
                  <a:txBody>
                    <a:bodyPr/>
                    <a:lstStyle/>
                    <a:p>
                      <a:pPr marL="0" algn="ctr" rtl="0" eaLnBrk="1" fontAlgn="t" latinLnBrk="0" hangingPunct="1"/>
                      <a:r>
                        <a:rPr kumimoji="0" lang="ru-RU" sz="900" b="1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Муниципальная программа  "Цифровое муниципальное образование" </a:t>
                      </a:r>
                    </a:p>
                  </a:txBody>
                  <a:tcPr marL="1542" marR="1542" marT="1542" marB="0" anchor="ctr"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49426">
                <a:tc>
                  <a:txBody>
                    <a:bodyPr/>
                    <a:lstStyle/>
                    <a:p>
                      <a:pPr marL="0" algn="ctr" rtl="0" eaLnBrk="1" fontAlgn="t" latinLnBrk="0" hangingPunct="1"/>
                      <a:r>
                        <a:rPr kumimoji="0" lang="ru-RU" sz="800" b="1" i="1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15.1.</a:t>
                      </a:r>
                    </a:p>
                  </a:txBody>
                  <a:tcPr marL="1542" marR="1542" marT="1542" marB="0"/>
                </a:tc>
                <a:tc gridSpan="10">
                  <a:txBody>
                    <a:bodyPr/>
                    <a:lstStyle/>
                    <a:p>
                      <a:pPr marL="0" algn="ctr" rtl="0" eaLnBrk="1" fontAlgn="t" latinLnBrk="0" hangingPunct="1"/>
                      <a:r>
                        <a:rPr kumimoji="0" lang="ru-RU" sz="800" b="1" i="1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Подпрограмма 1. «Снижение административных барьеров, повышение качества и доступности предоставления государственных и муниципальных услуг, в том числе на базе многофункциональных центров предоставления государственных и муниципальных услуг» </a:t>
                      </a:r>
                    </a:p>
                  </a:txBody>
                  <a:tcPr marL="1542" marR="1542" marT="1542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43758">
                <a:tc>
                  <a:txBody>
                    <a:bodyPr/>
                    <a:lstStyle/>
                    <a:p>
                      <a:pPr marL="0" algn="ctr" rtl="0" eaLnBrk="1" fontAlgn="t" latinLnBrk="0" hangingPunct="1"/>
                      <a:r>
                        <a:rPr kumimoji="0" lang="ru-RU" sz="7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1542" marR="1542" marT="1542" marB="0"/>
                </a:tc>
                <a:tc>
                  <a:txBody>
                    <a:bodyPr/>
                    <a:lstStyle/>
                    <a:p>
                      <a:pPr marL="0" algn="ctr" rtl="0" eaLnBrk="1" fontAlgn="t" latinLnBrk="0" hangingPunct="1"/>
                      <a:r>
                        <a:rPr kumimoji="0" lang="ru-RU" sz="7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Доля граждан, имеющих доступ к получению государственных и муниципальных услуг по принципу «одного окна» по месту пребывания, в том числе в МФЦ</a:t>
                      </a:r>
                    </a:p>
                  </a:txBody>
                  <a:tcPr marL="1542" marR="1542" marT="1542" marB="0"/>
                </a:tc>
                <a:tc>
                  <a:txBody>
                    <a:bodyPr/>
                    <a:lstStyle/>
                    <a:p>
                      <a:pPr marL="0" algn="ctr" rtl="0" eaLnBrk="1" fontAlgn="t" latinLnBrk="0" hangingPunct="1"/>
                      <a:r>
                        <a:rPr kumimoji="0" lang="ru-RU" sz="7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Указ Президента РФ</a:t>
                      </a:r>
                    </a:p>
                  </a:txBody>
                  <a:tcPr marL="1542" marR="1542" marT="1542" marB="0"/>
                </a:tc>
                <a:tc>
                  <a:txBody>
                    <a:bodyPr/>
                    <a:lstStyle/>
                    <a:p>
                      <a:pPr marL="0" algn="ctr" rtl="0" eaLnBrk="1" fontAlgn="t" latinLnBrk="0" hangingPunct="1"/>
                      <a:r>
                        <a:rPr kumimoji="0" lang="ru-RU" sz="7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Процент</a:t>
                      </a:r>
                    </a:p>
                  </a:txBody>
                  <a:tcPr marL="1542" marR="1542" marT="1542" marB="0"/>
                </a:tc>
                <a:tc>
                  <a:txBody>
                    <a:bodyPr/>
                    <a:lstStyle/>
                    <a:p>
                      <a:pPr marL="0" algn="ctr" rtl="0" eaLnBrk="1" fontAlgn="t" latinLnBrk="0" hangingPunct="1"/>
                      <a:r>
                        <a:rPr kumimoji="0" lang="ru-RU" sz="7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100</a:t>
                      </a:r>
                    </a:p>
                  </a:txBody>
                  <a:tcPr marL="1542" marR="1542" marT="1542" marB="0"/>
                </a:tc>
                <a:tc>
                  <a:txBody>
                    <a:bodyPr/>
                    <a:lstStyle/>
                    <a:p>
                      <a:pPr marL="0" algn="ctr" rtl="0" eaLnBrk="1" fontAlgn="t" latinLnBrk="0" hangingPunct="1"/>
                      <a:r>
                        <a:rPr kumimoji="0" lang="ru-RU" sz="7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100</a:t>
                      </a:r>
                    </a:p>
                  </a:txBody>
                  <a:tcPr marL="1542" marR="1542" marT="1542" marB="0"/>
                </a:tc>
                <a:tc>
                  <a:txBody>
                    <a:bodyPr/>
                    <a:lstStyle/>
                    <a:p>
                      <a:pPr marL="0" algn="ctr" rtl="0" eaLnBrk="1" fontAlgn="t" latinLnBrk="0" hangingPunct="1"/>
                      <a:r>
                        <a:rPr kumimoji="0" lang="ru-RU" sz="7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100</a:t>
                      </a:r>
                    </a:p>
                  </a:txBody>
                  <a:tcPr marL="1542" marR="1542" marT="1542" marB="0"/>
                </a:tc>
                <a:tc>
                  <a:txBody>
                    <a:bodyPr/>
                    <a:lstStyle/>
                    <a:p>
                      <a:pPr marL="0" algn="ctr" rtl="0" eaLnBrk="1" fontAlgn="t" latinLnBrk="0" hangingPunct="1"/>
                      <a:r>
                        <a:rPr kumimoji="0" lang="ru-RU" sz="7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100</a:t>
                      </a:r>
                    </a:p>
                  </a:txBody>
                  <a:tcPr marL="1542" marR="1542" marT="1542" marB="0"/>
                </a:tc>
                <a:tc>
                  <a:txBody>
                    <a:bodyPr/>
                    <a:lstStyle/>
                    <a:p>
                      <a:pPr marL="0" algn="ctr" rtl="0" eaLnBrk="1" fontAlgn="t" latinLnBrk="0" hangingPunct="1"/>
                      <a:r>
                        <a:rPr kumimoji="0" lang="ru-RU" sz="7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100</a:t>
                      </a:r>
                    </a:p>
                  </a:txBody>
                  <a:tcPr marL="1542" marR="1542" marT="1542" marB="0"/>
                </a:tc>
                <a:tc>
                  <a:txBody>
                    <a:bodyPr/>
                    <a:lstStyle/>
                    <a:p>
                      <a:pPr marL="0" algn="ctr" rtl="0" eaLnBrk="1" fontAlgn="t" latinLnBrk="0" hangingPunct="1"/>
                      <a:r>
                        <a:rPr kumimoji="0" lang="ru-RU" sz="7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100</a:t>
                      </a:r>
                    </a:p>
                  </a:txBody>
                  <a:tcPr marL="1542" marR="1542" marT="1542" marB="0"/>
                </a:tc>
                <a:tc>
                  <a:txBody>
                    <a:bodyPr/>
                    <a:lstStyle/>
                    <a:p>
                      <a:pPr marL="0" algn="ctr" rtl="0" eaLnBrk="1" fontAlgn="t" latinLnBrk="0" hangingPunct="1"/>
                      <a:r>
                        <a:rPr kumimoji="0" lang="ru-RU" sz="7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Основное мероприятие 03 «Совершенствование системы предоставления государственных и муниципальных услуг по принципу одного окна в многофункциональных центрах предоставления государственных и муниципальных услуг»</a:t>
                      </a:r>
                    </a:p>
                  </a:txBody>
                  <a:tcPr marL="1542" marR="1542" marT="1542" marB="0"/>
                </a:tc>
              </a:tr>
              <a:tr h="869072">
                <a:tc>
                  <a:txBody>
                    <a:bodyPr/>
                    <a:lstStyle/>
                    <a:p>
                      <a:pPr marL="0" algn="ctr" rtl="0" eaLnBrk="1" fontAlgn="t" latinLnBrk="0" hangingPunct="1"/>
                      <a:r>
                        <a:rPr kumimoji="0" lang="ru-RU" sz="7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</a:t>
                      </a:r>
                    </a:p>
                  </a:txBody>
                  <a:tcPr marL="1542" marR="1542" marT="1542" marB="0"/>
                </a:tc>
                <a:tc>
                  <a:txBody>
                    <a:bodyPr/>
                    <a:lstStyle/>
                    <a:p>
                      <a:pPr marL="0" algn="l" rtl="0" eaLnBrk="1" fontAlgn="t" latinLnBrk="0" hangingPunct="1"/>
                      <a:r>
                        <a:rPr kumimoji="0" lang="ru-RU" sz="7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Уровень удовлетворенности граждан качеством предоставления государственных и муниципальных услуг</a:t>
                      </a:r>
                    </a:p>
                  </a:txBody>
                  <a:tcPr marL="1542" marR="1542" marT="1542" marB="0"/>
                </a:tc>
                <a:tc>
                  <a:txBody>
                    <a:bodyPr/>
                    <a:lstStyle/>
                    <a:p>
                      <a:pPr marL="0" algn="l" rtl="0" eaLnBrk="1" fontAlgn="t" latinLnBrk="0" hangingPunct="1"/>
                      <a:r>
                        <a:rPr kumimoji="0" lang="ru-RU" sz="7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Указ Президента РФ</a:t>
                      </a:r>
                    </a:p>
                  </a:txBody>
                  <a:tcPr marL="1542" marR="1542" marT="1542" marB="0"/>
                </a:tc>
                <a:tc>
                  <a:txBody>
                    <a:bodyPr/>
                    <a:lstStyle/>
                    <a:p>
                      <a:pPr marL="0" algn="l" rtl="0" eaLnBrk="1" fontAlgn="t" latinLnBrk="0" hangingPunct="1"/>
                      <a:r>
                        <a:rPr kumimoji="0" lang="ru-RU" sz="7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Процент</a:t>
                      </a:r>
                    </a:p>
                  </a:txBody>
                  <a:tcPr marL="1542" marR="1542" marT="1542" marB="0"/>
                </a:tc>
                <a:tc>
                  <a:txBody>
                    <a:bodyPr/>
                    <a:lstStyle/>
                    <a:p>
                      <a:pPr marL="0" algn="l" rtl="0" eaLnBrk="1" fontAlgn="t" latinLnBrk="0" hangingPunct="1"/>
                      <a:r>
                        <a:rPr kumimoji="0" lang="ru-RU" sz="7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96,6</a:t>
                      </a:r>
                    </a:p>
                  </a:txBody>
                  <a:tcPr marL="1542" marR="1542" marT="1542" marB="0"/>
                </a:tc>
                <a:tc>
                  <a:txBody>
                    <a:bodyPr/>
                    <a:lstStyle/>
                    <a:p>
                      <a:pPr marL="0" algn="l" rtl="0" eaLnBrk="1" fontAlgn="t" latinLnBrk="0" hangingPunct="1"/>
                      <a:r>
                        <a:rPr kumimoji="0" lang="ru-RU" sz="7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94,6</a:t>
                      </a:r>
                    </a:p>
                  </a:txBody>
                  <a:tcPr marL="1542" marR="1542" marT="1542" marB="0"/>
                </a:tc>
                <a:tc>
                  <a:txBody>
                    <a:bodyPr/>
                    <a:lstStyle/>
                    <a:p>
                      <a:pPr marL="0" algn="l" rtl="0" eaLnBrk="1" fontAlgn="t" latinLnBrk="0" hangingPunct="1"/>
                      <a:r>
                        <a:rPr kumimoji="0" lang="ru-RU" sz="7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96,7</a:t>
                      </a:r>
                    </a:p>
                  </a:txBody>
                  <a:tcPr marL="1542" marR="1542" marT="1542" marB="0"/>
                </a:tc>
                <a:tc>
                  <a:txBody>
                    <a:bodyPr/>
                    <a:lstStyle/>
                    <a:p>
                      <a:pPr marL="0" algn="l" rtl="0" eaLnBrk="1" fontAlgn="t" latinLnBrk="0" hangingPunct="1"/>
                      <a:r>
                        <a:rPr kumimoji="0" lang="ru-RU" sz="7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96,7</a:t>
                      </a:r>
                    </a:p>
                  </a:txBody>
                  <a:tcPr marL="1542" marR="1542" marT="1542" marB="0"/>
                </a:tc>
                <a:tc>
                  <a:txBody>
                    <a:bodyPr/>
                    <a:lstStyle/>
                    <a:p>
                      <a:pPr marL="0" algn="l" rtl="0" eaLnBrk="1" fontAlgn="t" latinLnBrk="0" hangingPunct="1"/>
                      <a:r>
                        <a:rPr kumimoji="0" lang="ru-RU" sz="7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96,7</a:t>
                      </a:r>
                    </a:p>
                  </a:txBody>
                  <a:tcPr marL="1542" marR="1542" marT="1542" marB="0"/>
                </a:tc>
                <a:tc>
                  <a:txBody>
                    <a:bodyPr/>
                    <a:lstStyle/>
                    <a:p>
                      <a:pPr marL="0" algn="l" rtl="0" eaLnBrk="1" fontAlgn="t" latinLnBrk="0" hangingPunct="1"/>
                      <a:r>
                        <a:rPr kumimoji="0" lang="ru-RU" sz="7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96,7</a:t>
                      </a:r>
                    </a:p>
                  </a:txBody>
                  <a:tcPr marL="1542" marR="1542" marT="1542" marB="0"/>
                </a:tc>
                <a:tc>
                  <a:txBody>
                    <a:bodyPr/>
                    <a:lstStyle/>
                    <a:p>
                      <a:pPr marL="0" algn="l" rtl="0" eaLnBrk="1" fontAlgn="t" latinLnBrk="0" hangingPunct="1"/>
                      <a:r>
                        <a:rPr kumimoji="0" lang="ru-RU" sz="7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Основное мероприятие 01 «Реализация общесистемных мер по повышению качества и доступности государственных и муниципальных услуг на территории муниципального образования»      </a:t>
                      </a:r>
                      <a:br>
                        <a:rPr kumimoji="0" lang="ru-RU" sz="7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</a:br>
                      <a:r>
                        <a:rPr kumimoji="0" lang="ru-RU" sz="7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Основное мероприятие 02 «Организация деятельности многофункциональных центров предоставления государственных и муниципальных услуг»</a:t>
                      </a:r>
                    </a:p>
                  </a:txBody>
                  <a:tcPr marL="1542" marR="1542" marT="1542" marB="0"/>
                </a:tc>
              </a:tr>
              <a:tr h="435319">
                <a:tc>
                  <a:txBody>
                    <a:bodyPr/>
                    <a:lstStyle/>
                    <a:p>
                      <a:pPr marL="0" algn="ctr" rtl="0" eaLnBrk="1" fontAlgn="t" latinLnBrk="0" hangingPunct="1"/>
                      <a:r>
                        <a:rPr kumimoji="0" lang="ru-RU" sz="7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</a:t>
                      </a:r>
                    </a:p>
                  </a:txBody>
                  <a:tcPr marL="1542" marR="1542" marT="1542" marB="0"/>
                </a:tc>
                <a:tc>
                  <a:txBody>
                    <a:bodyPr/>
                    <a:lstStyle/>
                    <a:p>
                      <a:pPr marL="0" algn="l" rtl="0" eaLnBrk="1" fontAlgn="t" latinLnBrk="0" hangingPunct="1"/>
                      <a:r>
                        <a:rPr kumimoji="0" lang="ru-RU" sz="7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Среднее время ожидания в очереди для получения государственных (муниципальных) услуг</a:t>
                      </a:r>
                    </a:p>
                  </a:txBody>
                  <a:tcPr marL="1542" marR="1542" marT="1542" marB="0"/>
                </a:tc>
                <a:tc>
                  <a:txBody>
                    <a:bodyPr/>
                    <a:lstStyle/>
                    <a:p>
                      <a:pPr marL="0" algn="l" rtl="0" eaLnBrk="1" fontAlgn="t" latinLnBrk="0" hangingPunct="1"/>
                      <a:r>
                        <a:rPr kumimoji="0" lang="ru-RU" sz="7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Указ Президента РФ</a:t>
                      </a:r>
                    </a:p>
                  </a:txBody>
                  <a:tcPr marL="1542" marR="1542" marT="1542" marB="0"/>
                </a:tc>
                <a:tc>
                  <a:txBody>
                    <a:bodyPr/>
                    <a:lstStyle/>
                    <a:p>
                      <a:pPr marL="0" algn="l" rtl="0" eaLnBrk="1" fontAlgn="t" latinLnBrk="0" hangingPunct="1"/>
                      <a:r>
                        <a:rPr kumimoji="0" lang="ru-RU" sz="7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Минут</a:t>
                      </a:r>
                    </a:p>
                  </a:txBody>
                  <a:tcPr marL="1542" marR="1542" marT="1542" marB="0"/>
                </a:tc>
                <a:tc>
                  <a:txBody>
                    <a:bodyPr/>
                    <a:lstStyle/>
                    <a:p>
                      <a:pPr marL="0" algn="l" rtl="0" eaLnBrk="1" fontAlgn="t" latinLnBrk="0" hangingPunct="1"/>
                      <a:r>
                        <a:rPr kumimoji="0" lang="ru-RU" sz="7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1,7</a:t>
                      </a:r>
                    </a:p>
                  </a:txBody>
                  <a:tcPr marL="1542" marR="1542" marT="1542" marB="0"/>
                </a:tc>
                <a:tc>
                  <a:txBody>
                    <a:bodyPr/>
                    <a:lstStyle/>
                    <a:p>
                      <a:pPr marL="0" algn="l" rtl="0" eaLnBrk="1" fontAlgn="t" latinLnBrk="0" hangingPunct="1"/>
                      <a:r>
                        <a:rPr kumimoji="0" lang="ru-RU" sz="7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11,5</a:t>
                      </a:r>
                    </a:p>
                  </a:txBody>
                  <a:tcPr marL="1542" marR="1542" marT="1542" marB="0"/>
                </a:tc>
                <a:tc>
                  <a:txBody>
                    <a:bodyPr/>
                    <a:lstStyle/>
                    <a:p>
                      <a:pPr marL="0" algn="l" rtl="0" eaLnBrk="1" fontAlgn="t" latinLnBrk="0" hangingPunct="1"/>
                      <a:r>
                        <a:rPr kumimoji="0" lang="ru-RU" sz="7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1,7</a:t>
                      </a:r>
                    </a:p>
                  </a:txBody>
                  <a:tcPr marL="1542" marR="1542" marT="1542" marB="0"/>
                </a:tc>
                <a:tc>
                  <a:txBody>
                    <a:bodyPr/>
                    <a:lstStyle/>
                    <a:p>
                      <a:pPr marL="0" algn="l" rtl="0" eaLnBrk="1" fontAlgn="t" latinLnBrk="0" hangingPunct="1"/>
                      <a:r>
                        <a:rPr kumimoji="0" lang="ru-RU" sz="7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1,7</a:t>
                      </a:r>
                    </a:p>
                  </a:txBody>
                  <a:tcPr marL="1542" marR="1542" marT="1542" marB="0"/>
                </a:tc>
                <a:tc>
                  <a:txBody>
                    <a:bodyPr/>
                    <a:lstStyle/>
                    <a:p>
                      <a:pPr marL="0" algn="l" rtl="0" eaLnBrk="1" fontAlgn="t" latinLnBrk="0" hangingPunct="1"/>
                      <a:r>
                        <a:rPr kumimoji="0" lang="ru-RU" sz="7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1,7</a:t>
                      </a:r>
                    </a:p>
                  </a:txBody>
                  <a:tcPr marL="1542" marR="1542" marT="1542" marB="0"/>
                </a:tc>
                <a:tc>
                  <a:txBody>
                    <a:bodyPr/>
                    <a:lstStyle/>
                    <a:p>
                      <a:pPr marL="0" algn="l" rtl="0" eaLnBrk="1" fontAlgn="t" latinLnBrk="0" hangingPunct="1"/>
                      <a:r>
                        <a:rPr kumimoji="0" lang="ru-RU" sz="7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1,7</a:t>
                      </a:r>
                    </a:p>
                  </a:txBody>
                  <a:tcPr marL="1542" marR="1542" marT="1542" marB="0"/>
                </a:tc>
                <a:tc>
                  <a:txBody>
                    <a:bodyPr/>
                    <a:lstStyle/>
                    <a:p>
                      <a:pPr marL="0" algn="l" rtl="0" eaLnBrk="1" fontAlgn="t" latinLnBrk="0" hangingPunct="1"/>
                      <a:r>
                        <a:rPr kumimoji="0" lang="ru-RU" sz="7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Основное мероприятие 02 «Организация деятельности многофункциональных центров предоставления государственных и муниципальных услуг»</a:t>
                      </a:r>
                    </a:p>
                  </a:txBody>
                  <a:tcPr marL="1542" marR="1542" marT="1542" marB="0"/>
                </a:tc>
              </a:tr>
              <a:tr h="435319">
                <a:tc>
                  <a:txBody>
                    <a:bodyPr/>
                    <a:lstStyle/>
                    <a:p>
                      <a:pPr marL="0" algn="ctr" rtl="0" eaLnBrk="1" fontAlgn="t" latinLnBrk="0" hangingPunct="1"/>
                      <a:r>
                        <a:rPr kumimoji="0" lang="ru-RU" sz="7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4</a:t>
                      </a:r>
                    </a:p>
                  </a:txBody>
                  <a:tcPr marL="1542" marR="1542" marT="1542" marB="0"/>
                </a:tc>
                <a:tc>
                  <a:txBody>
                    <a:bodyPr/>
                    <a:lstStyle/>
                    <a:p>
                      <a:pPr marL="0" algn="l" rtl="0" eaLnBrk="1" fontAlgn="t" latinLnBrk="0" hangingPunct="1"/>
                      <a:r>
                        <a:rPr kumimoji="0" lang="ru-RU" sz="7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Доля заявителей МФЦ, ожидающих в очереди более 11 минут</a:t>
                      </a:r>
                    </a:p>
                  </a:txBody>
                  <a:tcPr marL="1542" marR="1542" marT="1542" marB="0"/>
                </a:tc>
                <a:tc>
                  <a:txBody>
                    <a:bodyPr/>
                    <a:lstStyle/>
                    <a:p>
                      <a:pPr marL="0" algn="l" rtl="0" eaLnBrk="1" fontAlgn="t" latinLnBrk="0" hangingPunct="1"/>
                      <a:r>
                        <a:rPr kumimoji="0" lang="ru-RU" sz="7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Отраслевой</a:t>
                      </a:r>
                    </a:p>
                  </a:txBody>
                  <a:tcPr marL="1542" marR="1542" marT="1542" marB="0"/>
                </a:tc>
                <a:tc>
                  <a:txBody>
                    <a:bodyPr/>
                    <a:lstStyle/>
                    <a:p>
                      <a:pPr marL="0" algn="l" rtl="0" eaLnBrk="1" fontAlgn="t" latinLnBrk="0" hangingPunct="1"/>
                      <a:r>
                        <a:rPr kumimoji="0" lang="ru-RU" sz="7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Процент</a:t>
                      </a:r>
                    </a:p>
                  </a:txBody>
                  <a:tcPr marL="1542" marR="1542" marT="1542" marB="0"/>
                </a:tc>
                <a:tc>
                  <a:txBody>
                    <a:bodyPr/>
                    <a:lstStyle/>
                    <a:p>
                      <a:pPr marL="0" algn="l" rtl="0" eaLnBrk="1" fontAlgn="t" latinLnBrk="0" hangingPunct="1"/>
                      <a:r>
                        <a:rPr kumimoji="0" lang="ru-RU" sz="7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1542" marR="1542" marT="1542" marB="0"/>
                </a:tc>
                <a:tc>
                  <a:txBody>
                    <a:bodyPr/>
                    <a:lstStyle/>
                    <a:p>
                      <a:pPr marL="0" algn="l" rtl="0" eaLnBrk="1" fontAlgn="t" latinLnBrk="0" hangingPunct="1"/>
                      <a:r>
                        <a:rPr kumimoji="0" lang="ru-RU" sz="7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0</a:t>
                      </a:r>
                    </a:p>
                  </a:txBody>
                  <a:tcPr marL="1542" marR="1542" marT="1542" marB="0"/>
                </a:tc>
                <a:tc>
                  <a:txBody>
                    <a:bodyPr/>
                    <a:lstStyle/>
                    <a:p>
                      <a:pPr marL="0" algn="l" rtl="0" eaLnBrk="1" fontAlgn="t" latinLnBrk="0" hangingPunct="1"/>
                      <a:r>
                        <a:rPr kumimoji="0" lang="ru-RU" sz="7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0</a:t>
                      </a:r>
                    </a:p>
                  </a:txBody>
                  <a:tcPr marL="1542" marR="1542" marT="1542" marB="0"/>
                </a:tc>
                <a:tc>
                  <a:txBody>
                    <a:bodyPr/>
                    <a:lstStyle/>
                    <a:p>
                      <a:pPr marL="0" algn="l" rtl="0" eaLnBrk="1" fontAlgn="t" latinLnBrk="0" hangingPunct="1"/>
                      <a:r>
                        <a:rPr kumimoji="0" lang="ru-RU" sz="7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0</a:t>
                      </a:r>
                    </a:p>
                  </a:txBody>
                  <a:tcPr marL="1542" marR="1542" marT="1542" marB="0"/>
                </a:tc>
                <a:tc>
                  <a:txBody>
                    <a:bodyPr/>
                    <a:lstStyle/>
                    <a:p>
                      <a:pPr marL="0" algn="l" rtl="0" eaLnBrk="1" fontAlgn="t" latinLnBrk="0" hangingPunct="1"/>
                      <a:r>
                        <a:rPr kumimoji="0" lang="ru-RU" sz="7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0</a:t>
                      </a:r>
                    </a:p>
                  </a:txBody>
                  <a:tcPr marL="1542" marR="1542" marT="1542" marB="0"/>
                </a:tc>
                <a:tc>
                  <a:txBody>
                    <a:bodyPr/>
                    <a:lstStyle/>
                    <a:p>
                      <a:pPr marL="0" algn="l" rtl="0" eaLnBrk="1" fontAlgn="t" latinLnBrk="0" hangingPunct="1"/>
                      <a:r>
                        <a:rPr kumimoji="0" lang="ru-RU" sz="7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0</a:t>
                      </a:r>
                    </a:p>
                  </a:txBody>
                  <a:tcPr marL="1542" marR="1542" marT="1542" marB="0"/>
                </a:tc>
                <a:tc>
                  <a:txBody>
                    <a:bodyPr/>
                    <a:lstStyle/>
                    <a:p>
                      <a:pPr marL="0" algn="l" rtl="0" eaLnBrk="1" fontAlgn="t" latinLnBrk="0" hangingPunct="1"/>
                      <a:r>
                        <a:rPr kumimoji="0" lang="ru-RU" sz="7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Основное мероприятие 02 «Организация деятельности многофункциональных центров предоставления государственных и муниципальных услуг»</a:t>
                      </a:r>
                    </a:p>
                  </a:txBody>
                  <a:tcPr marL="1542" marR="1542" marT="1542" marB="0"/>
                </a:tc>
              </a:tr>
              <a:tr h="435319">
                <a:tc>
                  <a:txBody>
                    <a:bodyPr/>
                    <a:lstStyle/>
                    <a:p>
                      <a:pPr marL="0" algn="ctr" rtl="0" eaLnBrk="1" fontAlgn="t" latinLnBrk="0" hangingPunct="1"/>
                      <a:r>
                        <a:rPr kumimoji="0" lang="ru-RU" sz="7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5</a:t>
                      </a:r>
                    </a:p>
                  </a:txBody>
                  <a:tcPr marL="1542" marR="1542" marT="1542" marB="0"/>
                </a:tc>
                <a:tc>
                  <a:txBody>
                    <a:bodyPr/>
                    <a:lstStyle/>
                    <a:p>
                      <a:pPr marL="0" algn="l" rtl="0" eaLnBrk="1" fontAlgn="t" latinLnBrk="0" hangingPunct="1"/>
                      <a:r>
                        <a:rPr kumimoji="0" lang="ru-RU" sz="7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Выполнение требований комфортности и доступности МФЦ</a:t>
                      </a:r>
                    </a:p>
                  </a:txBody>
                  <a:tcPr marL="1542" marR="1542" marT="1542" marB="0"/>
                </a:tc>
                <a:tc>
                  <a:txBody>
                    <a:bodyPr/>
                    <a:lstStyle/>
                    <a:p>
                      <a:pPr marL="0" algn="l" rtl="0" eaLnBrk="1" fontAlgn="t" latinLnBrk="0" hangingPunct="1"/>
                      <a:r>
                        <a:rPr kumimoji="0" lang="ru-RU" sz="7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Отраслевой</a:t>
                      </a:r>
                    </a:p>
                  </a:txBody>
                  <a:tcPr marL="1542" marR="1542" marT="1542" marB="0"/>
                </a:tc>
                <a:tc>
                  <a:txBody>
                    <a:bodyPr/>
                    <a:lstStyle/>
                    <a:p>
                      <a:pPr marL="0" algn="l" rtl="0" eaLnBrk="1" fontAlgn="t" latinLnBrk="0" hangingPunct="1"/>
                      <a:r>
                        <a:rPr kumimoji="0" lang="ru-RU" sz="7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Процент</a:t>
                      </a:r>
                    </a:p>
                  </a:txBody>
                  <a:tcPr marL="1542" marR="1542" marT="1542" marB="0"/>
                </a:tc>
                <a:tc>
                  <a:txBody>
                    <a:bodyPr/>
                    <a:lstStyle/>
                    <a:p>
                      <a:pPr marL="0" algn="l" rtl="0" eaLnBrk="1" fontAlgn="t" latinLnBrk="0" hangingPunct="1"/>
                      <a:r>
                        <a:rPr kumimoji="0" lang="ru-RU" sz="7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93,9</a:t>
                      </a:r>
                    </a:p>
                  </a:txBody>
                  <a:tcPr marL="1542" marR="1542" marT="1542" marB="0"/>
                </a:tc>
                <a:tc>
                  <a:txBody>
                    <a:bodyPr/>
                    <a:lstStyle/>
                    <a:p>
                      <a:pPr marL="0" algn="l" rtl="0" eaLnBrk="1" fontAlgn="t" latinLnBrk="0" hangingPunct="1"/>
                      <a:r>
                        <a:rPr kumimoji="0" lang="ru-RU" sz="7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100</a:t>
                      </a:r>
                    </a:p>
                  </a:txBody>
                  <a:tcPr marL="1542" marR="1542" marT="1542" marB="0"/>
                </a:tc>
                <a:tc>
                  <a:txBody>
                    <a:bodyPr/>
                    <a:lstStyle/>
                    <a:p>
                      <a:pPr marL="0" algn="l" rtl="0" eaLnBrk="1" fontAlgn="t" latinLnBrk="0" hangingPunct="1"/>
                      <a:r>
                        <a:rPr kumimoji="0" lang="ru-RU" sz="7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100</a:t>
                      </a:r>
                    </a:p>
                  </a:txBody>
                  <a:tcPr marL="1542" marR="1542" marT="1542" marB="0"/>
                </a:tc>
                <a:tc>
                  <a:txBody>
                    <a:bodyPr/>
                    <a:lstStyle/>
                    <a:p>
                      <a:pPr marL="0" algn="l" rtl="0" eaLnBrk="1" fontAlgn="t" latinLnBrk="0" hangingPunct="1"/>
                      <a:r>
                        <a:rPr kumimoji="0" lang="ru-RU" sz="7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100</a:t>
                      </a:r>
                    </a:p>
                  </a:txBody>
                  <a:tcPr marL="1542" marR="1542" marT="1542" marB="0"/>
                </a:tc>
                <a:tc>
                  <a:txBody>
                    <a:bodyPr/>
                    <a:lstStyle/>
                    <a:p>
                      <a:pPr marL="0" algn="l" rtl="0" eaLnBrk="1" fontAlgn="t" latinLnBrk="0" hangingPunct="1"/>
                      <a:r>
                        <a:rPr kumimoji="0" lang="ru-RU" sz="7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100</a:t>
                      </a:r>
                    </a:p>
                  </a:txBody>
                  <a:tcPr marL="1542" marR="1542" marT="1542" marB="0"/>
                </a:tc>
                <a:tc>
                  <a:txBody>
                    <a:bodyPr/>
                    <a:lstStyle/>
                    <a:p>
                      <a:pPr marL="0" algn="l" rtl="0" eaLnBrk="1" fontAlgn="t" latinLnBrk="0" hangingPunct="1"/>
                      <a:r>
                        <a:rPr kumimoji="0" lang="ru-RU" sz="7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100</a:t>
                      </a:r>
                    </a:p>
                  </a:txBody>
                  <a:tcPr marL="1542" marR="1542" marT="1542" marB="0"/>
                </a:tc>
                <a:tc>
                  <a:txBody>
                    <a:bodyPr/>
                    <a:lstStyle/>
                    <a:p>
                      <a:pPr marL="0" algn="l" rtl="0" eaLnBrk="1" fontAlgn="t" latinLnBrk="0" hangingPunct="1"/>
                      <a:r>
                        <a:rPr kumimoji="0" lang="ru-RU" sz="7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Основное мероприятие 02 «Организация деятельности многофункциональных центров предоставления государственных и муниципальных услуг»</a:t>
                      </a:r>
                    </a:p>
                  </a:txBody>
                  <a:tcPr marL="1542" marR="1542" marT="1542" marB="0"/>
                </a:tc>
              </a:tr>
              <a:tr h="435319">
                <a:tc>
                  <a:txBody>
                    <a:bodyPr/>
                    <a:lstStyle/>
                    <a:p>
                      <a:pPr marL="0" algn="ctr" rtl="0" eaLnBrk="1" fontAlgn="t" latinLnBrk="0" hangingPunct="1"/>
                      <a:r>
                        <a:rPr kumimoji="0" lang="ru-RU" sz="7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6</a:t>
                      </a:r>
                    </a:p>
                  </a:txBody>
                  <a:tcPr marL="1542" marR="1542" marT="1542" marB="0"/>
                </a:tc>
                <a:tc>
                  <a:txBody>
                    <a:bodyPr/>
                    <a:lstStyle/>
                    <a:p>
                      <a:pPr marL="0" algn="l" rtl="0" eaLnBrk="1" fontAlgn="t" latinLnBrk="0" hangingPunct="1"/>
                      <a:r>
                        <a:rPr kumimoji="0" lang="ru-RU" sz="7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Доля отделений почтовой связи, работы по ремонту которых выполнены с использованием иного межбюджетного трансферта</a:t>
                      </a:r>
                    </a:p>
                  </a:txBody>
                  <a:tcPr marL="1542" marR="1542" marT="1542" marB="0"/>
                </a:tc>
                <a:tc>
                  <a:txBody>
                    <a:bodyPr/>
                    <a:lstStyle/>
                    <a:p>
                      <a:pPr marL="0" algn="l" rtl="0" eaLnBrk="1" fontAlgn="t" latinLnBrk="0" hangingPunct="1"/>
                      <a:r>
                        <a:rPr kumimoji="0" lang="ru-RU" sz="7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Закон МО №50/2021-ОЗ от 13.04.2021 </a:t>
                      </a:r>
                    </a:p>
                  </a:txBody>
                  <a:tcPr marL="1542" marR="1542" marT="1542" marB="0"/>
                </a:tc>
                <a:tc>
                  <a:txBody>
                    <a:bodyPr/>
                    <a:lstStyle/>
                    <a:p>
                      <a:pPr marL="0" algn="l" rtl="0" eaLnBrk="1" fontAlgn="t" latinLnBrk="0" hangingPunct="1"/>
                      <a:r>
                        <a:rPr kumimoji="0" lang="ru-RU" sz="7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Процент</a:t>
                      </a:r>
                    </a:p>
                  </a:txBody>
                  <a:tcPr marL="1542" marR="1542" marT="1542" marB="0"/>
                </a:tc>
                <a:tc>
                  <a:txBody>
                    <a:bodyPr/>
                    <a:lstStyle/>
                    <a:p>
                      <a:pPr marL="0" algn="l" rtl="0" eaLnBrk="1" fontAlgn="t" latinLnBrk="0" hangingPunct="1"/>
                      <a:r>
                        <a:rPr kumimoji="0" lang="ru-RU" sz="7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1542" marR="1542" marT="1542" marB="0"/>
                </a:tc>
                <a:tc>
                  <a:txBody>
                    <a:bodyPr/>
                    <a:lstStyle/>
                    <a:p>
                      <a:pPr marL="0" algn="l" rtl="0" eaLnBrk="1" fontAlgn="t" latinLnBrk="0" hangingPunct="1"/>
                      <a:r>
                        <a:rPr kumimoji="0" lang="ru-RU" sz="7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1542" marR="1542" marT="1542" marB="0"/>
                </a:tc>
                <a:tc>
                  <a:txBody>
                    <a:bodyPr/>
                    <a:lstStyle/>
                    <a:p>
                      <a:pPr marL="0" algn="l" rtl="0" eaLnBrk="1" fontAlgn="t" latinLnBrk="0" hangingPunct="1"/>
                      <a:r>
                        <a:rPr kumimoji="0" lang="ru-RU" sz="7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1542" marR="1542" marT="1542" marB="0"/>
                </a:tc>
                <a:tc>
                  <a:txBody>
                    <a:bodyPr/>
                    <a:lstStyle/>
                    <a:p>
                      <a:pPr marL="0" algn="l" rtl="0" eaLnBrk="1" fontAlgn="t" latinLnBrk="0" hangingPunct="1"/>
                      <a:r>
                        <a:rPr kumimoji="0" lang="ru-RU" sz="7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100</a:t>
                      </a:r>
                    </a:p>
                  </a:txBody>
                  <a:tcPr marL="1542" marR="1542" marT="1542" marB="0"/>
                </a:tc>
                <a:tc>
                  <a:txBody>
                    <a:bodyPr/>
                    <a:lstStyle/>
                    <a:p>
                      <a:pPr marL="0" algn="l" rtl="0" eaLnBrk="1" fontAlgn="t" latinLnBrk="0" hangingPunct="1"/>
                      <a:r>
                        <a:rPr kumimoji="0" lang="ru-RU" sz="7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1542" marR="1542" marT="1542" marB="0"/>
                </a:tc>
                <a:tc>
                  <a:txBody>
                    <a:bodyPr/>
                    <a:lstStyle/>
                    <a:p>
                      <a:pPr marL="0" algn="l" rtl="0" eaLnBrk="1" fontAlgn="t" latinLnBrk="0" hangingPunct="1"/>
                      <a:r>
                        <a:rPr kumimoji="0" lang="ru-RU" sz="7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1542" marR="1542" marT="1542" marB="0"/>
                </a:tc>
                <a:tc>
                  <a:txBody>
                    <a:bodyPr/>
                    <a:lstStyle/>
                    <a:p>
                      <a:pPr marL="0" algn="l" rtl="0" eaLnBrk="1" fontAlgn="t" latinLnBrk="0" hangingPunct="1"/>
                      <a:r>
                        <a:rPr kumimoji="0" lang="ru-RU" sz="7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Основное мероприятие 04 «Реализация общесистемных мер по повышению качества оказываемых услуг почтовой связи жителям Московской области»</a:t>
                      </a:r>
                    </a:p>
                  </a:txBody>
                  <a:tcPr marL="1542" marR="1542" marT="1542" marB="0"/>
                </a:tc>
              </a:tr>
              <a:tr h="249426">
                <a:tc>
                  <a:txBody>
                    <a:bodyPr/>
                    <a:lstStyle/>
                    <a:p>
                      <a:pPr marL="0" algn="l" rtl="0" eaLnBrk="1" fontAlgn="t" latinLnBrk="0" hangingPunct="1"/>
                      <a:r>
                        <a:rPr kumimoji="0" lang="ru-RU" sz="800" b="1" i="1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15.2.</a:t>
                      </a:r>
                    </a:p>
                  </a:txBody>
                  <a:tcPr marL="1542" marR="1542" marT="1542" marB="0"/>
                </a:tc>
                <a:tc gridSpan="10">
                  <a:txBody>
                    <a:bodyPr/>
                    <a:lstStyle/>
                    <a:p>
                      <a:pPr marL="0" algn="ctr" rtl="0" eaLnBrk="1" fontAlgn="t" latinLnBrk="0" hangingPunct="1"/>
                      <a:r>
                        <a:rPr kumimoji="0" lang="ru-RU" sz="800" b="1" i="1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Подпрограмма:2. «Развитие информационной и технологической инфраструктуры экосистемы цифровой экономики муниципального образования </a:t>
                      </a:r>
                      <a:br>
                        <a:rPr kumimoji="0" lang="ru-RU" sz="800" b="1" i="1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</a:br>
                      <a:r>
                        <a:rPr kumimoji="0" lang="ru-RU" sz="800" b="1" i="1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Московской области»                                                                                         </a:t>
                      </a:r>
                    </a:p>
                  </a:txBody>
                  <a:tcPr marL="1542" marR="1542" marT="1542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977511">
                <a:tc>
                  <a:txBody>
                    <a:bodyPr/>
                    <a:lstStyle/>
                    <a:p>
                      <a:pPr marL="0" algn="l" rtl="0" eaLnBrk="1" fontAlgn="t" latinLnBrk="0" hangingPunct="1"/>
                      <a:r>
                        <a:rPr kumimoji="0" lang="ru-RU" sz="7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1542" marR="1542" marT="1542" marB="0"/>
                </a:tc>
                <a:tc>
                  <a:txBody>
                    <a:bodyPr/>
                    <a:lstStyle/>
                    <a:p>
                      <a:pPr marL="0" algn="l" rtl="0" eaLnBrk="1" fontAlgn="t" latinLnBrk="0" hangingPunct="1"/>
                      <a:r>
                        <a:rPr kumimoji="0" lang="ru-RU" sz="7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Доля муниципальных учреждений культуры, обеспеченных доступом в информационно-телекоммуникационную сеть Интернет на скорости: для учреждений культуры, расположенных в городских населенных пунктах, – не менее 50 Мбит/с; для учреждений культуры, расположенных в сельских населенных пунктах, – не менее 10 Мбит/с</a:t>
                      </a:r>
                    </a:p>
                  </a:txBody>
                  <a:tcPr marL="1542" marR="1542" marT="1542" marB="0"/>
                </a:tc>
                <a:tc>
                  <a:txBody>
                    <a:bodyPr/>
                    <a:lstStyle/>
                    <a:p>
                      <a:pPr marL="0" algn="l" rtl="0" eaLnBrk="1" fontAlgn="t" latinLnBrk="0" hangingPunct="1"/>
                      <a:r>
                        <a:rPr kumimoji="0" lang="ru-RU" sz="7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Отраслевой</a:t>
                      </a:r>
                    </a:p>
                  </a:txBody>
                  <a:tcPr marL="1542" marR="1542" marT="1542" marB="0"/>
                </a:tc>
                <a:tc>
                  <a:txBody>
                    <a:bodyPr/>
                    <a:lstStyle/>
                    <a:p>
                      <a:pPr marL="0" algn="l" rtl="0" eaLnBrk="1" fontAlgn="t" latinLnBrk="0" hangingPunct="1"/>
                      <a:r>
                        <a:rPr kumimoji="0" lang="ru-RU" sz="7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Процент</a:t>
                      </a:r>
                    </a:p>
                  </a:txBody>
                  <a:tcPr marL="1542" marR="1542" marT="1542" marB="0"/>
                </a:tc>
                <a:tc>
                  <a:txBody>
                    <a:bodyPr/>
                    <a:lstStyle/>
                    <a:p>
                      <a:pPr marL="0" algn="l" rtl="0" eaLnBrk="1" fontAlgn="t" latinLnBrk="0" hangingPunct="1"/>
                      <a:r>
                        <a:rPr kumimoji="0" lang="ru-RU" sz="7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100</a:t>
                      </a:r>
                    </a:p>
                  </a:txBody>
                  <a:tcPr marL="1542" marR="1542" marT="1542" marB="0"/>
                </a:tc>
                <a:tc>
                  <a:txBody>
                    <a:bodyPr/>
                    <a:lstStyle/>
                    <a:p>
                      <a:pPr marL="0" algn="l" rtl="0" eaLnBrk="1" fontAlgn="t" latinLnBrk="0" hangingPunct="1"/>
                      <a:r>
                        <a:rPr kumimoji="0" lang="ru-RU" sz="7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100</a:t>
                      </a:r>
                    </a:p>
                  </a:txBody>
                  <a:tcPr marL="1542" marR="1542" marT="1542" marB="0"/>
                </a:tc>
                <a:tc>
                  <a:txBody>
                    <a:bodyPr/>
                    <a:lstStyle/>
                    <a:p>
                      <a:pPr marL="0" algn="l" rtl="0" eaLnBrk="1" fontAlgn="t" latinLnBrk="0" hangingPunct="1"/>
                      <a:r>
                        <a:rPr kumimoji="0" lang="ru-RU" sz="7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100</a:t>
                      </a:r>
                    </a:p>
                  </a:txBody>
                  <a:tcPr marL="1542" marR="1542" marT="1542" marB="0"/>
                </a:tc>
                <a:tc>
                  <a:txBody>
                    <a:bodyPr/>
                    <a:lstStyle/>
                    <a:p>
                      <a:pPr marL="0" algn="l" rtl="0" eaLnBrk="1" fontAlgn="t" latinLnBrk="0" hangingPunct="1"/>
                      <a:r>
                        <a:rPr kumimoji="0" lang="ru-RU" sz="7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100</a:t>
                      </a:r>
                    </a:p>
                  </a:txBody>
                  <a:tcPr marL="1542" marR="1542" marT="1542" marB="0"/>
                </a:tc>
                <a:tc>
                  <a:txBody>
                    <a:bodyPr/>
                    <a:lstStyle/>
                    <a:p>
                      <a:pPr marL="0" algn="l" rtl="0" eaLnBrk="1" fontAlgn="t" latinLnBrk="0" hangingPunct="1"/>
                      <a:r>
                        <a:rPr kumimoji="0" lang="ru-RU" sz="7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100</a:t>
                      </a:r>
                    </a:p>
                  </a:txBody>
                  <a:tcPr marL="1542" marR="1542" marT="1542" marB="0"/>
                </a:tc>
                <a:tc>
                  <a:txBody>
                    <a:bodyPr/>
                    <a:lstStyle/>
                    <a:p>
                      <a:pPr marL="0" algn="l" rtl="0" eaLnBrk="1" fontAlgn="t" latinLnBrk="0" hangingPunct="1"/>
                      <a:r>
                        <a:rPr kumimoji="0" lang="ru-RU" sz="7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100</a:t>
                      </a:r>
                    </a:p>
                  </a:txBody>
                  <a:tcPr marL="1542" marR="1542" marT="1542" marB="0"/>
                </a:tc>
                <a:tc>
                  <a:txBody>
                    <a:bodyPr/>
                    <a:lstStyle/>
                    <a:p>
                      <a:pPr marL="0" algn="l" rtl="0" eaLnBrk="1" fontAlgn="t" latinLnBrk="0" hangingPunct="1"/>
                      <a:r>
                        <a:rPr kumimoji="0" lang="ru-RU" sz="700" u="none" strike="noStrike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Основное мероприятие 04 «Цифровая культура»</a:t>
                      </a:r>
                    </a:p>
                  </a:txBody>
                  <a:tcPr marL="1542" marR="1542" marT="1542" marB="0"/>
                </a:tc>
              </a:tr>
            </a:tbl>
          </a:graphicData>
        </a:graphic>
      </p:graphicFrame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79512" y="0"/>
            <a:ext cx="8748464" cy="1228998"/>
          </a:xfrm>
        </p:spPr>
        <p:txBody>
          <a:bodyPr>
            <a:noAutofit/>
          </a:bodyPr>
          <a:lstStyle/>
          <a:p>
            <a:r>
              <a:rPr lang="ru-RU" sz="24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cs typeface="Calibri" pitchFamily="34" charset="0"/>
              </a:rPr>
              <a:t>Показатели муниципальной программы </a:t>
            </a:r>
            <a:r>
              <a:rPr lang="ru-RU" sz="2400" dirty="0" smtClean="0">
                <a:ln w="127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cs typeface="Calibri" pitchFamily="34" charset="0"/>
              </a:rPr>
              <a:t>«Цифровое муниципальное образование» </a:t>
            </a:r>
            <a:r>
              <a:rPr lang="ru-RU" sz="24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cs typeface="Calibri" pitchFamily="34" charset="0"/>
              </a:rPr>
              <a:t>Рузского городского округа</a:t>
            </a:r>
            <a:endParaRPr lang="ru-RU" sz="2400" dirty="0"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179513" y="225947"/>
          <a:ext cx="8784973" cy="6623133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338583"/>
                <a:gridCol w="1632445"/>
                <a:gridCol w="810178"/>
                <a:gridCol w="607634"/>
                <a:gridCol w="737624"/>
                <a:gridCol w="519964"/>
                <a:gridCol w="532054"/>
                <a:gridCol w="519964"/>
                <a:gridCol w="532054"/>
                <a:gridCol w="532054"/>
                <a:gridCol w="2022419"/>
              </a:tblGrid>
              <a:tr h="393396"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№ </a:t>
                      </a:r>
                      <a:r>
                        <a:rPr lang="ru-RU" sz="900" b="1" u="none" strike="noStrike" dirty="0" err="1"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/</a:t>
                      </a:r>
                      <a:r>
                        <a:rPr lang="ru-RU" sz="900" b="1" u="none" strike="noStrike" dirty="0" err="1"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Планируемые результаты реализации муниципальной программы (подпрограммы) (Показатель реализации мероприятий)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Тип показателя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Единица измерения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Базовое значение показателя на начало реализации программы 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gridSpan="5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Планируемое значение по годам реализации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Номер и название основного мероприятия в перечне мероприятий подпрограммы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</a:tr>
              <a:tr h="41550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2020 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2021 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2022 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2023 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2024 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26057"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39" marR="3439" marT="343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Доля рабочих мест, обеспеченных необходимым компьютерным оборудованием и услугами связи в соответствии с требованиями нормативных правовых актов Московской области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39" marR="3439" marT="343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Отраслевой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39" marR="3439" marT="343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Процент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39" marR="3439" marT="343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39" marR="3439" marT="343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39" marR="3439" marT="343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39" marR="3439" marT="343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39" marR="3439" marT="343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39" marR="3439" marT="343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39" marR="3439" marT="343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01 «Информационная инфраструктура»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39" marR="3439" marT="3439" marB="0"/>
                </a:tc>
              </a:tr>
              <a:tr h="833627"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39" marR="3439" marT="343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Доля многоквартирных домов, имеющих возможность пользоваться услугами проводного и мобильного доступа в информационно-телекоммуникационную сеть Интернет на скорости не менее 1 Мбит/с, предоставляемыми не менее чем 2 операторами связи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39" marR="3439" marT="343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Приоритетный целевой показатель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39" marR="3439" marT="343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Процент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39" marR="3439" marT="343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87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39" marR="3439" marT="343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87,2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39" marR="3439" marT="343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87,4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39" marR="3439" marT="343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87,2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39" marR="3439" marT="343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87,7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39" marR="3439" marT="343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87,8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39" marR="3439" marT="343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01 «Информационная инфраструктура»      </a:t>
                      </a:r>
                      <a:b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</a:b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39" marR="3439" marT="3439" marB="0"/>
                </a:tc>
              </a:tr>
              <a:tr h="1248768"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39" marR="3439" marT="343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Увеличение доли защищенных по требованиям безопасности информации информационных систем, используемых ОМСУ муниципального образования Московской области, в соответствии с категорией обрабатываемой информации, а также персональных компьютеров, используемых на рабочих местах работников, обеспеченных антивирусным программным обеспечением с регулярным обновлением соответствующих баз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39" marR="3439" marT="343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Отраслевой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39" marR="3439" marT="343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Процент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39" marR="3439" marT="343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97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39" marR="3439" marT="343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39" marR="3439" marT="343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39" marR="3439" marT="343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39" marR="3439" marT="343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39" marR="3439" marT="343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39" marR="3439" marT="343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02 «Информационная безопасность»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39" marR="3439" marT="3439" marB="0"/>
                </a:tc>
              </a:tr>
              <a:tr h="522272"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39" marR="3439" marT="343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Стоимостная доля закупаемого и (или) арендуемого ОМСУ муниципального образования Московской области отечественного программного обеспечения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39" marR="3439" marT="343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Отраслевой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39" marR="3439" marT="343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Процент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39" marR="3439" marT="343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75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39" marR="3439" marT="343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75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39" marR="3439" marT="343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39" marR="3439" marT="343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75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39" marR="3439" marT="343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39" marR="3439" marT="343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39" marR="3439" marT="343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03 «Цифровое государственное управление»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39" marR="3439" marT="3439" marB="0"/>
                </a:tc>
              </a:tr>
              <a:tr h="314702"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39" marR="3439" marT="343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Повторные обращения – Доля обращений, поступивших на портал «Добродел», по которым поступили повторные обращения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39" marR="3439" marT="343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Рейтинг-45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39" marR="3439" marT="343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Процент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39" marR="3439" marT="343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30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39" marR="3439" marT="343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30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39" marR="3439" marT="343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30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39" marR="3439" marT="343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30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39" marR="3439" marT="343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30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39" marR="3439" marT="343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30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39" marR="3439" marT="343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03 «Цифровое государственное управление»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39" marR="3439" marT="3439" marB="0"/>
                </a:tc>
              </a:tr>
              <a:tr h="418486"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39" marR="3439" marT="343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Отложенные решения – Доля отложенных решений от числа ответов, предоставленных на портале «Добродел» (два и более раз)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39" marR="3439" marT="343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39" marR="3439" marT="343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Процент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39" marR="3439" marT="343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39" marR="3439" marT="343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39" marR="3439" marT="343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39" marR="3439" marT="343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39" marR="3439" marT="343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39" marR="3439" marT="343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39" marR="3439" marT="343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03 «Цифровое государственное управление»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39" marR="3439" marT="3439" marB="0"/>
                </a:tc>
              </a:tr>
              <a:tr h="314702"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39" marR="3439" marT="343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Ответь вовремя – Доля жалоб, поступивших на портал «Добродел», по которым нарушен срок подготовки ответа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39" marR="3439" marT="343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Приоритетный показатель Рейтинг-45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39" marR="3439" marT="343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Процент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39" marR="3439" marT="343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39" marR="3439" marT="343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39" marR="3439" marT="343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39" marR="3439" marT="343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39" marR="3439" marT="343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39" marR="3439" marT="343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39" marR="3439" marT="343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03 «Цифровое государственное управление»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39" marR="3439" marT="3439" marB="0"/>
                </a:tc>
              </a:tr>
              <a:tr h="833627"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39" marR="3439" marT="343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Образовательные организации оснащены (обновили) компьютерным, мультимедийным, презентационным оборудованием и программным обеспечением в рамках эксперимента по модернизации начального общего, основного общего и среднего общего образования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39" marR="3439" marT="343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Региональный проект «Цифровая образовательная среда»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39" marR="3439" marT="343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Процент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39" marR="3439" marT="343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39" marR="3439" marT="343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39" marR="3439" marT="343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39" marR="3439" marT="343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57,14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39" marR="3439" marT="343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39" marR="3439" marT="343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39" marR="3439" marT="343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Федеральный проект E4 «Цифровая образовательная среда»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39" marR="3439" marT="3439" marB="0"/>
                </a:tc>
              </a:tr>
              <a:tr h="522272"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39" marR="3439" marT="343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Доля электронного юридически значимого документооборота в органах местного самоуправления и подведомственных им учреждениях в Московской области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39" marR="3439" marT="343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Приоритетный показатель, Указ Президента РФ от 04.02.2021 №68 "Цифровая зрелость"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39" marR="3439" marT="343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процент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39" marR="3439" marT="343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98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39" marR="3439" marT="343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98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39" marR="3439" marT="343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98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39" marR="3439" marT="343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98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39" marR="3439" marT="343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98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39" marR="3439" marT="343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98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39" marR="3439" marT="343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03 «Цифровое государственное управление»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39" marR="3439" marT="3439" marB="0"/>
                </a:tc>
              </a:tr>
            </a:tbl>
          </a:graphicData>
        </a:graphic>
      </p:graphicFrame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251520" y="247452"/>
          <a:ext cx="8568950" cy="6277892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330255"/>
                <a:gridCol w="1592302"/>
                <a:gridCol w="790254"/>
                <a:gridCol w="592690"/>
                <a:gridCol w="719486"/>
                <a:gridCol w="507178"/>
                <a:gridCol w="518973"/>
                <a:gridCol w="507178"/>
                <a:gridCol w="518973"/>
                <a:gridCol w="518973"/>
                <a:gridCol w="1972688"/>
              </a:tblGrid>
              <a:tr h="615460"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№ </a:t>
                      </a:r>
                      <a:r>
                        <a:rPr lang="ru-RU" sz="900" b="1" u="none" strike="noStrike" dirty="0" err="1"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/</a:t>
                      </a:r>
                      <a:r>
                        <a:rPr lang="ru-RU" sz="900" b="1" u="none" strike="noStrike" dirty="0" err="1"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Планируемые результаты реализации муниципальной программы (подпрограммы) (Показатель реализации мероприятий)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Тип показателя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Единица измерения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Базовое значение показателя на начало реализации программы 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gridSpan="5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Планируемое значение по годам реализации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Номер и название основного мероприятия в перечне мероприятий подпрограммы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</a:tr>
              <a:tr h="54707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2020 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2021 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2022 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2023 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2024 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967028">
                <a:tc>
                  <a:txBody>
                    <a:bodyPr/>
                    <a:lstStyle/>
                    <a:p>
                      <a:pPr algn="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61" marR="4861" marT="4861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Доля обращений за получением муниципальных (государственных) услуг в электронном виде с использованием РПГУ без необходимости личного посещения органов местного самоуправления и МФЦ от общего количества таких услуг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61" marR="4861" marT="4861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Приоритетный показатель, региональный проект "Цифровое государственное управление", Соглашение от 16.12.2020 №071-2019-D6001-50/2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61" marR="4861" marT="486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Проценнт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61" marR="4861" marT="486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90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61" marR="4861" marT="486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61" marR="4861" marT="486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61" marR="4861" marT="486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95,5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61" marR="4861" marT="486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61" marR="4861" marT="486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61" marR="4861" marT="4861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03 «Цифровое государственное управление»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61" marR="4861" marT="4861" marB="0"/>
                </a:tc>
              </a:tr>
              <a:tr h="653842">
                <a:tc>
                  <a:txBody>
                    <a:bodyPr/>
                    <a:lstStyle/>
                    <a:p>
                      <a:pPr algn="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61" marR="4861" marT="4861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Образовательные организации обеспечены материально- технической базой для внедрения цифровой образовательной среды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61" marR="4861" marT="4861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Приоритетный показатель, региональный проект "Цифровая образовательная среда"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61" marR="4861" marT="486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единица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61" marR="4861" marT="486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61" marR="4861" marT="486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61" marR="4861" marT="486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61" marR="4861" marT="486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61" marR="4861" marT="486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61" marR="4861" marT="486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61" marR="4861" marT="4861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Федеральный проект D6 «Цифровое государственное управление»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61" marR="4861" marT="4861" marB="0"/>
                </a:tc>
              </a:tr>
              <a:tr h="1928561">
                <a:tc>
                  <a:txBody>
                    <a:bodyPr/>
                    <a:lstStyle/>
                    <a:p>
                      <a:pPr algn="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13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61" marR="4861" marT="4861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Доля помещений аппаратных, приведенных в соответствие со стандартом «Цифровая школа» в части ИТ-инфраструктуры государственных и муниципальных общеобразовательных организаций, реализующих программы общего образования, для обеспечения в помещениях безопасного доступа к государственным, муниципальным и иным информационным системам, информационно-телекоммуникационной сети «Интернет» и обеспечения базовой безопасности образовательного процесса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61" marR="4861" marT="4861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Приоритетный показатель, региональный проект "Информационная инфраструктура" субсидия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61" marR="4861" marT="486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процент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61" marR="4861" marT="486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4,35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61" marR="4861" marT="486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61" marR="4861" marT="486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4,35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61" marR="4861" marT="486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61" marR="4861" marT="486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61" marR="4861" marT="486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61" marR="4861" marT="4861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Федеральный проект D2 «Информационная инфраструктура»</a:t>
                      </a:r>
                      <a:b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Федеральный проект E4 «Цифровая образовательная среда»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61" marR="4861" marT="4861" marB="0"/>
                </a:tc>
              </a:tr>
              <a:tr h="769227">
                <a:tc>
                  <a:txBody>
                    <a:bodyPr/>
                    <a:lstStyle/>
                    <a:p>
                      <a:pPr algn="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14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61" marR="4861" marT="4861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Доля работников ОМСУ муниципального образования Московской области, обеспеченных средствами электронной подписи в соответствии с установленными требованиями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61" marR="4861" marT="4861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Приоритетный целевой показатель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61" marR="4861" marT="486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Процент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61" marR="4861" marT="486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61" marR="4861" marT="486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61" marR="4861" marT="486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61" marR="4861" marT="486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61" marR="4861" marT="486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61" marR="4861" marT="486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61" marR="4861" marT="4861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02 «Информационная безопасность»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61" marR="4861" marT="4861" marB="0"/>
                </a:tc>
              </a:tr>
              <a:tr h="796699">
                <a:tc>
                  <a:txBody>
                    <a:bodyPr/>
                    <a:lstStyle/>
                    <a:p>
                      <a:pPr algn="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15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61" marR="4861" marT="4861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Доля муниципальных (государственных) услуг, предоставленных без нарушения регламентного срока при оказании услуг в электронном виде на региональном портале государственных услуг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61" marR="4861" marT="4861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Приоритетный показатель, Указ Президента РФ от 04.02..2021 №68, "Цифровая зрелость"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61" marR="4861" marT="486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Процент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61" marR="4861" marT="486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61" marR="4861" marT="486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61" marR="4861" marT="486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61" marR="4861" marT="486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61" marR="4861" marT="486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61" marR="4861" marT="486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61" marR="4861" marT="4861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03 «Цифровое государственное управление»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61" marR="4861" marT="4861" marB="0"/>
                </a:tc>
              </a:tr>
            </a:tbl>
          </a:graphicData>
        </a:graphic>
      </p:graphicFrame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 descr="https://bioprocessintl.com/wp-content/uploads/2021/03/iStock-47112411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66513" y="188640"/>
            <a:ext cx="1177487" cy="7647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6" name="Прямая со стрелкой 5"/>
          <p:cNvCxnSpPr/>
          <p:nvPr/>
        </p:nvCxnSpPr>
        <p:spPr>
          <a:xfrm>
            <a:off x="3347864" y="1988840"/>
            <a:ext cx="1368152" cy="0"/>
          </a:xfrm>
          <a:prstGeom prst="straightConnector1">
            <a:avLst/>
          </a:prstGeom>
          <a:ln w="381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Заголовок 3"/>
          <p:cNvSpPr txBox="1">
            <a:spLocks/>
          </p:cNvSpPr>
          <p:nvPr/>
        </p:nvSpPr>
        <p:spPr>
          <a:xfrm>
            <a:off x="251520" y="1628800"/>
            <a:ext cx="3096344" cy="783193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rtlCol="0" anchor="ctr">
            <a:spAutoFit/>
          </a:bodyPr>
          <a:lstStyle/>
          <a:p>
            <a:pPr algn="ctr">
              <a:buNone/>
            </a:pPr>
            <a:r>
              <a:rPr lang="ru-RU" sz="2000" b="1" dirty="0" smtClean="0">
                <a:ln w="12700" cmpd="sng">
                  <a:solidFill>
                    <a:srgbClr val="00B050"/>
                  </a:solidFill>
                  <a:prstDash val="solid"/>
                </a:ln>
                <a:solidFill>
                  <a:srgbClr val="9BF3C9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1. Составление проекта бюджета</a:t>
            </a:r>
            <a:endParaRPr lang="ru-RU" sz="2000" b="1" dirty="0">
              <a:ln w="12700" cmpd="sng">
                <a:solidFill>
                  <a:srgbClr val="00B050"/>
                </a:solidFill>
                <a:prstDash val="solid"/>
              </a:ln>
              <a:solidFill>
                <a:srgbClr val="9BF3C9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0" name="Заголовок 3"/>
          <p:cNvSpPr txBox="1">
            <a:spLocks/>
          </p:cNvSpPr>
          <p:nvPr/>
        </p:nvSpPr>
        <p:spPr>
          <a:xfrm>
            <a:off x="251520" y="3501008"/>
            <a:ext cx="3096344" cy="783193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rtlCol="0" anchor="ctr">
            <a:spAutoFit/>
          </a:bodyPr>
          <a:lstStyle/>
          <a:p>
            <a:pPr algn="ctr"/>
            <a:r>
              <a:rPr lang="ru-RU" sz="2000" b="1" dirty="0" smtClean="0">
                <a:ln w="10541" cmpd="sng">
                  <a:solidFill>
                    <a:srgbClr val="00B050"/>
                  </a:solidFill>
                  <a:prstDash val="solid"/>
                </a:ln>
                <a:solidFill>
                  <a:srgbClr val="9BF3C9"/>
                </a:solidFill>
              </a:rPr>
              <a:t>2. Рассмотрение проекта бюджета</a:t>
            </a:r>
            <a:endParaRPr lang="ru-RU" sz="2000" b="1" dirty="0">
              <a:ln w="10541" cmpd="sng">
                <a:solidFill>
                  <a:srgbClr val="00B050"/>
                </a:solidFill>
                <a:prstDash val="solid"/>
              </a:ln>
              <a:solidFill>
                <a:srgbClr val="9BF3C9"/>
              </a:solidFill>
            </a:endParaRPr>
          </a:p>
        </p:txBody>
      </p:sp>
      <p:cxnSp>
        <p:nvCxnSpPr>
          <p:cNvPr id="11" name="Прямая со стрелкой 10"/>
          <p:cNvCxnSpPr/>
          <p:nvPr/>
        </p:nvCxnSpPr>
        <p:spPr>
          <a:xfrm>
            <a:off x="3347864" y="3861048"/>
            <a:ext cx="1440160" cy="0"/>
          </a:xfrm>
          <a:prstGeom prst="straightConnector1">
            <a:avLst/>
          </a:prstGeom>
          <a:ln w="38100" cmpd="sng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Заголовок 3"/>
          <p:cNvSpPr txBox="1">
            <a:spLocks/>
          </p:cNvSpPr>
          <p:nvPr/>
        </p:nvSpPr>
        <p:spPr>
          <a:xfrm>
            <a:off x="251520" y="5229200"/>
            <a:ext cx="3096344" cy="783193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rtlCol="0" anchor="ctr">
            <a:spAutoFit/>
          </a:bodyPr>
          <a:lstStyle/>
          <a:p>
            <a:pPr algn="ctr"/>
            <a:r>
              <a:rPr lang="ru-RU" sz="2000" b="1" dirty="0" smtClean="0">
                <a:ln w="10541" cmpd="sng">
                  <a:solidFill>
                    <a:srgbClr val="00B050"/>
                  </a:solidFill>
                  <a:prstDash val="solid"/>
                </a:ln>
                <a:solidFill>
                  <a:srgbClr val="9BF3C9"/>
                </a:solidFill>
              </a:rPr>
              <a:t>3. Утверждение проекта бюджета</a:t>
            </a:r>
          </a:p>
        </p:txBody>
      </p:sp>
      <p:cxnSp>
        <p:nvCxnSpPr>
          <p:cNvPr id="13" name="Прямая со стрелкой 12"/>
          <p:cNvCxnSpPr/>
          <p:nvPr/>
        </p:nvCxnSpPr>
        <p:spPr>
          <a:xfrm flipV="1">
            <a:off x="3347864" y="5661248"/>
            <a:ext cx="1368152" cy="2"/>
          </a:xfrm>
          <a:prstGeom prst="straightConnector1">
            <a:avLst/>
          </a:prstGeom>
          <a:ln w="38100" cmpd="sng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Скругленный прямоугольник 13"/>
          <p:cNvSpPr/>
          <p:nvPr/>
        </p:nvSpPr>
        <p:spPr>
          <a:xfrm>
            <a:off x="4788024" y="908720"/>
            <a:ext cx="4248472" cy="2145268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200" b="1" i="1" dirty="0" smtClean="0">
                <a:latin typeface="Times New Roman" pitchFamily="18" charset="0"/>
                <a:cs typeface="Times New Roman" pitchFamily="18" charset="0"/>
              </a:rPr>
              <a:t>Составление проекта бюджета Рузского городского округа регламентируется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Постановлением Администрации РГО от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11.10.2022 №4901 "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О внесении изменений в Порядок составления проекта бюджета </a:t>
            </a:r>
            <a:br>
              <a:rPr lang="ru-RU" sz="1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Рузского городского округа Московской области </a:t>
            </a:r>
            <a:br>
              <a:rPr lang="ru-RU" sz="1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на очередной финансовый год и плановый период, утвержденный постановлением Администрации Рузского городского округа Московской области от 21.06.2021 № 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2182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»</a:t>
            </a:r>
            <a:endParaRPr lang="ru-RU" sz="11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Блок-схема: альтернативный процесс 15"/>
          <p:cNvSpPr/>
          <p:nvPr/>
        </p:nvSpPr>
        <p:spPr>
          <a:xfrm>
            <a:off x="4788024" y="3140968"/>
            <a:ext cx="4248472" cy="1532334"/>
          </a:xfrm>
          <a:prstGeom prst="flowChartAlternateProcess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Глава Рузского городского округа представляет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проект бюджета городского округа на рассмотрение Совету депутатов не позднее 15 ноября текущего года. Совет депутатов рассматривает проект решения о бюджете городского округа.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Блок-схема: альтернативный процесс 20"/>
          <p:cNvSpPr/>
          <p:nvPr/>
        </p:nvSpPr>
        <p:spPr>
          <a:xfrm>
            <a:off x="4788024" y="4797152"/>
            <a:ext cx="4248472" cy="1532334"/>
          </a:xfrm>
          <a:prstGeom prst="flowChartAlternateProcess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Бюджет Рузского городского округа утверждается Советом депутатов Рузского городского округа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и подлежит опубликованию его в специальном средстве массовой информации и размещению на официальном сайте администрации Рузского городского округа.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Заголовок 6">
            <a:extLst>
              <a:ext uri="{FF2B5EF4-FFF2-40B4-BE49-F238E27FC236}">
                <a16:creationId xmlns:a16="http://schemas.microsoft.com/office/drawing/2014/main" xmlns="" id="{B0607DA8-6843-427B-8234-C58238E1E53D}"/>
              </a:ext>
            </a:extLst>
          </p:cNvPr>
          <p:cNvSpPr txBox="1">
            <a:spLocks/>
          </p:cNvSpPr>
          <p:nvPr/>
        </p:nvSpPr>
        <p:spPr>
          <a:xfrm>
            <a:off x="215008" y="188640"/>
            <a:ext cx="8928992" cy="764703"/>
          </a:xfrm>
          <a:prstGeom prst="rect">
            <a:avLst/>
          </a:prstGeom>
        </p:spPr>
        <p:txBody>
          <a:bodyPr vert="horz" rtlCol="0" anchor="ctr">
            <a:noAutofit/>
          </a:bodyPr>
          <a:lstStyle/>
          <a:p>
            <a:pPr lvl="0">
              <a:spcBef>
                <a:spcPct val="0"/>
              </a:spcBef>
            </a:pPr>
            <a:r>
              <a:rPr lang="ru-RU" sz="28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Этапы составления и утверждения бюджета Рузского городской округа</a:t>
            </a:r>
            <a:endParaRPr kumimoji="0" lang="ru-RU" sz="2800" i="0" u="none" strike="noStrike" kern="1200" normalizeH="0" baseline="0" noProof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uLnTx/>
              <a:uFillTx/>
              <a:ea typeface="+mj-ea"/>
              <a:cs typeface="+mj-cs"/>
            </a:endParaRPr>
          </a:p>
        </p:txBody>
      </p:sp>
      <p:pic>
        <p:nvPicPr>
          <p:cNvPr id="2050" name="Picture 2" descr="https://mospravda.ru/wp-content/uploads/2019/10/budjrt_2018-c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938610"/>
            <a:ext cx="1403648" cy="9193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107504" y="1556792"/>
          <a:ext cx="8784975" cy="5040560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338582"/>
                <a:gridCol w="1632446"/>
                <a:gridCol w="810178"/>
                <a:gridCol w="607633"/>
                <a:gridCol w="737625"/>
                <a:gridCol w="519964"/>
                <a:gridCol w="532055"/>
                <a:gridCol w="519964"/>
                <a:gridCol w="532055"/>
                <a:gridCol w="532055"/>
                <a:gridCol w="2022418"/>
              </a:tblGrid>
              <a:tr h="214261"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№ </a:t>
                      </a:r>
                      <a:r>
                        <a:rPr lang="ru-RU" sz="900" b="1" u="none" strike="noStrike" dirty="0" err="1"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/</a:t>
                      </a:r>
                      <a:r>
                        <a:rPr lang="ru-RU" sz="900" b="1" u="none" strike="noStrike" dirty="0" err="1"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Планируемые результаты реализации муниципальной программы (подпрограммы) (Показатель реализации мероприятий)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Тип показателя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Единица измерения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Базовое значение показателя на начало реализации программы 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gridSpan="5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Планируемое значение по годам реализации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Номер и название основного мероприятия в перечне мероприятий подпрограммы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</a:tr>
              <a:tr h="64994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2020 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2021 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2022 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2023 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2024 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14261"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16.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704" marR="3704" marT="3704" marB="0" anchor="ctr">
                    <a:solidFill>
                      <a:srgbClr val="FFC000"/>
                    </a:solidFill>
                  </a:tcPr>
                </a:tc>
                <a:tc gridSpan="10"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"Архитектура и градостроительство"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704" marR="3704" marT="3704" marB="0" anchor="ctr"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83651"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16.1.</a:t>
                      </a:r>
                      <a:endParaRPr lang="ru-RU" sz="9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704" marR="3704" marT="3704" marB="0" anchor="ctr"/>
                </a:tc>
                <a:tc gridSpan="10">
                  <a:txBody>
                    <a:bodyPr/>
                    <a:lstStyle/>
                    <a:p>
                      <a:pPr algn="ctr" fontAlgn="ctr"/>
                      <a:r>
                        <a:rPr lang="ru-RU" sz="900" b="1" i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Подпрограмма 1 "Разработка Генерального плана развития городского округа"</a:t>
                      </a:r>
                      <a:endParaRPr lang="ru-RU" sz="9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704" marR="3704" marT="3704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37453"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1.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704" marR="3704" marT="3704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Наличие утвержденного в актуальной версии генерального плана городского округа (внесение изменений в генеральный план городского округа)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704" marR="3704" marT="3704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Показатель МП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704" marR="3704" marT="3704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да/нет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704" marR="3704" marT="370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да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704" marR="3704" marT="370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да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704" marR="3704" marT="370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да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704" marR="3704" marT="370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да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704" marR="3704" marT="370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да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704" marR="3704" marT="370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да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704" marR="3704" marT="3704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02 «Разработка и внесение изменений в документы территориального планирования муниципальных образований Московской области»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704" marR="3704" marT="3704" marB="0"/>
                </a:tc>
              </a:tr>
              <a:tr h="764174"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2.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704" marR="3704" marT="3704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Наличие утвержденных в актуальной версии Правил землепользования и застройки городского округа (внесение изменений в Правила землепользования и застройки городского округа)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704" marR="3704" marT="3704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704" marR="3704" marT="3704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да/нет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704" marR="3704" marT="370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да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704" marR="3704" marT="370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да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704" marR="3704" marT="370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да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704" marR="3704" marT="370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да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704" marR="3704" marT="370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да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704" marR="3704" marT="370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да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704" marR="3704" marT="3704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03 «Разработка и внесение изменений в документы градостроительного зонирования муниципальных образований Московской области»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704" marR="3704" marT="3704" marB="0"/>
                </a:tc>
              </a:tr>
              <a:tr h="924382"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3.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704" marR="3704" marT="3704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Наличие утвержденных нормативов градостроительного проектирования городского округа (внесение изменений в нормативы градостроительного проектирования городского округа)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704" marR="3704" marT="3704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704" marR="3704" marT="3704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да/нет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704" marR="3704" marT="370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да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704" marR="3704" marT="370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да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704" marR="3704" marT="370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да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704" marR="3704" marT="370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да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704" marR="3704" marT="370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да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704" marR="3704" marT="370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да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704" marR="3704" marT="3704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04 «Обеспечение разработки и внесение изменений в нормативы градостроительного проектирования городского округа»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704" marR="3704" marT="3704" marB="0"/>
                </a:tc>
              </a:tr>
              <a:tr h="637453"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4.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704" marR="3704" marT="3704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Наличие утвержденной карты планируемого размещения объектов местного значения муниципального образования Московской области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704" marR="3704" marT="3704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704" marR="3704" marT="3704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да/нет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704" marR="3704" marT="370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да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704" marR="3704" marT="370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да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704" marR="3704" marT="370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да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704" marR="3704" marT="370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да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704" marR="3704" marT="370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да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704" marR="3704" marT="370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да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704" marR="3704" marT="3704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02 «Разработка и внесение изменений в документы территориального планирования муниципальных образований Московской области»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704" marR="3704" marT="3704" marB="0"/>
                </a:tc>
              </a:tr>
              <a:tr h="177532"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16.2.</a:t>
                      </a:r>
                      <a:endParaRPr lang="ru-RU" sz="9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704" marR="3704" marT="3704" marB="0" anchor="ctr"/>
                </a:tc>
                <a:tc gridSpan="10">
                  <a:txBody>
                    <a:bodyPr/>
                    <a:lstStyle/>
                    <a:p>
                      <a:pPr algn="ctr" fontAlgn="ctr"/>
                      <a:r>
                        <a:rPr lang="ru-RU" sz="900" b="1" i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Подпрограмма: 2. Реализация политики пространственного развития</a:t>
                      </a:r>
                      <a:endParaRPr lang="ru-RU" sz="9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704" marR="3704" marT="3704" marB="0" anchor="ctr"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37453"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704" marR="3704" marT="3704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Количество ликвидированных самовольных, недостроенных и аварийных объектов на территории муниципального образования Московской области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704" marR="3704" marT="3704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Ретинг-45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704" marR="3704" marT="370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Единиц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704" marR="3704" marT="370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704" marR="3704" marT="370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704" marR="3704" marT="370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704" marR="3704" marT="370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704" marR="3704" marT="370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704" marR="3704" marT="370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704" marR="3704" marT="3704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04 «Обеспечение мер по ликвидации самовольных, недостроенных и аварийных объектов на территории муниципального образования Московской области»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704" marR="3704" marT="3704" marB="0"/>
                </a:tc>
              </a:tr>
            </a:tbl>
          </a:graphicData>
        </a:graphic>
      </p:graphicFrame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354162"/>
          </a:xfrm>
        </p:spPr>
        <p:txBody>
          <a:bodyPr>
            <a:normAutofit fontScale="90000"/>
          </a:bodyPr>
          <a:lstStyle/>
          <a:p>
            <a:r>
              <a:rPr lang="ru-RU" sz="28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cs typeface="Calibri" pitchFamily="34" charset="0"/>
              </a:rPr>
              <a:t>Показатели муниципальной программы </a:t>
            </a:r>
            <a:r>
              <a:rPr lang="ru-RU" sz="2800" dirty="0" smtClean="0">
                <a:ln w="127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cs typeface="Calibri" pitchFamily="34" charset="0"/>
              </a:rPr>
              <a:t>«Архитектура и градостроительство» </a:t>
            </a:r>
            <a:r>
              <a:rPr lang="ru-RU" sz="28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cs typeface="Calibri" pitchFamily="34" charset="0"/>
              </a:rPr>
              <a:t>Рузского городского округа</a:t>
            </a:r>
            <a:endParaRPr lang="ru-RU" sz="2800" dirty="0"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179513" y="1268761"/>
          <a:ext cx="8784976" cy="5589239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338580"/>
                <a:gridCol w="1632441"/>
                <a:gridCol w="810179"/>
                <a:gridCol w="607636"/>
                <a:gridCol w="737624"/>
                <a:gridCol w="519965"/>
                <a:gridCol w="532055"/>
                <a:gridCol w="519965"/>
                <a:gridCol w="532055"/>
                <a:gridCol w="532055"/>
                <a:gridCol w="2022421"/>
              </a:tblGrid>
              <a:tr h="147990"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№ </a:t>
                      </a:r>
                      <a:r>
                        <a:rPr lang="ru-RU" sz="900" b="1" u="none" strike="noStrike" dirty="0" err="1"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/</a:t>
                      </a:r>
                      <a:r>
                        <a:rPr lang="ru-RU" sz="900" b="1" u="none" strike="noStrike" dirty="0" err="1"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Планируемые результаты реализации муниципальной программы (подпрограммы) (Показатель реализации мероприятий)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Тип показателя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Единица измерения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Базовое значение показателя на начало реализации программы 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gridSpan="5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Планируемое значение по годам реализации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Номер и название основного мероприятия в перечне мероприятий подпрограммы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</a:tr>
              <a:tr h="69676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2020 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2021 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2022 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2023 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2024 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40562"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17.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91" marR="1191" marT="1191" marB="0" anchor="ctr">
                    <a:solidFill>
                      <a:srgbClr val="FFC000"/>
                    </a:solidFill>
                  </a:tcPr>
                </a:tc>
                <a:tc gridSpan="10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"Формирование современной комфортной городской среды" 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91" marR="1191" marT="1191" marB="0" anchor="ctr"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25079"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i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17.1.</a:t>
                      </a:r>
                      <a:endParaRPr lang="ru-RU" sz="8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91" marR="1191" marT="1191" marB="0" anchor="ctr"/>
                </a:tc>
                <a:tc gridSpan="10">
                  <a:txBody>
                    <a:bodyPr/>
                    <a:lstStyle/>
                    <a:p>
                      <a:pPr algn="ctr" fontAlgn="ctr"/>
                      <a:r>
                        <a:rPr lang="ru-RU" sz="800" b="1" i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Подпрограмма 1. "Комфортная городская среда"</a:t>
                      </a:r>
                      <a:endParaRPr lang="ru-RU" sz="8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91" marR="1191" marT="1191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58936">
                <a:tc>
                  <a:txBody>
                    <a:bodyPr/>
                    <a:lstStyle/>
                    <a:p>
                      <a:pPr algn="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91" marR="1191" marT="1191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Количество благоустроенных общественных территорий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91" marR="1191" marT="1191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Прриоритетный, отраслевой показатель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91" marR="1191" marT="119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Единица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91" marR="1191" marT="119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91" marR="1191" marT="119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91" marR="1191" marT="119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91" marR="1191" marT="119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91" marR="1191" marT="119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91" marR="1191" marT="119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91" marR="1191" marT="1191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Федеральный проект F2 «Формирование комфортной городской среды»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91" marR="1191" marT="1191" marB="0"/>
                </a:tc>
              </a:tr>
              <a:tr h="430918">
                <a:tc>
                  <a:txBody>
                    <a:bodyPr/>
                    <a:lstStyle/>
                    <a:p>
                      <a:pPr algn="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91" marR="1191" marT="1191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Количество благоустроенных общественных территорий, реализованных без привлечения средств федерального бюджета и бюджета Московской области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91" marR="1191" marT="1191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Прриоритетный, отраслевой показатель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91" marR="1191" marT="119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Единица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91" marR="1191" marT="119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91" marR="1191" marT="119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91" marR="1191" marT="119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91" marR="1191" marT="119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91" marR="1191" marT="119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91" marR="1191" marT="119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91" marR="1191" marT="1191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01 «Благоустройство общественных территорий муниципальных образований Московской области»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91" marR="1191" marT="1191" marB="0"/>
                </a:tc>
              </a:tr>
              <a:tr h="430918">
                <a:tc>
                  <a:txBody>
                    <a:bodyPr/>
                    <a:lstStyle/>
                    <a:p>
                      <a:pPr algn="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91" marR="1191" marT="1191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Количество объектов систем наружного освещения, в отношении которых реализованы мероприятия по устройству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91" marR="1191" marT="1191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Приоритетный Отраслевой показатель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91" marR="1191" marT="119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Единица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91" marR="1191" marT="119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91" marR="1191" marT="119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91" marR="1191" marT="119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91" marR="1191" marT="119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34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91" marR="1191" marT="119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91" marR="1191" marT="119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91" marR="1191" marT="1191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01 «Благоустройство общественных территорий муниципальных образований Московской области» Федеральный проект F2 «Формирование комфортной городской среды»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91" marR="1191" marT="1191" marB="0"/>
                </a:tc>
              </a:tr>
              <a:tr h="372816">
                <a:tc>
                  <a:txBody>
                    <a:bodyPr/>
                    <a:lstStyle/>
                    <a:p>
                      <a:pPr algn="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91" marR="1191" marT="1191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Количество парков культуры и отдыха на территории Московской области, в которых благоустроены зоны для досуга и отдыха населения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91" marR="1191" marT="1191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91" marR="1191" marT="119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Единица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91" marR="1191" marT="119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91" marR="1191" marT="119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91" marR="1191" marT="119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91" marR="1191" marT="119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91" marR="1191" marT="119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91" marR="1191" marT="119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91" marR="1191" marT="1191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Федеральный проект F2 «Формирование комфортной городской среды»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91" marR="1191" marT="1191" marB="0"/>
                </a:tc>
              </a:tr>
              <a:tr h="688895">
                <a:tc>
                  <a:txBody>
                    <a:bodyPr/>
                    <a:lstStyle/>
                    <a:p>
                      <a:pPr algn="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91" marR="1191" marT="1191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Реализованы проекты победителей Всероссийского конкурса лучших проектов создания комфортной городской среды в малых городах и исторических поселениях, не менее единицы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91" marR="1191" marT="1191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Региональный проект «Формирование комфортной городской среды (Московская область)»</a:t>
                      </a:r>
                      <a:b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</a:b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91" marR="1191" marT="119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Единица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91" marR="1191" marT="119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91" marR="1191" marT="119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91" marR="1191" marT="119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91" marR="1191" marT="119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91" marR="1191" marT="119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91" marR="1191" marT="119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91" marR="1191" marT="1191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Федеральный проект F2 «Формирование комфортной городской среды»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91" marR="1191" marT="1191" marB="0"/>
                </a:tc>
              </a:tr>
              <a:tr h="465718">
                <a:tc>
                  <a:txBody>
                    <a:bodyPr/>
                    <a:lstStyle/>
                    <a:p>
                      <a:pPr algn="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91" marR="1191" marT="1191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Количество установленных детских игровых площадок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91" marR="1191" marT="1191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Обращение Губернатора Московской области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91" marR="1191" marT="119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Единица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91" marR="1191" marT="119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91" marR="1191" marT="119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91" marR="1191" marT="119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91" marR="1191" marT="119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91" marR="1191" marT="119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91" marR="1191" marT="119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91" marR="1191" marT="1191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01 «Благоустройство общественных территорий муниципальных образований Московской области»      </a:t>
                      </a:r>
                      <a:b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Федеральный проект F2 «Формирование комфортной городской среды»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91" marR="1191" marT="1191" marB="0"/>
                </a:tc>
              </a:tr>
              <a:tr h="279915">
                <a:tc>
                  <a:txBody>
                    <a:bodyPr/>
                    <a:lstStyle/>
                    <a:p>
                      <a:pPr algn="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91" marR="1191" marT="1191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Замена детских игровых площадок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91" marR="1191" marT="1191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Приоритетный Отраслевой показатель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91" marR="1191" marT="119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Единица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91" marR="1191" marT="119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91" marR="1191" marT="119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91" marR="1191" marT="119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91" marR="1191" marT="119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19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91" marR="1191" marT="119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91" marR="1191" marT="119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91" marR="1191" marT="1191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01 «Благоустройство общественных территорий муниципальных образований Московской области»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91" marR="1191" marT="1191" marB="0"/>
                </a:tc>
              </a:tr>
              <a:tr h="688895">
                <a:tc>
                  <a:txBody>
                    <a:bodyPr/>
                    <a:lstStyle/>
                    <a:p>
                      <a:pPr algn="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91" marR="1191" marT="1191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Доля граждан, принявших участие в решении вопросов развития городской среды, от общего количества граждан в возрасте от 14 лет, проживающих в муниципальных образованиях, на территории которых реализуются проекты по созданию комфортной городской среды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91" marR="1191" marT="1191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Региональный проект «Формирование комфортной городской среды (Московская область)»</a:t>
                      </a:r>
                      <a:b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</a:b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91" marR="1191" marT="119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Процент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91" marR="1191" marT="119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91" marR="1191" marT="119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91" marR="1191" marT="119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15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91" marR="1191" marT="119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91" marR="1191" marT="119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25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91" marR="1191" marT="119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30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91" marR="1191" marT="1191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01 «Благоустройство общественных территорий муниципальных образований Московской области»      </a:t>
                      </a:r>
                      <a:b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Федеральный проект F2 «Формирование комфортной городской среды»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91" marR="1191" marT="1191" marB="0"/>
                </a:tc>
              </a:tr>
              <a:tr h="430918">
                <a:tc>
                  <a:txBody>
                    <a:bodyPr/>
                    <a:lstStyle/>
                    <a:p>
                      <a:pPr algn="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91" marR="1191" marT="1191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Количество объектов, в отношении которых реализованы мероприятия по устройству архитектурно-художественного освещения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91" marR="1191" marT="1191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Приоритетный Отраслевой показатель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91" marR="1191" marT="119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Единица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91" marR="1191" marT="119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91" marR="1191" marT="119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91" marR="1191" marT="119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91" marR="1191" marT="119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91" marR="1191" marT="119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91" marR="1191" marT="119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91" marR="1191" marT="1191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01 «Благоустройство общественных территорий муниципальных образований Московской области»Федеральный проект F2 «Формирование комфортной городской среды»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91" marR="1191" marT="1191" marB="0"/>
                </a:tc>
              </a:tr>
              <a:tr h="430918">
                <a:tc>
                  <a:txBody>
                    <a:bodyPr/>
                    <a:lstStyle/>
                    <a:p>
                      <a:pPr algn="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91" marR="1191" marT="1191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Количество объектов благоустройства, в отношении которых проведены мероприятия по благоустройству, вне реализации национальных и федеральных проектов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91" marR="1191" marT="1191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Приоритетный, отраслевой показатель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91" marR="1191" marT="119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Единиц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91" marR="1191" marT="119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91" marR="1191" marT="119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91" marR="1191" marT="119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91" marR="1191" marT="119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91" marR="1191" marT="119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91" marR="1191" marT="119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91" marR="1191" marT="1191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Федеральный проект F2 «Формирование комфортной городской среды»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91" marR="1191" marT="1191" marB="0"/>
                </a:tc>
              </a:tr>
            </a:tbl>
          </a:graphicData>
        </a:graphic>
      </p:graphicFrame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23528" y="116632"/>
            <a:ext cx="8579296" cy="1143000"/>
          </a:xfrm>
        </p:spPr>
        <p:txBody>
          <a:bodyPr>
            <a:noAutofit/>
          </a:bodyPr>
          <a:lstStyle/>
          <a:p>
            <a:r>
              <a:rPr lang="ru-RU" sz="24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cs typeface="Calibri" pitchFamily="34" charset="0"/>
              </a:rPr>
              <a:t>Показатели муниципальной программы </a:t>
            </a:r>
            <a:r>
              <a:rPr lang="ru-RU" sz="2400" dirty="0" smtClean="0">
                <a:ln w="127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cs typeface="Calibri" pitchFamily="34" charset="0"/>
              </a:rPr>
              <a:t>«Формирование современной комфортной городской среды» </a:t>
            </a:r>
            <a:r>
              <a:rPr lang="ru-RU" sz="24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cs typeface="Calibri" pitchFamily="34" charset="0"/>
              </a:rPr>
              <a:t>Рузского городского округа</a:t>
            </a:r>
            <a:endParaRPr lang="ru-RU" sz="2400" dirty="0"/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251520" y="332656"/>
          <a:ext cx="8640959" cy="6271532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333031"/>
                <a:gridCol w="1605684"/>
                <a:gridCol w="796895"/>
                <a:gridCol w="597671"/>
                <a:gridCol w="725532"/>
                <a:gridCol w="511441"/>
                <a:gridCol w="523333"/>
                <a:gridCol w="511441"/>
                <a:gridCol w="523333"/>
                <a:gridCol w="523333"/>
                <a:gridCol w="1989265"/>
              </a:tblGrid>
              <a:tr h="158292"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№ </a:t>
                      </a:r>
                      <a:r>
                        <a:rPr lang="ru-RU" sz="900" b="1" u="none" strike="noStrike" dirty="0" err="1"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/</a:t>
                      </a:r>
                      <a:r>
                        <a:rPr lang="ru-RU" sz="900" b="1" u="none" strike="noStrike" dirty="0" err="1"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Планируемые результаты реализации муниципальной программы (подпрограммы) (Показатель реализации мероприятий)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Тип показателя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Единица измерения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Базовое значение показателя на начало реализации программы 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gridSpan="5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Планируемое значение по годам реализации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Номер и название основного мероприятия в перечне мероприятий подпрограммы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</a:tr>
              <a:tr h="56943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2020 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2021 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2022 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2023 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2024 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58292"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17.2.</a:t>
                      </a:r>
                      <a:endParaRPr lang="ru-RU" sz="9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12" marR="5012" marT="5012" marB="0" anchor="ctr"/>
                </a:tc>
                <a:tc gridSpan="10">
                  <a:txBody>
                    <a:bodyPr/>
                    <a:lstStyle/>
                    <a:p>
                      <a:pPr algn="ctr" fontAlgn="ctr"/>
                      <a:r>
                        <a:rPr lang="ru-RU" sz="900" b="1" i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Подпрограмма 2. "Благоустройство территорий"</a:t>
                      </a:r>
                      <a:endParaRPr lang="ru-RU" sz="9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12" marR="5012" marT="5012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90077"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12" marR="5012" marT="501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Количество замененных </a:t>
                      </a:r>
                      <a:r>
                        <a:rPr lang="ru-RU" sz="800" u="none" strike="noStrike" dirty="0" err="1">
                          <a:latin typeface="Times New Roman" pitchFamily="18" charset="0"/>
                          <a:cs typeface="Times New Roman" pitchFamily="18" charset="0"/>
                        </a:rPr>
                        <a:t>неэнергоэффективных</a:t>
                      </a:r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 светильников наружного освещения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12" marR="5012" marT="501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Приоритетный, отраслевой показатель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12" marR="5012" marT="501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Штука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12" marR="5012" marT="501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12" marR="5012" marT="501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50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12" marR="5012" marT="501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12" marR="5012" marT="501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12" marR="5012" marT="501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12" marR="5012" marT="501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12" marR="5012" marT="501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01 «Обеспечение комфортной среды проживания на территории муниципального образования»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12" marR="5012" marT="5012" marB="0"/>
                </a:tc>
              </a:tr>
              <a:tr h="689703"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12" marR="5012" marT="501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Содержание территорий общего пользования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12" marR="5012" marT="501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Приоритетный, отраслевой показатель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12" marR="5012" marT="501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Единиц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12" marR="5012" marT="501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12" marR="5012" marT="501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19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12" marR="5012" marT="501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19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12" marR="5012" marT="501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188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12" marR="5012" marT="501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188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12" marR="5012" marT="501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188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12" marR="5012" marT="501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01 «Обеспечение комфортной среды проживания на территории муниципального образования»Федеральный проект F2 «Формирование комфортной городской среды»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12" marR="5012" marT="5012" marB="0"/>
                </a:tc>
              </a:tr>
              <a:tr h="390077"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12" marR="5012" marT="501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Замена детских игровых площадок (МБУ/МАУ)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12" marR="5012" marT="501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Приоритетный, отраслевой показатель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12" marR="5012" marT="501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Единиц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12" marR="5012" marT="501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12" marR="5012" marT="501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12" marR="5012" marT="501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12" marR="5012" marT="501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12" marR="5012" marT="501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12" marR="5012" marT="501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12" marR="5012" marT="501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01 «Обеспечение комфортной среды проживания на территории муниципального образования»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12" marR="5012" marT="5012" marB="0"/>
                </a:tc>
              </a:tr>
              <a:tr h="898874"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12" marR="5012" marT="501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Площадь устраненных дефектов асфальтового покрытия дворовых территорий, в том числе проездов на дворовые территории, в том числе внутриквартальных проездов, в рамках проведения ямочного ремонта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12" marR="5012" marT="501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Приоритетный,</a:t>
                      </a:r>
                      <a:b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обращение Губернатора Московской области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12" marR="5012" marT="501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Кв. м.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12" marR="5012" marT="501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12" marR="5012" marT="501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7639,91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12" marR="5012" marT="501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7640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12" marR="5012" marT="501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7640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12" marR="5012" marT="501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7640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12" marR="5012" marT="501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7640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12" marR="5012" marT="501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01 «Обеспечение комфортной среды проживания на территории муниципального образования»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12" marR="5012" marT="5012" marB="0"/>
                </a:tc>
              </a:tr>
              <a:tr h="514450"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12" marR="5012" marT="501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Количество благоустроенных с привлечением субсидии пешеходных коммуникаций с твердым (асфальтовым) покрытием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12" marR="5012" marT="501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Приоритетный, отраслевой показатель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12" marR="5012" marT="501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Штук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12" marR="5012" marT="501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12" marR="5012" marT="501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12" marR="5012" marT="501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12" marR="5012" marT="501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12" marR="5012" marT="501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12" marR="5012" marT="501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12" marR="5012" marT="501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01 «Обеспечение комфортной среды проживания на территории муниципального образования»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12" marR="5012" marT="5012" marB="0"/>
                </a:tc>
              </a:tr>
              <a:tr h="497489"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12" marR="5012" marT="501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Количество благоустроенных дворовых территорий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12" marR="5012" marT="501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Приоритетный,</a:t>
                      </a:r>
                      <a:b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обращение Губернатора Московской области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12" marR="5012" marT="501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единиц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12" marR="5012" marT="501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12" marR="5012" marT="501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12" marR="5012" marT="501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12" marR="5012" marT="501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32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12" marR="5012" marT="501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12" marR="5012" marT="501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12" marR="5012" marT="501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Федеральный проект F2 «Формирование комфортной городской среды»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12" marR="5012" marT="5012" marB="0"/>
                </a:tc>
              </a:tr>
              <a:tr h="141332"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17.3.</a:t>
                      </a:r>
                      <a:endParaRPr lang="ru-RU" sz="9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12" marR="5012" marT="5012" marB="0" anchor="ctr"/>
                </a:tc>
                <a:tc gridSpan="10">
                  <a:txBody>
                    <a:bodyPr/>
                    <a:lstStyle/>
                    <a:p>
                      <a:pPr algn="ctr" fontAlgn="ctr"/>
                      <a:r>
                        <a:rPr lang="ru-RU" sz="900" b="1" i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Подпрограмма 3. "Создание условий для обеспечения комфортного проживания жителей в многоквартирных домах"</a:t>
                      </a:r>
                      <a:endParaRPr lang="ru-RU" sz="9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12" marR="5012" marT="5012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04902"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12" marR="5012" marT="501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Количество МКД, в которых проведен капитальный ремонт в рамках региональной программы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12" marR="5012" marT="501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Обращение Губернатора Московской области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12" marR="5012" marT="501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Единиц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12" marR="5012" marT="501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12" marR="5012" marT="501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12" marR="5012" marT="501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29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12" marR="5012" marT="501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15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12" marR="5012" marT="501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19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12" marR="5012" marT="501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19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12" marR="5012" marT="501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02 «Создание благоприятных условий для проживания граждан в многоквартирных домах, расположенных на территории Московской области»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12" marR="5012" marT="5012" marB="0"/>
                </a:tc>
              </a:tr>
              <a:tr h="819727"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12" marR="5012" marT="501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Количество отремонтированных подъездов в МКД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12" marR="5012" marT="501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Обращение Губернатора Московской области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12" marR="5012" marT="501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Единиц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12" marR="5012" marT="501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12" marR="5012" marT="501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12" marR="5012" marT="501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22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12" marR="5012" marT="501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43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12" marR="5012" marT="501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23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12" marR="5012" marT="501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23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12" marR="5012" marT="501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01 «Приведение в надлежащее состояние подъездов в многоквартирных домах»      </a:t>
                      </a:r>
                      <a:b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02 «Создание благоприятных условий для проживания граждан в многоквартирных домах, расположенных на территории Московской области»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12" marR="5012" marT="5012" marB="0"/>
                </a:tc>
              </a:tr>
            </a:tbl>
          </a:graphicData>
        </a:graphic>
      </p:graphicFrame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251520" y="1772816"/>
          <a:ext cx="8712967" cy="4683919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336036"/>
                <a:gridCol w="1620181"/>
                <a:gridCol w="804089"/>
                <a:gridCol w="603067"/>
                <a:gridCol w="732082"/>
                <a:gridCol w="516058"/>
                <a:gridCol w="528058"/>
                <a:gridCol w="516058"/>
                <a:gridCol w="528058"/>
                <a:gridCol w="522058"/>
                <a:gridCol w="2007222"/>
              </a:tblGrid>
              <a:tr h="400885"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№ </a:t>
                      </a:r>
                      <a:r>
                        <a:rPr lang="ru-RU" sz="900" b="1" u="none" strike="noStrike" dirty="0" err="1"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/</a:t>
                      </a:r>
                      <a:r>
                        <a:rPr lang="ru-RU" sz="900" b="1" u="none" strike="noStrike" dirty="0" err="1"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Планируемые результаты реализации муниципальной программы (подпрограммы) (Показатель реализации мероприятий)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Тип показателя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Единица измерения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Базовое значение показателя на начало реализации программы 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gridSpan="5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Планируемое значение по годам реализации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Номер и название основного мероприятия в перечне мероприятий подпрограммы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</a:tr>
              <a:tr h="40088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2020 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2021 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2022 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2023 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2024 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59339"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18.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707" marR="7707" marT="7707" marB="0" anchor="ctr">
                    <a:solidFill>
                      <a:srgbClr val="FFC000"/>
                    </a:solidFill>
                  </a:tcPr>
                </a:tc>
                <a:tc gridSpan="10"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"Строительство объектов социальной инфраструктуры" 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707" marR="7707" marT="7707" marB="0" anchor="ctr"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56342"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18.2.</a:t>
                      </a:r>
                      <a:endParaRPr lang="ru-RU" sz="9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707" marR="7707" marT="7707" marB="0" anchor="ctr"/>
                </a:tc>
                <a:tc gridSpan="10">
                  <a:txBody>
                    <a:bodyPr/>
                    <a:lstStyle/>
                    <a:p>
                      <a:pPr algn="ctr" fontAlgn="ctr"/>
                      <a:r>
                        <a:rPr lang="ru-RU" sz="900" b="1" i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Подпрограмма: 2. "Строительство (реконструкция) объектов культуры"</a:t>
                      </a:r>
                      <a:endParaRPr lang="ru-RU" sz="9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707" marR="7707" marT="7707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291741"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707" marR="7707" marT="7707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Количество введенных в эксплуатацию объектов культуры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707" marR="7707" marT="7707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Региональный проект «Культурная среда Подмосковья»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707" marR="7707" marT="770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Единиц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707" marR="7707" marT="770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707" marR="7707" marT="770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707" marR="7707" marT="770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707" marR="7707" marT="770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707" marR="7707" marT="770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707" marR="7707" marT="770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707" marR="7707" marT="7707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Федеральный проект A1 «Культурная среда»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707" marR="7707" marT="7707" marB="0"/>
                </a:tc>
              </a:tr>
              <a:tr h="296952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b="1" i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18.3.</a:t>
                      </a:r>
                      <a:endParaRPr lang="ru-RU" sz="9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707" marR="7707" marT="7707" marB="0"/>
                </a:tc>
                <a:tc gridSpan="10">
                  <a:txBody>
                    <a:bodyPr/>
                    <a:lstStyle/>
                    <a:p>
                      <a:pPr algn="ctr" fontAlgn="t"/>
                      <a:r>
                        <a:rPr lang="ru-RU" sz="900" b="1" i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Подпрограмма: 3. "Строительство (реконструкция) объектов образования"</a:t>
                      </a:r>
                      <a:endParaRPr lang="ru-RU" sz="9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707" marR="7707" marT="7707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648083"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707" marR="7707" marT="7707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Количество введенных в эксплуатацию объектов общего образования не вошедших в состав мероприятий регионального проекта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707" marR="7707" marT="7707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Отраслевой показатель приоритетный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707" marR="7707" marT="770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Единиц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707" marR="7707" marT="770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707" marR="7707" marT="770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707" marR="7707" marT="770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707" marR="7707" marT="770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707" marR="7707" marT="770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707" marR="7707" marT="770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707" marR="7707" marT="7707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02 «Организация строительства (реконструкции) объектов общего образования»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707" marR="7707" marT="7707" marB="0"/>
                </a:tc>
              </a:tr>
            </a:tbl>
          </a:graphicData>
        </a:graphic>
      </p:graphicFrame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282154"/>
          </a:xfrm>
        </p:spPr>
        <p:txBody>
          <a:bodyPr>
            <a:noAutofit/>
          </a:bodyPr>
          <a:lstStyle/>
          <a:p>
            <a:r>
              <a:rPr lang="ru-RU" sz="24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cs typeface="Calibri" pitchFamily="34" charset="0"/>
              </a:rPr>
              <a:t>Показатели муниципальной программы </a:t>
            </a:r>
            <a:r>
              <a:rPr lang="ru-RU" sz="2400" dirty="0" smtClean="0">
                <a:ln w="127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cs typeface="Calibri" pitchFamily="34" charset="0"/>
              </a:rPr>
              <a:t>«Строительство объектов социальной инфраструктуры» </a:t>
            </a:r>
            <a:r>
              <a:rPr lang="ru-RU" sz="24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cs typeface="Calibri" pitchFamily="34" charset="0"/>
              </a:rPr>
              <a:t>Рузского городского округа</a:t>
            </a:r>
            <a:endParaRPr lang="ru-RU" sz="2400" dirty="0"/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179512" y="1551120"/>
          <a:ext cx="8712968" cy="5241601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335806"/>
                <a:gridCol w="1619066"/>
                <a:gridCol w="803535"/>
                <a:gridCol w="602652"/>
                <a:gridCol w="731578"/>
                <a:gridCol w="515702"/>
                <a:gridCol w="527695"/>
                <a:gridCol w="515702"/>
                <a:gridCol w="527695"/>
                <a:gridCol w="527695"/>
                <a:gridCol w="2005842"/>
              </a:tblGrid>
              <a:tr h="145107"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№ </a:t>
                      </a:r>
                      <a:r>
                        <a:rPr lang="ru-RU" sz="900" b="1" u="none" strike="noStrike" dirty="0" err="1"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/</a:t>
                      </a:r>
                      <a:r>
                        <a:rPr lang="ru-RU" sz="900" b="1" u="none" strike="noStrike" dirty="0" err="1"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Планируемые результаты реализации муниципальной программы (подпрограммы) (Показатель реализации мероприятий)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Тип показателя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Единица измерения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Базовое значение показателя на начало реализации программы 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gridSpan="5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Планируемое значение по годам реализации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Номер и название основного мероприятия в перечне мероприятий подпрограммы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</a:tr>
              <a:tr h="66808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2020 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2021 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2022 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2023 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2024 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45107"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19.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2" marR="3462" marT="3462" marB="0" anchor="ctr">
                    <a:solidFill>
                      <a:srgbClr val="FFC000"/>
                    </a:solidFill>
                  </a:tcPr>
                </a:tc>
                <a:tc gridSpan="10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"Переселение граждан из аварийного жилищного фонда"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2" marR="3462" marT="3462" marB="0" anchor="ctr"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39925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i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19.1.</a:t>
                      </a:r>
                      <a:endParaRPr lang="ru-RU" sz="9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2" marR="3462" marT="3462" marB="0" anchor="ctr"/>
                </a:tc>
                <a:tc gridSpan="10">
                  <a:txBody>
                    <a:bodyPr/>
                    <a:lstStyle/>
                    <a:p>
                      <a:pPr algn="ctr" fontAlgn="ctr"/>
                      <a:r>
                        <a:rPr lang="ru-RU" sz="900" b="1" i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Подпрограмма: 1. Обеспечение устойчивого сокращения непригодного для проживания жилищного фонда</a:t>
                      </a:r>
                      <a:endParaRPr lang="ru-RU" sz="9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2" marR="3462" marT="3462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8313"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2" marR="3462" marT="346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Количество квадратных метров расселенного аварийного жилищного фонда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2" marR="3462" marT="346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Показатель муниципальной программы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2" marR="3462" marT="346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Тысяча квадратных метров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2" marR="3462" marT="346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2" marR="3462" marT="346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2" marR="3462" marT="346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2" marR="3462" marT="346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2" marR="3462" marT="346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2" marR="3462" marT="346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2" marR="3462" marT="346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Федеральный проект F3 «Обеспечение устойчивого сокращения непригодного для проживания жилищного фонда»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2" marR="3462" marT="3462" marB="0"/>
                </a:tc>
              </a:tr>
              <a:tr h="373132"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2" marR="3462" marT="346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Количество граждан, расселенных из аварийного жилищного фонда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2" marR="3462" marT="346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Показатель муниципальной программы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2" marR="3462" marT="346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Тысяча человек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2" marR="3462" marT="346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2" marR="3462" marT="346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2" marR="3462" marT="346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2" marR="3462" marT="346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2" marR="3462" marT="346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2" marR="3462" marT="346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2" marR="3462" marT="346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Федеральный проект F3 «Обеспечение устойчивого сокращения непригодного для проживания жилищного фонда»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2" marR="3462" marT="3462" marB="0"/>
                </a:tc>
              </a:tr>
              <a:tr h="150289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i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19.2.</a:t>
                      </a:r>
                      <a:endParaRPr lang="ru-RU" sz="9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2" marR="3462" marT="3462" marB="0" anchor="ctr"/>
                </a:tc>
                <a:tc gridSpan="10">
                  <a:txBody>
                    <a:bodyPr/>
                    <a:lstStyle/>
                    <a:p>
                      <a:pPr algn="ctr" fontAlgn="ctr"/>
                      <a:r>
                        <a:rPr lang="ru-RU" sz="900" b="1" i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Подпрограмма: 2. Обеспечение мероприятий по переселению граждан из аварийного жилищного фонда в Московской области</a:t>
                      </a:r>
                      <a:endParaRPr lang="ru-RU" sz="9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2" marR="3462" marT="3462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80348"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2" marR="3462" marT="346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Количество квадратных метров расселенного аварийного жилищного фонда за счет средств внебюджетных источников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2" marR="3462" marT="346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Показатель муниципальной программы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2" marR="3462" marT="346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Тысяча квадратных метров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2" marR="3462" marT="346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2" marR="3462" marT="346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2" marR="3462" marT="346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2" marR="3462" marT="346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2" marR="3462" marT="346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2" marR="3462" marT="346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2" marR="3462" marT="346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Федеральный проект F3 «Обеспечение устойчивого сокращения непригодного для проживания жилищного фонда»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2" marR="3462" marT="3462" marB="0"/>
                </a:tc>
              </a:tr>
              <a:tr h="480348"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2" marR="3462" marT="346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Количество граждан, расселенных из аварийного жилищного фонда за счет средств внебюджетных источников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2" marR="3462" marT="346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Показатель муниципальной программы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2" marR="3462" marT="346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Тысяча человек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2" marR="3462" marT="346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2" marR="3462" marT="346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2" marR="3462" marT="346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2" marR="3462" marT="346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2" marR="3462" marT="346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2" marR="3462" marT="346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2" marR="3462" marT="346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Федеральный проект F3 «Обеспечение устойчивого сокращения непригодного для проживания жилищного фонда»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2" marR="3462" marT="3462" marB="0"/>
                </a:tc>
              </a:tr>
              <a:tr h="480348"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2" marR="3462" marT="346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Количество квадратных метров расселенного аварийного жилищного фонда, за счет муниципальных программ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2" marR="3462" marT="346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Показатель муниципальной программы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2" marR="3462" marT="346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Тысяча квадратных метров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2" marR="3462" marT="346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2" marR="3462" marT="346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2" marR="3462" marT="346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2" marR="3462" marT="346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2" marR="3462" marT="346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2" marR="3462" marT="346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2" marR="3462" marT="346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Федеральный проект F3 «Обеспечение устойчивого сокращения непригодного для проживания жилищного фонда»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2" marR="3462" marT="3462" marB="0"/>
                </a:tc>
              </a:tr>
              <a:tr h="370173"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2" marR="3462" marT="346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Количество граждан, расселенных из аварийного жилищного фонда, за счет муниципальных программ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2" marR="3462" marT="346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Показатель муниципальной программы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2" marR="3462" marT="346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Тысяча человек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2" marR="3462" marT="346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2" marR="3462" marT="346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2" marR="3462" marT="346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2" marR="3462" marT="346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2" marR="3462" marT="346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2" marR="3462" marT="346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2" marR="3462" marT="346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Федеральный проект F3 «Обеспечение устойчивого сокращения непригодного для проживания жилищного фонда»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2" marR="3462" marT="3462" marB="0"/>
                </a:tc>
              </a:tr>
              <a:tr h="643914"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2" marR="3462" marT="346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Количество квадратных метров непригодного для проживания жилищного фонда, признанного аварийными до 01.01.2017 года, расселенного по Подпрограмме 2.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2" marR="3462" marT="346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Показатель муниципальной программы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2" marR="3462" marT="346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Тысяча квадратных метров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2" marR="3462" marT="346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2" marR="3462" marT="346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0,069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2" marR="3462" marT="346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2" marR="3462" marT="346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1,29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2" marR="3462" marT="346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2" marR="3462" marT="346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2" marR="3462" marT="346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Федеральный проект F3 «Обеспечение устойчивого сокращения непригодного для проживания жилищного фонда»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2" marR="3462" marT="3462" marB="0"/>
                </a:tc>
              </a:tr>
              <a:tr h="735163"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2" marR="3462" marT="346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Количество граждан, расселенных из непригодного для проживания жилищного фонда, признанного аварийными до 01.01.2017 года, расселенного по Подпрограмме 2.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2" marR="3462" marT="346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Показатель муниципальной программы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2" marR="3462" marT="346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Тысяча человек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2" marR="3462" marT="346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2" marR="3462" marT="346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0,004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2" marR="3462" marT="346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2" marR="3462" marT="346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0,09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2" marR="3462" marT="346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2" marR="3462" marT="346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2" marR="3462" marT="346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Федеральный проект F3 «Обеспечение устойчивого сокращения непригодного для проживания жилищного фонда»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62" marR="3462" marT="3462" marB="0"/>
                </a:tc>
              </a:tr>
            </a:tbl>
          </a:graphicData>
        </a:graphic>
      </p:graphicFrame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66130"/>
          </a:xfrm>
        </p:spPr>
        <p:txBody>
          <a:bodyPr>
            <a:noAutofit/>
          </a:bodyPr>
          <a:lstStyle/>
          <a:p>
            <a:r>
              <a:rPr lang="ru-RU" sz="24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cs typeface="Calibri" pitchFamily="34" charset="0"/>
              </a:rPr>
              <a:t>Показатели муниципальной программы </a:t>
            </a:r>
            <a:r>
              <a:rPr lang="ru-RU" sz="2400" dirty="0" smtClean="0">
                <a:ln w="127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cs typeface="Calibri" pitchFamily="34" charset="0"/>
              </a:rPr>
              <a:t>«Переселение граждан из аварийного жилищного фонда» </a:t>
            </a:r>
            <a:r>
              <a:rPr lang="ru-RU" sz="24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cs typeface="Calibri" pitchFamily="34" charset="0"/>
              </a:rPr>
              <a:t>Рузского городского округа</a:t>
            </a:r>
            <a:endParaRPr lang="ru-RU" sz="2400" dirty="0"/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395537" y="260648"/>
          <a:ext cx="8424933" cy="6239246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324705"/>
                <a:gridCol w="1565542"/>
                <a:gridCol w="776974"/>
                <a:gridCol w="582730"/>
                <a:gridCol w="707394"/>
                <a:gridCol w="498653"/>
                <a:gridCol w="510249"/>
                <a:gridCol w="498653"/>
                <a:gridCol w="510249"/>
                <a:gridCol w="510249"/>
                <a:gridCol w="1939535"/>
              </a:tblGrid>
              <a:tr h="216023"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№ </a:t>
                      </a:r>
                      <a:r>
                        <a:rPr lang="ru-RU" sz="900" b="1" u="none" strike="noStrike" dirty="0" err="1"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/</a:t>
                      </a:r>
                      <a:r>
                        <a:rPr lang="ru-RU" sz="900" b="1" u="none" strike="noStrike" dirty="0" err="1"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Планируемые результаты реализации муниципальной программы (подпрограммы) (Показатель реализации мероприятий)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Тип показателя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Единица измерения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Базовое значение показателя на начало реализации программы 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gridSpan="5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Планируемое значение по годам реализации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Номер и название основного мероприятия в перечне мероприятий подпрограммы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</a:tr>
              <a:tr h="28803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2020 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2021 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2022 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2023 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2024 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502" marR="8502" marT="8502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36775">
                <a:tc>
                  <a:txBody>
                    <a:bodyPr/>
                    <a:lstStyle/>
                    <a:p>
                      <a:pPr algn="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" marR="4572" marT="457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Количество квадратных метров непригодного для проживания жилищного фонда, признанного аварийными до 01.01.2017 года, расселенного по адресной программе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" marR="4572" marT="457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Показатель муниципальной программы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" marR="4572" marT="457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Тысяча квадратных метров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" marR="4572" marT="457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" marR="4572" marT="457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" marR="4572" marT="457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" marR="4572" marT="457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" marR="4572" marT="457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" marR="4572" marT="457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" marR="4572" marT="457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Федеральный проект F3 «Обеспечение устойчивого сокращения непригодного для проживания жилищного фонда»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" marR="4572" marT="4572" marB="0"/>
                </a:tc>
              </a:tr>
              <a:tr h="665590">
                <a:tc>
                  <a:txBody>
                    <a:bodyPr/>
                    <a:lstStyle/>
                    <a:p>
                      <a:pPr algn="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" marR="4572" marT="457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Количество граждан, расселенных из непригодного для проживания жилищного фонда, признанного аварийными до 01.01.2017 года, расселенного по адресной программе.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" marR="4572" marT="457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Показатель муниципальной программы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" marR="4572" marT="457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Тысяча человек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" marR="4572" marT="457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" marR="4572" marT="457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" marR="4572" marT="457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" marR="4572" marT="457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" marR="4572" marT="457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" marR="4572" marT="457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" marR="4572" marT="457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Федеральный проект F3 «Обеспечение устойчивого сокращения непригодного для проживания жилищного фонда»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" marR="4572" marT="4572" marB="0"/>
                </a:tc>
              </a:tr>
              <a:tr h="665590">
                <a:tc>
                  <a:txBody>
                    <a:bodyPr/>
                    <a:lstStyle/>
                    <a:p>
                      <a:pPr algn="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" marR="4572" marT="457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Количество квадратных метров непригодного для проживания жилищного фонда, признанного аварийными после 01.01.2017 года, расселенного по Подпрограмме 2.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" marR="4572" marT="457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Показатель муниципальной программы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" marR="4572" marT="457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Тысяча квадратных метров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" marR="4572" marT="457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" marR="4572" marT="457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" marR="4572" marT="457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" marR="4572" marT="457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" marR="4572" marT="457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" marR="4572" marT="457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" marR="4572" marT="457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02 «Переселение граждан из аварийного жилищного фонда»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" marR="4572" marT="4572" marB="0"/>
                </a:tc>
              </a:tr>
              <a:tr h="665590">
                <a:tc>
                  <a:txBody>
                    <a:bodyPr/>
                    <a:lstStyle/>
                    <a:p>
                      <a:pPr algn="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" marR="4572" marT="457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Количество граждан, расселенных из непригодного для проживания жилищного фонда, признанного аварийными после 01.01.2017 года, расселенного по Подпрограмме 2.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" marR="4572" marT="457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Показатель муниципальной программы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" marR="4572" marT="457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Тысяча человек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" marR="4572" marT="457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" marR="4572" marT="457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" marR="4572" marT="457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" marR="4572" marT="457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" marR="4572" marT="457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" marR="4572" marT="457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" marR="4572" marT="457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Тысяча человек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" marR="4572" marT="4572" marB="0"/>
                </a:tc>
              </a:tr>
              <a:tr h="20021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19.3.</a:t>
                      </a:r>
                      <a:endParaRPr lang="ru-RU" sz="8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" marR="4572" marT="4572" marB="0" anchor="ctr"/>
                </a:tc>
                <a:tc gridSpan="10">
                  <a:txBody>
                    <a:bodyPr/>
                    <a:lstStyle/>
                    <a:p>
                      <a:pPr algn="ctr" fontAlgn="t"/>
                      <a:r>
                        <a:rPr lang="ru-RU" sz="800" b="1" i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Подпрограмма: 3. Обеспечение мероприятий по завершению адресной программы «Переселение граждан из аварийного жилищного фонда в Московской области»</a:t>
                      </a:r>
                      <a:endParaRPr lang="ru-RU" sz="8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" marR="4572" marT="4572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36775">
                <a:tc>
                  <a:txBody>
                    <a:bodyPr/>
                    <a:lstStyle/>
                    <a:p>
                      <a:pPr algn="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" marR="4572" marT="457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Количество квадратных метров непригодного для проживания жилищного фонда, признанного аварийными до 01.01.2017 года, расселенного по Подпрограмме 3.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" marR="4572" marT="457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Показатель муниципальной программы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" marR="4572" marT="457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Тысяча квадратных метров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" marR="4572" marT="457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" marR="4572" marT="457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" marR="4572" marT="457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" marR="4572" marT="457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3,13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" marR="4572" marT="457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" marR="4572" marT="457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" marR="4572" marT="457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Федеральный проект F3 «Обеспечение устойчивого сокращения непригодного для проживания жилищного фонда»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" marR="4572" marT="4572" marB="0"/>
                </a:tc>
              </a:tr>
              <a:tr h="643945">
                <a:tc>
                  <a:txBody>
                    <a:bodyPr/>
                    <a:lstStyle/>
                    <a:p>
                      <a:pPr algn="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" marR="4572" marT="4572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Количество граждан, расселенных из непригодного для проживания жилищного фонда, признанного аварийными до 01.01.2017 года, расселенного по Подпрограмме 3.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" marR="4572" marT="4572" marB="0" anchor="b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Показатель муниципальной программы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" marR="4572" marT="457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Тысяча человек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" marR="4572" marT="457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" marR="4572" marT="457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" marR="4572" marT="457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" marR="4572" marT="457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0,211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" marR="4572" marT="457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" marR="4572" marT="457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" marR="4572" marT="457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Федеральный проект F3 «Обеспечение устойчивого сокращения непригодного для проживания жилищного фонда»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" marR="4572" marT="4572" marB="0"/>
                </a:tc>
              </a:tr>
              <a:tr h="643945">
                <a:tc>
                  <a:txBody>
                    <a:bodyPr/>
                    <a:lstStyle/>
                    <a:p>
                      <a:pPr algn="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" marR="4572" marT="4572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Количество граждан, расселенных из непригодного для проживания жилищного фонда, признанного аварийными после 01.01.2017 года, расселенного по Подпрограмме 3.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" marR="4572" marT="4572" marB="0" anchor="b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Показатель муниципальной программы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" marR="4572" marT="457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Тысяча квадратных метров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" marR="4572" marT="457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" marR="4572" marT="457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" marR="4572" marT="457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" marR="4572" marT="457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0,29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" marR="4572" marT="457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" marR="4572" marT="457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" marR="4572" marT="457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01 «Переселение граждан из многоквартирных жилых домов, признанных аварийными в установленном законодательством порядке»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" marR="4572" marT="4572" marB="0"/>
                </a:tc>
              </a:tr>
              <a:tr h="649356">
                <a:tc>
                  <a:txBody>
                    <a:bodyPr/>
                    <a:lstStyle/>
                    <a:p>
                      <a:pPr algn="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" marR="4572" marT="4572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Количество квадратных метров непригодного для проживания жилищного фонда, признанного аварийными после 01.01.2017 года, расселенного по Подпрограмме 3.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" marR="4572" marT="4572" marB="0" anchor="b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Показатель муниципальной программы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" marR="4572" marT="457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Тысяча человек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" marR="4572" marT="457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" marR="4572" marT="457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" marR="4572" marT="457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" marR="4572" marT="457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0,015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" marR="4572" marT="457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" marR="4572" marT="457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" marR="4572" marT="457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01 «Переселение граждан из многоквартирных жилых домов, признанных аварийными в установленном законодательством порядке»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" marR="4572" marT="4572" marB="0"/>
                </a:tc>
              </a:tr>
            </a:tbl>
          </a:graphicData>
        </a:graphic>
      </p:graphicFrame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3923928" y="1916832"/>
            <a:ext cx="5122912" cy="2938331"/>
          </a:xfrm>
        </p:spPr>
        <p:txBody>
          <a:bodyPr>
            <a:normAutofit fontScale="85000" lnSpcReduction="10000"/>
          </a:bodyPr>
          <a:lstStyle/>
          <a:p>
            <a:pPr>
              <a:buNone/>
            </a:pPr>
            <a:r>
              <a:rPr lang="ru-RU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  <a:r>
              <a:rPr lang="ru-RU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представляет собой увязанный по ресурсам, исполнителям и срокам комплекс социально – экономических, организационно – хозяйственных и других мероприятий, обеспечивающих эффективное решение экономических, экологических, социальных и иных проблем развития городского округа.</a:t>
            </a:r>
            <a:endParaRPr lang="ru-RU" sz="2400" dirty="0">
              <a:solidFill>
                <a:schemeClr val="tx1">
                  <a:lumMod val="75000"/>
                  <a:lumOff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ИНФОРМАЦИЯ О ПЛАНИРУЕМЫХ ЦЕЛЕВЫХ ПОКАЗАТЕЛЯХ МУНИЦИПАЛЬНЫХ ПРОГРАММ В ДИНАМИКЕ </a:t>
            </a:r>
            <a:endParaRPr lang="ru-RU" sz="280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33794" name="Picture 2" descr="https://city-yaroslavl.ru/upload/iblock/b2a/11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492896"/>
            <a:ext cx="4355976" cy="32403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323528" y="4653136"/>
            <a:ext cx="3960440" cy="1728192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На реализацию муниципальной программы предусматриваются средства в сумме: </a:t>
            </a: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 2023 году - 1 620,0 тыс. рублей; </a:t>
            </a: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 2024 году – 1 620,0 тыс. рублей; </a:t>
            </a: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 2025 году – 1 620,0 тыс. рублей.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Муниципальная программа «Здравоохранение»</a:t>
            </a:r>
            <a:endParaRPr lang="ru-RU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59394" name="Picture 2" descr="https://micarrerauniversitaria.com/wp-content/uploads/2018/03/medicina-preventiva-31.jpg"/>
          <p:cNvPicPr>
            <a:picLocks noChangeAspect="1" noChangeArrowheads="1"/>
          </p:cNvPicPr>
          <p:nvPr/>
        </p:nvPicPr>
        <p:blipFill>
          <a:blip r:embed="rId2" cstate="print"/>
          <a:srcRect b="7178"/>
          <a:stretch>
            <a:fillRect/>
          </a:stretch>
        </p:blipFill>
        <p:spPr bwMode="auto">
          <a:xfrm>
            <a:off x="6146118" y="4409728"/>
            <a:ext cx="2997882" cy="2448272"/>
          </a:xfrm>
          <a:prstGeom prst="rect">
            <a:avLst/>
          </a:prstGeom>
          <a:noFill/>
        </p:spPr>
      </p:pic>
      <p:pic>
        <p:nvPicPr>
          <p:cNvPr id="59396" name="Picture 4" descr="https://moyaokruga.ru/img/image_big/e2df7501-7e80-4da1-8a60-68d5ed12fb8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92280" y="0"/>
            <a:ext cx="2051720" cy="15387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9398" name="Picture 6" descr="https://er-luhovicy.ru/img/user/c7c5d58f51e8cb05cdeda4a7b9661ceb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700808"/>
            <a:ext cx="4228225" cy="2376263"/>
          </a:xfrm>
          <a:prstGeom prst="rect">
            <a:avLst/>
          </a:prstGeom>
          <a:noFill/>
        </p:spPr>
      </p:pic>
      <p:sp>
        <p:nvSpPr>
          <p:cNvPr id="7" name="Содержимое 1"/>
          <p:cNvSpPr txBox="1">
            <a:spLocks/>
          </p:cNvSpPr>
          <p:nvPr/>
        </p:nvSpPr>
        <p:spPr>
          <a:xfrm>
            <a:off x="4319464" y="1556792"/>
            <a:ext cx="4824536" cy="3096344"/>
          </a:xfrm>
          <a:prstGeom prst="rect">
            <a:avLst/>
          </a:prstGeom>
        </p:spPr>
        <p:txBody>
          <a:bodyPr vert="horz">
            <a:normAutofit fontScale="92500" lnSpcReduction="20000"/>
          </a:bodyPr>
          <a:lstStyle/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None/>
              <a:tabLst/>
              <a:defRPr/>
            </a:pPr>
            <a:r>
              <a:rPr kumimoji="0" lang="ru-RU" sz="19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Цель программы </a:t>
            </a:r>
            <a:r>
              <a:rPr kumimoji="0" lang="ru-RU" sz="19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– улучшение состояния здоровья населения и увеличение ожидаемой продолжительности жизни, развитие первичной медико-санитарной помощи путем развития системы раннего выявления заболеваний, патологических состояний и факторов их развития, включая проведение медицинских осмотров и диспансеризации населения, а также привлечение и закрепление медицинских кадров в учреждениях здравоохранения Рузского городского округа</a:t>
            </a:r>
          </a:p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None/>
              <a:tabLst/>
              <a:defRPr/>
            </a:pPr>
            <a:endParaRPr kumimoji="0" lang="ru-RU" sz="27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Муниципальная программа «Культура и туризм»</a:t>
            </a:r>
            <a:endParaRPr lang="ru-RU" dirty="0"/>
          </a:p>
        </p:txBody>
      </p:sp>
      <p:pic>
        <p:nvPicPr>
          <p:cNvPr id="60418" name="Picture 2" descr="https://xn--12-kmc.xn--80aafey1amqq.xn--d1acj3b/images/events/cover/0a5d5c4c993bb8a05561e0050545e0f4_bi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07518" y="4437112"/>
            <a:ext cx="3636482" cy="2420888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4427984" y="2132856"/>
            <a:ext cx="4572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Цель программы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– обеспечение доступности населения Рузского городского округа Московской области к культурным ценностям и удовлетворение культурных потребностей граждан, повышение качества услуг в сфере культуры в Рузском городском округе Московской области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23528" y="4869160"/>
            <a:ext cx="4572000" cy="147732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На реализацию муниципальной программы предусматриваются средства в сумме: 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 2023 году – 394 986,22 тыс. рублей; 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 2024 году – 375 222,02 тыс. рублей; 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 2025 году – 375 627,84 тыс. рублей.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041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556792"/>
            <a:ext cx="4355976" cy="2592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Муниципальная программа «Образование»</a:t>
            </a:r>
            <a:endParaRPr lang="ru-RU" dirty="0"/>
          </a:p>
        </p:txBody>
      </p:sp>
      <p:pic>
        <p:nvPicPr>
          <p:cNvPr id="61444" name="Picture 4" descr="https://kartinkin.net/uploads/posts/2022-02/1645072325_43-kartinkin-net-p-kartinki-bez-fona-dlya-prezentatsii-4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76056" y="1484784"/>
            <a:ext cx="3419872" cy="2841914"/>
          </a:xfrm>
          <a:prstGeom prst="rect">
            <a:avLst/>
          </a:prstGeom>
          <a:noFill/>
        </p:spPr>
      </p:pic>
      <p:pic>
        <p:nvPicPr>
          <p:cNvPr id="61448" name="Picture 8" descr="https://www.adams-trade.com/wp-content/uploads/2019/02/kartinka-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3861048"/>
            <a:ext cx="4099436" cy="2780163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827584" y="1988840"/>
            <a:ext cx="374441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Цель программы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– создание условий для получения качественного образования и успешной социализации детей и подростков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427984" y="4653136"/>
            <a:ext cx="4572000" cy="147732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На реализацию муниципальной программы предусматриваются средства в сумме: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 2023 году – 1 857 469,00 тыс. рублей; 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 2024 году – 1 818 465,56 тыс. рублей; 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 2025 году – 1 655 911,28 тыс. рублей.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323528" y="1412776"/>
            <a:ext cx="8229600" cy="3744416"/>
          </a:xfrm>
        </p:spPr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Требования Бюджетного Кодекса Российской Федерации</a:t>
            </a:r>
          </a:p>
          <a:p>
            <a:pPr>
              <a:buNone/>
            </a:pPr>
            <a:endParaRPr lang="ru-RU" sz="20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buFont typeface="Wingdings" pitchFamily="2" charset="2"/>
              <a:buChar char="Ø"/>
            </a:pPr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Муниципальные программы Рузского городского округа на 2023-2025 годы</a:t>
            </a:r>
          </a:p>
          <a:p>
            <a:pPr>
              <a:buNone/>
            </a:pPr>
            <a:endParaRPr lang="ru-RU" sz="20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buFont typeface="Wingdings" pitchFamily="2" charset="2"/>
              <a:buChar char="Ø"/>
            </a:pPr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Прогноз социально-экономического развития Рузского городского округа на 2023-2025 годы</a:t>
            </a:r>
          </a:p>
          <a:p>
            <a:pPr>
              <a:buNone/>
            </a:pPr>
            <a:endParaRPr lang="ru-RU" sz="20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buFont typeface="Wingdings" pitchFamily="2" charset="2"/>
              <a:buChar char="Ø"/>
            </a:pPr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Основные направления бюджетной и налоговой политики Рузского городского округа на 2023-2025 годы</a:t>
            </a:r>
          </a:p>
          <a:p>
            <a:pPr>
              <a:buNone/>
            </a:pP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7544" y="116632"/>
            <a:ext cx="7992888" cy="1143000"/>
          </a:xfrm>
        </p:spPr>
        <p:txBody>
          <a:bodyPr>
            <a:noAutofit/>
          </a:bodyPr>
          <a:lstStyle/>
          <a:p>
            <a:r>
              <a:rPr lang="ru-RU" sz="2400" b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Arial Black" pitchFamily="34" charset="0"/>
              </a:rPr>
              <a:t>Основы формирования бюджета Рузского городского округа на 2023 год и на плановый период 2024 и 2025 годов</a:t>
            </a:r>
            <a:endParaRPr lang="ru-RU" sz="2400" b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1026" name="Picture 2" descr="https://traveltimes.ru/wp-content/uploads/2021/06/j5twt9ejeegosw4o88scw00oc8w8cc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68144" y="4797153"/>
            <a:ext cx="3275856" cy="20608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Муниципальная программа «Социальная защита населения»</a:t>
            </a:r>
            <a:endParaRPr lang="ru-RU" dirty="0"/>
          </a:p>
        </p:txBody>
      </p:sp>
      <p:pic>
        <p:nvPicPr>
          <p:cNvPr id="62466" name="Picture 2" descr="https://online-buhuchet.ru/wp-content/uploads/2021/11/457eb5238cd7f28655abc78f62a70278_X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92536" y="4337720"/>
            <a:ext cx="2551464" cy="2520280"/>
          </a:xfrm>
          <a:prstGeom prst="rect">
            <a:avLst/>
          </a:prstGeom>
          <a:noFill/>
        </p:spPr>
      </p:pic>
      <p:pic>
        <p:nvPicPr>
          <p:cNvPr id="62468" name="Picture 4" descr="https://kcson.stv.socinfo.ru/media/2018/06/21/1238190204/image_image_27699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556792"/>
            <a:ext cx="3907439" cy="3024336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4211960" y="1556792"/>
            <a:ext cx="4752528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Цель программы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– социальная поддержка граждан по оплате жилых помещений и коммунальных услуг, формирование условий для беспрепятственного доступа инвалидов и других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маломобильных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групп населения к приоритетным объектам и услугам в сфере культуры, образования, пешеходной инфраструктуры и физической культуры, и спорта в Рузском городском округе, создание условий для отдыха и оздоровления детей в возрасте от семи до пятнадцати лет, развитие и поддержка социально ориентированных некоммерческих организаций. 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11560" y="5085184"/>
            <a:ext cx="4572000" cy="147732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На реализацию муниципальной программы предусматриваются средства в сумме: 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 2023 году – 29 509,18 тыс. рублей; 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 2024 году – 30 103,45 тыс. рублей; 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 2025 году – 30 639,71 тыс. рублей.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83568" y="18864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Муниципальная программа «Спорт»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07504" y="1340768"/>
            <a:ext cx="5346848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Цель программы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– обеспечение возможности жителям Рузского городского округа  систематически заниматься физической культурой и спортом, подготовка спортивного резерва для спортивных сборных команд Московской области и спортивных сборных команд Российской Федерации путём формирования государственной системы подготовки спортивного резерва в Рузском городском округе, обеспечение эффективного финансового, информационного, методического и кадрового сопровождения деятельности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3490" name="Picture 2" descr="https://icqinfo.ru/800/600/https/images.golos.io/DQmVTUiMFEo3LPG9a4Qofsm4VvYd5dNEaoVFh54TJVfSkUV/imag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437112"/>
            <a:ext cx="4306122" cy="2420888"/>
          </a:xfrm>
          <a:prstGeom prst="rect">
            <a:avLst/>
          </a:prstGeom>
          <a:noFill/>
        </p:spPr>
      </p:pic>
      <p:pic>
        <p:nvPicPr>
          <p:cNvPr id="63494" name="Picture 6" descr="https://dopportal.amurobl.ru/images/events/cover/667f5dc087401402a11b39e5e0a1837e_bi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08104" y="1412776"/>
            <a:ext cx="3456384" cy="28083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Прямоугольник 7"/>
          <p:cNvSpPr/>
          <p:nvPr/>
        </p:nvSpPr>
        <p:spPr>
          <a:xfrm>
            <a:off x="4211960" y="4797152"/>
            <a:ext cx="4572000" cy="147732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На реализацию муниципальной программы предусматриваются средства в сумме: 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 2023 году – 101 458,99 тыс. рублей; 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 2024 году – 114 152,36 тыс. рублей; 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 2025 году – 102 319,55 тыс. рублей.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51520" y="260648"/>
            <a:ext cx="7920880" cy="114300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Муниципальная программа «Развитие сельского хозяйства»</a:t>
            </a:r>
            <a:endParaRPr lang="ru-RU" dirty="0"/>
          </a:p>
        </p:txBody>
      </p:sp>
      <p:pic>
        <p:nvPicPr>
          <p:cNvPr id="64514" name="Picture 2" descr="https://sun9-67.userapi.com/p-HW9KxghIOx25awY47SOmeJ9k6dJcaKWPZHUw/j_ucIUOv_k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229200"/>
            <a:ext cx="9144000" cy="1628800"/>
          </a:xfrm>
          <a:prstGeom prst="rect">
            <a:avLst/>
          </a:prstGeom>
          <a:noFill/>
        </p:spPr>
      </p:pic>
      <p:pic>
        <p:nvPicPr>
          <p:cNvPr id="64519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84168" y="1844824"/>
            <a:ext cx="2640726" cy="22322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Прямоугольник 9"/>
          <p:cNvSpPr/>
          <p:nvPr/>
        </p:nvSpPr>
        <p:spPr>
          <a:xfrm>
            <a:off x="467544" y="1772816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Цель программы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– устойчивое развитие сельских территорий, повышение уровня жизни сельского населения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23528" y="3284984"/>
            <a:ext cx="4572000" cy="132343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На реализацию муниципальной программы предусматриваются средства в сумме: 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в 2023 году – 26 614,24 тыс. рублей; 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в 2024 году – 19 148,48 тыс. рублей; 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в 2025 году – 19 180,93 тыс. рублей.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46" name="Picture 10" descr="https://phonoteka.org/uploads/posts/2021-04/1619758259_8-phonoteka_org-p-kartinki-dlya-prezentatsii-ekologiya-bez-f-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07829" y="0"/>
            <a:ext cx="1536171" cy="1152128"/>
          </a:xfrm>
          <a:prstGeom prst="rect">
            <a:avLst/>
          </a:prstGeom>
          <a:noFill/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Муниципальная программа «Экология и окружающая среда»</a:t>
            </a:r>
            <a:endParaRPr lang="ru-RU" dirty="0"/>
          </a:p>
        </p:txBody>
      </p:sp>
      <p:sp>
        <p:nvSpPr>
          <p:cNvPr id="65538" name="AutoShape 2" descr="https://barrybreede.com/wp-content/uploads/2019/04/bigstock-Clean-Environment-Conceptual-3969707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5540" name="AutoShape 4" descr="https://barrybreede.com/wp-content/uploads/2019/04/bigstock-Clean-Environment-Conceptual-3969707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5542" name="AutoShape 6" descr="https://barrybreede.com/wp-content/uploads/2019/04/bigstock-Clean-Environment-Conceptual-3969707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5544" name="Picture 8" descr="https://www.bsau.ru/upload/iblock/968/%D1%8D%D0%BA%D0%BE%D0%BB%D0%BE%D0%B3%D0%B8%D1%8F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056" y="4315534"/>
            <a:ext cx="4067944" cy="2542465"/>
          </a:xfrm>
          <a:prstGeom prst="rect">
            <a:avLst/>
          </a:prstGeom>
          <a:noFill/>
        </p:spPr>
      </p:pic>
      <p:pic>
        <p:nvPicPr>
          <p:cNvPr id="65548" name="Picture 12" descr="https://dunyo.info/uploads/post/1605293862.5521.png"/>
          <p:cNvPicPr>
            <a:picLocks noChangeAspect="1" noChangeArrowheads="1"/>
          </p:cNvPicPr>
          <p:nvPr/>
        </p:nvPicPr>
        <p:blipFill>
          <a:blip r:embed="rId4" cstate="print"/>
          <a:srcRect l="21136" r="22852" b="3021"/>
          <a:stretch>
            <a:fillRect/>
          </a:stretch>
        </p:blipFill>
        <p:spPr bwMode="auto">
          <a:xfrm>
            <a:off x="467544" y="1412776"/>
            <a:ext cx="2900482" cy="2736304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4499992" y="1988840"/>
            <a:ext cx="388843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Цель программы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– обеспечение конституционного права жителей района на благоприятную окружающую среду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39552" y="4797152"/>
            <a:ext cx="4176464" cy="132343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На реализацию муниципальной программы предусматриваются средства в сумме: 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в 2023 году – 21 271,32 тыс. рублей; 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в 2024 году – 25 994,40 тыс. рублей; 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в 2025 году – 14 055,77 тыс. рублей.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79512" y="188640"/>
            <a:ext cx="8964488" cy="1426170"/>
          </a:xfrm>
        </p:spPr>
        <p:txBody>
          <a:bodyPr>
            <a:noAutofit/>
          </a:bodyPr>
          <a:lstStyle/>
          <a:p>
            <a:r>
              <a:rPr lang="ru-RU" sz="32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Муниципальная программа «Безопасность и обеспечение безопасности жизнедеятельности населения»</a:t>
            </a:r>
            <a:endParaRPr lang="ru-RU" sz="3200" dirty="0"/>
          </a:p>
        </p:txBody>
      </p:sp>
      <p:pic>
        <p:nvPicPr>
          <p:cNvPr id="66562" name="Picture 2" descr="https://madoudetsad10.ucoz.ru/_tbkp/Pe0MKRuj61M-1-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533448"/>
            <a:ext cx="9144000" cy="2324552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323528" y="1844824"/>
            <a:ext cx="4392488" cy="203132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Цель программы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– комплексное обеспечение безопасности населения и объектов на территории Рузского городского округа Московской области, повышение уровня и результативности профилактики преступлений и правонарушений.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860032" y="2492896"/>
            <a:ext cx="410445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На реализацию муниципальной программы предусматриваются средства в сумме: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в 2023 году – 71 501,40 тыс. рублей; 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в 2024 году – 71 576,85 тыс. рублей; 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в 2025 году – 69 254,73 тыс. рублей.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 descr="https://penzavzglyad.ru/images/uploads/735a8bedcb704aea5c365768c7e39cbf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81428" y="4221088"/>
            <a:ext cx="3962572" cy="2636912"/>
          </a:xfrm>
          <a:prstGeom prst="rect">
            <a:avLst/>
          </a:prstGeom>
          <a:noFill/>
        </p:spPr>
      </p:pic>
      <p:sp>
        <p:nvSpPr>
          <p:cNvPr id="5" name="Содержимое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44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Муниципальная программа «Жилище»</a:t>
            </a:r>
            <a:endParaRPr lang="ru-RU" dirty="0"/>
          </a:p>
        </p:txBody>
      </p:sp>
      <p:pic>
        <p:nvPicPr>
          <p:cNvPr id="67588" name="Picture 4" descr="https://xn----7sbhhxewmlhe5j.xn--p1ai/wp-content/uploads/stoimost-1536x102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844824"/>
            <a:ext cx="3672408" cy="2448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4427984" y="1916832"/>
            <a:ext cx="439248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Цель программы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– повышение доступности жилья для населения, обеспечение безопасных и комфортных условий проживания в Рузском городском округе.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95536" y="4725144"/>
            <a:ext cx="4572000" cy="147732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На реализацию муниципальной программы предусматриваются средства в сумме: 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 2023 году – 78 059,12 тыс. рублей; 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 2024 году – 41 138,24 тыс. рублей; 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 2025 году – 59 147,70 тыс. рублей.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79512" y="260648"/>
            <a:ext cx="8712968" cy="994122"/>
          </a:xfrm>
        </p:spPr>
        <p:txBody>
          <a:bodyPr>
            <a:noAutofit/>
          </a:bodyPr>
          <a:lstStyle/>
          <a:p>
            <a:r>
              <a:rPr lang="ru-RU" sz="24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Муниципальная программа «Развитие инженерной инфраструктуры, энергоэффективности и отрасли обращения с отходами»</a:t>
            </a:r>
            <a:endParaRPr lang="ru-RU" sz="240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355976" y="1340768"/>
            <a:ext cx="4572000" cy="31393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Цель программы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– обеспечение комфортных условий проживания, повышения качества и условий жизни населения на территории Рузского городского округа, обеспечение рационального использования энергетических ресурсов за счет реализации мероприятий по энергосбережению и повышению энергетической эффективности, развитие газификации на территории Рузском городского округа.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8610" name="Picture 2" descr="https://gradrazvitie.ru/wp-content/uploads/2022/06/B7XN2fOa3pVyV6ndFUJ0SEaGSrZTB3CGJ7KBdCu0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48064" y="4600897"/>
            <a:ext cx="3995936" cy="2257103"/>
          </a:xfrm>
          <a:prstGeom prst="rect">
            <a:avLst/>
          </a:prstGeom>
          <a:noFill/>
        </p:spPr>
      </p:pic>
      <p:pic>
        <p:nvPicPr>
          <p:cNvPr id="68612" name="Picture 4" descr="https://pbs.twimg.com/media/Dj6ZkXCXgAAQw7R.jpg:larg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628800"/>
            <a:ext cx="3543250" cy="22322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323528" y="4869160"/>
            <a:ext cx="4464496" cy="147732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На реализацию муниципальной программы предусматриваются средства в сумме: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 2023 году – 185 162,52 тыс. рублей; 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 2024 году – 315 056,54 тыс. рублей; 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 2025 году – 237 741,82 тыс. рублей.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39552" y="274638"/>
            <a:ext cx="7776864" cy="1143000"/>
          </a:xfrm>
        </p:spPr>
        <p:txBody>
          <a:bodyPr>
            <a:noAutofit/>
          </a:bodyPr>
          <a:lstStyle/>
          <a:p>
            <a:r>
              <a:rPr lang="ru-RU" sz="28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Муниципальная программа «Предпринимательство»</a:t>
            </a:r>
            <a:endParaRPr lang="ru-RU" sz="28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788024" y="1988840"/>
            <a:ext cx="396044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Цель программы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– Достижение устойчиво высоких темпов экономического роста, обеспечивающих повышение уровня жизни жителей Рузского городского округа.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23528" y="5085184"/>
            <a:ext cx="4572000" cy="147732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На реализацию муниципальной программы предусматриваются средства в сумме: 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 2023 году – 15 503,10 тыс. рублей;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 2024 году – 15 470,79 тыс. рублей; 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 2025 году – 15 560,60 тыс. рублей.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9634" name="Picture 2" descr="https://phonoteka.org/uploads/posts/2021-05/1621902152_18-phonoteka_org-p-fon-dlya-prezentatsii-po-delovomu-obshchen-1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484784"/>
            <a:ext cx="4248472" cy="30963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9636" name="Picture 4" descr="https://fond87.ru/wp-content/uploads/2019/04/euro-1020097_192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56176" y="0"/>
            <a:ext cx="1872208" cy="18722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9640" name="Picture 8" descr="https://sc01.alicdn.com/kf/HTB12fE2JVXXXXbaXXXXq6xXFXXXG/221815840/HTB12fE2JVXXXXbaXXXXq6xXFXXXG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48064" y="3789040"/>
            <a:ext cx="3789894" cy="2592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68" name="Picture 12" descr="https://cashback2you.ru/wp-content/uploads/2018/06/cost-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36296" y="188640"/>
            <a:ext cx="1907704" cy="1611560"/>
          </a:xfrm>
          <a:prstGeom prst="rect">
            <a:avLst/>
          </a:prstGeom>
          <a:noFill/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23528" y="188640"/>
            <a:ext cx="8229600" cy="1570186"/>
          </a:xfrm>
        </p:spPr>
        <p:txBody>
          <a:bodyPr>
            <a:normAutofit/>
          </a:bodyPr>
          <a:lstStyle/>
          <a:p>
            <a:r>
              <a:rPr lang="ru-RU" sz="28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Муниципальная программа «Управление имуществом и муниципальными финансами»</a:t>
            </a:r>
            <a:endParaRPr lang="ru-RU" sz="28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95536" y="2060848"/>
            <a:ext cx="446449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Цель программы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– повышение эффективности управления имуществом и финансами Рузского городского округа Московской области, совершенствование муниципальной службы Рузского городского округа.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427984" y="4869160"/>
            <a:ext cx="4572000" cy="147732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На реализацию муниципальной программы предусматриваются средства в сумме: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 2023 году – 442 362,28 тыс. рублей;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 2024 году – 462 878,97 тыс. рублей; 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 2025 году – 436 822,90 тыс. рублей.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0658" name="Picture 2" descr="https://i.pinimg.com/originals/de/cc/89/decc89e3e51af80a29abdd6805dbf06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42401" y="1844824"/>
            <a:ext cx="4401599" cy="2808312"/>
          </a:xfrm>
          <a:prstGeom prst="rect">
            <a:avLst/>
          </a:prstGeom>
          <a:noFill/>
        </p:spPr>
      </p:pic>
      <p:sp>
        <p:nvSpPr>
          <p:cNvPr id="70660" name="AutoShape 4" descr="http://www.admkusa.ru/Storage/Image/PublicationItem/Image/src/5483/134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0662" name="AutoShape 6" descr="http://www.admkusa.ru/Storage/Image/PublicationItem/Image/src/5483/134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0664" name="AutoShape 8" descr="http://www.admkusa.ru/Storage/Image/PublicationItem/Image/src/5483/134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0666" name="Picture 10" descr="https://mastera-remonta.com/wp-content/uploads/2021/10/ippr2021-03-23min_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977680"/>
            <a:ext cx="4355976" cy="2880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8" name="Picture 8" descr="https://phonoteka.org/uploads/posts/2021-05/1621877201_28-phonoteka_org-p-mezhkulturnaya-kommunikatsiya-fon-dlya-pre-3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43600" y="2348880"/>
            <a:ext cx="3600400" cy="25537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79512" y="188640"/>
            <a:ext cx="8208912" cy="1656184"/>
          </a:xfrm>
        </p:spPr>
        <p:txBody>
          <a:bodyPr>
            <a:noAutofit/>
          </a:bodyPr>
          <a:lstStyle/>
          <a:p>
            <a:r>
              <a:rPr lang="ru-RU" sz="24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Муниципальная программа «Развитие институтов гражданского общества, повышение эффективности местного самоуправления и реализации молодежной политики»</a:t>
            </a:r>
            <a:endParaRPr lang="ru-RU" sz="240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71682" name="Picture 2" descr="https://phonoteka.org/uploads/posts/2021-05/1620059593_16-phonoteka_org-p-fon-dlya-prezentatsii-volontyorstvo-1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36296" y="620688"/>
            <a:ext cx="1728192" cy="1728192"/>
          </a:xfrm>
          <a:prstGeom prst="rect">
            <a:avLst/>
          </a:prstGeom>
          <a:noFill/>
        </p:spPr>
      </p:pic>
      <p:pic>
        <p:nvPicPr>
          <p:cNvPr id="71684" name="Picture 4" descr="https://kartinkin.net/uploads/posts/2022-03/1646489179_28-kartinkin-net-p-volonter-kartinki-3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55768" y="4769768"/>
            <a:ext cx="2088232" cy="2088232"/>
          </a:xfrm>
          <a:prstGeom prst="rect">
            <a:avLst/>
          </a:prstGeom>
          <a:noFill/>
        </p:spPr>
      </p:pic>
      <p:pic>
        <p:nvPicPr>
          <p:cNvPr id="71686" name="Picture 6" descr="https://ds223.centerstart.ru/sites/ds223.centerstart.ru/files/default_images/news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054963"/>
            <a:ext cx="2961032" cy="1803037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323528" y="1916832"/>
            <a:ext cx="525658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Цель программы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– доведение до жителей информации о деятельности органов местного самоуправления, важных и значимых событиях на территории Подмосковья, охват молодых жителей мероприятиями по гражданско-патриотическому воспитанию; повышение уровня вовлеченности молодых граждан в добровольческую (волонтерскую) деятельность, формирование положительного имиджа Рузского городского округа, благоприятного для путешествий и инвестиций; создание условий для развития внутреннего и въездного туризма.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059832" y="4941168"/>
            <a:ext cx="4032448" cy="132343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На реализацию муниципальной программы предусматриваются средства в сумме: 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в 2023 году – 43 107,58 тыс. рублей; 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в 2024 году – 43 466,93 тыс. рублей; 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в 2025 году – 42 804,16 тыс. рублей.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95536" y="116632"/>
            <a:ext cx="8229600" cy="648072"/>
          </a:xfrm>
        </p:spPr>
        <p:txBody>
          <a:bodyPr>
            <a:normAutofit fontScale="90000"/>
          </a:bodyPr>
          <a:lstStyle/>
          <a:p>
            <a:r>
              <a:rPr lang="ru-RU" sz="2700" b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Arial Black" pitchFamily="34" charset="0"/>
              </a:rPr>
              <a:t>Информация об основных показателях социально-экономического развития </a:t>
            </a:r>
            <a:endParaRPr lang="ru-RU" dirty="0"/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/>
        </p:nvGraphicFramePr>
        <p:xfrm>
          <a:off x="-3" y="764705"/>
          <a:ext cx="9144005" cy="6238197"/>
        </p:xfrm>
        <a:graphic>
          <a:graphicData uri="http://schemas.openxmlformats.org/drawingml/2006/table">
            <a:tbl>
              <a:tblPr>
                <a:tableStyleId>{22838BEF-8BB2-4498-84A7-C5851F593DF1}</a:tableStyleId>
              </a:tblPr>
              <a:tblGrid>
                <a:gridCol w="2031050"/>
                <a:gridCol w="559182"/>
                <a:gridCol w="662019"/>
                <a:gridCol w="839844"/>
                <a:gridCol w="841985"/>
                <a:gridCol w="841985"/>
                <a:gridCol w="841985"/>
                <a:gridCol w="841985"/>
                <a:gridCol w="841985"/>
                <a:gridCol w="841985"/>
              </a:tblGrid>
              <a:tr h="94396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7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Показатели</a:t>
                      </a:r>
                      <a:endParaRPr lang="ru-RU" sz="7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92" marR="3992" marT="3992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7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Единицы измерения</a:t>
                      </a:r>
                      <a:endParaRPr lang="ru-RU" sz="7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92" marR="3992" marT="39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Факт</a:t>
                      </a:r>
                      <a:endParaRPr lang="ru-RU" sz="6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92" marR="3992" marT="39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Факт</a:t>
                      </a:r>
                      <a:endParaRPr lang="ru-RU" sz="600" b="1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92" marR="3992" marT="3992" marB="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6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2023</a:t>
                      </a:r>
                      <a:endParaRPr lang="ru-RU" sz="6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92" marR="3992" marT="3992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6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2024</a:t>
                      </a:r>
                      <a:endParaRPr lang="ru-RU" sz="6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92" marR="3992" marT="3992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6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2025</a:t>
                      </a:r>
                      <a:endParaRPr lang="ru-RU" sz="6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92" marR="3992" marT="3992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67358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2021</a:t>
                      </a:r>
                      <a:endParaRPr lang="ru-RU" sz="7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92" marR="3992" marT="39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2022</a:t>
                      </a:r>
                      <a:endParaRPr lang="ru-RU" sz="7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92" marR="3992" marT="39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Прогноз вариант 1 (консервативный)</a:t>
                      </a:r>
                      <a:endParaRPr lang="ru-RU" sz="7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92" marR="3992" marT="39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Прогноз вариант 2 (базовый)</a:t>
                      </a:r>
                      <a:endParaRPr lang="ru-RU" sz="7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92" marR="3992" marT="39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Прогноз вариант 1 (консервативный)</a:t>
                      </a:r>
                      <a:endParaRPr lang="ru-RU" sz="7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92" marR="3992" marT="39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Прогноз вариант 2 (базовый)</a:t>
                      </a:r>
                      <a:endParaRPr lang="ru-RU" sz="7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92" marR="3992" marT="39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Прогноз вариант 1 (консервативный)</a:t>
                      </a:r>
                      <a:endParaRPr lang="ru-RU" sz="7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92" marR="3992" marT="39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Прогноз вариант 2 (базовый)</a:t>
                      </a:r>
                      <a:endParaRPr lang="ru-RU" sz="7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92" marR="3992" marT="3992" marB="0" anchor="ctr"/>
                </a:tc>
              </a:tr>
              <a:tr h="124545"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1. Демографические показатели</a:t>
                      </a:r>
                      <a:endParaRPr lang="ru-RU" sz="7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92" marR="3992" marT="39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700" b="0" i="0" u="none" strike="noStrike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92" marR="3992" marT="399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800" b="0" i="0" u="none" strike="noStrike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92" marR="3992" marT="399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8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92" marR="3992" marT="399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800" b="0" i="0" u="none" strike="noStrike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92" marR="3992" marT="399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800" b="0" i="0" u="none" strike="noStrike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92" marR="3992" marT="399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800" b="0" i="0" u="none" strike="noStrike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92" marR="3992" marT="399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800" b="0" i="0" u="none" strike="noStrike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92" marR="3992" marT="399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800" b="0" i="0" u="none" strike="noStrike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92" marR="3992" marT="399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800" b="0" i="0" u="none" strike="noStrike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92" marR="3992" marT="3992" marB="0" anchor="ctr"/>
                </a:tc>
              </a:tr>
              <a:tr h="214992"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Численность </a:t>
                      </a:r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постоянного населения (на конец года)</a:t>
                      </a:r>
                      <a:endParaRPr lang="ru-RU" sz="7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811" marR="3992" marT="39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человек</a:t>
                      </a:r>
                      <a:endParaRPr lang="ru-RU" sz="700" b="0" i="0" u="none" strike="noStrike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92" marR="3992" marT="39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60 698</a:t>
                      </a:r>
                      <a:endParaRPr lang="ru-RU" sz="8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92" marR="3992" marT="39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60 659</a:t>
                      </a:r>
                      <a:endParaRPr lang="ru-RU" sz="8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92" marR="3992" marT="39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60 427</a:t>
                      </a:r>
                      <a:endParaRPr lang="ru-RU" sz="800" b="0" i="0" u="none" strike="noStrike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92" marR="3992" marT="39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60 507</a:t>
                      </a:r>
                      <a:endParaRPr lang="ru-RU" sz="800" b="0" i="0" u="none" strike="noStrike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92" marR="3992" marT="39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60 256</a:t>
                      </a:r>
                      <a:endParaRPr lang="ru-RU" sz="800" b="0" i="0" u="none" strike="noStrike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92" marR="3992" marT="39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60 414</a:t>
                      </a:r>
                      <a:endParaRPr lang="ru-RU" sz="800" b="0" i="0" u="none" strike="noStrike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92" marR="3992" marT="39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60 198</a:t>
                      </a:r>
                      <a:endParaRPr lang="ru-RU" sz="800" b="0" i="0" u="none" strike="noStrike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92" marR="3992" marT="39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60 433</a:t>
                      </a:r>
                      <a:endParaRPr lang="ru-RU" sz="800" b="0" i="0" u="none" strike="noStrike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92" marR="3992" marT="3992" marB="0" anchor="ctr"/>
                </a:tc>
              </a:tr>
              <a:tr h="124545"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2. </a:t>
                      </a:r>
                      <a:r>
                        <a:rPr lang="ru-RU" sz="7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Промышленное производство</a:t>
                      </a:r>
                      <a:endParaRPr lang="ru-RU" sz="7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92" marR="3992" marT="39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700" b="0" i="0" u="none" strike="noStrike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92" marR="3992" marT="39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8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92" marR="3992" marT="39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8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92" marR="3992" marT="39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800" b="0" i="0" u="none" strike="noStrike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92" marR="3992" marT="39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800" b="0" i="0" u="none" strike="noStrike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92" marR="3992" marT="39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800" b="0" i="0" u="none" strike="noStrike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92" marR="3992" marT="39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800" b="0" i="0" u="none" strike="noStrike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92" marR="3992" marT="39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800" b="0" i="0" u="none" strike="noStrike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92" marR="3992" marT="39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800" b="0" i="0" u="none" strike="noStrike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92" marR="3992" marT="3992" marB="0" anchor="ctr"/>
                </a:tc>
              </a:tr>
              <a:tr h="637078"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Объем отгруженных товаров собственного производства, выполненных работ и услуг собственными силами по промышленным видам деятельности по крупным и средним организациям (без организаций с численностью работающих менее 15 человек)</a:t>
                      </a:r>
                      <a:endParaRPr lang="ru-RU" sz="7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811" marR="3992" marT="39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млн.руб.в ценах соответствующих лет</a:t>
                      </a:r>
                      <a:endParaRPr lang="ru-RU" sz="7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92" marR="3992" marT="39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134 408,9</a:t>
                      </a:r>
                      <a:endParaRPr lang="ru-RU" sz="8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92" marR="3992" marT="39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125 679,3</a:t>
                      </a:r>
                      <a:endParaRPr lang="ru-RU" sz="8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92" marR="3992" marT="39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121 838,4</a:t>
                      </a:r>
                      <a:endParaRPr lang="ru-RU" sz="800" b="0" i="0" u="none" strike="noStrike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92" marR="3992" marT="39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132 038,9</a:t>
                      </a:r>
                      <a:endParaRPr lang="ru-RU" sz="800" b="0" i="0" u="none" strike="noStrike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92" marR="3992" marT="39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124 382,3</a:t>
                      </a:r>
                      <a:endParaRPr lang="ru-RU" sz="800" b="0" i="0" u="none" strike="noStrike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92" marR="3992" marT="39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140 247,2</a:t>
                      </a:r>
                      <a:endParaRPr lang="ru-RU" sz="800" b="0" i="0" u="none" strike="noStrike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92" marR="3992" marT="39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127 843,6</a:t>
                      </a:r>
                      <a:endParaRPr lang="ru-RU" sz="800" b="0" i="0" u="none" strike="noStrike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92" marR="3992" marT="39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150 853,1</a:t>
                      </a:r>
                      <a:endParaRPr lang="ru-RU" sz="800" b="0" i="0" u="none" strike="noStrike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92" marR="3992" marT="3992" marB="0" anchor="ctr"/>
                </a:tc>
              </a:tr>
              <a:tr h="124545"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r>
                        <a:rPr lang="ru-RU" sz="70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. </a:t>
                      </a:r>
                      <a:r>
                        <a:rPr lang="ru-RU" sz="7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Транспорт</a:t>
                      </a:r>
                      <a:endParaRPr lang="ru-RU" sz="7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92" marR="3992" marT="39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700" b="0" i="0" u="none" strike="noStrike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92" marR="3992" marT="39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800" b="0" i="0" u="none" strike="noStrike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92" marR="3992" marT="39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8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92" marR="3992" marT="39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800" b="0" i="0" u="none" strike="noStrike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92" marR="3992" marT="39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800" b="0" i="0" u="none" strike="noStrike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92" marR="3992" marT="39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800" b="0" i="0" u="none" strike="noStrike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92" marR="3992" marT="39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800" b="0" i="0" u="none" strike="noStrike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92" marR="3992" marT="39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800" b="0" i="0" u="none" strike="noStrike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92" marR="3992" marT="39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800" b="0" i="0" u="none" strike="noStrike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92" marR="3992" marT="3992" marB="0" anchor="ctr"/>
                </a:tc>
              </a:tr>
              <a:tr h="320513"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Протяженность автомобильных дорог общего пользования с твердым типом покрытия местного значения, километр</a:t>
                      </a:r>
                      <a:endParaRPr lang="ru-RU" sz="7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811" marR="3992" marT="39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километр</a:t>
                      </a:r>
                      <a:endParaRPr lang="ru-RU" sz="700" b="0" i="0" u="none" strike="noStrike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92" marR="3992" marT="39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698,10</a:t>
                      </a:r>
                      <a:endParaRPr lang="ru-RU" sz="800" b="0" i="0" u="none" strike="noStrike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92" marR="3992" marT="39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706,10</a:t>
                      </a:r>
                      <a:endParaRPr lang="ru-RU" sz="8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92" marR="3992" marT="39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714,10</a:t>
                      </a:r>
                      <a:endParaRPr lang="ru-RU" sz="8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92" marR="3992" marT="39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722,10</a:t>
                      </a:r>
                      <a:endParaRPr lang="ru-RU" sz="800" b="0" i="0" u="none" strike="noStrike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92" marR="3992" marT="39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722,10</a:t>
                      </a:r>
                      <a:endParaRPr lang="ru-RU" sz="800" b="0" i="0" u="none" strike="noStrike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92" marR="3992" marT="39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738,10</a:t>
                      </a:r>
                      <a:endParaRPr lang="ru-RU" sz="800" b="0" i="0" u="none" strike="noStrike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92" marR="3992" marT="39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730,10</a:t>
                      </a:r>
                      <a:endParaRPr lang="ru-RU" sz="800" b="0" i="0" u="none" strike="noStrike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92" marR="3992" marT="39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754,10</a:t>
                      </a:r>
                      <a:endParaRPr lang="ru-RU" sz="800" b="0" i="0" u="none" strike="noStrike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92" marR="3992" marT="3992" marB="0" anchor="ctr"/>
                </a:tc>
              </a:tr>
              <a:tr h="124545"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r>
                        <a:rPr lang="ru-RU" sz="70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. </a:t>
                      </a:r>
                      <a:r>
                        <a:rPr lang="ru-RU" sz="7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Малое и среднее предпринимательство</a:t>
                      </a:r>
                      <a:endParaRPr lang="ru-RU" sz="7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92" marR="3992" marT="39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700" b="0" i="0" u="none" strike="noStrike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92" marR="3992" marT="39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800" b="0" i="0" u="none" strike="noStrike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92" marR="3992" marT="39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8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92" marR="3992" marT="39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8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92" marR="3992" marT="39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800" b="0" i="0" u="none" strike="noStrike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92" marR="3992" marT="39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800" b="0" i="0" u="none" strike="noStrike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92" marR="3992" marT="39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800" b="0" i="0" u="none" strike="noStrike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92" marR="3992" marT="39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800" b="0" i="0" u="none" strike="noStrike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92" marR="3992" marT="39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800" b="0" i="0" u="none" strike="noStrike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92" marR="3992" marT="3992" marB="0" anchor="ctr"/>
                </a:tc>
              </a:tr>
              <a:tr h="267358"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Число малых и средних предприятий, включая </a:t>
                      </a:r>
                      <a:r>
                        <a:rPr lang="ru-RU" sz="700" u="none" strike="noStrike" dirty="0" err="1">
                          <a:latin typeface="Times New Roman" pitchFamily="18" charset="0"/>
                          <a:cs typeface="Times New Roman" pitchFamily="18" charset="0"/>
                        </a:rPr>
                        <a:t>микропредприятия</a:t>
                      </a:r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 (на конец года)</a:t>
                      </a:r>
                      <a:endParaRPr lang="ru-RU" sz="7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811" marR="3992" marT="39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единица</a:t>
                      </a:r>
                      <a:endParaRPr lang="ru-RU" sz="7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92" marR="3992" marT="39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833</a:t>
                      </a:r>
                      <a:endParaRPr lang="ru-RU" sz="800" b="0" i="0" u="none" strike="noStrike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92" marR="3992" marT="39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771</a:t>
                      </a:r>
                      <a:endParaRPr lang="ru-RU" sz="8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92" marR="3992" marT="39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773</a:t>
                      </a:r>
                      <a:endParaRPr lang="ru-RU" sz="8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92" marR="3992" marT="39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775</a:t>
                      </a:r>
                      <a:endParaRPr lang="ru-RU" sz="8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92" marR="3992" marT="39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776</a:t>
                      </a:r>
                      <a:endParaRPr lang="ru-RU" sz="8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92" marR="3992" marT="39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781</a:t>
                      </a:r>
                      <a:endParaRPr lang="ru-RU" sz="800" b="0" i="0" u="none" strike="noStrike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92" marR="3992" marT="39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781</a:t>
                      </a:r>
                      <a:endParaRPr lang="ru-RU" sz="800" b="0" i="0" u="none" strike="noStrike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92" marR="3992" marT="39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790</a:t>
                      </a:r>
                      <a:endParaRPr lang="ru-RU" sz="800" b="0" i="0" u="none" strike="noStrike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92" marR="3992" marT="3992" marB="0" anchor="ctr"/>
                </a:tc>
              </a:tr>
              <a:tr h="124545"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r>
                        <a:rPr lang="ru-RU" sz="70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. </a:t>
                      </a:r>
                      <a:r>
                        <a:rPr lang="ru-RU" sz="7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Инвестиции</a:t>
                      </a:r>
                      <a:endParaRPr lang="ru-RU" sz="7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92" marR="3992" marT="39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700" b="0" i="0" u="none" strike="noStrike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92" marR="3992" marT="39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800" b="0" i="0" u="none" strike="noStrike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92" marR="3992" marT="39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800" b="0" i="0" u="none" strike="noStrike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92" marR="3992" marT="39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800" b="0" i="0" u="none" strike="noStrike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92" marR="3992" marT="39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800" b="0" i="0" u="none" strike="noStrike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92" marR="3992" marT="39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800" b="0" i="0" u="none" strike="noStrike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92" marR="3992" marT="39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800" b="0" i="0" u="none" strike="noStrike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92" marR="3992" marT="39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800" b="0" i="0" u="none" strike="noStrike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92" marR="3992" marT="39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800" b="0" i="0" u="none" strike="noStrike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92" marR="3992" marT="3992" marB="0" anchor="ctr"/>
                </a:tc>
              </a:tr>
              <a:tr h="531556"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Инвестиции в основной капитал за счет всех источников финансирования (без субъектов малого предпринимательства и объемов инвестиций, не наблюдаемых прямыми статистическими методами) </a:t>
                      </a:r>
                      <a:r>
                        <a:rPr lang="ru-RU" sz="7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– </a:t>
                      </a:r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всего</a:t>
                      </a:r>
                      <a:endParaRPr lang="ru-RU" sz="7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811" marR="3992" marT="39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млн.рублей</a:t>
                      </a:r>
                      <a:endParaRPr lang="ru-RU" sz="700" b="0" i="0" u="none" strike="noStrike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92" marR="3992" marT="39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11 431,86</a:t>
                      </a:r>
                      <a:endParaRPr lang="ru-RU" sz="800" b="0" i="0" u="none" strike="noStrike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92" marR="3992" marT="39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6 329,00</a:t>
                      </a:r>
                      <a:endParaRPr lang="ru-RU" sz="8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92" marR="3992" marT="39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6 350,00</a:t>
                      </a:r>
                      <a:endParaRPr lang="ru-RU" sz="8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92" marR="3992" marT="39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6 400,00</a:t>
                      </a:r>
                      <a:endParaRPr lang="ru-RU" sz="8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92" marR="3992" marT="39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6 415,00</a:t>
                      </a:r>
                      <a:endParaRPr lang="ru-RU" sz="800" b="0" i="0" u="none" strike="noStrike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92" marR="3992" marT="39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6 470,00</a:t>
                      </a:r>
                      <a:endParaRPr lang="ru-RU" sz="800" b="0" i="0" u="none" strike="noStrike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92" marR="3992" marT="39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6 500,00</a:t>
                      </a:r>
                      <a:endParaRPr lang="ru-RU" sz="800" b="0" i="0" u="none" strike="noStrike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92" marR="3992" marT="39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6 700,00</a:t>
                      </a:r>
                      <a:endParaRPr lang="ru-RU" sz="800" b="0" i="0" u="none" strike="noStrike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92" marR="3992" marT="3992" marB="0" anchor="ctr"/>
                </a:tc>
              </a:tr>
              <a:tr h="124545"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r>
                        <a:rPr lang="ru-RU" sz="70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. </a:t>
                      </a:r>
                      <a:r>
                        <a:rPr lang="ru-RU" sz="7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Строительство</a:t>
                      </a:r>
                      <a:endParaRPr lang="ru-RU" sz="7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92" marR="3992" marT="39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700" b="0" i="0" u="none" strike="noStrike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92" marR="3992" marT="39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800" b="0" i="0" u="none" strike="noStrike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92" marR="3992" marT="39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800" b="0" i="0" u="none" strike="noStrike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92" marR="3992" marT="39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8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92" marR="3992" marT="39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8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92" marR="3992" marT="39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800" b="0" i="0" u="none" strike="noStrike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92" marR="3992" marT="39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800" b="0" i="0" u="none" strike="noStrike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92" marR="3992" marT="39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800" b="0" i="0" u="none" strike="noStrike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92" marR="3992" marT="39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800" b="0" i="0" u="none" strike="noStrike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92" marR="3992" marT="3992" marB="0" anchor="ctr"/>
                </a:tc>
              </a:tr>
              <a:tr h="531556"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Объем работ, выполненных по виду экономической деятельности «Строительство» (Раздел F) по крупным и средним организациям (без организаций с численностью работающих менее 15 человек)</a:t>
                      </a:r>
                      <a:endParaRPr lang="ru-RU" sz="7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811" marR="3992" marT="39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700" b="0" i="0" u="none" strike="noStrike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92" marR="3992" marT="39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8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92" marR="3992" marT="39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8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92" marR="3992" marT="39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8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92" marR="3992" marT="39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8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92" marR="3992" marT="39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8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92" marR="3992" marT="39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800" b="0" i="0" u="none" strike="noStrike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92" marR="3992" marT="39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800" b="0" i="0" u="none" strike="noStrike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92" marR="3992" marT="39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800" b="0" i="0" u="none" strike="noStrike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92" marR="3992" marT="3992" marB="0" anchor="ctr"/>
                </a:tc>
              </a:tr>
              <a:tr h="124545"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r>
                        <a:rPr lang="ru-RU" sz="70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. </a:t>
                      </a:r>
                      <a:r>
                        <a:rPr lang="ru-RU" sz="7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Труд и заработная плата</a:t>
                      </a:r>
                      <a:endParaRPr lang="ru-RU" sz="7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92" marR="3992" marT="39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700" b="0" i="0" u="none" strike="noStrike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92" marR="3992" marT="39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800" b="0" i="0" u="none" strike="noStrike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92" marR="3992" marT="39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8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92" marR="3992" marT="39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800" b="0" i="0" u="none" strike="noStrike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92" marR="3992" marT="39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8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92" marR="3992" marT="39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8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92" marR="3992" marT="39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800" b="0" i="0" u="none" strike="noStrike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92" marR="3992" marT="39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800" b="0" i="0" u="none" strike="noStrike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92" marR="3992" marT="39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800" b="0" i="0" u="none" strike="noStrike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92" marR="3992" marT="3992" marB="0" anchor="ctr"/>
                </a:tc>
              </a:tr>
              <a:tr h="124545"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Количество созданных рабочих мест</a:t>
                      </a:r>
                      <a:endParaRPr lang="ru-RU" sz="7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811" marR="3992" marT="39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единица</a:t>
                      </a:r>
                      <a:endParaRPr lang="ru-RU" sz="700" b="0" i="0" u="none" strike="noStrike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92" marR="3992" marT="39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414</a:t>
                      </a:r>
                      <a:endParaRPr lang="ru-RU" sz="800" b="0" i="0" u="none" strike="noStrike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92" marR="3992" marT="39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714</a:t>
                      </a:r>
                      <a:endParaRPr lang="ru-RU" sz="8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92" marR="3992" marT="39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560</a:t>
                      </a:r>
                      <a:endParaRPr lang="ru-RU" sz="800" b="0" i="0" u="none" strike="noStrike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92" marR="3992" marT="39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595</a:t>
                      </a:r>
                      <a:endParaRPr lang="ru-RU" sz="8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92" marR="3992" marT="39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580</a:t>
                      </a:r>
                      <a:endParaRPr lang="ru-RU" sz="8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92" marR="3992" marT="39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655</a:t>
                      </a:r>
                      <a:endParaRPr lang="ru-RU" sz="800" b="0" i="0" u="none" strike="noStrike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92" marR="3992" marT="39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620</a:t>
                      </a:r>
                      <a:endParaRPr lang="ru-RU" sz="800" b="0" i="0" u="none" strike="noStrike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92" marR="3992" marT="39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715</a:t>
                      </a:r>
                      <a:endParaRPr lang="ru-RU" sz="800" b="0" i="0" u="none" strike="noStrike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92" marR="3992" marT="3992" marB="0" anchor="ctr"/>
                </a:tc>
              </a:tr>
              <a:tr h="320513"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Среднемесячная номинальная начисленная заработная плата работников (по полному кругу организаций)</a:t>
                      </a:r>
                      <a:endParaRPr lang="ru-RU" sz="7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811" marR="3992" marT="39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рубль</a:t>
                      </a:r>
                      <a:endParaRPr lang="ru-RU" sz="700" b="0" i="0" u="none" strike="noStrike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92" marR="3992" marT="39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54 289,4</a:t>
                      </a:r>
                      <a:endParaRPr lang="ru-RU" sz="800" b="0" i="0" u="none" strike="noStrike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92" marR="3992" marT="39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58 781,7</a:t>
                      </a:r>
                      <a:endParaRPr lang="ru-RU" sz="8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92" marR="3992" marT="39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60 518,7</a:t>
                      </a:r>
                      <a:endParaRPr lang="ru-RU" sz="800" b="0" i="0" u="none" strike="noStrike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92" marR="3992" marT="39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61 827,9</a:t>
                      </a:r>
                      <a:endParaRPr lang="ru-RU" sz="8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92" marR="3992" marT="39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63 192,2</a:t>
                      </a:r>
                      <a:endParaRPr lang="ru-RU" sz="8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92" marR="3992" marT="39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65 126,1</a:t>
                      </a:r>
                      <a:endParaRPr lang="ru-RU" sz="800" b="0" i="0" u="none" strike="noStrike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92" marR="3992" marT="39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65 323,7</a:t>
                      </a:r>
                      <a:endParaRPr lang="ru-RU" sz="800" b="0" i="0" u="none" strike="noStrike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92" marR="3992" marT="39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68 014,2</a:t>
                      </a:r>
                      <a:endParaRPr lang="ru-RU" sz="800" b="0" i="0" u="none" strike="noStrike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92" marR="3992" marT="3992" marB="0" anchor="ctr"/>
                </a:tc>
              </a:tr>
              <a:tr h="124545"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r>
                        <a:rPr lang="ru-RU" sz="70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. </a:t>
                      </a:r>
                      <a:r>
                        <a:rPr lang="ru-RU" sz="7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Торговля и услуги</a:t>
                      </a:r>
                      <a:endParaRPr lang="ru-RU" sz="7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92" marR="3992" marT="39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700" b="0" i="0" u="none" strike="noStrike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92" marR="3992" marT="39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800" b="0" i="0" u="none" strike="noStrike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92" marR="3992" marT="39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8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92" marR="3992" marT="39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800" b="0" i="0" u="none" strike="noStrike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92" marR="3992" marT="39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800" b="0" i="0" u="none" strike="noStrike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92" marR="3992" marT="39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8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92" marR="3992" marT="39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800" b="0" i="0" u="none" strike="noStrike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92" marR="3992" marT="39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800" b="0" i="0" u="none" strike="noStrike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92" marR="3992" marT="39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800" b="0" i="0" u="none" strike="noStrike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92" marR="3992" marT="3992" marB="0" anchor="ctr"/>
                </a:tc>
              </a:tr>
              <a:tr h="267358"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Обеспеченность населения площадью торговых объектов</a:t>
                      </a:r>
                      <a:endParaRPr lang="ru-RU" sz="7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811" marR="3992" marT="39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кв.метров на 1000 чел.</a:t>
                      </a:r>
                      <a:endParaRPr lang="ru-RU" sz="700" b="0" i="0" u="none" strike="noStrike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92" marR="3992" marT="39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1 582,7</a:t>
                      </a:r>
                      <a:endParaRPr lang="ru-RU" sz="800" b="0" i="0" u="none" strike="noStrike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92" marR="3992" marT="39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1 374,4</a:t>
                      </a:r>
                      <a:endParaRPr lang="ru-RU" sz="8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92" marR="3992" marT="39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1 377,5</a:t>
                      </a:r>
                      <a:endParaRPr lang="ru-RU" sz="800" b="0" i="0" u="none" strike="noStrike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92" marR="3992" marT="39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1 379,9</a:t>
                      </a:r>
                      <a:endParaRPr lang="ru-RU" sz="800" b="0" i="0" u="none" strike="noStrike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92" marR="3992" marT="39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1 383,8</a:t>
                      </a:r>
                      <a:endParaRPr lang="ru-RU" sz="8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92" marR="3992" marT="39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1 384,4</a:t>
                      </a:r>
                      <a:endParaRPr lang="ru-RU" sz="8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92" marR="3992" marT="39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1 388,1</a:t>
                      </a:r>
                      <a:endParaRPr lang="ru-RU" sz="800" b="0" i="0" u="none" strike="noStrike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92" marR="3992" marT="39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1 386,9</a:t>
                      </a:r>
                      <a:endParaRPr lang="ru-RU" sz="8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92" marR="3992" marT="3992" marB="0" anchor="ctr"/>
                </a:tc>
              </a:tr>
              <a:tr h="124545"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r>
                        <a:rPr lang="ru-RU" sz="70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. </a:t>
                      </a:r>
                      <a:r>
                        <a:rPr lang="ru-RU" sz="7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Образование</a:t>
                      </a:r>
                      <a:endParaRPr lang="ru-RU" sz="7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92" marR="3992" marT="39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700" b="0" i="0" u="none" strike="noStrike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92" marR="3992" marT="39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800" b="0" i="0" u="none" strike="noStrike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92" marR="3992" marT="39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8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92" marR="3992" marT="39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800" b="0" i="0" u="none" strike="noStrike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92" marR="3992" marT="39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8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92" marR="3992" marT="39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8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92" marR="3992" marT="39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8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92" marR="3992" marT="39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800" b="0" i="0" u="none" strike="noStrike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92" marR="3992" marT="39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800" b="0" i="0" u="none" strike="noStrike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92" marR="3992" marT="3992" marB="0" anchor="ctr"/>
                </a:tc>
              </a:tr>
              <a:tr h="124545"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Дошкольное образование:</a:t>
                      </a:r>
                      <a:endParaRPr lang="ru-RU" sz="700" b="0" i="0" u="none" strike="noStrike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811" marR="3992" marT="39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700" b="0" i="0" u="none" strike="noStrike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92" marR="3992" marT="39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800" b="0" i="0" u="none" strike="noStrike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92" marR="3992" marT="39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800" b="0" i="0" u="none" strike="noStrike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92" marR="3992" marT="39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800" b="0" i="0" u="none" strike="noStrike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92" marR="3992" marT="39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800" b="0" i="0" u="none" strike="noStrike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92" marR="3992" marT="39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800" b="0" i="0" u="none" strike="noStrike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92" marR="3992" marT="39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8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92" marR="3992" marT="39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800" b="0" i="0" u="none" strike="noStrike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92" marR="3992" marT="39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800" b="0" i="0" u="none" strike="noStrike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92" marR="3992" marT="3992" marB="0" anchor="ctr"/>
                </a:tc>
              </a:tr>
              <a:tr h="443401"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Справочно: Количество дошкольных образовательных муниципальных организаций, реализующих образовательные программы дошкольного образования</a:t>
                      </a:r>
                      <a:endParaRPr lang="ru-RU" sz="700" b="0" i="0" u="none" strike="noStrike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1623" marR="3992" marT="39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единица</a:t>
                      </a:r>
                      <a:endParaRPr lang="ru-RU" sz="700" b="0" i="0" u="none" strike="noStrike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92" marR="3992" marT="39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26</a:t>
                      </a:r>
                      <a:endParaRPr lang="ru-RU" sz="800" b="0" i="0" u="none" strike="noStrike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92" marR="3992" marT="39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25</a:t>
                      </a:r>
                      <a:endParaRPr lang="ru-RU" sz="8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92" marR="3992" marT="39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18</a:t>
                      </a:r>
                      <a:endParaRPr lang="ru-RU" sz="8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92" marR="3992" marT="39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18</a:t>
                      </a:r>
                      <a:endParaRPr lang="ru-RU" sz="800" b="0" i="0" u="none" strike="noStrike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92" marR="3992" marT="39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15</a:t>
                      </a:r>
                      <a:endParaRPr lang="ru-RU" sz="800" b="0" i="0" u="none" strike="noStrike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92" marR="3992" marT="39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15</a:t>
                      </a:r>
                      <a:endParaRPr lang="ru-RU" sz="8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92" marR="3992" marT="39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15</a:t>
                      </a:r>
                      <a:endParaRPr lang="ru-RU" sz="800" b="0" i="0" u="none" strike="noStrike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92" marR="3992" marT="39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15</a:t>
                      </a:r>
                      <a:endParaRPr lang="ru-RU" sz="800" b="0" i="0" u="none" strike="noStrike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92" marR="3992" marT="3992" marB="0" anchor="ctr"/>
                </a:tc>
              </a:tr>
              <a:tr h="267358"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Справочно: Число мест в дошкольных муниципальных образовательных организациях</a:t>
                      </a:r>
                      <a:endParaRPr lang="ru-RU" sz="700" b="0" i="0" u="none" strike="noStrike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1623" marR="3992" marT="39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единица</a:t>
                      </a:r>
                      <a:endParaRPr lang="ru-RU" sz="700" b="0" i="0" u="none" strike="noStrike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92" marR="3992" marT="39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3 730</a:t>
                      </a:r>
                      <a:endParaRPr lang="ru-RU" sz="800" b="0" i="0" u="none" strike="noStrike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92" marR="3992" marT="39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3 730</a:t>
                      </a:r>
                      <a:endParaRPr lang="ru-RU" sz="8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92" marR="3992" marT="39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3 730</a:t>
                      </a:r>
                      <a:endParaRPr lang="ru-RU" sz="800" b="0" i="0" u="none" strike="noStrike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92" marR="3992" marT="39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3 730</a:t>
                      </a:r>
                      <a:endParaRPr lang="ru-RU" sz="8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92" marR="3992" marT="39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3 730</a:t>
                      </a:r>
                      <a:endParaRPr lang="ru-RU" sz="800" b="0" i="0" u="none" strike="noStrike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92" marR="3992" marT="39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3 730</a:t>
                      </a:r>
                      <a:endParaRPr lang="ru-RU" sz="8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92" marR="3992" marT="39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3 730</a:t>
                      </a:r>
                      <a:endParaRPr lang="ru-RU" sz="8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92" marR="3992" marT="39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3 730</a:t>
                      </a:r>
                      <a:endParaRPr lang="ru-RU" sz="800" b="0" i="0" u="none" strike="noStrike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92" marR="3992" marT="3992" marB="0" anchor="ctr"/>
                </a:tc>
              </a:tr>
              <a:tr h="124545"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Общее образование:</a:t>
                      </a:r>
                      <a:endParaRPr lang="ru-RU" sz="700" b="0" i="0" u="none" strike="noStrike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811" marR="3992" marT="39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700" b="0" i="0" u="none" strike="noStrike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92" marR="3992" marT="39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800" b="0" i="0" u="none" strike="noStrike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92" marR="3992" marT="39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8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92" marR="3992" marT="39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800" b="0" i="0" u="none" strike="noStrike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92" marR="3992" marT="39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800" b="0" i="0" u="none" strike="noStrike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92" marR="3992" marT="39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800" b="0" i="0" u="none" strike="noStrike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92" marR="3992" marT="39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800" b="0" i="0" u="none" strike="noStrike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92" marR="3992" marT="39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8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92" marR="3992" marT="39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800" b="0" i="0" u="none" strike="noStrike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92" marR="3992" marT="3992" marB="0" anchor="ctr"/>
                </a:tc>
              </a:tr>
              <a:tr h="267358"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Справочно: Количество общеобразовательных муниципальных организаций</a:t>
                      </a:r>
                      <a:endParaRPr lang="ru-RU" sz="700" b="0" i="0" u="none" strike="noStrike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1623" marR="3992" marT="39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единица</a:t>
                      </a:r>
                      <a:endParaRPr lang="ru-RU" sz="700" b="0" i="0" u="none" strike="noStrike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92" marR="3992" marT="39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17</a:t>
                      </a:r>
                      <a:endParaRPr lang="ru-RU" sz="800" b="0" i="0" u="none" strike="noStrike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92" marR="3992" marT="39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14</a:t>
                      </a:r>
                      <a:endParaRPr lang="ru-RU" sz="8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92" marR="3992" marT="39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14</a:t>
                      </a:r>
                      <a:endParaRPr lang="ru-RU" sz="800" b="0" i="0" u="none" strike="noStrike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92" marR="3992" marT="39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14</a:t>
                      </a:r>
                      <a:endParaRPr lang="ru-RU" sz="800" b="0" i="0" u="none" strike="noStrike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92" marR="3992" marT="39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14</a:t>
                      </a:r>
                      <a:endParaRPr lang="ru-RU" sz="800" b="0" i="0" u="none" strike="noStrike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92" marR="3992" marT="39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14</a:t>
                      </a:r>
                      <a:endParaRPr lang="ru-RU" sz="800" b="0" i="0" u="none" strike="noStrike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92" marR="3992" marT="39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14</a:t>
                      </a:r>
                      <a:endParaRPr lang="ru-RU" sz="8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92" marR="3992" marT="39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14</a:t>
                      </a:r>
                      <a:endParaRPr lang="ru-RU" sz="8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92" marR="3992" marT="3992" marB="0" anchor="ctr"/>
                </a:tc>
              </a:tr>
              <a:tr h="267358"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Справочно: Число мест в муниципальных общеобразовательных организациях</a:t>
                      </a:r>
                      <a:endParaRPr lang="ru-RU" sz="700" b="0" i="0" u="none" strike="noStrike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1623" marR="3992" marT="39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latin typeface="Times New Roman" pitchFamily="18" charset="0"/>
                          <a:cs typeface="Times New Roman" pitchFamily="18" charset="0"/>
                        </a:rPr>
                        <a:t>единица</a:t>
                      </a:r>
                      <a:endParaRPr lang="ru-RU" sz="700" b="0" i="0" u="none" strike="noStrike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92" marR="3992" marT="39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8 983</a:t>
                      </a:r>
                      <a:endParaRPr lang="ru-RU" sz="800" b="0" i="0" u="none" strike="noStrike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92" marR="3992" marT="39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8 983</a:t>
                      </a:r>
                      <a:endParaRPr lang="ru-RU" sz="8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92" marR="3992" marT="39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9 383</a:t>
                      </a:r>
                      <a:endParaRPr lang="ru-RU" sz="800" b="0" i="0" u="none" strike="noStrike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92" marR="3992" marT="39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9 383</a:t>
                      </a:r>
                      <a:endParaRPr lang="ru-RU" sz="800" b="0" i="0" u="none" strike="noStrike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92" marR="3992" marT="39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9 383</a:t>
                      </a:r>
                      <a:endParaRPr lang="ru-RU" sz="800" b="0" i="0" u="none" strike="noStrike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92" marR="3992" marT="39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latin typeface="Times New Roman" pitchFamily="18" charset="0"/>
                          <a:cs typeface="Times New Roman" pitchFamily="18" charset="0"/>
                        </a:rPr>
                        <a:t>9 383</a:t>
                      </a:r>
                      <a:endParaRPr lang="ru-RU" sz="800" b="0" i="0" u="none" strike="noStrike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92" marR="3992" marT="39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9 383</a:t>
                      </a:r>
                      <a:endParaRPr lang="ru-RU" sz="8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92" marR="3992" marT="39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9 383</a:t>
                      </a:r>
                      <a:endParaRPr lang="ru-RU" sz="8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92" marR="3992" marT="3992" marB="0" anchor="ctr"/>
                </a:tc>
              </a:tr>
            </a:tbl>
          </a:graphicData>
        </a:graphic>
      </p:graphicFrame>
      <p:pic>
        <p:nvPicPr>
          <p:cNvPr id="63490" name="Picture 2" descr="https://mirvracha.ru/i/00/01/71/c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68345" y="0"/>
            <a:ext cx="1475656" cy="76470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12" name="Picture 8" descr="https://cdn1.ozone.ru/s3/multimedia-c/603488116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54736" y="0"/>
            <a:ext cx="1189264" cy="1584176"/>
          </a:xfrm>
          <a:prstGeom prst="rect">
            <a:avLst/>
          </a:prstGeom>
          <a:noFill/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79512" y="404664"/>
            <a:ext cx="8507288" cy="1143000"/>
          </a:xfrm>
        </p:spPr>
        <p:txBody>
          <a:bodyPr>
            <a:noAutofit/>
          </a:bodyPr>
          <a:lstStyle/>
          <a:p>
            <a:r>
              <a:rPr lang="ru-RU" sz="28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Муниципальная программа «Развитие и функционирование дорожно-транспортного комплекса»</a:t>
            </a:r>
            <a:endParaRPr lang="ru-RU" sz="280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72706" name="Picture 2" descr="https://gimn17.edumsko.ru/uploads/7000/24357/section/360458/31514008-illustration-of-children-of-a-school-bus-Stock-Phot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47589" y="4265712"/>
            <a:ext cx="2896411" cy="2592288"/>
          </a:xfrm>
          <a:prstGeom prst="rect">
            <a:avLst/>
          </a:prstGeom>
          <a:noFill/>
        </p:spPr>
      </p:pic>
      <p:pic>
        <p:nvPicPr>
          <p:cNvPr id="72714" name="Picture 10" descr="https://catherineasquithgallery.com/uploads/posts/2021-02/1613659977_5-p-fon-dlya-prezentatsii-dorozhnoe-dvizhenie-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1916832"/>
            <a:ext cx="4033608" cy="2520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Прямоугольник 8"/>
          <p:cNvSpPr/>
          <p:nvPr/>
        </p:nvSpPr>
        <p:spPr>
          <a:xfrm>
            <a:off x="4427984" y="1844824"/>
            <a:ext cx="4572000" cy="258532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Цель программы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– Удовлетворение потребностей населения в транспортных услугах, отвечающих требованиям безопасности, а также развитие и обеспечение устойчивого функционирования сети автомобильных дорог общего пользования местного значения Рузского городского округа Московской области.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115616" y="5013176"/>
            <a:ext cx="4572000" cy="147732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На реализацию муниципальной программы предусматриваются средства в сумме: 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 2023 году – 252 662,40 тыс. рублей; 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 2024 году – 272 670,75 тыс. рублей; 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 2025 году – 282 068,54 тыс. рублей.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79512" y="188640"/>
            <a:ext cx="8229600" cy="1143000"/>
          </a:xfrm>
        </p:spPr>
        <p:txBody>
          <a:bodyPr>
            <a:noAutofit/>
          </a:bodyPr>
          <a:lstStyle/>
          <a:p>
            <a:r>
              <a:rPr lang="ru-RU" sz="28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Муниципальная программа «Цифровое муниципальное образование»</a:t>
            </a:r>
            <a:endParaRPr lang="ru-RU" sz="28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355976" y="2060848"/>
            <a:ext cx="449999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Цель программы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– Повышение эффективности муниципального управления, развитие информационного общества в Рузского городском округе и создание достаточных условий институционального и инфраструктурного характера для создания и (или) развития цифровой экономики.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95536" y="5013176"/>
            <a:ext cx="4572000" cy="147732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На реализацию муниципальной программы предусматриваются средства в сумме: 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 2023 году – 103 423,87 тыс. рублей; 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 2024 году – 107 038,81 тыс. рублей; 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 2025 году – 103 738,81 тыс. рублей.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3730" name="Picture 2" descr="https://securex.itlanit.ru/img/main_pictur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36296" y="332656"/>
            <a:ext cx="1800200" cy="1566384"/>
          </a:xfrm>
          <a:prstGeom prst="rect">
            <a:avLst/>
          </a:prstGeom>
          <a:noFill/>
        </p:spPr>
      </p:pic>
      <p:pic>
        <p:nvPicPr>
          <p:cNvPr id="73732" name="Picture 4" descr="https://catherineasquithgallery.com/uploads/posts/2021-02/1613512632_32-p-fon-dlya-prezentatsii-na-temu-professii-3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700808"/>
            <a:ext cx="3995936" cy="2520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3734" name="Picture 6" descr="https://np.khabkrai.ru/photos/351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43600" y="4365104"/>
            <a:ext cx="3168352" cy="2376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https://mir-s3-cdn-cf.behance.net/project_modules/2800_opt_1/b0086c29354093.5646c792e2d3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08304" y="332656"/>
            <a:ext cx="1835696" cy="1296144"/>
          </a:xfrm>
          <a:prstGeom prst="rect">
            <a:avLst/>
          </a:prstGeom>
          <a:noFill/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51520" y="188640"/>
            <a:ext cx="8229600" cy="1143000"/>
          </a:xfrm>
        </p:spPr>
        <p:txBody>
          <a:bodyPr>
            <a:noAutofit/>
          </a:bodyPr>
          <a:lstStyle/>
          <a:p>
            <a:r>
              <a:rPr lang="ru-RU" sz="28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Муниципальная программа «Архитектура </a:t>
            </a:r>
            <a:br>
              <a:rPr lang="ru-RU" sz="28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</a:br>
            <a:r>
              <a:rPr lang="ru-RU" sz="28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и градостроительство»</a:t>
            </a:r>
            <a:endParaRPr lang="ru-RU" sz="280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355976" y="1484784"/>
            <a:ext cx="4572000" cy="286232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Цель программы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– определение приоритетов и формирование политики пространственного развития Рузского городского округа, обеспечивающей градостроительными средствами преодоление негативных тенденций в застройке поселений городского округа, повышение качества жизни населения, формирование условий для устойчивого градостроительного развития.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67544" y="4941168"/>
            <a:ext cx="4104456" cy="175432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На реализацию муниципальной программы предусматриваются средства в сумме: 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 2023 году – 7 482,85 тыс. рублей; 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 2024 году – 7 990,00 тыс. рублей; 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 2025 году – 2 490,00 тыс. рублей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3074" name="Picture 2" descr="https://dekoriko.ru/images/article/orig/2021/01/proekty-malenkih-odnoetazhnyh-domov-razmerom-6h6-metrov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1628800"/>
            <a:ext cx="3656542" cy="2880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8" name="Picture 6" descr="https://urtmag.ru/upload/iblock/192/b0b2e83f_3868_44db_8b152787b0243a5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78995" y="4553744"/>
            <a:ext cx="3565005" cy="23042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8" name="Picture 4" descr="https://www.osinniki.org/uploads/posts/2021-05/1620960366_img_20210514_094158_65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81485" y="548680"/>
            <a:ext cx="1762515" cy="1368152"/>
          </a:xfrm>
          <a:prstGeom prst="rect">
            <a:avLst/>
          </a:prstGeom>
          <a:noFill/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23528" y="332656"/>
            <a:ext cx="8229600" cy="1143000"/>
          </a:xfrm>
        </p:spPr>
        <p:txBody>
          <a:bodyPr>
            <a:noAutofit/>
          </a:bodyPr>
          <a:lstStyle/>
          <a:p>
            <a:r>
              <a:rPr lang="ru-RU" sz="28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Муниципальная программа «Формирование современной комфортной городской среды»</a:t>
            </a:r>
            <a:endParaRPr lang="ru-RU" sz="28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51520" y="1988840"/>
            <a:ext cx="410445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Цель программы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– Обеспечение комфортного, безопасного проживания, повышение качества жизни и обеспечение доступности территорий общего пользования в Рузском   городском округе.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932040" y="4941168"/>
            <a:ext cx="4032448" cy="175432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На реализацию муниципальной программы предусматриваются средства в сумме: 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 2023 году – 990 889,92 тыс. рублей; 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 2024 году – 595 837,81 тыс. рублей; 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 2025 году – 600 083,56 тыс. рублей.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7826" name="Picture 2" descr="https://volovskij-r71.gosweb.gosuslugi.ru/netcat_files/207/1975/89a1c5773caa53ca0e6c3475fa9b60a60bd3a0fe_1920x1024.jpg"/>
          <p:cNvPicPr>
            <a:picLocks noChangeAspect="1" noChangeArrowheads="1"/>
          </p:cNvPicPr>
          <p:nvPr/>
        </p:nvPicPr>
        <p:blipFill>
          <a:blip r:embed="rId3" cstate="print"/>
          <a:srcRect l="29767" r="3256" b="2326"/>
          <a:stretch>
            <a:fillRect/>
          </a:stretch>
        </p:blipFill>
        <p:spPr bwMode="auto">
          <a:xfrm flipH="1">
            <a:off x="0" y="4057689"/>
            <a:ext cx="4139952" cy="2800311"/>
          </a:xfrm>
          <a:prstGeom prst="rect">
            <a:avLst/>
          </a:prstGeom>
          <a:noFill/>
        </p:spPr>
      </p:pic>
      <p:pic>
        <p:nvPicPr>
          <p:cNvPr id="77830" name="Picture 6" descr="https://primamedia_2537050521.s3.cloud.mts.ru/files/big/1437/1436564.jpg?846acd4d1fc8fcb1444b832a976c08c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3968" y="2132856"/>
            <a:ext cx="4392488" cy="25679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23528" y="188640"/>
            <a:ext cx="8229600" cy="1143000"/>
          </a:xfrm>
        </p:spPr>
        <p:txBody>
          <a:bodyPr>
            <a:noAutofit/>
          </a:bodyPr>
          <a:lstStyle/>
          <a:p>
            <a:r>
              <a:rPr lang="ru-RU" sz="28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Муниципальная программа «Строительство объектов социальной инфраструктуры»</a:t>
            </a:r>
            <a:endParaRPr lang="ru-RU" sz="280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220072" y="2204864"/>
            <a:ext cx="338437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Цель программы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– повышение уровня комфортного проживания и обеспеченности населения Рузского городского округа объектами социального назначения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51520" y="4869160"/>
            <a:ext cx="3960440" cy="175432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На реализацию муниципальной программы предусматриваются средства в сумме: 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 2023 году – 13 047,34 тыс. рублей; 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 2024 году – 10 007,44 тыс. рублей; 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 2025 году – 80 518,36 тыс. рублей.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8852" name="AutoShape 4" descr="https://static.vecteezy.com/system/resources/previews/000/373/909/original/city-set-of-isometric-of-urban-infrastructure-vector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8854" name="Picture 6" descr="https://spikysnail.com/wp-content/uploads/2021/09/construction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556792"/>
            <a:ext cx="4608511" cy="30232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8856" name="Picture 8" descr="https://proest.com/wp-content/uploads/2020/10/the-case-for-digital-main-graphic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5977" y="4716241"/>
            <a:ext cx="4788024" cy="2141760"/>
          </a:xfrm>
          <a:prstGeom prst="rect">
            <a:avLst/>
          </a:prstGeom>
          <a:noFill/>
        </p:spPr>
      </p:pic>
      <p:pic>
        <p:nvPicPr>
          <p:cNvPr id="78858" name="Picture 10" descr="https://www.konstruktiv-sd.com/wp-content/uploads/2020/06/3-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24328" y="836712"/>
            <a:ext cx="1528785" cy="12961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82" name="Picture 10" descr="https://zab.ru/image/800x600/2c3420e11f961849bf7aa5b6ff635db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44341" y="5733256"/>
            <a:ext cx="1499659" cy="1124744"/>
          </a:xfrm>
          <a:prstGeom prst="rect">
            <a:avLst/>
          </a:prstGeom>
          <a:noFill/>
        </p:spPr>
      </p:pic>
      <p:pic>
        <p:nvPicPr>
          <p:cNvPr id="79880" name="Picture 8" descr="https://static8.depositphotos.com/1499637/984/v/950/depositphotos_9841041-stock-illustration-keys-with-labe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819503" cy="648072"/>
          </a:xfrm>
          <a:prstGeom prst="rect">
            <a:avLst/>
          </a:prstGeom>
          <a:noFill/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11560" y="188640"/>
            <a:ext cx="8136904" cy="1152128"/>
          </a:xfrm>
        </p:spPr>
        <p:txBody>
          <a:bodyPr>
            <a:normAutofit/>
          </a:bodyPr>
          <a:lstStyle/>
          <a:p>
            <a:r>
              <a:rPr lang="ru-RU" sz="28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Муниципальная программа </a:t>
            </a:r>
            <a:r>
              <a:rPr lang="ru-RU" sz="32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«</a:t>
            </a:r>
            <a:r>
              <a:rPr lang="ru-RU" sz="28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Переселение граждан из аварийного жилищного фонда</a:t>
            </a:r>
            <a:r>
              <a:rPr lang="ru-RU" sz="32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»</a:t>
            </a:r>
            <a:endParaRPr lang="ru-RU" sz="280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79874" name="Picture 2" descr="https://img.fonwall.ru/o/68/podarok-domik-podarochnaya-lentochka.jpg?route=mid&amp;h=75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" y="4139904"/>
            <a:ext cx="4788024" cy="2718096"/>
          </a:xfrm>
          <a:prstGeom prst="rect">
            <a:avLst/>
          </a:prstGeom>
          <a:noFill/>
        </p:spPr>
      </p:pic>
      <p:pic>
        <p:nvPicPr>
          <p:cNvPr id="79876" name="Picture 4" descr="https://thumbs.dreamstime.com/b/%D0%BA%D0%BB%D1%8E%D1%87%D0%B8-%D0%B4%D0%BE%D0%BC%D0%B0-%D1%81-%D0%BF%D0%BE%D0%B1%D1%80%D1%8F%D0%BA%D1%83%D1%88%D0%BA%D0%BE%D0%B9-%D0%B8-%D1%81%D0%BC%D1%8B%D1%87%D0%BA%D0%BE%D0%BC-13840266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68144" y="1700808"/>
            <a:ext cx="3026227" cy="216024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107504" y="1412776"/>
            <a:ext cx="561662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Цель программы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– обеспечение расселения многоквартирных домов, признанных в установленном законодательством Российской Федерации порядке аварийными и подлежащими сносу или реконструкции, в связи с физическим износом в процессе эксплуатации, создание безопасных и благоприятных условий проживания граждан и внедрение ресурсосберегающих,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энергоэффективных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технологий, финансовое и организационное обеспечение переселения граждан из непригодного для проживания жилищного фонда.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860032" y="4437112"/>
            <a:ext cx="381642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На реализацию муниципальной программы предусматриваются средства в сумме: 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 2023 году – 161 467,74 тыс. рублей; 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 2024 году – 0,0 тыс. рублей; 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 2025 году – 0,0 тыс. рублей.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4" name="Picture 4" descr="https://catherineasquithgallery.com/uploads/posts/2021-03/1614599970_39-p-shkola-na-belom-fone-4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96336" y="332656"/>
            <a:ext cx="1547664" cy="787795"/>
          </a:xfrm>
          <a:prstGeom prst="rect">
            <a:avLst/>
          </a:prstGeom>
          <a:noFill/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0" y="0"/>
            <a:ext cx="8291264" cy="1268760"/>
          </a:xfrm>
        </p:spPr>
        <p:txBody>
          <a:bodyPr>
            <a:normAutofit/>
          </a:bodyPr>
          <a:lstStyle/>
          <a:p>
            <a:r>
              <a:rPr lang="ru-RU" sz="24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Информация об общественно значимых проектах, реализуемых на территории Рузского городского округа в 2023-2025 годах</a:t>
            </a:r>
            <a:endParaRPr lang="ru-RU" sz="240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1" y="1124744"/>
          <a:ext cx="9143998" cy="5026306"/>
        </p:xfrm>
        <a:graphic>
          <a:graphicData uri="http://schemas.openxmlformats.org/drawingml/2006/table">
            <a:tbl>
              <a:tblPr/>
              <a:tblGrid>
                <a:gridCol w="52226"/>
                <a:gridCol w="2945807"/>
                <a:gridCol w="1723868"/>
                <a:gridCol w="824459"/>
                <a:gridCol w="749508"/>
                <a:gridCol w="674558"/>
                <a:gridCol w="599606"/>
                <a:gridCol w="1124262"/>
                <a:gridCol w="449704"/>
              </a:tblGrid>
              <a:tr h="9256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4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4408" marR="4408" marT="44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Наименование</a:t>
                      </a:r>
                    </a:p>
                  </a:txBody>
                  <a:tcPr marL="4408" marR="4408" marT="44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Источники финансирования</a:t>
                      </a:r>
                    </a:p>
                  </a:txBody>
                  <a:tcPr marL="4408" marR="4408" marT="44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2022 год</a:t>
                      </a:r>
                    </a:p>
                  </a:txBody>
                  <a:tcPr marL="4408" marR="4408" marT="44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2023 год</a:t>
                      </a:r>
                    </a:p>
                  </a:txBody>
                  <a:tcPr marL="4408" marR="4408" marT="44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Плановый период</a:t>
                      </a:r>
                    </a:p>
                  </a:txBody>
                  <a:tcPr marL="4408" marR="4408" marT="44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Релультат реализации проекта</a:t>
                      </a:r>
                    </a:p>
                  </a:txBody>
                  <a:tcPr marL="4408" marR="4408" marT="44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Срок ввода в экстпуатацию</a:t>
                      </a:r>
                    </a:p>
                  </a:txBody>
                  <a:tcPr marL="4408" marR="4408" marT="44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9256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4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4408" marR="4408" marT="44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2024 год</a:t>
                      </a:r>
                    </a:p>
                  </a:txBody>
                  <a:tcPr marL="4408" marR="4408" marT="44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2025 год</a:t>
                      </a:r>
                    </a:p>
                  </a:txBody>
                  <a:tcPr marL="4408" marR="4408" marT="44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9256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4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4408" marR="4408" marT="44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4408" marR="4408" marT="44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marL="4408" marR="4408" marT="44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 marL="4408" marR="4408" marT="44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</a:p>
                  </a:txBody>
                  <a:tcPr marL="4408" marR="4408" marT="44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</a:p>
                  </a:txBody>
                  <a:tcPr marL="4408" marR="4408" marT="44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</a:p>
                  </a:txBody>
                  <a:tcPr marL="4408" marR="4408" marT="44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</a:p>
                  </a:txBody>
                  <a:tcPr marL="4408" marR="4408" marT="44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</a:p>
                  </a:txBody>
                  <a:tcPr marL="4408" marR="4408" marT="44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158681">
                <a:tc gridSpan="3">
                  <a:txBody>
                    <a:bodyPr/>
                    <a:lstStyle/>
                    <a:p>
                      <a:pPr algn="l" fontAlgn="ctr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"Развитие инженерной инфраструктуры и энергоэффективности"</a:t>
                      </a:r>
                    </a:p>
                  </a:txBody>
                  <a:tcPr marL="4408" marR="4408" marT="44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737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111 463,63</a:t>
                      </a:r>
                    </a:p>
                  </a:txBody>
                  <a:tcPr marL="4408" marR="4408" marT="44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737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160 323,68 </a:t>
                      </a:r>
                    </a:p>
                  </a:txBody>
                  <a:tcPr marL="4408" marR="4408" marT="44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737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296 948,45 </a:t>
                      </a:r>
                    </a:p>
                  </a:txBody>
                  <a:tcPr marL="4408" marR="4408" marT="44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737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222 596,29 </a:t>
                      </a:r>
                    </a:p>
                  </a:txBody>
                  <a:tcPr marL="4408" marR="4408" marT="44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737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4408" marR="4408" marT="44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737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4408" marR="4408" marT="44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7373"/>
                    </a:solidFill>
                  </a:tcPr>
                </a:tc>
              </a:tr>
              <a:tr h="264469">
                <a:tc>
                  <a:txBody>
                    <a:bodyPr/>
                    <a:lstStyle/>
                    <a:p>
                      <a:pPr algn="l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4408" marR="4408" marT="44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Строительство газовой котельной в п. Тучково, ул. </a:t>
                      </a:r>
                      <a:r>
                        <a:rPr lang="ru-RU" sz="800" b="0" i="0" u="none" strike="noStrike" dirty="0" err="1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Лебеденко</a:t>
                      </a:r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, д. 36 </a:t>
                      </a:r>
                    </a:p>
                  </a:txBody>
                  <a:tcPr marL="4408" marR="4408" marT="44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Средства Рузского городского округа/Средства Московской области</a:t>
                      </a:r>
                    </a:p>
                  </a:txBody>
                  <a:tcPr marL="4408" marR="4408" marT="44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45 902,26</a:t>
                      </a:r>
                    </a:p>
                  </a:txBody>
                  <a:tcPr marL="4408" marR="4408" marT="44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138 435,65 </a:t>
                      </a:r>
                    </a:p>
                  </a:txBody>
                  <a:tcPr marL="4408" marR="4408" marT="44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0,00 </a:t>
                      </a:r>
                    </a:p>
                  </a:txBody>
                  <a:tcPr marL="4408" marR="4408" marT="44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0,00 </a:t>
                      </a:r>
                    </a:p>
                  </a:txBody>
                  <a:tcPr marL="4408" marR="4408" marT="44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Газовая котельная</a:t>
                      </a:r>
                    </a:p>
                  </a:txBody>
                  <a:tcPr marL="4408" marR="4408" marT="44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2023 год</a:t>
                      </a:r>
                    </a:p>
                  </a:txBody>
                  <a:tcPr marL="4408" marR="4408" marT="44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64469">
                <a:tc>
                  <a:txBody>
                    <a:bodyPr/>
                    <a:lstStyle/>
                    <a:p>
                      <a:pPr algn="l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4408" marR="4408" marT="44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Строительство БМК г. Руза, ул. Говорова, д.1А</a:t>
                      </a:r>
                    </a:p>
                  </a:txBody>
                  <a:tcPr marL="4408" marR="4408" marT="44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Средства Рузского городского округа/Средства Московской области</a:t>
                      </a:r>
                    </a:p>
                  </a:txBody>
                  <a:tcPr marL="4408" marR="4408" marT="44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46 390,83</a:t>
                      </a:r>
                    </a:p>
                  </a:txBody>
                  <a:tcPr marL="4408" marR="4408" marT="44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0,00 </a:t>
                      </a:r>
                    </a:p>
                  </a:txBody>
                  <a:tcPr marL="4408" marR="4408" marT="44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0,00 </a:t>
                      </a:r>
                    </a:p>
                  </a:txBody>
                  <a:tcPr marL="4408" marR="4408" marT="44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0,00 </a:t>
                      </a:r>
                    </a:p>
                  </a:txBody>
                  <a:tcPr marL="4408" marR="4408" marT="44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Блочно-модульная котельная</a:t>
                      </a:r>
                    </a:p>
                  </a:txBody>
                  <a:tcPr marL="4408" marR="4408" marT="44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2022 год</a:t>
                      </a:r>
                    </a:p>
                  </a:txBody>
                  <a:tcPr marL="4408" marR="4408" marT="44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64469">
                <a:tc>
                  <a:txBody>
                    <a:bodyPr/>
                    <a:lstStyle/>
                    <a:p>
                      <a:pPr algn="l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4408" marR="4408" marT="44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Строительство БМК в д. </a:t>
                      </a:r>
                      <a:r>
                        <a:rPr lang="ru-RU" sz="800" b="0" i="0" u="none" strike="noStrike" dirty="0" err="1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Сумароково</a:t>
                      </a:r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, д. 34</a:t>
                      </a:r>
                    </a:p>
                  </a:txBody>
                  <a:tcPr marL="4408" marR="4408" marT="44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Средства Рузского городского округа/Средства Московской области</a:t>
                      </a:r>
                    </a:p>
                  </a:txBody>
                  <a:tcPr marL="4408" marR="4408" marT="44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0,00</a:t>
                      </a:r>
                    </a:p>
                  </a:txBody>
                  <a:tcPr marL="4408" marR="4408" marT="44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0,00 </a:t>
                      </a:r>
                    </a:p>
                  </a:txBody>
                  <a:tcPr marL="4408" marR="4408" marT="44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0,00 </a:t>
                      </a:r>
                    </a:p>
                  </a:txBody>
                  <a:tcPr marL="4408" marR="4408" marT="44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9 283,92 </a:t>
                      </a:r>
                    </a:p>
                  </a:txBody>
                  <a:tcPr marL="4408" marR="4408" marT="44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Блочно-модульная котельная</a:t>
                      </a:r>
                    </a:p>
                  </a:txBody>
                  <a:tcPr marL="4408" marR="4408" marT="44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2025 год</a:t>
                      </a:r>
                    </a:p>
                  </a:txBody>
                  <a:tcPr marL="4408" marR="4408" marT="44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42429">
                <a:tc>
                  <a:txBody>
                    <a:bodyPr/>
                    <a:lstStyle/>
                    <a:p>
                      <a:pPr algn="l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4408" marR="4408" marT="44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Строительство БМК в д. Старониколаево, д. 195</a:t>
                      </a:r>
                    </a:p>
                  </a:txBody>
                  <a:tcPr marL="4408" marR="4408" marT="44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Средства Рузского городского округа/Средства Московской области</a:t>
                      </a:r>
                    </a:p>
                  </a:txBody>
                  <a:tcPr marL="4408" marR="4408" marT="44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0,00</a:t>
                      </a:r>
                    </a:p>
                  </a:txBody>
                  <a:tcPr marL="4408" marR="4408" marT="44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0,00 </a:t>
                      </a:r>
                    </a:p>
                  </a:txBody>
                  <a:tcPr marL="4408" marR="4408" marT="44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0,00 </a:t>
                      </a:r>
                    </a:p>
                  </a:txBody>
                  <a:tcPr marL="4408" marR="4408" marT="44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11 343,92 </a:t>
                      </a:r>
                    </a:p>
                  </a:txBody>
                  <a:tcPr marL="4408" marR="4408" marT="44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Блочно-модульная котельная</a:t>
                      </a:r>
                    </a:p>
                  </a:txBody>
                  <a:tcPr marL="4408" marR="4408" marT="44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2025 год</a:t>
                      </a:r>
                    </a:p>
                  </a:txBody>
                  <a:tcPr marL="4408" marR="4408" marT="44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46837">
                <a:tc>
                  <a:txBody>
                    <a:bodyPr/>
                    <a:lstStyle/>
                    <a:p>
                      <a:pPr algn="l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4408" marR="4408" marT="44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Строительство БМК в г. Руза, Волоколамское шоссе</a:t>
                      </a:r>
                    </a:p>
                  </a:txBody>
                  <a:tcPr marL="4408" marR="4408" marT="44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Средства Рузского городского округа/Средства Московской области</a:t>
                      </a:r>
                    </a:p>
                  </a:txBody>
                  <a:tcPr marL="4408" marR="4408" marT="44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19 170,54</a:t>
                      </a:r>
                    </a:p>
                  </a:txBody>
                  <a:tcPr marL="4408" marR="4408" marT="44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8 608,62 </a:t>
                      </a:r>
                    </a:p>
                  </a:txBody>
                  <a:tcPr marL="4408" marR="4408" marT="44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0,00 </a:t>
                      </a:r>
                    </a:p>
                  </a:txBody>
                  <a:tcPr marL="4408" marR="4408" marT="44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0,00 </a:t>
                      </a:r>
                    </a:p>
                  </a:txBody>
                  <a:tcPr marL="4408" marR="4408" marT="44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Блочно-модульная котельная</a:t>
                      </a:r>
                    </a:p>
                  </a:txBody>
                  <a:tcPr marL="4408" marR="4408" marT="44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2023 год</a:t>
                      </a:r>
                    </a:p>
                  </a:txBody>
                  <a:tcPr marL="4408" marR="4408" marT="44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64469">
                <a:tc>
                  <a:txBody>
                    <a:bodyPr/>
                    <a:lstStyle/>
                    <a:p>
                      <a:pPr algn="l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4408" marR="4408" marT="44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Строительство объектов очистки сточных вод (в т.ч. ПИР)</a:t>
                      </a:r>
                    </a:p>
                  </a:txBody>
                  <a:tcPr marL="4408" marR="4408" marT="44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Средства Рузского городского округа/Средства Московской области</a:t>
                      </a:r>
                    </a:p>
                  </a:txBody>
                  <a:tcPr marL="4408" marR="4408" marT="44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0,00</a:t>
                      </a:r>
                    </a:p>
                  </a:txBody>
                  <a:tcPr marL="4408" marR="4408" marT="44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0,00 </a:t>
                      </a:r>
                    </a:p>
                  </a:txBody>
                  <a:tcPr marL="4408" marR="4408" marT="44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276 968,45 </a:t>
                      </a:r>
                    </a:p>
                  </a:txBody>
                  <a:tcPr marL="4408" marR="4408" marT="44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201 968,45 </a:t>
                      </a:r>
                    </a:p>
                  </a:txBody>
                  <a:tcPr marL="4408" marR="4408" marT="44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Объекты очистки сточных вод</a:t>
                      </a:r>
                    </a:p>
                  </a:txBody>
                  <a:tcPr marL="4408" marR="4408" marT="44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2025 год</a:t>
                      </a:r>
                    </a:p>
                  </a:txBody>
                  <a:tcPr marL="4408" marR="4408" marT="44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71905">
                <a:tc>
                  <a:txBody>
                    <a:bodyPr/>
                    <a:lstStyle/>
                    <a:p>
                      <a:pPr algn="l" fontAlgn="ctr"/>
                      <a:r>
                        <a:rPr lang="ru-RU" sz="4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4408" marR="4408" marT="44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Строительство пристроенной каскадной котельной мощностью 0,31 МВт к жилому дому № 6 Рузский г.о., д. Глухово</a:t>
                      </a:r>
                    </a:p>
                  </a:txBody>
                  <a:tcPr marL="4408" marR="4408" marT="44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Средства Рузского городского округа</a:t>
                      </a:r>
                    </a:p>
                  </a:txBody>
                  <a:tcPr marL="4408" marR="4408" marT="44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0,00</a:t>
                      </a:r>
                    </a:p>
                  </a:txBody>
                  <a:tcPr marL="4408" marR="4408" marT="44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4 852,93 </a:t>
                      </a:r>
                    </a:p>
                  </a:txBody>
                  <a:tcPr marL="4408" marR="4408" marT="44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9 280,00 </a:t>
                      </a:r>
                    </a:p>
                  </a:txBody>
                  <a:tcPr marL="4408" marR="4408" marT="44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0,00 </a:t>
                      </a:r>
                    </a:p>
                  </a:txBody>
                  <a:tcPr marL="4408" marR="4408" marT="44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Пристроенная каскадная котельная можностью 0,31МВт</a:t>
                      </a:r>
                    </a:p>
                  </a:txBody>
                  <a:tcPr marL="4408" marR="4408" marT="44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2024 год</a:t>
                      </a:r>
                    </a:p>
                  </a:txBody>
                  <a:tcPr marL="4408" marR="4408" marT="44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98351">
                <a:tc>
                  <a:txBody>
                    <a:bodyPr/>
                    <a:lstStyle/>
                    <a:p>
                      <a:pPr algn="l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4408" marR="4408" marT="44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Строительство пристроенной каскадной котельной мощностью 0,14 МВт к жилому дому № 13 Рузский г.о., д. Глухово</a:t>
                      </a:r>
                    </a:p>
                  </a:txBody>
                  <a:tcPr marL="4408" marR="4408" marT="44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Средства Рузского городского округа</a:t>
                      </a:r>
                    </a:p>
                  </a:txBody>
                  <a:tcPr marL="4408" marR="4408" marT="44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0,00</a:t>
                      </a:r>
                    </a:p>
                  </a:txBody>
                  <a:tcPr marL="4408" marR="4408" marT="44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4 756,48 </a:t>
                      </a:r>
                    </a:p>
                  </a:txBody>
                  <a:tcPr marL="4408" marR="4408" marT="44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7 200,00 </a:t>
                      </a:r>
                    </a:p>
                  </a:txBody>
                  <a:tcPr marL="4408" marR="4408" marT="44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0,00 </a:t>
                      </a:r>
                    </a:p>
                  </a:txBody>
                  <a:tcPr marL="4408" marR="4408" marT="44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Пристроенная каскадная котельная можностью 0,14МВт</a:t>
                      </a:r>
                    </a:p>
                  </a:txBody>
                  <a:tcPr marL="4408" marR="4408" marT="44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2024 год</a:t>
                      </a:r>
                    </a:p>
                  </a:txBody>
                  <a:tcPr marL="4408" marR="4408" marT="44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24798">
                <a:tc>
                  <a:txBody>
                    <a:bodyPr/>
                    <a:lstStyle/>
                    <a:p>
                      <a:pPr algn="l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4408" marR="4408" marT="44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Приобретение, монтаж и ввод в эксплуатацию станции водоочистки на ВЗУ в д. Кожино</a:t>
                      </a:r>
                    </a:p>
                  </a:txBody>
                  <a:tcPr marL="4408" marR="4408" marT="44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Средства Рузского городского округа/Средства Московской области</a:t>
                      </a:r>
                    </a:p>
                  </a:txBody>
                  <a:tcPr marL="4408" marR="4408" marT="44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0,00</a:t>
                      </a:r>
                    </a:p>
                  </a:txBody>
                  <a:tcPr marL="4408" marR="4408" marT="44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3 000,00 </a:t>
                      </a:r>
                    </a:p>
                  </a:txBody>
                  <a:tcPr marL="4408" marR="4408" marT="44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0,00 </a:t>
                      </a:r>
                    </a:p>
                  </a:txBody>
                  <a:tcPr marL="4408" marR="4408" marT="44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0,00 </a:t>
                      </a:r>
                    </a:p>
                  </a:txBody>
                  <a:tcPr marL="4408" marR="4408" marT="44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Станция водоочистки</a:t>
                      </a:r>
                    </a:p>
                  </a:txBody>
                  <a:tcPr marL="4408" marR="4408" marT="44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2024 год</a:t>
                      </a:r>
                    </a:p>
                  </a:txBody>
                  <a:tcPr marL="4408" marR="4408" marT="44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98351">
                <a:tc>
                  <a:txBody>
                    <a:bodyPr/>
                    <a:lstStyle/>
                    <a:p>
                      <a:pPr algn="l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4408" marR="4408" marT="44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Выполнение проектных работ по капитальному ремонту ВДГО в МКД по адресу: д/о "Лужки" 70-ти квартирный жилой дом № 1а</a:t>
                      </a:r>
                    </a:p>
                  </a:txBody>
                  <a:tcPr marL="4408" marR="4408" marT="44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Средства Рузского городского округа</a:t>
                      </a:r>
                    </a:p>
                  </a:txBody>
                  <a:tcPr marL="4408" marR="4408" marT="44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0,00</a:t>
                      </a:r>
                    </a:p>
                  </a:txBody>
                  <a:tcPr marL="4408" marR="4408" marT="44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670,00 </a:t>
                      </a:r>
                    </a:p>
                  </a:txBody>
                  <a:tcPr marL="4408" marR="4408" marT="44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3 500,00 </a:t>
                      </a:r>
                    </a:p>
                  </a:txBody>
                  <a:tcPr marL="4408" marR="4408" marT="44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0,00 </a:t>
                      </a:r>
                    </a:p>
                  </a:txBody>
                  <a:tcPr marL="4408" marR="4408" marT="44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Отремонтированное внутридомовое газовое оборудование</a:t>
                      </a:r>
                    </a:p>
                  </a:txBody>
                  <a:tcPr marL="4408" marR="4408" marT="44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2024 год</a:t>
                      </a:r>
                    </a:p>
                  </a:txBody>
                  <a:tcPr marL="4408" marR="4408" marT="44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93944">
                <a:tc gridSpan="3">
                  <a:txBody>
                    <a:bodyPr/>
                    <a:lstStyle/>
                    <a:p>
                      <a:pPr algn="l" fontAlgn="ctr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" Формирование современной комфортной городской среды"</a:t>
                      </a:r>
                    </a:p>
                  </a:txBody>
                  <a:tcPr marL="4408" marR="4408" marT="44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737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0,00</a:t>
                      </a:r>
                    </a:p>
                  </a:txBody>
                  <a:tcPr marL="4408" marR="4408" marT="44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737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137 132,71</a:t>
                      </a:r>
                    </a:p>
                  </a:txBody>
                  <a:tcPr marL="4408" marR="4408" marT="44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737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0,00</a:t>
                      </a:r>
                    </a:p>
                  </a:txBody>
                  <a:tcPr marL="4408" marR="4408" marT="44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737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0,00</a:t>
                      </a:r>
                    </a:p>
                  </a:txBody>
                  <a:tcPr marL="4408" marR="4408" marT="44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737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4408" marR="4408" marT="44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737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4408" marR="4408" marT="44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7373"/>
                    </a:solidFill>
                  </a:tcPr>
                </a:tc>
              </a:tr>
              <a:tr h="264469">
                <a:tc>
                  <a:txBody>
                    <a:bodyPr/>
                    <a:lstStyle/>
                    <a:p>
                      <a:pPr algn="l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4408" marR="4408" marT="44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Благоустройство мемориального комплекса Аллея Славы, п. Тучково</a:t>
                      </a:r>
                    </a:p>
                  </a:txBody>
                  <a:tcPr marL="4408" marR="4408" marT="44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Средства Рузского городского округа/Средства Московской области</a:t>
                      </a:r>
                    </a:p>
                  </a:txBody>
                  <a:tcPr marL="4408" marR="4408" marT="44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0,00</a:t>
                      </a:r>
                    </a:p>
                  </a:txBody>
                  <a:tcPr marL="4408" marR="4408" marT="44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137 132,71 </a:t>
                      </a:r>
                    </a:p>
                  </a:txBody>
                  <a:tcPr marL="4408" marR="4408" marT="44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0,00 </a:t>
                      </a:r>
                    </a:p>
                  </a:txBody>
                  <a:tcPr marL="4408" marR="4408" marT="44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0,00 </a:t>
                      </a:r>
                    </a:p>
                  </a:txBody>
                  <a:tcPr marL="4408" marR="4408" marT="44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Аллея Славы</a:t>
                      </a:r>
                    </a:p>
                  </a:txBody>
                  <a:tcPr marL="4408" marR="4408" marT="44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2024 год</a:t>
                      </a:r>
                    </a:p>
                  </a:txBody>
                  <a:tcPr marL="4408" marR="4408" marT="44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02759">
                <a:tc gridSpan="3">
                  <a:txBody>
                    <a:bodyPr/>
                    <a:lstStyle/>
                    <a:p>
                      <a:pPr algn="l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"Строительство объектов социальной инфраструктуры"</a:t>
                      </a:r>
                    </a:p>
                  </a:txBody>
                  <a:tcPr marL="4408" marR="4408" marT="44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737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941 877,50</a:t>
                      </a:r>
                    </a:p>
                  </a:txBody>
                  <a:tcPr marL="4408" marR="4408" marT="44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737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3 207,85</a:t>
                      </a:r>
                    </a:p>
                  </a:txBody>
                  <a:tcPr marL="4408" marR="4408" marT="44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737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0,00</a:t>
                      </a:r>
                    </a:p>
                  </a:txBody>
                  <a:tcPr marL="4408" marR="4408" marT="44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737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70 319,55</a:t>
                      </a:r>
                    </a:p>
                  </a:txBody>
                  <a:tcPr marL="4408" marR="4408" marT="44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737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4408" marR="4408" marT="44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737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4408" marR="4408" marT="44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7373"/>
                    </a:solidFill>
                  </a:tcPr>
                </a:tc>
              </a:tr>
              <a:tr h="264469">
                <a:tc>
                  <a:txBody>
                    <a:bodyPr/>
                    <a:lstStyle/>
                    <a:p>
                      <a:pPr algn="l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4408" marR="4408" marT="44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Строительство Дома культуры по адресу: Московская область, Рузский район, д.Нестерово </a:t>
                      </a:r>
                    </a:p>
                  </a:txBody>
                  <a:tcPr marL="4408" marR="4408" marT="44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Средства Рузского городского округа/Средства Московской области</a:t>
                      </a:r>
                    </a:p>
                  </a:txBody>
                  <a:tcPr marL="4408" marR="4408" marT="44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0,00</a:t>
                      </a:r>
                    </a:p>
                  </a:txBody>
                  <a:tcPr marL="4408" marR="4408" marT="44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0,00 </a:t>
                      </a:r>
                    </a:p>
                  </a:txBody>
                  <a:tcPr marL="4408" marR="4408" marT="44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0,00 </a:t>
                      </a:r>
                    </a:p>
                  </a:txBody>
                  <a:tcPr marL="4408" marR="4408" marT="44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70 319,55 </a:t>
                      </a:r>
                    </a:p>
                  </a:txBody>
                  <a:tcPr marL="4408" marR="4408" marT="44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Дом культуры</a:t>
                      </a:r>
                    </a:p>
                  </a:txBody>
                  <a:tcPr marL="4408" marR="4408" marT="44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2026 год</a:t>
                      </a:r>
                    </a:p>
                  </a:txBody>
                  <a:tcPr marL="4408" marR="4408" marT="44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68876">
                <a:tc>
                  <a:txBody>
                    <a:bodyPr/>
                    <a:lstStyle/>
                    <a:p>
                      <a:pPr algn="l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4408" marR="4408" marT="44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Общеобразовательная школа на 400 Meст Рузский район, гп Тучково, Западный микрорайон ул.Новая </a:t>
                      </a:r>
                    </a:p>
                  </a:txBody>
                  <a:tcPr marL="4408" marR="4408" marT="44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Средства Рузского городского округа/Средства Московской области</a:t>
                      </a:r>
                    </a:p>
                  </a:txBody>
                  <a:tcPr marL="4408" marR="4408" marT="44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941 877,50</a:t>
                      </a:r>
                    </a:p>
                  </a:txBody>
                  <a:tcPr marL="4408" marR="4408" marT="44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3 207,85 </a:t>
                      </a:r>
                    </a:p>
                  </a:txBody>
                  <a:tcPr marL="4408" marR="4408" marT="44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0,00 </a:t>
                      </a:r>
                    </a:p>
                  </a:txBody>
                  <a:tcPr marL="4408" marR="4408" marT="44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0,00 </a:t>
                      </a:r>
                    </a:p>
                  </a:txBody>
                  <a:tcPr marL="4408" marR="4408" marT="44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Школа на 400 мест</a:t>
                      </a:r>
                    </a:p>
                  </a:txBody>
                  <a:tcPr marL="4408" marR="4408" marT="44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2024 год</a:t>
                      </a:r>
                    </a:p>
                  </a:txBody>
                  <a:tcPr marL="4408" marR="4408" marT="44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92564">
                <a:tc>
                  <a:txBody>
                    <a:bodyPr/>
                    <a:lstStyle/>
                    <a:p>
                      <a:pPr algn="l" fontAlgn="ctr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4408" marR="4408" marT="44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Итого</a:t>
                      </a:r>
                    </a:p>
                  </a:txBody>
                  <a:tcPr marL="4408" marR="4408" marT="44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1 053 341,13</a:t>
                      </a:r>
                    </a:p>
                  </a:txBody>
                  <a:tcPr marL="4408" marR="4408" marT="44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300 664,24</a:t>
                      </a:r>
                    </a:p>
                  </a:txBody>
                  <a:tcPr marL="4408" marR="4408" marT="44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296 948,45</a:t>
                      </a:r>
                    </a:p>
                  </a:txBody>
                  <a:tcPr marL="4408" marR="4408" marT="44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292 915,84</a:t>
                      </a:r>
                    </a:p>
                  </a:txBody>
                  <a:tcPr marL="4408" marR="4408" marT="44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4408" marR="4408" marT="44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4408" marR="4408" marT="44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</a:tr>
            </a:tbl>
          </a:graphicData>
        </a:graphic>
      </p:graphicFrame>
      <p:pic>
        <p:nvPicPr>
          <p:cNvPr id="81926" name="Picture 6" descr="https://catherineasquithgallery.com/uploads/posts/2021-03/1614808068_57-p-fon-dlya-stroitelnogo-saita-67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021288"/>
            <a:ext cx="2012811" cy="8367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6" name="Picture 2" descr="https://kupisantehniky.ru/wp-content/uploads/f/5/4/f545dbcdc63b8bce1f9ed313cffea2ec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79187" y="6093296"/>
            <a:ext cx="2164813" cy="8421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902" name="Picture 6" descr="https://images.freeimages.com/images/large-previews/de4/business-graphics-105710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88224" y="0"/>
            <a:ext cx="2555776" cy="2708920"/>
          </a:xfrm>
          <a:prstGeom prst="rect">
            <a:avLst/>
          </a:prstGeom>
          <a:noFill/>
        </p:spPr>
      </p:pic>
      <p:pic>
        <p:nvPicPr>
          <p:cNvPr id="80898" name="Picture 2" descr="https://telegra.ph/file/bb1fb06d160973175b390.jpg"/>
          <p:cNvPicPr>
            <a:picLocks noChangeAspect="1" noChangeArrowheads="1"/>
          </p:cNvPicPr>
          <p:nvPr/>
        </p:nvPicPr>
        <p:blipFill>
          <a:blip r:embed="rId3" cstate="print"/>
          <a:srcRect l="18056" r="20833"/>
          <a:stretch>
            <a:fillRect/>
          </a:stretch>
        </p:blipFill>
        <p:spPr bwMode="auto">
          <a:xfrm>
            <a:off x="6588224" y="3573016"/>
            <a:ext cx="2555776" cy="3284984"/>
          </a:xfrm>
          <a:prstGeom prst="rect">
            <a:avLst/>
          </a:prstGeom>
          <a:noFill/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Дефицит бюджета Рузского городского округа</a:t>
            </a:r>
            <a:endParaRPr lang="ru-RU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251520" y="2060848"/>
            <a:ext cx="2520280" cy="8640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2023 год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251520" y="3140968"/>
            <a:ext cx="2520280" cy="8640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2024 год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251520" y="4221088"/>
            <a:ext cx="2520280" cy="8640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2025 год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Стрелка вправо 8"/>
          <p:cNvSpPr/>
          <p:nvPr/>
        </p:nvSpPr>
        <p:spPr>
          <a:xfrm>
            <a:off x="2915816" y="3356992"/>
            <a:ext cx="1584176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трелка вправо 9"/>
          <p:cNvSpPr/>
          <p:nvPr/>
        </p:nvSpPr>
        <p:spPr>
          <a:xfrm>
            <a:off x="2915816" y="2348880"/>
            <a:ext cx="1584176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трелка вправо 10"/>
          <p:cNvSpPr/>
          <p:nvPr/>
        </p:nvSpPr>
        <p:spPr>
          <a:xfrm>
            <a:off x="2915816" y="4509120"/>
            <a:ext cx="1584176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Овал 11"/>
          <p:cNvSpPr/>
          <p:nvPr/>
        </p:nvSpPr>
        <p:spPr>
          <a:xfrm>
            <a:off x="4716016" y="2132856"/>
            <a:ext cx="2232248" cy="720080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78 200,00 тыс. рублей</a:t>
            </a:r>
            <a:endParaRPr lang="ru-RU" dirty="0"/>
          </a:p>
        </p:txBody>
      </p:sp>
      <p:sp>
        <p:nvSpPr>
          <p:cNvPr id="13" name="Овал 12"/>
          <p:cNvSpPr/>
          <p:nvPr/>
        </p:nvSpPr>
        <p:spPr>
          <a:xfrm>
            <a:off x="4716016" y="3140968"/>
            <a:ext cx="2232248" cy="720080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88 000,00 тыс. рублей</a:t>
            </a:r>
            <a:endParaRPr lang="ru-RU" dirty="0"/>
          </a:p>
        </p:txBody>
      </p:sp>
      <p:sp>
        <p:nvSpPr>
          <p:cNvPr id="14" name="Овал 13"/>
          <p:cNvSpPr/>
          <p:nvPr/>
        </p:nvSpPr>
        <p:spPr>
          <a:xfrm>
            <a:off x="4716016" y="4293096"/>
            <a:ext cx="2232248" cy="720080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17 000,00 тыс. рублей</a:t>
            </a:r>
            <a:endParaRPr lang="ru-RU" dirty="0"/>
          </a:p>
        </p:txBody>
      </p:sp>
      <p:pic>
        <p:nvPicPr>
          <p:cNvPr id="80900" name="Picture 4" descr="https://static.tildacdn.com/tild6433-6163-4432-b737-326365633031/plus-minu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196931"/>
            <a:ext cx="3563888" cy="166106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79512" y="260648"/>
            <a:ext cx="6984776" cy="1143000"/>
          </a:xfrm>
        </p:spPr>
        <p:txBody>
          <a:bodyPr>
            <a:normAutofit fontScale="90000"/>
          </a:bodyPr>
          <a:lstStyle/>
          <a:p>
            <a:pPr lvl="0"/>
            <a:r>
              <a:rPr lang="ru-RU" sz="36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cs typeface="Calibri" pitchFamily="34" charset="0"/>
              </a:rPr>
              <a:t>Планируемые расходы в рамках «Национального проекта»</a:t>
            </a:r>
            <a:endParaRPr lang="ru-RU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179512" y="1844824"/>
          <a:ext cx="8856983" cy="2962144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4680520"/>
                <a:gridCol w="1512168"/>
                <a:gridCol w="1440160"/>
                <a:gridCol w="1224135"/>
              </a:tblGrid>
              <a:tr h="47635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Наименование 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24" marR="5924" marT="592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2023 год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24" marR="5924" marT="592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2024 год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24" marR="5924" marT="592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2025 год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24" marR="5924" marT="5924" marB="0" anchor="ctr"/>
                </a:tc>
              </a:tr>
              <a:tr h="13784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24" marR="5924" marT="592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105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24" marR="5924" marT="592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105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24" marR="5924" marT="592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ru-RU" sz="105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24" marR="5924" marT="5924" marB="0" anchor="ctr"/>
                </a:tc>
              </a:tr>
              <a:tr h="13784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"</a:t>
                      </a:r>
                      <a:r>
                        <a:rPr lang="ru-RU" sz="11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Культура и туризм"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24" marR="5924" marT="5924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latin typeface="Times New Roman" pitchFamily="18" charset="0"/>
                          <a:cs typeface="Times New Roman" pitchFamily="18" charset="0"/>
                        </a:rPr>
                        <a:t>7 430 000,00</a:t>
                      </a:r>
                      <a:endParaRPr lang="ru-RU" sz="105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24" marR="5924" marT="5924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latin typeface="Times New Roman" pitchFamily="18" charset="0"/>
                          <a:cs typeface="Times New Roman" pitchFamily="18" charset="0"/>
                        </a:rPr>
                        <a:t>0,00</a:t>
                      </a:r>
                      <a:endParaRPr lang="ru-RU" sz="105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24" marR="5924" marT="5924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latin typeface="Times New Roman" pitchFamily="18" charset="0"/>
                          <a:cs typeface="Times New Roman" pitchFamily="18" charset="0"/>
                        </a:rPr>
                        <a:t>0,00</a:t>
                      </a:r>
                      <a:endParaRPr lang="ru-RU" sz="105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24" marR="5924" marT="5924" marB="0" anchor="ctr"/>
                </a:tc>
              </a:tr>
              <a:tr h="26998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Приобретение музыкальных инструментов для муниципальных организаций дополнительного образования в сфере культуры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24" marR="5924" marT="5924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7 430 000,00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24" marR="5924" marT="5924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latin typeface="Times New Roman" pitchFamily="18" charset="0"/>
                          <a:cs typeface="Times New Roman" pitchFamily="18" charset="0"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24" marR="5924" marT="5924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latin typeface="Times New Roman" pitchFamily="18" charset="0"/>
                          <a:cs typeface="Times New Roman" pitchFamily="18" charset="0"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24" marR="5924" marT="5924" marB="0" anchor="ctr"/>
                </a:tc>
              </a:tr>
              <a:tr h="13784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"</a:t>
                      </a:r>
                      <a:r>
                        <a:rPr lang="ru-RU" sz="12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Образование"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24" marR="5924" marT="5924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14 070,00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24" marR="5924" marT="5924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latin typeface="Times New Roman" pitchFamily="18" charset="0"/>
                          <a:cs typeface="Times New Roman" pitchFamily="18" charset="0"/>
                        </a:rPr>
                        <a:t>220 990,00</a:t>
                      </a:r>
                      <a:endParaRPr lang="ru-RU" sz="105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24" marR="5924" marT="5924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latin typeface="Times New Roman" pitchFamily="18" charset="0"/>
                          <a:cs typeface="Times New Roman" pitchFamily="18" charset="0"/>
                        </a:rPr>
                        <a:t>0,00</a:t>
                      </a:r>
                      <a:endParaRPr lang="ru-RU" sz="105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24" marR="5924" marT="5924" marB="0" anchor="ctr"/>
                </a:tc>
              </a:tr>
              <a:tr h="53426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Создание и обеспечение функционирования центров образования </a:t>
                      </a:r>
                      <a:r>
                        <a:rPr lang="ru-RU" sz="105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естественнонаучной </a:t>
                      </a:r>
                      <a:r>
                        <a:rPr lang="ru-RU" sz="105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и технологической направленностей в общеобразовательных организациях, расположенных в сельской местности и малых городах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24" marR="5924" marT="5924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0,00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24" marR="5924" marT="5924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220 990,00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24" marR="5924" marT="5924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latin typeface="Times New Roman" pitchFamily="18" charset="0"/>
                          <a:cs typeface="Times New Roman" pitchFamily="18" charset="0"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24" marR="5924" marT="5924" marB="0" anchor="ctr"/>
                </a:tc>
              </a:tr>
              <a:tr h="40212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Оснащение муниципальных общеобразовательных организаций, в том числе структурных подразделений указанных организаций, государственными символами Российской Федерации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24" marR="5924" marT="5924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latin typeface="Times New Roman" pitchFamily="18" charset="0"/>
                          <a:cs typeface="Times New Roman" pitchFamily="18" charset="0"/>
                        </a:rPr>
                        <a:t>14 070,00</a:t>
                      </a:r>
                      <a:endParaRPr lang="ru-RU" sz="105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24" marR="5924" marT="5924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0,00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24" marR="5924" marT="5924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latin typeface="Times New Roman" pitchFamily="18" charset="0"/>
                          <a:cs typeface="Times New Roman" pitchFamily="18" charset="0"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24" marR="5924" marT="5924" marB="0" anchor="ctr"/>
                </a:tc>
              </a:tr>
              <a:tr h="13784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"</a:t>
                      </a:r>
                      <a:r>
                        <a:rPr lang="ru-RU" sz="11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Спорт"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24" marR="5924" marT="5924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0,00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24" marR="5924" marT="5924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2 112 000,00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24" marR="5924" marT="5924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0,00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24" marR="5924" marT="5924" marB="0" anchor="ctr"/>
                </a:tc>
              </a:tr>
              <a:tr h="26998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>
                          <a:latin typeface="Times New Roman" pitchFamily="18" charset="0"/>
                          <a:cs typeface="Times New Roman" pitchFamily="18" charset="0"/>
                        </a:rPr>
                        <a:t>Подготовка основания, приобретение и установка плоскостных спортивных сооружений 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24" marR="5924" marT="5924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0,00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24" marR="5924" marT="5924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latin typeface="Times New Roman" pitchFamily="18" charset="0"/>
                          <a:cs typeface="Times New Roman" pitchFamily="18" charset="0"/>
                        </a:rPr>
                        <a:t>2 112 000,00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24" marR="5924" marT="5924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0,00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24" marR="5924" marT="5924" marB="0" anchor="ctr"/>
                </a:tc>
              </a:tr>
            </a:tbl>
          </a:graphicData>
        </a:graphic>
      </p:graphicFrame>
      <p:pic>
        <p:nvPicPr>
          <p:cNvPr id="5" name="Picture 8" descr="https://gazetaingush.ru/sites/default/files/news/2021/08/c1f40f2fc0051907e417d36ab482a038xl.jpg"/>
          <p:cNvPicPr>
            <a:picLocks noChangeAspect="1" noChangeArrowheads="1"/>
          </p:cNvPicPr>
          <p:nvPr/>
        </p:nvPicPr>
        <p:blipFill>
          <a:blip r:embed="rId2" cstate="print"/>
          <a:srcRect l="16800" t="12280" r="15161" b="12121"/>
          <a:stretch>
            <a:fillRect/>
          </a:stretch>
        </p:blipFill>
        <p:spPr bwMode="auto">
          <a:xfrm>
            <a:off x="0" y="4869160"/>
            <a:ext cx="3563888" cy="1988840"/>
          </a:xfrm>
          <a:prstGeom prst="rect">
            <a:avLst/>
          </a:prstGeom>
          <a:noFill/>
        </p:spPr>
      </p:pic>
      <p:pic>
        <p:nvPicPr>
          <p:cNvPr id="6" name="Picture 12" descr="https://stapm.ru/img/nac_proek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92280" y="476672"/>
            <a:ext cx="2051720" cy="1310313"/>
          </a:xfrm>
          <a:prstGeom prst="rect">
            <a:avLst/>
          </a:prstGeom>
          <a:noFill/>
        </p:spPr>
      </p:pic>
      <p:pic>
        <p:nvPicPr>
          <p:cNvPr id="86018" name="Picture 2" descr="https://i.pinimg.com/736x/40/ec/3c/40ec3c5bc174f0ba3a34147783a924db--powerpoint-clip-art-volleyball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27777" y="4841776"/>
            <a:ext cx="2016223" cy="201622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2" descr="https://catherineasquithgallery.com/uploads/posts/2021-02/1613538033_68-p-god-nauki-i-tekhnologii-fon-dlya-prezentat-83.jpg"/>
          <p:cNvPicPr>
            <a:picLocks noChangeAspect="1" noChangeArrowheads="1"/>
          </p:cNvPicPr>
          <p:nvPr/>
        </p:nvPicPr>
        <p:blipFill>
          <a:blip r:embed="rId2" cstate="print"/>
          <a:srcRect l="9413" r="12927"/>
          <a:stretch>
            <a:fillRect/>
          </a:stretch>
        </p:blipFill>
        <p:spPr bwMode="auto">
          <a:xfrm>
            <a:off x="6767736" y="5367632"/>
            <a:ext cx="2376264" cy="1490368"/>
          </a:xfrm>
          <a:prstGeom prst="rect">
            <a:avLst/>
          </a:prstGeom>
          <a:noFill/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7544" y="116632"/>
            <a:ext cx="6851104" cy="1143000"/>
          </a:xfrm>
        </p:spPr>
        <p:txBody>
          <a:bodyPr>
            <a:noAutofit/>
          </a:bodyPr>
          <a:lstStyle/>
          <a:p>
            <a:r>
              <a:rPr lang="ru-RU" sz="32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cs typeface="Calibri" pitchFamily="34" charset="0"/>
              </a:rPr>
              <a:t>Планируемые расходы в рамках «Национального проекта»</a:t>
            </a:r>
            <a:endParaRPr lang="ru-RU" sz="3200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395536" y="1268760"/>
          <a:ext cx="8352928" cy="4104454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4078283"/>
                <a:gridCol w="1601104"/>
                <a:gridCol w="1359428"/>
                <a:gridCol w="1314113"/>
              </a:tblGrid>
              <a:tr h="51163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"</a:t>
                      </a:r>
                      <a:r>
                        <a:rPr lang="ru-RU" sz="105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Цифровое муниципальное образование"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268" marR="8268" marT="826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0,00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268" marR="8268" marT="826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86 951,85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268" marR="8268" marT="826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334 000,00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268" marR="8268" marT="8268" marB="0" anchor="ctr"/>
                </a:tc>
              </a:tr>
              <a:tr h="35246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Обеспечение образовательных организаций материально-технической базой для внедрения цифровой образовательной среды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268" marR="8268" marT="826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0,00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268" marR="8268" marT="826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86 951,85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268" marR="8268" marT="826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0,00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268" marR="8268" marT="8268" marB="0" anchor="ctr"/>
                </a:tc>
              </a:tr>
              <a:tr h="154627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Обновление и техническое обслуживание (ремонт) средств (программного обеспечения и оборудования), приобретённых в рамках субсидий на внедрение целевой модели цифровой образовательной среды в общеобразовательных организациях, на государственную поддержку образовательных организаций в целях оснащения (обновления) их компьютерным, мультимедийным, презентационным оборудованием и программным обеспечением в рамках эксперимента по модернизации начального общего, основного общего и среднего общего образования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268" marR="8268" marT="826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0,00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268" marR="8268" marT="826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0,00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268" marR="8268" marT="826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334 000,00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268" marR="8268" marT="8268" marB="0" anchor="ctr"/>
                </a:tc>
              </a:tr>
              <a:tr h="35246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"</a:t>
                      </a:r>
                      <a:r>
                        <a:rPr lang="ru-RU" sz="105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Формирование современной комфортной городской среды"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268" marR="8268" marT="826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24 135 360,00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268" marR="8268" marT="826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0,00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268" marR="8268" marT="826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0,00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268" marR="8268" marT="8268" marB="0" anchor="ctr"/>
                </a:tc>
              </a:tr>
              <a:tr h="52300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Реализация программ формирования современной городской среды в части достижения основного результата по благоустройству общественных территорий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268" marR="8268" marT="826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24 135 360,00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268" marR="8268" marT="826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0,00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268" marR="8268" marT="826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0,00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268" marR="8268" marT="8268" marB="0" anchor="ctr"/>
                </a:tc>
              </a:tr>
              <a:tr h="35246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"</a:t>
                      </a:r>
                      <a:r>
                        <a:rPr lang="ru-RU" sz="105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Строительство объектов социальной инфраструктуры"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268" marR="8268" marT="826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0,00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268" marR="8268" marT="826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0,00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268" marR="8268" marT="826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2 922 310,00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268" marR="8268" marT="8268" marB="0" anchor="ctr"/>
                </a:tc>
              </a:tr>
              <a:tr h="22739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Строительство (реконструкция) объектов культуры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268" marR="8268" marT="826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0,00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268" marR="8268" marT="826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0,00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268" marR="8268" marT="826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2 922 310,00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268" marR="8268" marT="8268" marB="0" anchor="ctr"/>
                </a:tc>
              </a:tr>
              <a:tr h="23876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Итог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268" marR="8268" marT="826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31 579 430,00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268" marR="8268" marT="826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latin typeface="Times New Roman" pitchFamily="18" charset="0"/>
                          <a:cs typeface="Times New Roman" pitchFamily="18" charset="0"/>
                        </a:rPr>
                        <a:t>2 419 941,85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268" marR="8268" marT="826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3 256 310,00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268" marR="8268" marT="8268" marB="0" anchor="ctr"/>
                </a:tc>
              </a:tr>
            </a:tbl>
          </a:graphicData>
        </a:graphic>
      </p:graphicFrame>
      <p:pic>
        <p:nvPicPr>
          <p:cNvPr id="87045" name="Picture 5"/>
          <p:cNvPicPr>
            <a:picLocks noChangeAspect="1" noChangeArrowheads="1"/>
          </p:cNvPicPr>
          <p:nvPr/>
        </p:nvPicPr>
        <p:blipFill>
          <a:blip r:embed="rId3" cstate="print"/>
          <a:srcRect t="2059" b="2059"/>
          <a:stretch>
            <a:fillRect/>
          </a:stretch>
        </p:blipFill>
        <p:spPr bwMode="auto">
          <a:xfrm>
            <a:off x="0" y="5445224"/>
            <a:ext cx="5400600" cy="1412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7047" name="Picture 7" descr="https://mord-life.com/images/categories/big_161960305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71148" y="1"/>
            <a:ext cx="1872851" cy="119675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 descr="https://catherineasquithgallery.com/uploads/posts/2021-02/1613675346_21-p-fon-dlya-prezentatsii-tsel-2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50095" y="5445224"/>
            <a:ext cx="1693903" cy="1412776"/>
          </a:xfrm>
          <a:prstGeom prst="rect">
            <a:avLst/>
          </a:prstGeom>
          <a:noFill/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301006"/>
          </a:xfrm>
        </p:spPr>
        <p:txBody>
          <a:bodyPr>
            <a:normAutofit fontScale="90000"/>
          </a:bodyPr>
          <a:lstStyle/>
          <a:p>
            <a:r>
              <a:rPr lang="ru-RU" sz="27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Основными задачами и приоритетами бюджетной политики Рузского городского округа на 2023 год и на плановый период 2024 и 2025 годов являются: 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395536" y="1700808"/>
            <a:ext cx="374441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обеспечение сбалансированности и устойчивости бюджетной системы Рузского городского округа;</a:t>
            </a:r>
          </a:p>
          <a:p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pPr>
              <a:buFont typeface="Wingdings" pitchFamily="2" charset="2"/>
              <a:buChar char="Ø"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сохранение социальной направленности бюджета Рузского городского округа;</a:t>
            </a:r>
          </a:p>
          <a:p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pPr>
              <a:buFont typeface="Wingdings" pitchFamily="2" charset="2"/>
              <a:buChar char="Ø"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поддержание достигнутого уровня заработной платы в бюджетной сфере;</a:t>
            </a:r>
          </a:p>
          <a:p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pPr>
              <a:buFont typeface="Wingdings" pitchFamily="2" charset="2"/>
              <a:buChar char="Ø"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повышение эффективности бюджетных расходов;</a:t>
            </a:r>
          </a:p>
          <a:p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pPr>
              <a:buFont typeface="Wingdings" pitchFamily="2" charset="2"/>
              <a:buChar char="Ø"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обеспечение соответствия расходных обязательств реальным доходным источникам и источникам покрытия дефицита бюджета;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644008" y="1340768"/>
            <a:ext cx="4283968" cy="4185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реализацию мероприятий, направленных на достижение целей национальных проектов Российской Федерации, показателей государственных программ Московской области и муниципальных программ Рузского городского округа в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2023-2025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годах; </a:t>
            </a:r>
          </a:p>
          <a:p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недопущение образования просроченной кредиторской задолженности по принятым обязательствам; </a:t>
            </a:r>
          </a:p>
          <a:p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совершенствование процедуры исполнения бюджета Рузского городского округа;</a:t>
            </a:r>
          </a:p>
          <a:p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обеспечение открытости и прозрачности бюджетного процесса и вовлечение в него граждан;</a:t>
            </a:r>
          </a:p>
          <a:p>
            <a:pPr>
              <a:buFont typeface="Wingdings" pitchFamily="2" charset="2"/>
              <a:buChar char="Ø"/>
            </a:pP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поддержание умеренной долговой нагрузки на бюджет Рузского городского округа;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187624" y="5805264"/>
            <a:ext cx="65527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Font typeface="Wingdings" pitchFamily="2" charset="2"/>
              <a:buChar char="Ø"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максимальное привлечение населения к электронным сервисам в части уплаты имущественных налогов.</a:t>
            </a: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83568" y="260648"/>
            <a:ext cx="7848872" cy="1143000"/>
          </a:xfrm>
        </p:spPr>
        <p:txBody>
          <a:bodyPr>
            <a:noAutofit/>
          </a:bodyPr>
          <a:lstStyle/>
          <a:p>
            <a:r>
              <a:rPr lang="ru-RU" sz="48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Контактная информация</a:t>
            </a:r>
            <a:endParaRPr lang="ru-RU" sz="480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4" name="Круглая лента лицом вверх 3"/>
          <p:cNvSpPr/>
          <p:nvPr/>
        </p:nvSpPr>
        <p:spPr>
          <a:xfrm>
            <a:off x="179512" y="1268760"/>
            <a:ext cx="8784976" cy="1512168"/>
          </a:xfrm>
          <a:prstGeom prst="ellipseRibbon2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Финансовое управление Администрации Рузского городского округа</a:t>
            </a:r>
            <a:endParaRPr lang="ru-RU" sz="2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403648" y="2852936"/>
            <a:ext cx="7056784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Yu Gothic UI Semibold" pitchFamily="34" charset="-128"/>
                <a:ea typeface="Yu Gothic UI Semibold" pitchFamily="34" charset="-128"/>
                <a:cs typeface="Times New Roman" pitchFamily="18" charset="0"/>
              </a:rPr>
              <a:t>Адрес: 143100 Московская область, г. Руза, </a:t>
            </a:r>
          </a:p>
          <a:p>
            <a:pPr marL="342900" indent="-342900"/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Yu Gothic UI Semibold" pitchFamily="34" charset="-128"/>
                <a:ea typeface="Yu Gothic UI Semibold" pitchFamily="34" charset="-128"/>
                <a:cs typeface="Times New Roman" pitchFamily="18" charset="0"/>
              </a:rPr>
              <a:t>     ул. Солнцева, дом 11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Yu Gothic UI Semibold" pitchFamily="34" charset="-128"/>
                <a:ea typeface="Yu Gothic UI Semibold" pitchFamily="34" charset="-128"/>
                <a:cs typeface="Times New Roman" pitchFamily="18" charset="0"/>
              </a:rPr>
              <a:t>Электронная почта: </a:t>
            </a:r>
            <a:r>
              <a:rPr lang="en-US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Yu Gothic UI Semibold" pitchFamily="34" charset="-128"/>
                <a:ea typeface="Yu Gothic UI Semibold" pitchFamily="34" charset="-128"/>
                <a:cs typeface="Times New Roman" pitchFamily="18" charset="0"/>
              </a:rPr>
              <a:t>finruza@mail.ru</a:t>
            </a:r>
            <a:endParaRPr lang="ru-RU" sz="2000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7030A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Yu Gothic UI Semibold" pitchFamily="34" charset="-128"/>
              <a:ea typeface="Yu Gothic UI Semibold" pitchFamily="34" charset="-128"/>
              <a:cs typeface="Times New Roman" pitchFamily="18" charset="0"/>
            </a:endParaRPr>
          </a:p>
          <a:p>
            <a:pPr marL="342900" indent="-342900">
              <a:buFont typeface="Wingdings" pitchFamily="2" charset="2"/>
              <a:buChar char="Ø"/>
            </a:pPr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Yu Gothic UI Semibold" pitchFamily="34" charset="-128"/>
                <a:ea typeface="Yu Gothic UI Semibold" pitchFamily="34" charset="-128"/>
                <a:cs typeface="Times New Roman" pitchFamily="18" charset="0"/>
              </a:rPr>
              <a:t>График работы: пн. чт. с 08:45 до 18:00, пт. с 08:45 до 16:45, обед с 13:00 до 14:00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51520" y="4653136"/>
            <a:ext cx="3816424" cy="122413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Начальник финансового управления: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Буздина Валентина Борисовна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телефон: +7 (496) 27-24-758</a:t>
            </a:r>
          </a:p>
          <a:p>
            <a:r>
              <a:rPr lang="ru-RU" dirty="0" smtClean="0"/>
              <a:t> 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860032" y="4653137"/>
            <a:ext cx="4032448" cy="120032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</a:rPr>
              <a:t>Заместитель начальника финансового управления:</a:t>
            </a:r>
          </a:p>
          <a:p>
            <a:r>
              <a:rPr lang="ru-RU" b="1" dirty="0" err="1" smtClean="0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</a:rPr>
              <a:t>Лущихина</a:t>
            </a:r>
            <a:r>
              <a:rPr lang="ru-RU" b="1" dirty="0" smtClean="0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</a:rPr>
              <a:t> Елена Александровна</a:t>
            </a:r>
          </a:p>
          <a:p>
            <a:r>
              <a:rPr lang="ru-RU" dirty="0" smtClean="0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</a:rPr>
              <a:t>телефон: +7 (496) 27-23-603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251520" y="6021288"/>
            <a:ext cx="8640960" cy="830997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buFont typeface="Wingdings" pitchFamily="2" charset="2"/>
              <a:buChar char="v"/>
            </a:pPr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Yu Gothic UI Semibold" pitchFamily="34" charset="-128"/>
                <a:ea typeface="Yu Gothic UI Semibold" pitchFamily="34" charset="-128"/>
                <a:cs typeface="Times New Roman" pitchFamily="18" charset="0"/>
              </a:rPr>
              <a:t>Личный прием граждан осуществляется согласно графику работы Финансового управления </a:t>
            </a: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51520" y="332656"/>
            <a:ext cx="8748464" cy="1359024"/>
          </a:xfrm>
          <a:prstGeom prst="wave">
            <a:avLst>
              <a:gd name="adj1" fmla="val 12500"/>
              <a:gd name="adj2" fmla="val 99"/>
            </a:avLst>
          </a:prstGeom>
        </p:spPr>
        <p:txBody>
          <a:bodyPr>
            <a:prstTxWarp prst="textWave4">
              <a:avLst/>
            </a:prstTxWarp>
            <a:no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ru-RU" sz="4800" dirty="0" smtClean="0">
                <a:ln>
                  <a:solidFill>
                    <a:schemeClr val="bg2">
                      <a:lumMod val="50000"/>
                    </a:schemeClr>
                  </a:solidFill>
                </a:ln>
                <a:solidFill>
                  <a:srgbClr val="00B05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Спасибо за внимание!</a:t>
            </a:r>
            <a:endParaRPr lang="ru-RU" sz="4800" dirty="0">
              <a:ln>
                <a:solidFill>
                  <a:schemeClr val="bg2">
                    <a:lumMod val="50000"/>
                  </a:schemeClr>
                </a:solidFill>
              </a:ln>
              <a:solidFill>
                <a:srgbClr val="00B050"/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82946" name="Picture 2" descr="https://www.ruzamuseum.ru/sites/default/files/news/02072014/1_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77665">
            <a:off x="5571358" y="4062765"/>
            <a:ext cx="3374496" cy="25308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2948" name="Picture 4" descr="https://gallery.forum-grad.ru/files/4/8/3/6/4/ruza_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084434">
            <a:off x="166355" y="4260964"/>
            <a:ext cx="2681061" cy="25575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2951" name="Picture 7"/>
          <p:cNvPicPr>
            <a:picLocks noChangeAspect="1" noChangeArrowheads="1"/>
          </p:cNvPicPr>
          <p:nvPr/>
        </p:nvPicPr>
        <p:blipFill>
          <a:blip r:embed="rId4" cstate="print">
            <a:lum bright="10000" contrast="10000"/>
          </a:blip>
          <a:srcRect/>
          <a:stretch>
            <a:fillRect/>
          </a:stretch>
        </p:blipFill>
        <p:spPr bwMode="auto">
          <a:xfrm>
            <a:off x="1835696" y="1556792"/>
            <a:ext cx="4824536" cy="2880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Прямоугольник с одним вырезанным скругленным углом 10"/>
          <p:cNvSpPr/>
          <p:nvPr/>
        </p:nvSpPr>
        <p:spPr>
          <a:xfrm>
            <a:off x="3563888" y="6093296"/>
            <a:ext cx="1296144" cy="576064"/>
          </a:xfrm>
          <a:prstGeom prst="snip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Руза 2023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ткрытая">
  <a:themeElements>
    <a:clrScheme name="Открытая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Открытая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Открытая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2469</TotalTime>
  <Words>23229</Words>
  <Application>Microsoft Office PowerPoint</Application>
  <PresentationFormat>Экран (4:3)</PresentationFormat>
  <Paragraphs>5814</Paragraphs>
  <Slides>91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91</vt:i4>
      </vt:variant>
    </vt:vector>
  </HeadingPairs>
  <TitlesOfParts>
    <vt:vector size="92" baseType="lpstr">
      <vt:lpstr>Открытая</vt:lpstr>
      <vt:lpstr>Бюджет для граждан На основе проекта бюджета  Рузского городского округа  на 2023 год  и плановый период 2024 и 2025 годов</vt:lpstr>
      <vt:lpstr>Бюджет - форма образования и расходования денежных средств, предназначенных для финансового обеспечения задач и функций государства и местного самоуправления.  Бюджетная система — совокупность бюджетов всех уровней и бюджетов государственных внебюджетных фондов, основанная на экономических отношениях, государственном устройстве и регулируемая законодательством Российской Федерации.  Бюджетный процесс — это деятельность органов государственной власти, органов местного самоуправления и иных участников бюджетного процесса по составлению и рассмотрению проектов бюджетов, утверждению и исполнению бюджетов, контролю за их исполнением, осуществлению бюджетного учета, рассмотрению и утверждению бюджетной отчетности и внешних проверок.  Доходы бюджета - поступающие в бюджет денежные средства, за исключением средств, являющихся в соответствии с Бюджетным Кодексом Российской Федерации источниками финансирования дефицита бюджета.  Расходы бюджета - выплачиваемые из бюджета денежные средства, за исключением средств, являющихся в соответствии с Бюджетным Кодексом источниками финансирования дефицита бюджета.  Межбюджетные трансферты - средства, предоставляемые одним бюджетом бюджетной системы Российской Федерации другому бюджету бюджетной системы Российской Федерации. Иные межбюджетные трансферты – это целевые трансферты направление использования которых не ограничено, но получение которых может быть связано с выполнением определенных условий (требований).  Субсидии- межбюджетные трансферты, предоставляемые в целях софинансирования расходных обязательств, возникающих при выполнении полномочий.  Субвенции - межбюджетные трансферты, предоставляемые в целях Финансового обеспечения расходных обязательств, возникающих при выполнении государственных полномочий Российской Федерации субъектов Российской Федерации.  Дотации - межбюджетные трансферты, предоставляемые на безвозмездной и безвозвратной основе без установления направлений их использования. </vt:lpstr>
      <vt:lpstr>Какие бывают виды бюджетов?</vt:lpstr>
      <vt:lpstr>Прогноз численности населения на 01.01.2023</vt:lpstr>
      <vt:lpstr>Слайд 5</vt:lpstr>
      <vt:lpstr>Слайд 6</vt:lpstr>
      <vt:lpstr>Основы формирования бюджета Рузского городского округа на 2023 год и на плановый период 2024 и 2025 годов</vt:lpstr>
      <vt:lpstr>Информация об основных показателях социально-экономического развития </vt:lpstr>
      <vt:lpstr>Основными задачами и приоритетами бюджетной политики Рузского городского округа на 2023 год и на плановый период 2024 и 2025 годов являются: </vt:lpstr>
      <vt:lpstr>Информация о выполнении основных характеристик бюджета  Рузского городского округа (без МБТ)</vt:lpstr>
      <vt:lpstr>Основные характеристики бюджета  Рузского городского округа</vt:lpstr>
      <vt:lpstr>Слайд 12</vt:lpstr>
      <vt:lpstr>Объем и структура  налоговых и неналоговых доходов, а также межбюджетных трансфертов, поступивших в бюджет Рузского городского округа </vt:lpstr>
      <vt:lpstr>Объем и структура  налоговых и неналоговых доходов, а также межбюджетных трансфертов, поступивших в бюджет Рузского городского округа </vt:lpstr>
      <vt:lpstr>Объем и структура  налоговых и неналоговых доходов, а также межбюджетных трансфертов, поступивших в бюджет Рузского городского округа </vt:lpstr>
      <vt:lpstr>Информация об удельном объеме налоговых и неналоговых доходов бюджета Рузского городского округа в расчете на душу населения в сравнении с другими муниципальными образованиями Московской области</vt:lpstr>
      <vt:lpstr>Информация о налоговых ставках и льготах по местным налогам, действующим на территории Рузского городского округа</vt:lpstr>
      <vt:lpstr>Информация о налоговых ставках и льготах по местным налогам, действующим на территории Рузского городского округа</vt:lpstr>
      <vt:lpstr>Объем выпадающих доходов по льготам, предоставленным органами местного самоуправления</vt:lpstr>
      <vt:lpstr>Объем выпадающих доходов по льготам, предоставленным органами местного самоуправления</vt:lpstr>
      <vt:lpstr>Налоговые льготы, установленные в муниципальных образованиях дополнительно  к льготам, предусмотренным Налоговым кодексом Российской Федерации</vt:lpstr>
      <vt:lpstr>Расходы бюджета  Рузского городского округа</vt:lpstr>
      <vt:lpstr>Информация о расходах бюджета  по разделам и подразделам классификации расходов в сравнении с ожидаемым исполнением бюджета и результатах реализации муниципальных программ Рузского городского округа</vt:lpstr>
      <vt:lpstr>Расходы бюджета Рузского городского округа</vt:lpstr>
      <vt:lpstr>Расходы бюджета Рузского городского округа на 2023 год и плановый период 2024 и 2025 годов по разделам и подразделам бюджетной классификации в сравнении с ожидаемым исполнением бюджета 2022 года</vt:lpstr>
      <vt:lpstr>Слайд 26</vt:lpstr>
      <vt:lpstr>Информация о расходах бюджета с учетом интересов целевых групп пользователей планируемые к реализации в 2023 -2025 годах в Рузском городском округе</vt:lpstr>
      <vt:lpstr>Информация о расходах бюджета Рузского городского округа на 2023 год и плановый период 2024 и 2025 годов в разрезе муниципальных программ с указанием планируемых целевых показателях программ в динамике</vt:lpstr>
      <vt:lpstr>Расходы бюджета Рузского городского округа на 2023 год и плановый период 2024 и 2025 годов в разрезе муниципальных программ</vt:lpstr>
      <vt:lpstr>Показатели муниципальной программы «Здравоохранение» Рузского городского округа</vt:lpstr>
      <vt:lpstr>Показатели муниципальной программы «Культура» Рузского городского округа</vt:lpstr>
      <vt:lpstr>Слайд 32</vt:lpstr>
      <vt:lpstr>Слайд 33</vt:lpstr>
      <vt:lpstr>Показатели муниципальной программы «Образование» Рузского городского округа</vt:lpstr>
      <vt:lpstr>Слайд 35</vt:lpstr>
      <vt:lpstr>Показатели муниципальной программы «Социальная защита населения» Рузского городского округа</vt:lpstr>
      <vt:lpstr>Слайд 37</vt:lpstr>
      <vt:lpstr>Показатели муниципальной программы «Спорт» Рузского городского округа</vt:lpstr>
      <vt:lpstr>Слайд 39</vt:lpstr>
      <vt:lpstr>Показатели муниципальной программы «Развитие сельского хозяйства» Рузского городского округа</vt:lpstr>
      <vt:lpstr>Слайд 41</vt:lpstr>
      <vt:lpstr>Показатели муниципальной программы «Экология и окружающая среда» Рузского городского округа</vt:lpstr>
      <vt:lpstr>Показатели муниципальной программы «Безопасность и обеспечение безопасности жизнедеятельности населения» Рузского городского округа</vt:lpstr>
      <vt:lpstr>Слайд 44</vt:lpstr>
      <vt:lpstr>Слайд 45</vt:lpstr>
      <vt:lpstr>Показатели муниципальной программы «Жилище» Рузского городского округа</vt:lpstr>
      <vt:lpstr>Слайд 47</vt:lpstr>
      <vt:lpstr>Показатели муниципальной программы «Развитие инженерной инфраструктуры и энергоэффективности» Рузского городского округа</vt:lpstr>
      <vt:lpstr>Слайд 49</vt:lpstr>
      <vt:lpstr>Показатели муниципальной программы «Предпринимательство» Рузского городского округа</vt:lpstr>
      <vt:lpstr>Слайд 51</vt:lpstr>
      <vt:lpstr>Показатели муниципальной программы «Управление имуществом и муниципальными финансами» Рузского городского округа</vt:lpstr>
      <vt:lpstr>Слайд 53</vt:lpstr>
      <vt:lpstr>Показатели муниципальной программы «Развитие институтов гражданского общества, повышение эффективности местного самоуправления и реализации молодежной политики» Рузского городского округа</vt:lpstr>
      <vt:lpstr>Слайд 55</vt:lpstr>
      <vt:lpstr>Показатели муниципальной программы «Развитие и функционирование дорожно-транспортного комплекса» Рузского городского округа</vt:lpstr>
      <vt:lpstr>Показатели муниципальной программы «Цифровое муниципальное образование» Рузского городского округа</vt:lpstr>
      <vt:lpstr>Слайд 58</vt:lpstr>
      <vt:lpstr>Слайд 59</vt:lpstr>
      <vt:lpstr>Показатели муниципальной программы «Архитектура и градостроительство» Рузского городского округа</vt:lpstr>
      <vt:lpstr>Показатели муниципальной программы «Формирование современной комфортной городской среды» Рузского городского округа</vt:lpstr>
      <vt:lpstr>Слайд 62</vt:lpstr>
      <vt:lpstr>Показатели муниципальной программы «Строительство объектов социальной инфраструктуры» Рузского городского округа</vt:lpstr>
      <vt:lpstr>Показатели муниципальной программы «Переселение граждан из аварийного жилищного фонда» Рузского городского округа</vt:lpstr>
      <vt:lpstr>Слайд 65</vt:lpstr>
      <vt:lpstr>ИНФОРМАЦИЯ О ПЛАНИРУЕМЫХ ЦЕЛЕВЫХ ПОКАЗАТЕЛЯХ МУНИЦИПАЛЬНЫХ ПРОГРАММ В ДИНАМИКЕ </vt:lpstr>
      <vt:lpstr>Муниципальная программа «Здравоохранение»</vt:lpstr>
      <vt:lpstr>Муниципальная программа «Культура и туризм»</vt:lpstr>
      <vt:lpstr>Муниципальная программа «Образование»</vt:lpstr>
      <vt:lpstr>Муниципальная программа «Социальная защита населения»</vt:lpstr>
      <vt:lpstr>Муниципальная программа «Спорт»</vt:lpstr>
      <vt:lpstr>Муниципальная программа «Развитие сельского хозяйства»</vt:lpstr>
      <vt:lpstr>Муниципальная программа «Экология и окружающая среда»</vt:lpstr>
      <vt:lpstr>Муниципальная программа «Безопасность и обеспечение безопасности жизнедеятельности населения»</vt:lpstr>
      <vt:lpstr>Муниципальная программа «Жилище»</vt:lpstr>
      <vt:lpstr>Муниципальная программа «Развитие инженерной инфраструктуры, энергоэффективности и отрасли обращения с отходами»</vt:lpstr>
      <vt:lpstr>Муниципальная программа «Предпринимательство»</vt:lpstr>
      <vt:lpstr>Муниципальная программа «Управление имуществом и муниципальными финансами»</vt:lpstr>
      <vt:lpstr>Муниципальная программа «Развитие институтов гражданского общества, повышение эффективности местного самоуправления и реализации молодежной политики»</vt:lpstr>
      <vt:lpstr>Муниципальная программа «Развитие и функционирование дорожно-транспортного комплекса»</vt:lpstr>
      <vt:lpstr>Муниципальная программа «Цифровое муниципальное образование»</vt:lpstr>
      <vt:lpstr>Муниципальная программа «Архитектура  и градостроительство»</vt:lpstr>
      <vt:lpstr>Муниципальная программа «Формирование современной комфортной городской среды»</vt:lpstr>
      <vt:lpstr>Муниципальная программа «Строительство объектов социальной инфраструктуры»</vt:lpstr>
      <vt:lpstr>Муниципальная программа «Переселение граждан из аварийного жилищного фонда»</vt:lpstr>
      <vt:lpstr>Информация об общественно значимых проектах, реализуемых на территории Рузского городского округа в 2023-2025 годах</vt:lpstr>
      <vt:lpstr>Дефицит бюджета Рузского городского округа</vt:lpstr>
      <vt:lpstr>Планируемые расходы в рамках «Национального проекта»</vt:lpstr>
      <vt:lpstr>Планируемые расходы в рамках «Национального проекта»</vt:lpstr>
      <vt:lpstr>Контактная информация</vt:lpstr>
      <vt:lpstr>Спасибо за внимание!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Бюджет для граждан</dc:title>
  <dc:creator>User</dc:creator>
  <cp:lastModifiedBy>User</cp:lastModifiedBy>
  <cp:revision>216</cp:revision>
  <dcterms:created xsi:type="dcterms:W3CDTF">2022-11-07T11:57:23Z</dcterms:created>
  <dcterms:modified xsi:type="dcterms:W3CDTF">2022-11-16T14:35:15Z</dcterms:modified>
</cp:coreProperties>
</file>