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drawings/drawing1.xml" ContentType="application/vnd.openxmlformats-officedocument.drawingml.chartshapes+xml"/>
  <Override PartName="/ppt/charts/chart12.xml" ContentType="application/vnd.openxmlformats-officedocument.drawingml.chart+xml"/>
  <Override PartName="/ppt/drawings/drawing2.xml" ContentType="application/vnd.openxmlformats-officedocument.drawingml.chartshapes+xml"/>
  <Override PartName="/ppt/charts/chart13.xml" ContentType="application/vnd.openxmlformats-officedocument.drawingml.chart+xml"/>
  <Override PartName="/ppt/drawings/drawing3.xml" ContentType="application/vnd.openxmlformats-officedocument.drawingml.chartshapes+xml"/>
  <Override PartName="/ppt/charts/chart14.xml" ContentType="application/vnd.openxmlformats-officedocument.drawingml.chart+xml"/>
  <Override PartName="/ppt/drawings/drawing4.xml" ContentType="application/vnd.openxmlformats-officedocument.drawingml.chartshapes+xml"/>
  <Override PartName="/ppt/charts/chart15.xml" ContentType="application/vnd.openxmlformats-officedocument.drawingml.chart+xml"/>
  <Override PartName="/ppt/drawings/drawing5.xml" ContentType="application/vnd.openxmlformats-officedocument.drawingml.chartshapes+xml"/>
  <Override PartName="/ppt/charts/chart16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64"/>
  </p:notesMasterIdLst>
  <p:handoutMasterIdLst>
    <p:handoutMasterId r:id="rId65"/>
  </p:handoutMasterIdLst>
  <p:sldIdLst>
    <p:sldId id="256" r:id="rId2"/>
    <p:sldId id="258" r:id="rId3"/>
    <p:sldId id="259" r:id="rId4"/>
    <p:sldId id="261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95" r:id="rId13"/>
    <p:sldId id="268" r:id="rId14"/>
    <p:sldId id="269" r:id="rId15"/>
    <p:sldId id="270" r:id="rId16"/>
    <p:sldId id="286" r:id="rId17"/>
    <p:sldId id="271" r:id="rId18"/>
    <p:sldId id="272" r:id="rId19"/>
    <p:sldId id="273" r:id="rId20"/>
    <p:sldId id="274" r:id="rId21"/>
    <p:sldId id="275" r:id="rId22"/>
    <p:sldId id="276" r:id="rId23"/>
    <p:sldId id="279" r:id="rId24"/>
    <p:sldId id="280" r:id="rId25"/>
    <p:sldId id="282" r:id="rId26"/>
    <p:sldId id="283" r:id="rId27"/>
    <p:sldId id="284" r:id="rId28"/>
    <p:sldId id="285" r:id="rId29"/>
    <p:sldId id="288" r:id="rId30"/>
    <p:sldId id="290" r:id="rId31"/>
    <p:sldId id="287" r:id="rId32"/>
    <p:sldId id="289" r:id="rId33"/>
    <p:sldId id="298" r:id="rId34"/>
    <p:sldId id="297" r:id="rId35"/>
    <p:sldId id="299" r:id="rId36"/>
    <p:sldId id="300" r:id="rId37"/>
    <p:sldId id="301" r:id="rId38"/>
    <p:sldId id="302" r:id="rId39"/>
    <p:sldId id="303" r:id="rId40"/>
    <p:sldId id="304" r:id="rId41"/>
    <p:sldId id="305" r:id="rId42"/>
    <p:sldId id="296" r:id="rId43"/>
    <p:sldId id="306" r:id="rId44"/>
    <p:sldId id="307" r:id="rId45"/>
    <p:sldId id="310" r:id="rId46"/>
    <p:sldId id="309" r:id="rId47"/>
    <p:sldId id="312" r:id="rId48"/>
    <p:sldId id="311" r:id="rId49"/>
    <p:sldId id="313" r:id="rId50"/>
    <p:sldId id="314" r:id="rId51"/>
    <p:sldId id="315" r:id="rId52"/>
    <p:sldId id="316" r:id="rId53"/>
    <p:sldId id="317" r:id="rId54"/>
    <p:sldId id="318" r:id="rId55"/>
    <p:sldId id="319" r:id="rId56"/>
    <p:sldId id="320" r:id="rId57"/>
    <p:sldId id="321" r:id="rId58"/>
    <p:sldId id="322" r:id="rId59"/>
    <p:sldId id="291" r:id="rId60"/>
    <p:sldId id="292" r:id="rId61"/>
    <p:sldId id="293" r:id="rId62"/>
    <p:sldId id="294" r:id="rId63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68E5"/>
    <a:srgbClr val="B0FA66"/>
    <a:srgbClr val="66FF33"/>
    <a:srgbClr val="19889B"/>
    <a:srgbClr val="B2D8BC"/>
    <a:srgbClr val="FDF3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047" autoAdjust="0"/>
    <p:restoredTop sz="86437" autoAdjust="0"/>
  </p:normalViewPr>
  <p:slideViewPr>
    <p:cSldViewPr>
      <p:cViewPr varScale="1">
        <p:scale>
          <a:sx n="114" d="100"/>
          <a:sy n="114" d="100"/>
        </p:scale>
        <p:origin x="207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833840510377894E-3"/>
          <c:y val="0.10451513617828483"/>
          <c:w val="0.9945166159489609"/>
          <c:h val="0.66750042176383695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marker>
            <c:symbol val="diamond"/>
            <c:size val="9"/>
            <c:spPr>
              <a:solidFill>
                <a:schemeClr val="bg2">
                  <a:lumMod val="75000"/>
                </a:schemeClr>
              </a:solidFill>
            </c:spPr>
          </c:marker>
          <c:dLbls>
            <c:dLbl>
              <c:idx val="0"/>
              <c:layout>
                <c:manualLayout>
                  <c:x val="-6.2500071960420775E-2"/>
                  <c:y val="8.9475140622235397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alibri" pitchFamily="34" charset="0"/>
                        <a:cs typeface="Calibri" pitchFamily="34" charset="0"/>
                      </a:rPr>
                      <a:t>106 620,3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6749-4C24-AE7B-C734026AFB1E}"/>
                </c:ext>
              </c:extLst>
            </c:dLbl>
            <c:dLbl>
              <c:idx val="1"/>
              <c:layout>
                <c:manualLayout>
                  <c:x val="-6.0494822879499123E-2"/>
                  <c:y val="8.4939636336703345E-2"/>
                </c:manualLayout>
              </c:layout>
              <c:tx>
                <c:rich>
                  <a:bodyPr/>
                  <a:lstStyle/>
                  <a:p>
                    <a:pPr algn="ctr">
                      <a:defRPr lang="en-US" sz="1200" b="0" i="0" u="none" strike="noStrike" kern="1200" baseline="0">
                        <a:solidFill>
                          <a:prstClr val="black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pPr>
                    <a:r>
                      <a:rPr lang="ru-RU" dirty="0">
                        <a:latin typeface="Calibri" pitchFamily="34" charset="0"/>
                        <a:cs typeface="Calibri" pitchFamily="34" charset="0"/>
                      </a:rPr>
                      <a:t>117 495,6</a:t>
                    </a:r>
                  </a:p>
                </c:rich>
              </c:tx>
              <c:numFmt formatCode="#,##0.0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6749-4C24-AE7B-C734026AFB1E}"/>
                </c:ext>
              </c:extLst>
            </c:dLbl>
            <c:dLbl>
              <c:idx val="2"/>
              <c:layout>
                <c:manualLayout>
                  <c:x val="-3.0483441619374368E-2"/>
                  <c:y val="-7.8083402255716569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alibri" pitchFamily="34" charset="0"/>
                        <a:cs typeface="Calibri" pitchFamily="34" charset="0"/>
                      </a:rPr>
                      <a:t>115 940,2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6749-4C24-AE7B-C734026AFB1E}"/>
                </c:ext>
              </c:extLst>
            </c:dLbl>
            <c:dLbl>
              <c:idx val="3"/>
              <c:layout>
                <c:manualLayout>
                  <c:x val="-3.4905553387148215E-2"/>
                  <c:y val="-8.4333222234566546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alibri" pitchFamily="34" charset="0"/>
                        <a:cs typeface="Calibri" pitchFamily="34" charset="0"/>
                      </a:rPr>
                      <a:t>119 212,9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6749-4C24-AE7B-C734026AFB1E}"/>
                </c:ext>
              </c:extLst>
            </c:dLbl>
            <c:dLbl>
              <c:idx val="4"/>
              <c:layout>
                <c:manualLayout>
                  <c:x val="-5.9728156558242526E-2"/>
                  <c:y val="-7.38302740024772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alibri" pitchFamily="34" charset="0"/>
                        <a:cs typeface="Calibri" pitchFamily="34" charset="0"/>
                      </a:rPr>
                      <a:t>122 979,0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6749-4C24-AE7B-C734026AFB1E}"/>
                </c:ext>
              </c:extLst>
            </c:dLbl>
            <c:dLbl>
              <c:idx val="5"/>
              <c:layout>
                <c:manualLayout>
                  <c:x val="-2.3427722377848625E-2"/>
                  <c:y val="5.11285783061140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749-4C24-AE7B-C734026AFB1E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106620.3</c:v>
                </c:pt>
                <c:pt idx="1">
                  <c:v>117495.6</c:v>
                </c:pt>
                <c:pt idx="2">
                  <c:v>115940.2</c:v>
                </c:pt>
                <c:pt idx="3">
                  <c:v>119212.9</c:v>
                </c:pt>
                <c:pt idx="4">
                  <c:v>122979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6749-4C24-AE7B-C734026AFB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9250816"/>
        <c:axId val="64537728"/>
      </c:lineChart>
      <c:catAx>
        <c:axId val="129250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64537728"/>
        <c:crosses val="autoZero"/>
        <c:auto val="1"/>
        <c:lblAlgn val="ctr"/>
        <c:lblOffset val="100"/>
        <c:noMultiLvlLbl val="0"/>
      </c:catAx>
      <c:valAx>
        <c:axId val="64537728"/>
        <c:scaling>
          <c:orientation val="minMax"/>
        </c:scaling>
        <c:delete val="1"/>
        <c:axPos val="l"/>
        <c:majorGridlines/>
        <c:numFmt formatCode="#,##0" sourceLinked="0"/>
        <c:majorTickMark val="none"/>
        <c:minorTickMark val="none"/>
        <c:tickLblPos val="none"/>
        <c:crossAx val="129250816"/>
        <c:crosses val="autoZero"/>
        <c:crossBetween val="between"/>
      </c:valAx>
    </c:plotArea>
    <c:plotVisOnly val="1"/>
    <c:dispBlanksAs val="gap"/>
    <c:showDLblsOverMax val="0"/>
  </c:chart>
  <c:spPr>
    <a:gradFill>
      <a:gsLst>
        <a:gs pos="67000">
          <a:srgbClr val="0BD0D9">
            <a:lumMod val="60000"/>
            <a:lumOff val="40000"/>
          </a:srgbClr>
        </a:gs>
        <a:gs pos="50000">
          <a:srgbClr val="0F6FC6">
            <a:tint val="44500"/>
            <a:satMod val="160000"/>
          </a:srgbClr>
        </a:gs>
        <a:gs pos="100000">
          <a:srgbClr val="0F6FC6">
            <a:tint val="23500"/>
            <a:satMod val="160000"/>
          </a:srgbClr>
        </a:gs>
      </a:gsLst>
      <a:lin ang="5400000" scaled="0"/>
    </a:gra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2.9862933799941406E-4"/>
          <c:w val="0.93343744531933459"/>
          <c:h val="0.999402595508894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7777777777777887E-3"/>
                  <c:y val="0.299022507443550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40E-4D26-99B9-86AF8E96AC64}"/>
                </c:ext>
              </c:extLst>
            </c:dLbl>
            <c:dLbl>
              <c:idx val="1"/>
              <c:layout>
                <c:manualLayout>
                  <c:x val="4.1666666666666683E-3"/>
                  <c:y val="0.299022507443550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40E-4D26-99B9-86AF8E96AC64}"/>
                </c:ext>
              </c:extLst>
            </c:dLbl>
            <c:dLbl>
              <c:idx val="2"/>
              <c:layout>
                <c:manualLayout>
                  <c:x val="2.7777777777777861E-3"/>
                  <c:y val="9.2240157480314805E-2"/>
                </c:manualLayout>
              </c:layout>
              <c:numFmt formatCode="#,##0.00" sourceLinked="0"/>
              <c:spPr/>
              <c:txPr>
                <a:bodyPr rot="-5400000" vert="horz"/>
                <a:lstStyle/>
                <a:p>
                  <a:pPr>
                    <a:defRPr sz="900">
                      <a:latin typeface="+mj-lt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40E-4D26-99B9-86AF8E96AC64}"/>
                </c:ext>
              </c:extLst>
            </c:dLbl>
            <c:dLbl>
              <c:idx val="3"/>
              <c:layout>
                <c:manualLayout>
                  <c:x val="-8.3333333333332447E-3"/>
                  <c:y val="8.0211431904345289E-3"/>
                </c:manualLayout>
              </c:layout>
              <c:numFmt formatCode="#,##0.00" sourceLinked="0"/>
              <c:spPr/>
              <c:txPr>
                <a:bodyPr rot="-5400000" vert="horz"/>
                <a:lstStyle/>
                <a:p>
                  <a:pPr>
                    <a:defRPr sz="900">
                      <a:latin typeface="+mj-lt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40E-4D26-99B9-86AF8E96AC64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000">
                    <a:latin typeface="+mj-l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Доходы</c:v>
                </c:pt>
                <c:pt idx="1">
                  <c:v>Расходы</c:v>
                </c:pt>
                <c:pt idx="2">
                  <c:v>Дефицит/профицит</c:v>
                </c:pt>
                <c:pt idx="3">
                  <c:v>Мун.долг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1966581.7</c:v>
                </c:pt>
                <c:pt idx="1">
                  <c:v>1906692.7</c:v>
                </c:pt>
                <c:pt idx="2">
                  <c:v>-15677</c:v>
                </c:pt>
                <c:pt idx="3">
                  <c:v>164300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40E-4D26-99B9-86AF8E96AC6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7777777777777757E-3"/>
                  <c:y val="0.2675464540284391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40E-4D26-99B9-86AF8E96AC64}"/>
                </c:ext>
              </c:extLst>
            </c:dLbl>
            <c:dLbl>
              <c:idx val="1"/>
              <c:layout>
                <c:manualLayout>
                  <c:x val="4.1666666666666683E-3"/>
                  <c:y val="0.299022507443550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40E-4D26-99B9-86AF8E96AC64}"/>
                </c:ext>
              </c:extLst>
            </c:dLbl>
            <c:dLbl>
              <c:idx val="2"/>
              <c:layout>
                <c:manualLayout>
                  <c:x val="0"/>
                  <c:y val="0.10304126567512396"/>
                </c:manualLayout>
              </c:layout>
              <c:numFmt formatCode="#,##0.00" sourceLinked="0"/>
              <c:spPr/>
              <c:txPr>
                <a:bodyPr rot="-5400000" vert="horz"/>
                <a:lstStyle/>
                <a:p>
                  <a:pPr algn="ctr">
                    <a:defRPr lang="ru-RU" sz="900" b="0" i="0" u="none" strike="noStrike" kern="1200" baseline="0">
                      <a:solidFill>
                        <a:prstClr val="black"/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40E-4D26-99B9-86AF8E96AC64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 algn="ctr">
                  <a:defRPr lang="ru-RU" sz="1000" b="0" i="0" u="none" strike="noStrike" kern="1200" baseline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Доходы</c:v>
                </c:pt>
                <c:pt idx="1">
                  <c:v>Расходы</c:v>
                </c:pt>
                <c:pt idx="2">
                  <c:v>Дефицит/профицит</c:v>
                </c:pt>
                <c:pt idx="3">
                  <c:v>Мун.долг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2375779.5</c:v>
                </c:pt>
                <c:pt idx="1">
                  <c:v>2430779.5</c:v>
                </c:pt>
                <c:pt idx="2">
                  <c:v>-55000</c:v>
                </c:pt>
                <c:pt idx="3">
                  <c:v>292633.3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40E-4D26-99B9-86AF8E96AC6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3888888888888928E-3"/>
                  <c:y val="0.299022507443550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40E-4D26-99B9-86AF8E96AC64}"/>
                </c:ext>
              </c:extLst>
            </c:dLbl>
            <c:dLbl>
              <c:idx val="1"/>
              <c:layout>
                <c:manualLayout>
                  <c:x val="4.1666666666667178E-3"/>
                  <c:y val="0.299022507443550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40E-4D26-99B9-86AF8E96AC64}"/>
                </c:ext>
              </c:extLst>
            </c:dLbl>
            <c:dLbl>
              <c:idx val="2"/>
              <c:layout>
                <c:manualLayout>
                  <c:x val="4.1666666666666683E-3"/>
                  <c:y val="0.11168285214348206"/>
                </c:manualLayout>
              </c:layout>
              <c:numFmt formatCode="#,##0.00" sourceLinked="0"/>
              <c:spPr/>
              <c:txPr>
                <a:bodyPr rot="-5400000" vert="horz"/>
                <a:lstStyle/>
                <a:p>
                  <a:pPr algn="ctr">
                    <a:defRPr lang="ru-RU" sz="900" b="0" i="0" u="none" strike="noStrike" kern="1200" baseline="0">
                      <a:solidFill>
                        <a:prstClr val="black"/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40E-4D26-99B9-86AF8E96AC64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 algn="ctr">
                  <a:defRPr lang="ru-RU" sz="1000" b="0" i="0" u="none" strike="noStrike" kern="1200" baseline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Доходы</c:v>
                </c:pt>
                <c:pt idx="1">
                  <c:v>Расходы</c:v>
                </c:pt>
                <c:pt idx="2">
                  <c:v>Дефицит/профицит</c:v>
                </c:pt>
                <c:pt idx="3">
                  <c:v>Мун.долг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2117852.5</c:v>
                </c:pt>
                <c:pt idx="1">
                  <c:v>2209252.5</c:v>
                </c:pt>
                <c:pt idx="2">
                  <c:v>-92000</c:v>
                </c:pt>
                <c:pt idx="3">
                  <c:v>384633.3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40E-4D26-99B9-86AF8E96AC64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2024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3888888888888928E-3"/>
                  <c:y val="0.2675464540284391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40E-4D26-99B9-86AF8E96AC64}"/>
                </c:ext>
              </c:extLst>
            </c:dLbl>
            <c:dLbl>
              <c:idx val="1"/>
              <c:layout>
                <c:manualLayout>
                  <c:x val="2.7777777777777887E-3"/>
                  <c:y val="0.2675464540284391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40E-4D26-99B9-86AF8E96AC64}"/>
                </c:ext>
              </c:extLst>
            </c:dLbl>
            <c:dLbl>
              <c:idx val="2"/>
              <c:layout>
                <c:manualLayout>
                  <c:x val="-5.5555555555555558E-3"/>
                  <c:y val="0.12341163604549432"/>
                </c:manualLayout>
              </c:layout>
              <c:numFmt formatCode="#,##0.00" sourceLinked="0"/>
              <c:spPr/>
              <c:txPr>
                <a:bodyPr rot="-5400000" vert="horz"/>
                <a:lstStyle/>
                <a:p>
                  <a:pPr algn="ctr">
                    <a:defRPr lang="ru-RU" sz="900" b="0" i="0" u="none" strike="noStrike" kern="1200" baseline="0">
                      <a:solidFill>
                        <a:prstClr val="black"/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40E-4D26-99B9-86AF8E96AC64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 algn="ctr">
                  <a:defRPr lang="ru-RU" sz="1000" b="0" i="0" u="none" strike="noStrike" kern="1200" baseline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Доходы</c:v>
                </c:pt>
                <c:pt idx="1">
                  <c:v>Расходы</c:v>
                </c:pt>
                <c:pt idx="2">
                  <c:v>Дефицит/профицит</c:v>
                </c:pt>
                <c:pt idx="3">
                  <c:v>Мун.долг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2080047.5</c:v>
                </c:pt>
                <c:pt idx="1">
                  <c:v>2177047.5</c:v>
                </c:pt>
                <c:pt idx="2">
                  <c:v>-97000</c:v>
                </c:pt>
                <c:pt idx="3">
                  <c:v>481633.3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640E-4D26-99B9-86AF8E96AC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7439616"/>
        <c:axId val="147441152"/>
      </c:barChart>
      <c:catAx>
        <c:axId val="1474396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147441152"/>
        <c:crosses val="autoZero"/>
        <c:auto val="1"/>
        <c:lblAlgn val="ctr"/>
        <c:lblOffset val="100"/>
        <c:noMultiLvlLbl val="0"/>
      </c:catAx>
      <c:valAx>
        <c:axId val="147441152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1474396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91677077865266843"/>
          <c:y val="0.27936978710994548"/>
          <c:w val="8.3229221347331586E-2"/>
          <c:h val="0.21164479440069994"/>
        </c:manualLayout>
      </c:layout>
      <c:overlay val="0"/>
      <c:txPr>
        <a:bodyPr/>
        <a:lstStyle/>
        <a:p>
          <a:pPr>
            <a:defRPr sz="1200">
              <a:latin typeface="+mj-lt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DBF5F9"/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90"/>
      <c:rotY val="0"/>
      <c:depthPercent val="10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  <a:scene3d>
          <a:camera prst="orthographicFront"/>
          <a:lightRig rig="threePt" dir="t"/>
        </a:scene3d>
        <a:sp3d/>
      </c:spPr>
    </c:backWall>
    <c:plotArea>
      <c:layout>
        <c:manualLayout>
          <c:layoutTarget val="inner"/>
          <c:xMode val="edge"/>
          <c:yMode val="edge"/>
          <c:x val="7.630471484385325E-4"/>
          <c:y val="0"/>
          <c:w val="0.99923695285156111"/>
          <c:h val="0.6126108677321806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3515618947237522E-3"/>
                  <c:y val="-2.6167637716901355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cs typeface="Calibri" pitchFamily="34" charset="0"/>
                      </a:rPr>
                      <a:t>1 058 111,20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6E71-423C-9F0E-A3E85723E561}"/>
                </c:ext>
              </c:extLst>
            </c:dLbl>
            <c:dLbl>
              <c:idx val="1"/>
              <c:layout>
                <c:manualLayout>
                  <c:x val="-2.7031237894475199E-3"/>
                  <c:y val="-2.6167637716901358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cs typeface="Calibri" pitchFamily="34" charset="0"/>
                      </a:rPr>
                      <a:t>99 350,00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6E71-423C-9F0E-A3E85723E561}"/>
                </c:ext>
              </c:extLst>
            </c:dLbl>
            <c:dLbl>
              <c:idx val="2"/>
              <c:layout>
                <c:manualLayout>
                  <c:x val="-6.7578094736187918E-3"/>
                  <c:y val="-2.6167637716901358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cs typeface="Calibri" pitchFamily="34" charset="0"/>
                      </a:rPr>
                      <a:t>187 688,85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6E71-423C-9F0E-A3E85723E561}"/>
                </c:ext>
              </c:extLst>
            </c:dLbl>
            <c:dLbl>
              <c:idx val="3"/>
              <c:layout>
                <c:manualLayout>
                  <c:x val="0"/>
                  <c:y val="-2.2141847298916557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cs typeface="Calibri" pitchFamily="34" charset="0"/>
                      </a:rPr>
                      <a:t>385 435,74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6E71-423C-9F0E-A3E85723E561}"/>
                </c:ext>
              </c:extLst>
            </c:dLbl>
            <c:dLbl>
              <c:idx val="4"/>
              <c:layout>
                <c:manualLayout>
                  <c:x val="-2.7031237894475199E-3"/>
                  <c:y val="-2.415474250790894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cs typeface="Calibri" pitchFamily="34" charset="0"/>
                      </a:rPr>
                      <a:t>13 908,08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6E71-423C-9F0E-A3E85723E561}"/>
                </c:ext>
              </c:extLst>
            </c:dLbl>
            <c:dLbl>
              <c:idx val="5"/>
              <c:layout>
                <c:manualLayout>
                  <c:x val="0"/>
                  <c:y val="-2.6167637716901358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cs typeface="Calibri" pitchFamily="34" charset="0"/>
                      </a:rPr>
                      <a:t>122 332,90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6E71-423C-9F0E-A3E85723E561}"/>
                </c:ext>
              </c:extLst>
            </c:dLbl>
            <c:dLbl>
              <c:idx val="6"/>
              <c:layout>
                <c:manualLayout>
                  <c:x val="1.3515618947237587E-3"/>
                  <c:y val="-2.8180532925893832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cs typeface="Calibri" pitchFamily="34" charset="0"/>
                      </a:rPr>
                      <a:t>976,88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6E71-423C-9F0E-A3E85723E561}"/>
                </c:ext>
              </c:extLst>
            </c:dLbl>
            <c:dLbl>
              <c:idx val="7"/>
              <c:layout>
                <c:manualLayout>
                  <c:x val="-4.0546856841712732E-3"/>
                  <c:y val="-1.4090266462946871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cs typeface="Calibri" pitchFamily="34" charset="0"/>
                      </a:rPr>
                      <a:t>10 464,02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6E71-423C-9F0E-A3E85723E561}"/>
                </c:ext>
              </c:extLst>
            </c:dLbl>
            <c:dLbl>
              <c:idx val="8"/>
              <c:layout>
                <c:manualLayout>
                  <c:x val="2.7031237894475199E-3"/>
                  <c:y val="-2.2141847298916557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cs typeface="Calibri" pitchFamily="34" charset="0"/>
                      </a:rPr>
                      <a:t>16 825,00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6E71-423C-9F0E-A3E85723E561}"/>
                </c:ext>
              </c:extLst>
            </c:dLbl>
            <c:dLbl>
              <c:idx val="9"/>
              <c:layout>
                <c:manualLayout>
                  <c:x val="0"/>
                  <c:y val="-1.8116056880931698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cs typeface="Calibri" pitchFamily="34" charset="0"/>
                      </a:rPr>
                      <a:t>9 000,00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6E71-423C-9F0E-A3E85723E561}"/>
                </c:ext>
              </c:extLst>
            </c:dLbl>
            <c:dLbl>
              <c:idx val="10"/>
              <c:layout>
                <c:manualLayout>
                  <c:x val="0"/>
                  <c:y val="-2.0128952089924199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cs typeface="Calibri" pitchFamily="34" charset="0"/>
                      </a:rPr>
                      <a:t>2 600,00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6E71-423C-9F0E-A3E85723E561}"/>
                </c:ext>
              </c:extLst>
            </c:dLbl>
            <c:spPr>
              <a:solidFill>
                <a:srgbClr val="1B68E5">
                  <a:alpha val="73000"/>
                </a:srgbClr>
              </a:solidFill>
            </c:spPr>
            <c:txPr>
              <a:bodyPr rot="-5400000" vert="horz"/>
              <a:lstStyle/>
              <a:p>
                <a:pPr>
                  <a:defRPr sz="800">
                    <a:latin typeface="+mj-lt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Лист1!$A$2:$A$12</c:f>
              <c:strCache>
                <c:ptCount val="11"/>
                <c:pt idx="0">
                  <c:v>НАЛОГИ НА ПРИБЫЛЬ, ДОХОДЫ</c:v>
                </c:pt>
                <c:pt idx="1">
                  <c:v>НАЛОГИ НА ТОВАРЫ</c:v>
                </c:pt>
                <c:pt idx="2">
                  <c:v>НАЛОГИ НА СОВОКУПНЫЙ ДОХОД</c:v>
                </c:pt>
                <c:pt idx="3">
                  <c:v>НАЛОГИ НА ИМУЩЕСТВО</c:v>
                </c:pt>
                <c:pt idx="4">
                  <c:v>Гос. Пошлина</c:v>
                </c:pt>
                <c:pt idx="5">
                  <c:v>ДОХОДЫ ОТ ИСПОЛЬЗОВАНИЯ ИМУЩЕСТВА</c:v>
                </c:pt>
                <c:pt idx="6">
                  <c:v>ПЛАТЕЖИ ПРИ ПОЛЬЗОВАНИИ ПРИРОДНЫМИ РЕСУРСАМИ</c:v>
                </c:pt>
                <c:pt idx="7">
                  <c:v>Доходы от оказания платных услуг (работ)</c:v>
                </c:pt>
                <c:pt idx="8">
                  <c:v>ДОХОДЫ ОТ ПРОДАЖИ МАТЕРИАЛЬНЫХ И НЕМАТЕРИАЛЬНЫХ АКТИВОВ</c:v>
                </c:pt>
                <c:pt idx="9">
                  <c:v>ШТРАФЫ, САНКЦИИ, ВОЗМЕЩЕНИЕ УЩЕРБА</c:v>
                </c:pt>
                <c:pt idx="10">
                  <c:v>ПРОЧИЕ НЕНАЛОГОВЫЕ ДОХОДЫ</c:v>
                </c:pt>
              </c:strCache>
            </c:strRef>
          </c:cat>
          <c:val>
            <c:numRef>
              <c:f>Лист1!$B$2:$B$12</c:f>
              <c:numCache>
                <c:formatCode>#,##0.00</c:formatCode>
                <c:ptCount val="11"/>
                <c:pt idx="0">
                  <c:v>1058111.2</c:v>
                </c:pt>
                <c:pt idx="1">
                  <c:v>99350</c:v>
                </c:pt>
                <c:pt idx="2">
                  <c:v>187688.84999999998</c:v>
                </c:pt>
                <c:pt idx="3">
                  <c:v>385435.74</c:v>
                </c:pt>
                <c:pt idx="4">
                  <c:v>13908.08</c:v>
                </c:pt>
                <c:pt idx="5">
                  <c:v>122332.9</c:v>
                </c:pt>
                <c:pt idx="6" formatCode="General">
                  <c:v>976.88</c:v>
                </c:pt>
                <c:pt idx="7">
                  <c:v>10464.02</c:v>
                </c:pt>
                <c:pt idx="8">
                  <c:v>16825</c:v>
                </c:pt>
                <c:pt idx="9">
                  <c:v>9000</c:v>
                </c:pt>
                <c:pt idx="10">
                  <c:v>2600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6E71-423C-9F0E-A3E85723E56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8.1093713683425429E-3"/>
                  <c:y val="-6.4412805183442903E-2"/>
                </c:manualLayout>
              </c:layout>
              <c:tx>
                <c:rich>
                  <a:bodyPr rot="0" vert="horz"/>
                  <a:lstStyle/>
                  <a:p>
                    <a:pPr>
                      <a:defRPr sz="700">
                        <a:latin typeface="+mj-lt"/>
                        <a:cs typeface="Arial" pitchFamily="34" charset="0"/>
                      </a:defRPr>
                    </a:pPr>
                    <a:r>
                      <a:rPr lang="en-US" dirty="0">
                        <a:cs typeface="Calibri" pitchFamily="34" charset="0"/>
                      </a:rPr>
                      <a:t>1 436 488,65</a:t>
                    </a:r>
                  </a:p>
                </c:rich>
              </c:tx>
              <c:spPr>
                <a:solidFill>
                  <a:srgbClr val="19889B"/>
                </a:solidFill>
                <a:ln w="25400" cmpd="sng"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6E71-423C-9F0E-A3E85723E561}"/>
                </c:ext>
              </c:extLst>
            </c:dLbl>
            <c:dLbl>
              <c:idx val="1"/>
              <c:layout>
                <c:manualLayout>
                  <c:x val="0"/>
                  <c:y val="-2.8180532925893769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cs typeface="Calibri" pitchFamily="34" charset="0"/>
                      </a:rPr>
                      <a:t>100 246,00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6E71-423C-9F0E-A3E85723E561}"/>
                </c:ext>
              </c:extLst>
            </c:dLbl>
            <c:dLbl>
              <c:idx val="2"/>
              <c:layout>
                <c:manualLayout>
                  <c:x val="0"/>
                  <c:y val="-3.220632334387858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cs typeface="Calibri" pitchFamily="34" charset="0"/>
                      </a:rPr>
                      <a:t>189 345,36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E-6E71-423C-9F0E-A3E85723E561}"/>
                </c:ext>
              </c:extLst>
            </c:dLbl>
            <c:dLbl>
              <c:idx val="3"/>
              <c:layout>
                <c:manualLayout>
                  <c:x val="0"/>
                  <c:y val="-2.4154742507908899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cs typeface="Calibri" pitchFamily="34" charset="0"/>
                      </a:rPr>
                      <a:t>437 639,21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6E71-423C-9F0E-A3E85723E561}"/>
                </c:ext>
              </c:extLst>
            </c:dLbl>
            <c:dLbl>
              <c:idx val="4"/>
              <c:layout>
                <c:manualLayout>
                  <c:x val="1.3515618947238079E-3"/>
                  <c:y val="-2.0128952089924122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cs typeface="Calibri" pitchFamily="34" charset="0"/>
                      </a:rPr>
                      <a:t>13 920,32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0-6E71-423C-9F0E-A3E85723E561}"/>
                </c:ext>
              </c:extLst>
            </c:dLbl>
            <c:dLbl>
              <c:idx val="5"/>
              <c:layout>
                <c:manualLayout>
                  <c:x val="-1.3515618947237587E-3"/>
                  <c:y val="-1.6103161671939301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cs typeface="Calibri" pitchFamily="34" charset="0"/>
                      </a:rPr>
                      <a:t>140 140,00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1-6E71-423C-9F0E-A3E85723E561}"/>
                </c:ext>
              </c:extLst>
            </c:dLbl>
            <c:dLbl>
              <c:idx val="6"/>
              <c:layout>
                <c:manualLayout>
                  <c:x val="1.3515618947237587E-3"/>
                  <c:y val="-2.0128952089924122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cs typeface="Calibri" pitchFamily="34" charset="0"/>
                      </a:rPr>
                      <a:t>980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2-6E71-423C-9F0E-A3E85723E561}"/>
                </c:ext>
              </c:extLst>
            </c:dLbl>
            <c:dLbl>
              <c:idx val="7"/>
              <c:layout>
                <c:manualLayout>
                  <c:x val="0"/>
                  <c:y val="-1.8116056880931628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cs typeface="Calibri" pitchFamily="34" charset="0"/>
                      </a:rPr>
                      <a:t>3 332,00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3-6E71-423C-9F0E-A3E85723E561}"/>
                </c:ext>
              </c:extLst>
            </c:dLbl>
            <c:dLbl>
              <c:idx val="8"/>
              <c:layout>
                <c:manualLayout>
                  <c:x val="2.7031237894475199E-3"/>
                  <c:y val="-2.415474250790894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cs typeface="Calibri" pitchFamily="34" charset="0"/>
                      </a:rPr>
                      <a:t>36 825,00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4-6E71-423C-9F0E-A3E85723E561}"/>
                </c:ext>
              </c:extLst>
            </c:dLbl>
            <c:dLbl>
              <c:idx val="9"/>
              <c:layout>
                <c:manualLayout>
                  <c:x val="1.3515618947238575E-3"/>
                  <c:y val="-2.0128952089924122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cs typeface="Calibri" pitchFamily="34" charset="0"/>
                      </a:rPr>
                      <a:t>14 265,00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5-6E71-423C-9F0E-A3E85723E561}"/>
                </c:ext>
              </c:extLst>
            </c:dLbl>
            <c:dLbl>
              <c:idx val="10"/>
              <c:layout>
                <c:manualLayout>
                  <c:x val="0"/>
                  <c:y val="-2.6167637716901358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cs typeface="Calibri" pitchFamily="34" charset="0"/>
                      </a:rPr>
                      <a:t>2 000,00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6-6E71-423C-9F0E-A3E85723E561}"/>
                </c:ext>
              </c:extLst>
            </c:dLbl>
            <c:spPr>
              <a:solidFill>
                <a:srgbClr val="19889B"/>
              </a:solidFill>
              <a:ln w="25400" cmpd="sng"/>
            </c:spPr>
            <c:txPr>
              <a:bodyPr rot="-5400000" vert="horz"/>
              <a:lstStyle/>
              <a:p>
                <a:pPr>
                  <a:defRPr sz="700">
                    <a:latin typeface="+mj-lt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Лист1!$A$2:$A$12</c:f>
              <c:strCache>
                <c:ptCount val="11"/>
                <c:pt idx="0">
                  <c:v>НАЛОГИ НА ПРИБЫЛЬ, ДОХОДЫ</c:v>
                </c:pt>
                <c:pt idx="1">
                  <c:v>НАЛОГИ НА ТОВАРЫ</c:v>
                </c:pt>
                <c:pt idx="2">
                  <c:v>НАЛОГИ НА СОВОКУПНЫЙ ДОХОД</c:v>
                </c:pt>
                <c:pt idx="3">
                  <c:v>НАЛОГИ НА ИМУЩЕСТВО</c:v>
                </c:pt>
                <c:pt idx="4">
                  <c:v>Гос. Пошлина</c:v>
                </c:pt>
                <c:pt idx="5">
                  <c:v>ДОХОДЫ ОТ ИСПОЛЬЗОВАНИЯ ИМУЩЕСТВА</c:v>
                </c:pt>
                <c:pt idx="6">
                  <c:v>ПЛАТЕЖИ ПРИ ПОЛЬЗОВАНИИ ПРИРОДНЫМИ РЕСУРСАМИ</c:v>
                </c:pt>
                <c:pt idx="7">
                  <c:v>Доходы от оказания платных услуг (работ)</c:v>
                </c:pt>
                <c:pt idx="8">
                  <c:v>ДОХОДЫ ОТ ПРОДАЖИ МАТЕРИАЛЬНЫХ И НЕМАТЕРИАЛЬНЫХ АКТИВОВ</c:v>
                </c:pt>
                <c:pt idx="9">
                  <c:v>ШТРАФЫ, САНКЦИИ, ВОЗМЕЩЕНИЕ УЩЕРБА</c:v>
                </c:pt>
                <c:pt idx="10">
                  <c:v>ПРОЧИЕ НЕНАЛОГОВЫЕ ДОХОДЫ</c:v>
                </c:pt>
              </c:strCache>
            </c:strRef>
          </c:cat>
          <c:val>
            <c:numRef>
              <c:f>Лист1!$C$2:$C$12</c:f>
              <c:numCache>
                <c:formatCode>#,##0.00</c:formatCode>
                <c:ptCount val="11"/>
                <c:pt idx="0">
                  <c:v>1436488.6500000001</c:v>
                </c:pt>
                <c:pt idx="1">
                  <c:v>100246</c:v>
                </c:pt>
                <c:pt idx="2">
                  <c:v>189345.36</c:v>
                </c:pt>
                <c:pt idx="3">
                  <c:v>437639.21</c:v>
                </c:pt>
                <c:pt idx="4">
                  <c:v>13920.32</c:v>
                </c:pt>
                <c:pt idx="5">
                  <c:v>140140</c:v>
                </c:pt>
                <c:pt idx="6" formatCode="General">
                  <c:v>980</c:v>
                </c:pt>
                <c:pt idx="7">
                  <c:v>3332</c:v>
                </c:pt>
                <c:pt idx="8">
                  <c:v>36825</c:v>
                </c:pt>
                <c:pt idx="9">
                  <c:v>14265</c:v>
                </c:pt>
                <c:pt idx="10">
                  <c:v>2000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6E71-423C-9F0E-A3E85723E56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2389174247503044E-17"/>
                  <c:y val="-2.0128952089924122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cs typeface="Calibri" pitchFamily="34" charset="0"/>
                      </a:rPr>
                      <a:t>1 157 694,40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8-6E71-423C-9F0E-A3E85723E561}"/>
                </c:ext>
              </c:extLst>
            </c:dLbl>
            <c:dLbl>
              <c:idx val="1"/>
              <c:layout>
                <c:manualLayout>
                  <c:x val="1.3515618947237587E-3"/>
                  <c:y val="-2.8180532925893769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cs typeface="Calibri" pitchFamily="34" charset="0"/>
                      </a:rPr>
                      <a:t>97 925,00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9-6E71-423C-9F0E-A3E85723E561}"/>
                </c:ext>
              </c:extLst>
            </c:dLbl>
            <c:dLbl>
              <c:idx val="2"/>
              <c:layout>
                <c:manualLayout>
                  <c:x val="-1.3515618947237587E-3"/>
                  <c:y val="-2.0128952089924122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cs typeface="Calibri" pitchFamily="34" charset="0"/>
                      </a:rPr>
                      <a:t>200 895,43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A-6E71-423C-9F0E-A3E85723E561}"/>
                </c:ext>
              </c:extLst>
            </c:dLbl>
            <c:dLbl>
              <c:idx val="3"/>
              <c:layout>
                <c:manualLayout>
                  <c:x val="-1.3515618947237587E-3"/>
                  <c:y val="-3.0193428134886163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cs typeface="Calibri" pitchFamily="34" charset="0"/>
                      </a:rPr>
                      <a:t>459 521,18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B-6E71-423C-9F0E-A3E85723E561}"/>
                </c:ext>
              </c:extLst>
            </c:dLbl>
            <c:dLbl>
              <c:idx val="4"/>
              <c:layout>
                <c:manualLayout>
                  <c:x val="1.3515618947238079E-3"/>
                  <c:y val="-2.415474250790894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cs typeface="Calibri" pitchFamily="34" charset="0"/>
                      </a:rPr>
                      <a:t>14 058,90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C-6E71-423C-9F0E-A3E85723E561}"/>
                </c:ext>
              </c:extLst>
            </c:dLbl>
            <c:dLbl>
              <c:idx val="5"/>
              <c:layout>
                <c:manualLayout>
                  <c:x val="-2.7031237894475199E-3"/>
                  <c:y val="-2.0128952089924122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cs typeface="Calibri" pitchFamily="34" charset="0"/>
                      </a:rPr>
                      <a:t>139 190,00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D-6E71-423C-9F0E-A3E85723E561}"/>
                </c:ext>
              </c:extLst>
            </c:dLbl>
            <c:dLbl>
              <c:idx val="6"/>
              <c:layout>
                <c:manualLayout>
                  <c:x val="0"/>
                  <c:y val="-1.8116056880931698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cs typeface="Calibri" pitchFamily="34" charset="0"/>
                      </a:rPr>
                      <a:t>980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E-6E71-423C-9F0E-A3E85723E561}"/>
                </c:ext>
              </c:extLst>
            </c:dLbl>
            <c:dLbl>
              <c:idx val="7"/>
              <c:layout>
                <c:manualLayout>
                  <c:x val="-1.3515618947237587E-3"/>
                  <c:y val="-2.0128952089924122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cs typeface="Calibri" pitchFamily="34" charset="0"/>
                      </a:rPr>
                      <a:t>3 333,60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F-6E71-423C-9F0E-A3E85723E561}"/>
                </c:ext>
              </c:extLst>
            </c:dLbl>
            <c:dLbl>
              <c:idx val="8"/>
              <c:layout>
                <c:manualLayout>
                  <c:x val="0"/>
                  <c:y val="-3.0193428134886163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cs typeface="Calibri" pitchFamily="34" charset="0"/>
                      </a:rPr>
                      <a:t>26 032,00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0-6E71-423C-9F0E-A3E85723E561}"/>
                </c:ext>
              </c:extLst>
            </c:dLbl>
            <c:dLbl>
              <c:idx val="9"/>
              <c:layout>
                <c:manualLayout>
                  <c:x val="0"/>
                  <c:y val="-2.415474250790894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cs typeface="Calibri" pitchFamily="34" charset="0"/>
                      </a:rPr>
                      <a:t>14 265,00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1-6E71-423C-9F0E-A3E85723E561}"/>
                </c:ext>
              </c:extLst>
            </c:dLbl>
            <c:dLbl>
              <c:idx val="10"/>
              <c:layout>
                <c:manualLayout>
                  <c:x val="-2.7031237894475199E-3"/>
                  <c:y val="-2.2141847298916616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cs typeface="Calibri" pitchFamily="34" charset="0"/>
                      </a:rPr>
                      <a:t>2 000,00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2-6E71-423C-9F0E-A3E85723E561}"/>
                </c:ext>
              </c:extLst>
            </c:dLbl>
            <c:spPr>
              <a:solidFill>
                <a:srgbClr val="0BD0D9">
                  <a:lumMod val="60000"/>
                  <a:lumOff val="40000"/>
                  <a:alpha val="69000"/>
                </a:srgbClr>
              </a:solidFill>
            </c:spPr>
            <c:txPr>
              <a:bodyPr rot="-5400000" vert="horz"/>
              <a:lstStyle/>
              <a:p>
                <a:pPr>
                  <a:defRPr sz="700">
                    <a:latin typeface="+mj-lt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Лист1!$A$2:$A$12</c:f>
              <c:strCache>
                <c:ptCount val="11"/>
                <c:pt idx="0">
                  <c:v>НАЛОГИ НА ПРИБЫЛЬ, ДОХОДЫ</c:v>
                </c:pt>
                <c:pt idx="1">
                  <c:v>НАЛОГИ НА ТОВАРЫ</c:v>
                </c:pt>
                <c:pt idx="2">
                  <c:v>НАЛОГИ НА СОВОКУПНЫЙ ДОХОД</c:v>
                </c:pt>
                <c:pt idx="3">
                  <c:v>НАЛОГИ НА ИМУЩЕСТВО</c:v>
                </c:pt>
                <c:pt idx="4">
                  <c:v>Гос. Пошлина</c:v>
                </c:pt>
                <c:pt idx="5">
                  <c:v>ДОХОДЫ ОТ ИСПОЛЬЗОВАНИЯ ИМУЩЕСТВА</c:v>
                </c:pt>
                <c:pt idx="6">
                  <c:v>ПЛАТЕЖИ ПРИ ПОЛЬЗОВАНИИ ПРИРОДНЫМИ РЕСУРСАМИ</c:v>
                </c:pt>
                <c:pt idx="7">
                  <c:v>Доходы от оказания платных услуг (работ)</c:v>
                </c:pt>
                <c:pt idx="8">
                  <c:v>ДОХОДЫ ОТ ПРОДАЖИ МАТЕРИАЛЬНЫХ И НЕМАТЕРИАЛЬНЫХ АКТИВОВ</c:v>
                </c:pt>
                <c:pt idx="9">
                  <c:v>ШТРАФЫ, САНКЦИИ, ВОЗМЕЩЕНИЕ УЩЕРБА</c:v>
                </c:pt>
                <c:pt idx="10">
                  <c:v>ПРОЧИЕ НЕНАЛОГОВЫЕ ДОХОДЫ</c:v>
                </c:pt>
              </c:strCache>
            </c:strRef>
          </c:cat>
          <c:val>
            <c:numRef>
              <c:f>Лист1!$D$2:$D$12</c:f>
              <c:numCache>
                <c:formatCode>#,##0.00</c:formatCode>
                <c:ptCount val="11"/>
                <c:pt idx="0">
                  <c:v>1157694.4000000004</c:v>
                </c:pt>
                <c:pt idx="1">
                  <c:v>97925</c:v>
                </c:pt>
                <c:pt idx="2">
                  <c:v>200895.43</c:v>
                </c:pt>
                <c:pt idx="3">
                  <c:v>459521.18</c:v>
                </c:pt>
                <c:pt idx="4">
                  <c:v>14058.9</c:v>
                </c:pt>
                <c:pt idx="5">
                  <c:v>139190</c:v>
                </c:pt>
                <c:pt idx="6" formatCode="General">
                  <c:v>980</c:v>
                </c:pt>
                <c:pt idx="7">
                  <c:v>3333.6</c:v>
                </c:pt>
                <c:pt idx="8">
                  <c:v>26032</c:v>
                </c:pt>
                <c:pt idx="9">
                  <c:v>14265</c:v>
                </c:pt>
                <c:pt idx="10">
                  <c:v>2000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3-6E71-423C-9F0E-A3E85723E561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2024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8.1093713683425515E-3"/>
                  <c:y val="-1.6103161671939301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cs typeface="Calibri" pitchFamily="34" charset="0"/>
                      </a:rPr>
                      <a:t>1 078 109,53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4-6E71-423C-9F0E-A3E85723E561}"/>
                </c:ext>
              </c:extLst>
            </c:dLbl>
            <c:dLbl>
              <c:idx val="1"/>
              <c:layout>
                <c:manualLayout>
                  <c:x val="4.0546856841712489E-3"/>
                  <c:y val="-2.0128952089924122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cs typeface="Calibri" pitchFamily="34" charset="0"/>
                      </a:rPr>
                      <a:t>103 608,00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5-6E71-423C-9F0E-A3E85723E561}"/>
                </c:ext>
              </c:extLst>
            </c:dLbl>
            <c:dLbl>
              <c:idx val="2"/>
              <c:layout>
                <c:manualLayout>
                  <c:x val="-2.7031237894475199E-3"/>
                  <c:y val="-2.8180532925893769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cs typeface="Calibri" pitchFamily="34" charset="0"/>
                      </a:rPr>
                      <a:t>215 962,59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6-6E71-423C-9F0E-A3E85723E561}"/>
                </c:ext>
              </c:extLst>
            </c:dLbl>
            <c:dLbl>
              <c:idx val="3"/>
              <c:layout>
                <c:manualLayout>
                  <c:x val="4.0546856841712732E-3"/>
                  <c:y val="-3.4219218552870988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cs typeface="Calibri" pitchFamily="34" charset="0"/>
                      </a:rPr>
                      <a:t>482 497,23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7-6E71-423C-9F0E-A3E85723E561}"/>
                </c:ext>
              </c:extLst>
            </c:dLbl>
            <c:dLbl>
              <c:idx val="4"/>
              <c:layout>
                <c:manualLayout>
                  <c:x val="0"/>
                  <c:y val="-3.4219218552871015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cs typeface="Calibri" pitchFamily="34" charset="0"/>
                      </a:rPr>
                      <a:t>14 198,90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8-6E71-423C-9F0E-A3E85723E561}"/>
                </c:ext>
              </c:extLst>
            </c:dLbl>
            <c:dLbl>
              <c:idx val="5"/>
              <c:layout>
                <c:manualLayout>
                  <c:x val="2.7031237894475199E-3"/>
                  <c:y val="-2.0128952089924122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cs typeface="Calibri" pitchFamily="34" charset="0"/>
                      </a:rPr>
                      <a:t>139 190,00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9-6E71-423C-9F0E-A3E85723E561}"/>
                </c:ext>
              </c:extLst>
            </c:dLbl>
            <c:dLbl>
              <c:idx val="6"/>
              <c:layout>
                <c:manualLayout>
                  <c:x val="-1.3515618947237587E-3"/>
                  <c:y val="-1.8116056880931698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cs typeface="Calibri" pitchFamily="34" charset="0"/>
                      </a:rPr>
                      <a:t>980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A-6E71-423C-9F0E-A3E85723E561}"/>
                </c:ext>
              </c:extLst>
            </c:dLbl>
            <c:dLbl>
              <c:idx val="7"/>
              <c:layout>
                <c:manualLayout>
                  <c:x val="-2.7031237894475199E-3"/>
                  <c:y val="-2.0128952089924122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cs typeface="Calibri" pitchFamily="34" charset="0"/>
                      </a:rPr>
                      <a:t>3 335,20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B-6E71-423C-9F0E-A3E85723E561}"/>
                </c:ext>
              </c:extLst>
            </c:dLbl>
            <c:dLbl>
              <c:idx val="8"/>
              <c:layout>
                <c:manualLayout>
                  <c:x val="0"/>
                  <c:y val="-3.0193428134886163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cs typeface="Calibri" pitchFamily="34" charset="0"/>
                      </a:rPr>
                      <a:t>25 742,00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C-6E71-423C-9F0E-A3E85723E561}"/>
                </c:ext>
              </c:extLst>
            </c:dLbl>
            <c:dLbl>
              <c:idx val="9"/>
              <c:layout>
                <c:manualLayout>
                  <c:x val="9.9113393980024262E-17"/>
                  <c:y val="-2.415474250790894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cs typeface="Calibri" pitchFamily="34" charset="0"/>
                      </a:rPr>
                      <a:t>14 265,00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D-6E71-423C-9F0E-A3E85723E561}"/>
                </c:ext>
              </c:extLst>
            </c:dLbl>
            <c:dLbl>
              <c:idx val="10"/>
              <c:layout>
                <c:manualLayout>
                  <c:x val="-1.3515618947237587E-3"/>
                  <c:y val="-3.2206323343878657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cs typeface="Calibri" pitchFamily="34" charset="0"/>
                      </a:rPr>
                      <a:t>2 000,00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E-6E71-423C-9F0E-A3E85723E561}"/>
                </c:ext>
              </c:extLst>
            </c:dLbl>
            <c:spPr>
              <a:solidFill>
                <a:srgbClr val="10CF9B">
                  <a:lumMod val="60000"/>
                  <a:lumOff val="40000"/>
                  <a:alpha val="73000"/>
                </a:srgbClr>
              </a:solidFill>
            </c:spPr>
            <c:txPr>
              <a:bodyPr rot="-5400000" vert="horz"/>
              <a:lstStyle/>
              <a:p>
                <a:pPr>
                  <a:defRPr sz="700">
                    <a:latin typeface="+mj-lt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Лист1!$A$2:$A$12</c:f>
              <c:strCache>
                <c:ptCount val="11"/>
                <c:pt idx="0">
                  <c:v>НАЛОГИ НА ПРИБЫЛЬ, ДОХОДЫ</c:v>
                </c:pt>
                <c:pt idx="1">
                  <c:v>НАЛОГИ НА ТОВАРЫ</c:v>
                </c:pt>
                <c:pt idx="2">
                  <c:v>НАЛОГИ НА СОВОКУПНЫЙ ДОХОД</c:v>
                </c:pt>
                <c:pt idx="3">
                  <c:v>НАЛОГИ НА ИМУЩЕСТВО</c:v>
                </c:pt>
                <c:pt idx="4">
                  <c:v>Гос. Пошлина</c:v>
                </c:pt>
                <c:pt idx="5">
                  <c:v>ДОХОДЫ ОТ ИСПОЛЬЗОВАНИЯ ИМУЩЕСТВА</c:v>
                </c:pt>
                <c:pt idx="6">
                  <c:v>ПЛАТЕЖИ ПРИ ПОЛЬЗОВАНИИ ПРИРОДНЫМИ РЕСУРСАМИ</c:v>
                </c:pt>
                <c:pt idx="7">
                  <c:v>Доходы от оказания платных услуг (работ)</c:v>
                </c:pt>
                <c:pt idx="8">
                  <c:v>ДОХОДЫ ОТ ПРОДАЖИ МАТЕРИАЛЬНЫХ И НЕМАТЕРИАЛЬНЫХ АКТИВОВ</c:v>
                </c:pt>
                <c:pt idx="9">
                  <c:v>ШТРАФЫ, САНКЦИИ, ВОЗМЕЩЕНИЕ УЩЕРБА</c:v>
                </c:pt>
                <c:pt idx="10">
                  <c:v>ПРОЧИЕ НЕНАЛОГОВЫЕ ДОХОДЫ</c:v>
                </c:pt>
              </c:strCache>
            </c:strRef>
          </c:cat>
          <c:val>
            <c:numRef>
              <c:f>Лист1!$E$2:$E$12</c:f>
              <c:numCache>
                <c:formatCode>#,##0.00</c:formatCode>
                <c:ptCount val="11"/>
                <c:pt idx="0">
                  <c:v>1078109.53</c:v>
                </c:pt>
                <c:pt idx="1">
                  <c:v>103608</c:v>
                </c:pt>
                <c:pt idx="2">
                  <c:v>215962.59</c:v>
                </c:pt>
                <c:pt idx="3">
                  <c:v>482497.23000000016</c:v>
                </c:pt>
                <c:pt idx="4">
                  <c:v>14198.9</c:v>
                </c:pt>
                <c:pt idx="5">
                  <c:v>139190</c:v>
                </c:pt>
                <c:pt idx="6" formatCode="General">
                  <c:v>980</c:v>
                </c:pt>
                <c:pt idx="7">
                  <c:v>3335.2</c:v>
                </c:pt>
                <c:pt idx="8">
                  <c:v>25742</c:v>
                </c:pt>
                <c:pt idx="9">
                  <c:v>14265</c:v>
                </c:pt>
                <c:pt idx="10">
                  <c:v>2000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F-6E71-423C-9F0E-A3E85723E5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6"/>
        <c:gapDepth val="0"/>
        <c:shape val="cylinder"/>
        <c:axId val="148702720"/>
        <c:axId val="148704256"/>
        <c:axId val="0"/>
      </c:bar3DChart>
      <c:catAx>
        <c:axId val="148702720"/>
        <c:scaling>
          <c:orientation val="minMax"/>
        </c:scaling>
        <c:delete val="0"/>
        <c:axPos val="b"/>
        <c:numFmt formatCode="#,##0.00" sourceLinked="0"/>
        <c:majorTickMark val="in"/>
        <c:minorTickMark val="in"/>
        <c:tickLblPos val="nextTo"/>
        <c:spPr>
          <a:ln w="0"/>
        </c:spPr>
        <c:txPr>
          <a:bodyPr rot="-5400000" vert="horz" anchor="t" anchorCtr="0"/>
          <a:lstStyle/>
          <a:p>
            <a:pPr>
              <a:defRPr sz="1100" b="1" kern="0" cap="all" spc="0" baseline="4000">
                <a:effectLst/>
                <a:latin typeface="Arial" pitchFamily="34" charset="0"/>
              </a:defRPr>
            </a:pPr>
            <a:endParaRPr lang="ru-RU"/>
          </a:p>
        </c:txPr>
        <c:crossAx val="148704256"/>
        <c:crosses val="autoZero"/>
        <c:auto val="0"/>
        <c:lblAlgn val="ctr"/>
        <c:lblOffset val="0"/>
        <c:tickLblSkip val="1"/>
        <c:noMultiLvlLbl val="0"/>
      </c:catAx>
      <c:valAx>
        <c:axId val="148704256"/>
        <c:scaling>
          <c:orientation val="minMax"/>
        </c:scaling>
        <c:delete val="1"/>
        <c:axPos val="l"/>
        <c:numFmt formatCode="#,##0.00" sourceLinked="1"/>
        <c:majorTickMark val="out"/>
        <c:minorTickMark val="none"/>
        <c:tickLblPos val="none"/>
        <c:crossAx val="148702720"/>
        <c:crosses val="autoZero"/>
        <c:crossBetween val="between"/>
      </c:valAx>
      <c:sp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</c:spPr>
    </c:plotArea>
    <c:legend>
      <c:legendPos val="r"/>
      <c:layout>
        <c:manualLayout>
          <c:xMode val="edge"/>
          <c:yMode val="edge"/>
          <c:x val="0.87156777774277649"/>
          <c:y val="3.2335814319134251E-2"/>
          <c:w val="0.10210518003655822"/>
          <c:h val="0.17297711956280559"/>
        </c:manualLayout>
      </c:layout>
      <c:overlay val="0"/>
      <c:txPr>
        <a:bodyPr/>
        <a:lstStyle/>
        <a:p>
          <a:pPr>
            <a:defRPr sz="1400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explosion val="7"/>
          <c:dLbls>
            <c:dLbl>
              <c:idx val="0"/>
              <c:layout>
                <c:manualLayout>
                  <c:x val="-0.21334995036393822"/>
                  <c:y val="-1.567727042674270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3B9-400E-A30F-5FB09A2912D1}"/>
                </c:ext>
              </c:extLst>
            </c:dLbl>
            <c:dLbl>
              <c:idx val="1"/>
              <c:layout>
                <c:manualLayout>
                  <c:x val="5.4048654092197723E-2"/>
                  <c:y val="2.35159056401140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3B9-400E-A30F-5FB09A2912D1}"/>
                </c:ext>
              </c:extLst>
            </c:dLbl>
            <c:dLbl>
              <c:idx val="2"/>
              <c:layout>
                <c:manualLayout>
                  <c:x val="-8.5339980145575211E-3"/>
                  <c:y val="8.622498734708496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3B9-400E-A30F-5FB09A2912D1}"/>
                </c:ext>
              </c:extLst>
            </c:dLbl>
            <c:dLbl>
              <c:idx val="3"/>
              <c:layout>
                <c:manualLayout>
                  <c:x val="7.9650648135870222E-2"/>
                  <c:y val="0.109740892987199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3B9-400E-A30F-5FB09A2912D1}"/>
                </c:ext>
              </c:extLst>
            </c:dLbl>
            <c:dLbl>
              <c:idx val="4"/>
              <c:layout>
                <c:manualLayout>
                  <c:x val="-7.6805982131017719E-2"/>
                  <c:y val="-3.91931760668567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3B9-400E-A30F-5FB09A2912D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+mj-lt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Налоговые и неналоговые доходы</c:v>
                </c:pt>
                <c:pt idx="1">
                  <c:v>Дотации </c:v>
                </c:pt>
                <c:pt idx="2">
                  <c:v>Субсидии</c:v>
                </c:pt>
                <c:pt idx="3">
                  <c:v>Субвенции</c:v>
                </c:pt>
                <c:pt idx="4">
                  <c:v>Иные МБТ</c:v>
                </c:pt>
              </c:strCache>
            </c:strRef>
          </c:cat>
          <c:val>
            <c:numRef>
              <c:f>Лист1!$B$2:$B$6</c:f>
              <c:numCache>
                <c:formatCode>#,##0.00</c:formatCode>
                <c:ptCount val="5"/>
                <c:pt idx="0">
                  <c:v>1906692.6700000006</c:v>
                </c:pt>
                <c:pt idx="1">
                  <c:v>59889</c:v>
                </c:pt>
                <c:pt idx="2">
                  <c:v>847142.97</c:v>
                </c:pt>
                <c:pt idx="3">
                  <c:v>1135773</c:v>
                </c:pt>
                <c:pt idx="4">
                  <c:v>169438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3B9-400E-A30F-5FB09A2912D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Налоговые и неналоговые доходы</c:v>
                </c:pt>
                <c:pt idx="1">
                  <c:v>Дотации </c:v>
                </c:pt>
                <c:pt idx="2">
                  <c:v>Субсидии</c:v>
                </c:pt>
                <c:pt idx="3">
                  <c:v>Субвенции</c:v>
                </c:pt>
                <c:pt idx="4">
                  <c:v>Иные МБТ</c:v>
                </c:pt>
              </c:strCache>
            </c:strRef>
          </c:cat>
          <c:val>
            <c:numRef>
              <c:f>Лист1!$C$2:$C$6</c:f>
              <c:numCache>
                <c:formatCode>#,##0.00</c:formatCode>
                <c:ptCount val="5"/>
                <c:pt idx="0">
                  <c:v>2375181.54</c:v>
                </c:pt>
                <c:pt idx="1">
                  <c:v>598</c:v>
                </c:pt>
                <c:pt idx="2">
                  <c:v>1221241.74</c:v>
                </c:pt>
                <c:pt idx="3">
                  <c:v>1103015.22</c:v>
                </c:pt>
                <c:pt idx="4">
                  <c:v>15894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3B9-400E-A30F-5FB09A2912D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Налоговые и неналоговые доходы</c:v>
                </c:pt>
                <c:pt idx="1">
                  <c:v>Дотации </c:v>
                </c:pt>
                <c:pt idx="2">
                  <c:v>Субсидии</c:v>
                </c:pt>
                <c:pt idx="3">
                  <c:v>Субвенции</c:v>
                </c:pt>
                <c:pt idx="4">
                  <c:v>Иные МБТ</c:v>
                </c:pt>
              </c:strCache>
            </c:strRef>
          </c:cat>
          <c:val>
            <c:numRef>
              <c:f>Лист1!$D$2:$D$6</c:f>
              <c:numCache>
                <c:formatCode>#,##0.00</c:formatCode>
                <c:ptCount val="5"/>
                <c:pt idx="0">
                  <c:v>2115895.5099999998</c:v>
                </c:pt>
                <c:pt idx="1">
                  <c:v>1357</c:v>
                </c:pt>
                <c:pt idx="2">
                  <c:v>461252.74</c:v>
                </c:pt>
                <c:pt idx="3">
                  <c:v>1099694.22</c:v>
                </c:pt>
                <c:pt idx="4">
                  <c:v>2000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3B9-400E-A30F-5FB09A2912D1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2024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Налоговые и неналоговые доходы</c:v>
                </c:pt>
                <c:pt idx="1">
                  <c:v>Дотации </c:v>
                </c:pt>
                <c:pt idx="2">
                  <c:v>Субсидии</c:v>
                </c:pt>
                <c:pt idx="3">
                  <c:v>Субвенции</c:v>
                </c:pt>
                <c:pt idx="4">
                  <c:v>Иные МБТ</c:v>
                </c:pt>
              </c:strCache>
            </c:strRef>
          </c:cat>
          <c:val>
            <c:numRef>
              <c:f>Лист1!$E$2:$E$6</c:f>
              <c:numCache>
                <c:formatCode>#,##0.00</c:formatCode>
                <c:ptCount val="5"/>
                <c:pt idx="0">
                  <c:v>2079888.45</c:v>
                </c:pt>
                <c:pt idx="1">
                  <c:v>159</c:v>
                </c:pt>
                <c:pt idx="2">
                  <c:v>444136.63999999996</c:v>
                </c:pt>
                <c:pt idx="3">
                  <c:v>1085704.22</c:v>
                </c:pt>
                <c:pt idx="4">
                  <c:v>2000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3B9-400E-A30F-5FB09A2912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6136244718328785"/>
          <c:y val="0.32967170314409544"/>
          <c:w val="0.31993824162906648"/>
          <c:h val="0.59114727993185912"/>
        </c:manualLayout>
      </c:layout>
      <c:overlay val="0"/>
      <c:spPr>
        <a:gradFill rotWithShape="1">
          <a:gsLst>
            <a:gs pos="0">
              <a:schemeClr val="accent1">
                <a:tint val="70000"/>
                <a:satMod val="130000"/>
              </a:schemeClr>
            </a:gs>
            <a:gs pos="43000">
              <a:schemeClr val="accent1">
                <a:tint val="44000"/>
                <a:satMod val="165000"/>
              </a:schemeClr>
            </a:gs>
            <a:gs pos="93000">
              <a:schemeClr val="accent1">
                <a:tint val="15000"/>
                <a:satMod val="165000"/>
              </a:schemeClr>
            </a:gs>
            <a:gs pos="100000">
              <a:schemeClr val="accent1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1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shade val="9000"/>
              <a:satMod val="105000"/>
              <a:alpha val="48000"/>
            </a:schemeClr>
          </a:outerShdw>
        </a:effectLst>
      </c:spPr>
      <c:txPr>
        <a:bodyPr/>
        <a:lstStyle/>
        <a:p>
          <a:pPr>
            <a:defRPr sz="100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>
      <a:gsLst>
        <a:gs pos="0">
          <a:srgbClr val="5E9EFF"/>
        </a:gs>
        <a:gs pos="39999">
          <a:srgbClr val="85C2FF"/>
        </a:gs>
        <a:gs pos="70000">
          <a:srgbClr val="C4D6EB"/>
        </a:gs>
        <a:gs pos="100000">
          <a:srgbClr val="FFEBFA"/>
        </a:gs>
      </a:gsLst>
      <a:lin ang="5400000" scaled="0"/>
    </a:gradFill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4.6590925381050849E-2"/>
          <c:y val="0.15716988235875026"/>
          <c:w val="0.52145236550777463"/>
          <c:h val="0.7184454813662679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explosion val="11"/>
          <c:dLbls>
            <c:dLbl>
              <c:idx val="0"/>
              <c:layout>
                <c:manualLayout>
                  <c:x val="-0.21334995036393828"/>
                  <c:y val="-1.567727042674270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EE9-41BD-BF96-3EAADD6932EA}"/>
                </c:ext>
              </c:extLst>
            </c:dLbl>
            <c:dLbl>
              <c:idx val="1"/>
              <c:layout>
                <c:manualLayout>
                  <c:x val="5.4048654092197723E-2"/>
                  <c:y val="2.351590564011408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EE9-41BD-BF96-3EAADD6932EA}"/>
                </c:ext>
              </c:extLst>
            </c:dLbl>
            <c:dLbl>
              <c:idx val="2"/>
              <c:layout>
                <c:manualLayout>
                  <c:x val="-8.5339980145575211E-3"/>
                  <c:y val="8.622498734708500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EE9-41BD-BF96-3EAADD6932EA}"/>
                </c:ext>
              </c:extLst>
            </c:dLbl>
            <c:dLbl>
              <c:idx val="3"/>
              <c:layout>
                <c:manualLayout>
                  <c:x val="7.9650648135870222E-2"/>
                  <c:y val="0.1097408929871990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EE9-41BD-BF96-3EAADD6932EA}"/>
                </c:ext>
              </c:extLst>
            </c:dLbl>
            <c:dLbl>
              <c:idx val="4"/>
              <c:layout>
                <c:manualLayout>
                  <c:x val="-7.6805982131017719E-2"/>
                  <c:y val="-3.919317606685679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EE9-41BD-BF96-3EAADD6932E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+mj-lt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Налоговые и неналоговые доходы</c:v>
                </c:pt>
                <c:pt idx="1">
                  <c:v>Дотации </c:v>
                </c:pt>
                <c:pt idx="2">
                  <c:v>Субсидии</c:v>
                </c:pt>
                <c:pt idx="3">
                  <c:v>Субвенции</c:v>
                </c:pt>
                <c:pt idx="4">
                  <c:v>Иные МБТ</c:v>
                </c:pt>
              </c:strCache>
            </c:strRef>
          </c:cat>
          <c:val>
            <c:numRef>
              <c:f>Лист1!$B$2:$B$6</c:f>
              <c:numCache>
                <c:formatCode>#,##0.00\ _₽</c:formatCode>
                <c:ptCount val="5"/>
                <c:pt idx="0">
                  <c:v>2375181.54</c:v>
                </c:pt>
                <c:pt idx="1">
                  <c:v>598</c:v>
                </c:pt>
                <c:pt idx="2">
                  <c:v>1221241.74</c:v>
                </c:pt>
                <c:pt idx="3">
                  <c:v>1103015.22</c:v>
                </c:pt>
                <c:pt idx="4">
                  <c:v>15894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EE9-41BD-BF96-3EAADD6932E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Налоговые и неналоговые доходы</c:v>
                </c:pt>
                <c:pt idx="1">
                  <c:v>Дотации </c:v>
                </c:pt>
                <c:pt idx="2">
                  <c:v>Субсидии</c:v>
                </c:pt>
                <c:pt idx="3">
                  <c:v>Субвенции</c:v>
                </c:pt>
                <c:pt idx="4">
                  <c:v>Иные МБТ</c:v>
                </c:pt>
              </c:strCache>
            </c:strRef>
          </c:cat>
          <c:val>
            <c:numRef>
              <c:f>Лист1!$C$2:$C$6</c:f>
              <c:numCache>
                <c:formatCode>#,##0.00\ _₽</c:formatCode>
                <c:ptCount val="5"/>
                <c:pt idx="0">
                  <c:v>2115895.5099999998</c:v>
                </c:pt>
                <c:pt idx="1">
                  <c:v>1357</c:v>
                </c:pt>
                <c:pt idx="2">
                  <c:v>461252.74</c:v>
                </c:pt>
                <c:pt idx="3">
                  <c:v>1099694.22</c:v>
                </c:pt>
                <c:pt idx="4">
                  <c:v>2000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EE9-41BD-BF96-3EAADD6932E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2024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Налоговые и неналоговые доходы</c:v>
                </c:pt>
                <c:pt idx="1">
                  <c:v>Дотации </c:v>
                </c:pt>
                <c:pt idx="2">
                  <c:v>Субсидии</c:v>
                </c:pt>
                <c:pt idx="3">
                  <c:v>Субвенции</c:v>
                </c:pt>
                <c:pt idx="4">
                  <c:v>Иные МБТ</c:v>
                </c:pt>
              </c:strCache>
            </c:strRef>
          </c:cat>
          <c:val>
            <c:numRef>
              <c:f>Лист1!$D$2:$D$6</c:f>
              <c:numCache>
                <c:formatCode>#,##0.00\ _₽</c:formatCode>
                <c:ptCount val="5"/>
                <c:pt idx="0">
                  <c:v>2079888.45</c:v>
                </c:pt>
                <c:pt idx="1">
                  <c:v>159</c:v>
                </c:pt>
                <c:pt idx="2">
                  <c:v>444136.63999999996</c:v>
                </c:pt>
                <c:pt idx="3">
                  <c:v>1085704.22</c:v>
                </c:pt>
                <c:pt idx="4">
                  <c:v>2000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9EE9-41BD-BF96-3EAADD6932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6136244718328785"/>
          <c:y val="0.32967170314409566"/>
          <c:w val="0.31993824162906664"/>
          <c:h val="0.59114727993185889"/>
        </c:manualLayout>
      </c:layout>
      <c:overlay val="0"/>
      <c:spPr>
        <a:gradFill rotWithShape="1">
          <a:gsLst>
            <a:gs pos="0">
              <a:schemeClr val="accent1">
                <a:tint val="70000"/>
                <a:satMod val="130000"/>
              </a:schemeClr>
            </a:gs>
            <a:gs pos="43000">
              <a:schemeClr val="accent1">
                <a:tint val="44000"/>
                <a:satMod val="165000"/>
              </a:schemeClr>
            </a:gs>
            <a:gs pos="93000">
              <a:schemeClr val="accent1">
                <a:tint val="15000"/>
                <a:satMod val="165000"/>
              </a:schemeClr>
            </a:gs>
            <a:gs pos="100000">
              <a:schemeClr val="accent1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1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shade val="9000"/>
              <a:satMod val="105000"/>
              <a:alpha val="48000"/>
            </a:schemeClr>
          </a:outerShdw>
        </a:effectLst>
      </c:spPr>
      <c:txPr>
        <a:bodyPr/>
        <a:lstStyle/>
        <a:p>
          <a:pPr>
            <a:defRPr sz="100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>
      <a:gsLst>
        <a:gs pos="0">
          <a:srgbClr val="5E9EFF"/>
        </a:gs>
        <a:gs pos="39999">
          <a:srgbClr val="85C2FF"/>
        </a:gs>
        <a:gs pos="70000">
          <a:srgbClr val="C4D6EB"/>
        </a:gs>
        <a:gs pos="100000">
          <a:srgbClr val="FFEBFA"/>
        </a:gs>
      </a:gsLst>
      <a:lin ang="5400000" scaled="0"/>
    </a:gradFill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4.6590925381050849E-2"/>
          <c:y val="0.15716988235875026"/>
          <c:w val="0.5214523655077743"/>
          <c:h val="0.7184454813662679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explosion val="11"/>
          <c:dLbls>
            <c:dLbl>
              <c:idx val="0"/>
              <c:layout>
                <c:manualLayout>
                  <c:x val="-0.21334995036393833"/>
                  <c:y val="-1.567727042674270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B48-4E0F-8503-2326B5BD4344}"/>
                </c:ext>
              </c:extLst>
            </c:dLbl>
            <c:dLbl>
              <c:idx val="1"/>
              <c:layout>
                <c:manualLayout>
                  <c:x val="5.4048654092197723E-2"/>
                  <c:y val="2.351590564011409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B48-4E0F-8503-2326B5BD4344}"/>
                </c:ext>
              </c:extLst>
            </c:dLbl>
            <c:dLbl>
              <c:idx val="2"/>
              <c:layout>
                <c:manualLayout>
                  <c:x val="0"/>
                  <c:y val="2.415182993587403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B48-4E0F-8503-2326B5BD4344}"/>
                </c:ext>
              </c:extLst>
            </c:dLbl>
            <c:dLbl>
              <c:idx val="3"/>
              <c:layout>
                <c:manualLayout>
                  <c:x val="7.9650648135870222E-2"/>
                  <c:y val="0.10974089298719909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B48-4E0F-8503-2326B5BD4344}"/>
                </c:ext>
              </c:extLst>
            </c:dLbl>
            <c:dLbl>
              <c:idx val="4"/>
              <c:layout>
                <c:manualLayout>
                  <c:x val="-7.6805982131017719E-2"/>
                  <c:y val="-3.919317606685680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B48-4E0F-8503-2326B5BD43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+mj-lt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Налоговые и неналоговые доходы</c:v>
                </c:pt>
                <c:pt idx="1">
                  <c:v>Дотации </c:v>
                </c:pt>
                <c:pt idx="2">
                  <c:v>Субсидии</c:v>
                </c:pt>
                <c:pt idx="3">
                  <c:v>Субвенции</c:v>
                </c:pt>
                <c:pt idx="4">
                  <c:v>Иные МБТ</c:v>
                </c:pt>
              </c:strCache>
            </c:strRef>
          </c:cat>
          <c:val>
            <c:numRef>
              <c:f>Лист1!$B$2:$B$6</c:f>
              <c:numCache>
                <c:formatCode>#,##0.00\ _₽</c:formatCode>
                <c:ptCount val="5"/>
                <c:pt idx="0">
                  <c:v>2115895.5099999998</c:v>
                </c:pt>
                <c:pt idx="1">
                  <c:v>1357</c:v>
                </c:pt>
                <c:pt idx="2">
                  <c:v>461252.74</c:v>
                </c:pt>
                <c:pt idx="3">
                  <c:v>1099694.22</c:v>
                </c:pt>
                <c:pt idx="4">
                  <c:v>2000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B48-4E0F-8503-2326B5BD434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Налоговые и неналоговые доходы</c:v>
                </c:pt>
                <c:pt idx="1">
                  <c:v>Дотации </c:v>
                </c:pt>
                <c:pt idx="2">
                  <c:v>Субсидии</c:v>
                </c:pt>
                <c:pt idx="3">
                  <c:v>Субвенции</c:v>
                </c:pt>
                <c:pt idx="4">
                  <c:v>Иные МБТ</c:v>
                </c:pt>
              </c:strCache>
            </c:strRef>
          </c:cat>
          <c:val>
            <c:numRef>
              <c:f>Лист1!$C$2:$C$6</c:f>
              <c:numCache>
                <c:formatCode>#,##0.00\ _₽</c:formatCode>
                <c:ptCount val="5"/>
                <c:pt idx="0">
                  <c:v>2079888.45</c:v>
                </c:pt>
                <c:pt idx="1">
                  <c:v>159</c:v>
                </c:pt>
                <c:pt idx="2">
                  <c:v>444136.63999999996</c:v>
                </c:pt>
                <c:pt idx="3">
                  <c:v>1085704.22</c:v>
                </c:pt>
                <c:pt idx="4">
                  <c:v>2000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B48-4E0F-8503-2326B5BD43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6136244718328785"/>
          <c:y val="0.32967170314409588"/>
          <c:w val="0.31993824162906687"/>
          <c:h val="0.59114727993185867"/>
        </c:manualLayout>
      </c:layout>
      <c:overlay val="0"/>
      <c:spPr>
        <a:gradFill rotWithShape="1">
          <a:gsLst>
            <a:gs pos="0">
              <a:schemeClr val="accent1">
                <a:tint val="70000"/>
                <a:satMod val="130000"/>
              </a:schemeClr>
            </a:gs>
            <a:gs pos="43000">
              <a:schemeClr val="accent1">
                <a:tint val="44000"/>
                <a:satMod val="165000"/>
              </a:schemeClr>
            </a:gs>
            <a:gs pos="93000">
              <a:schemeClr val="accent1">
                <a:tint val="15000"/>
                <a:satMod val="165000"/>
              </a:schemeClr>
            </a:gs>
            <a:gs pos="100000">
              <a:schemeClr val="accent1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1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shade val="9000"/>
              <a:satMod val="105000"/>
              <a:alpha val="48000"/>
            </a:schemeClr>
          </a:outerShdw>
        </a:effectLst>
      </c:spPr>
      <c:txPr>
        <a:bodyPr/>
        <a:lstStyle/>
        <a:p>
          <a:pPr>
            <a:defRPr sz="100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>
      <a:gsLst>
        <a:gs pos="0">
          <a:srgbClr val="5E9EFF"/>
        </a:gs>
        <a:gs pos="39999">
          <a:srgbClr val="85C2FF"/>
        </a:gs>
        <a:gs pos="70000">
          <a:srgbClr val="C4D6EB"/>
        </a:gs>
        <a:gs pos="100000">
          <a:srgbClr val="FFEBFA"/>
        </a:gs>
      </a:gsLst>
      <a:lin ang="5400000" scaled="0"/>
    </a:gradFill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4.6590925381050849E-2"/>
          <c:y val="0.15716988235875026"/>
          <c:w val="0.5214523655077743"/>
          <c:h val="0.7184454813662679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explosion val="11"/>
          <c:dLbls>
            <c:dLbl>
              <c:idx val="0"/>
              <c:layout>
                <c:manualLayout>
                  <c:x val="-0.21334995036393833"/>
                  <c:y val="-1.567727042674270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600-41C1-A9B7-CA0809883172}"/>
                </c:ext>
              </c:extLst>
            </c:dLbl>
            <c:dLbl>
              <c:idx val="1"/>
              <c:layout>
                <c:manualLayout>
                  <c:x val="5.4048654092197723E-2"/>
                  <c:y val="2.351590564011409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600-41C1-A9B7-CA0809883172}"/>
                </c:ext>
              </c:extLst>
            </c:dLbl>
            <c:dLbl>
              <c:idx val="2"/>
              <c:layout>
                <c:manualLayout>
                  <c:x val="-8.5339980145575211E-3"/>
                  <c:y val="8.62249873470850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600-41C1-A9B7-CA0809883172}"/>
                </c:ext>
              </c:extLst>
            </c:dLbl>
            <c:dLbl>
              <c:idx val="3"/>
              <c:layout>
                <c:manualLayout>
                  <c:x val="7.9650648135870222E-2"/>
                  <c:y val="0.10974089298719909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600-41C1-A9B7-CA0809883172}"/>
                </c:ext>
              </c:extLst>
            </c:dLbl>
            <c:dLbl>
              <c:idx val="4"/>
              <c:layout>
                <c:manualLayout>
                  <c:x val="-7.6805982131017719E-2"/>
                  <c:y val="-3.919317606685680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600-41C1-A9B7-CA08098831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+mj-lt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Налоговые и неналоговые доходы</c:v>
                </c:pt>
                <c:pt idx="1">
                  <c:v>Дотации </c:v>
                </c:pt>
                <c:pt idx="2">
                  <c:v>Субсидии</c:v>
                </c:pt>
                <c:pt idx="3">
                  <c:v>Субвенции</c:v>
                </c:pt>
                <c:pt idx="4">
                  <c:v>Иные МБТ</c:v>
                </c:pt>
              </c:strCache>
            </c:strRef>
          </c:cat>
          <c:val>
            <c:numRef>
              <c:f>Лист1!$B$2:$B$6</c:f>
              <c:numCache>
                <c:formatCode>#,##0.00\ _₽</c:formatCode>
                <c:ptCount val="5"/>
                <c:pt idx="0">
                  <c:v>2079888.45</c:v>
                </c:pt>
                <c:pt idx="1">
                  <c:v>159</c:v>
                </c:pt>
                <c:pt idx="2">
                  <c:v>444136.63999999996</c:v>
                </c:pt>
                <c:pt idx="3">
                  <c:v>1085704.22</c:v>
                </c:pt>
                <c:pt idx="4">
                  <c:v>2000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600-41C1-A9B7-CA08098831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6136244718328785"/>
          <c:y val="0.32967170314409588"/>
          <c:w val="0.31993824162906687"/>
          <c:h val="0.59114727993185867"/>
        </c:manualLayout>
      </c:layout>
      <c:overlay val="0"/>
      <c:spPr>
        <a:gradFill rotWithShape="1">
          <a:gsLst>
            <a:gs pos="0">
              <a:schemeClr val="accent1">
                <a:tint val="70000"/>
                <a:satMod val="130000"/>
              </a:schemeClr>
            </a:gs>
            <a:gs pos="43000">
              <a:schemeClr val="accent1">
                <a:tint val="44000"/>
                <a:satMod val="165000"/>
              </a:schemeClr>
            </a:gs>
            <a:gs pos="93000">
              <a:schemeClr val="accent1">
                <a:tint val="15000"/>
                <a:satMod val="165000"/>
              </a:schemeClr>
            </a:gs>
            <a:gs pos="100000">
              <a:schemeClr val="accent1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1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shade val="9000"/>
              <a:satMod val="105000"/>
              <a:alpha val="48000"/>
            </a:schemeClr>
          </a:outerShdw>
        </a:effectLst>
      </c:spPr>
      <c:txPr>
        <a:bodyPr/>
        <a:lstStyle/>
        <a:p>
          <a:pPr>
            <a:defRPr sz="100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>
      <a:gsLst>
        <a:gs pos="0">
          <a:srgbClr val="5E9EFF"/>
        </a:gs>
        <a:gs pos="39999">
          <a:srgbClr val="85C2FF"/>
        </a:gs>
        <a:gs pos="70000">
          <a:srgbClr val="C4D6EB"/>
        </a:gs>
        <a:gs pos="100000">
          <a:srgbClr val="FFEBFA"/>
        </a:gs>
      </a:gsLst>
      <a:lin ang="5400000" scaled="0"/>
    </a:gradFill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Налоговые и неналоговые доходы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ГО Рузский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1"/>
            <c:spPr>
              <a:solidFill>
                <a:srgbClr val="66FF33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F5AF-44AA-A709-09D2A3ACD6B3}"/>
              </c:ext>
            </c:extLst>
          </c:dPt>
          <c:dPt>
            <c:idx val="2"/>
            <c:bubble3D val="1"/>
            <c:spPr>
              <a:solidFill>
                <a:srgbClr val="FFFF0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F5AF-44AA-A709-09D2A3ACD6B3}"/>
              </c:ext>
            </c:extLst>
          </c:dPt>
          <c:dPt>
            <c:idx val="4"/>
            <c:bubble3D val="1"/>
            <c:spPr>
              <a:solidFill>
                <a:srgbClr val="B0FA66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5-F5AF-44AA-A709-09D2A3ACD6B3}"/>
              </c:ext>
            </c:extLst>
          </c:dPt>
          <c:dPt>
            <c:idx val="5"/>
            <c:bubble3D val="1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7-F5AF-44AA-A709-09D2A3ACD6B3}"/>
              </c:ext>
            </c:extLst>
          </c:dPt>
          <c:dPt>
            <c:idx val="7"/>
            <c:bubble3D val="1"/>
            <c:spPr>
              <a:solidFill>
                <a:srgbClr val="00B05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9-F5AF-44AA-A709-09D2A3ACD6B3}"/>
              </c:ext>
            </c:extLst>
          </c:dPt>
          <c:dPt>
            <c:idx val="8"/>
            <c:bubble3D val="1"/>
            <c:spPr>
              <a:solidFill>
                <a:srgbClr val="C0000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B-F5AF-44AA-A709-09D2A3ACD6B3}"/>
              </c:ext>
            </c:extLst>
          </c:dPt>
          <c:dPt>
            <c:idx val="9"/>
            <c:bubble3D val="1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D-F5AF-44AA-A709-09D2A3ACD6B3}"/>
              </c:ext>
            </c:extLst>
          </c:dPt>
          <c:dPt>
            <c:idx val="10"/>
            <c:bubble3D val="1"/>
            <c:spPr>
              <a:solidFill>
                <a:srgbClr val="FFC00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F-F5AF-44AA-A709-09D2A3ACD6B3}"/>
              </c:ext>
            </c:extLst>
          </c:dPt>
          <c:dPt>
            <c:idx val="11"/>
            <c:bubble3D val="1"/>
            <c:spPr>
              <a:solidFill>
                <a:srgbClr val="7030A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1-F5AF-44AA-A709-09D2A3ACD6B3}"/>
              </c:ext>
            </c:extLst>
          </c:dPt>
          <c:dPt>
            <c:idx val="12"/>
            <c:bubble3D val="1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3-F5AF-44AA-A709-09D2A3ACD6B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latin typeface="+mj-lt"/>
                  </a:defRPr>
                </a:pPr>
                <a:endParaRPr lang="ru-RU"/>
              </a:p>
            </c:txPr>
            <c:dLblPos val="bestFit"/>
            <c:showLegendKey val="1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Лист1!$B$1:$N$1</c:f>
              <c:strCache>
                <c:ptCount val="13"/>
                <c:pt idx="0">
                  <c:v>ГО Рузский</c:v>
                </c:pt>
                <c:pt idx="1">
                  <c:v>ГО Шатура </c:v>
                </c:pt>
                <c:pt idx="2">
                  <c:v>ГО Фрязино </c:v>
                </c:pt>
                <c:pt idx="3">
                  <c:v>ГО Лыткарино </c:v>
                </c:pt>
                <c:pt idx="4">
                  <c:v>ГО Можайский </c:v>
                </c:pt>
                <c:pt idx="5">
                  <c:v>ГО Кашира </c:v>
                </c:pt>
                <c:pt idx="6">
                  <c:v>ГО Истра </c:v>
                </c:pt>
                <c:pt idx="7">
                  <c:v>ГО Наро-Фоминск </c:v>
                </c:pt>
                <c:pt idx="8">
                  <c:v>Волоколамский ГО </c:v>
                </c:pt>
                <c:pt idx="9">
                  <c:v>ГО Шаховская </c:v>
                </c:pt>
                <c:pt idx="10">
                  <c:v>ГО Дзержинский </c:v>
                </c:pt>
                <c:pt idx="11">
                  <c:v>ГО Егорьевск </c:v>
                </c:pt>
                <c:pt idx="12">
                  <c:v>ГО Котельники </c:v>
                </c:pt>
              </c:strCache>
            </c:strRef>
          </c:cat>
          <c:val>
            <c:numRef>
              <c:f>Лист1!$B$2:$N$2</c:f>
              <c:numCache>
                <c:formatCode>#,##0</c:formatCode>
                <c:ptCount val="13"/>
                <c:pt idx="0">
                  <c:v>20691</c:v>
                </c:pt>
                <c:pt idx="1">
                  <c:v>8240</c:v>
                </c:pt>
                <c:pt idx="2">
                  <c:v>15635</c:v>
                </c:pt>
                <c:pt idx="3">
                  <c:v>15931</c:v>
                </c:pt>
                <c:pt idx="4">
                  <c:v>13100</c:v>
                </c:pt>
                <c:pt idx="5">
                  <c:v>14706</c:v>
                </c:pt>
                <c:pt idx="6">
                  <c:v>39645</c:v>
                </c:pt>
                <c:pt idx="7">
                  <c:v>16604</c:v>
                </c:pt>
                <c:pt idx="8">
                  <c:v>18852</c:v>
                </c:pt>
                <c:pt idx="9">
                  <c:v>15114</c:v>
                </c:pt>
                <c:pt idx="10">
                  <c:v>20405</c:v>
                </c:pt>
                <c:pt idx="11">
                  <c:v>9139</c:v>
                </c:pt>
                <c:pt idx="12">
                  <c:v>25144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F5AF-44AA-A709-09D2A3ACD6B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ГО Шатура </c:v>
                </c:pt>
              </c:strCache>
            </c:strRef>
          </c:tx>
          <c:cat>
            <c:strRef>
              <c:f>Лист1!$B$1:$N$1</c:f>
              <c:strCache>
                <c:ptCount val="13"/>
                <c:pt idx="0">
                  <c:v>ГО Рузский</c:v>
                </c:pt>
                <c:pt idx="1">
                  <c:v>ГО Шатура </c:v>
                </c:pt>
                <c:pt idx="2">
                  <c:v>ГО Фрязино </c:v>
                </c:pt>
                <c:pt idx="3">
                  <c:v>ГО Лыткарино </c:v>
                </c:pt>
                <c:pt idx="4">
                  <c:v>ГО Можайский </c:v>
                </c:pt>
                <c:pt idx="5">
                  <c:v>ГО Кашира </c:v>
                </c:pt>
                <c:pt idx="6">
                  <c:v>ГО Истра </c:v>
                </c:pt>
                <c:pt idx="7">
                  <c:v>ГО Наро-Фоминск </c:v>
                </c:pt>
                <c:pt idx="8">
                  <c:v>Волоколамский ГО </c:v>
                </c:pt>
                <c:pt idx="9">
                  <c:v>ГО Шаховская </c:v>
                </c:pt>
                <c:pt idx="10">
                  <c:v>ГО Дзержинский </c:v>
                </c:pt>
                <c:pt idx="11">
                  <c:v>ГО Егорьевск </c:v>
                </c:pt>
                <c:pt idx="12">
                  <c:v>ГО Котельники </c:v>
                </c:pt>
              </c:strCache>
            </c:strRef>
          </c:cat>
          <c:val>
            <c:numRef>
              <c:f>Лист1!$C$2:$C$3</c:f>
              <c:numCache>
                <c:formatCode>#,##0</c:formatCode>
                <c:ptCount val="2"/>
                <c:pt idx="0">
                  <c:v>8240</c:v>
                </c:pt>
                <c:pt idx="1">
                  <c:v>8240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F5AF-44AA-A709-09D2A3ACD6B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ГО Фрязино </c:v>
                </c:pt>
              </c:strCache>
            </c:strRef>
          </c:tx>
          <c:cat>
            <c:strRef>
              <c:f>Лист1!$B$1:$N$1</c:f>
              <c:strCache>
                <c:ptCount val="13"/>
                <c:pt idx="0">
                  <c:v>ГО Рузский</c:v>
                </c:pt>
                <c:pt idx="1">
                  <c:v>ГО Шатура </c:v>
                </c:pt>
                <c:pt idx="2">
                  <c:v>ГО Фрязино </c:v>
                </c:pt>
                <c:pt idx="3">
                  <c:v>ГО Лыткарино </c:v>
                </c:pt>
                <c:pt idx="4">
                  <c:v>ГО Можайский </c:v>
                </c:pt>
                <c:pt idx="5">
                  <c:v>ГО Кашира </c:v>
                </c:pt>
                <c:pt idx="6">
                  <c:v>ГО Истра </c:v>
                </c:pt>
                <c:pt idx="7">
                  <c:v>ГО Наро-Фоминск </c:v>
                </c:pt>
                <c:pt idx="8">
                  <c:v>Волоколамский ГО </c:v>
                </c:pt>
                <c:pt idx="9">
                  <c:v>ГО Шаховская </c:v>
                </c:pt>
                <c:pt idx="10">
                  <c:v>ГО Дзержинский </c:v>
                </c:pt>
                <c:pt idx="11">
                  <c:v>ГО Егорьевск </c:v>
                </c:pt>
                <c:pt idx="12">
                  <c:v>ГО Котельники </c:v>
                </c:pt>
              </c:strCache>
            </c:strRef>
          </c:cat>
          <c:val>
            <c:numRef>
              <c:f>Лист1!$D$2:$D$3</c:f>
              <c:numCache>
                <c:formatCode>#,##0</c:formatCode>
                <c:ptCount val="2"/>
                <c:pt idx="0">
                  <c:v>15635</c:v>
                </c:pt>
                <c:pt idx="1">
                  <c:v>15635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F5AF-44AA-A709-09D2A3ACD6B3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ГО Лыткарино </c:v>
                </c:pt>
              </c:strCache>
            </c:strRef>
          </c:tx>
          <c:cat>
            <c:strRef>
              <c:f>Лист1!$B$1:$N$1</c:f>
              <c:strCache>
                <c:ptCount val="13"/>
                <c:pt idx="0">
                  <c:v>ГО Рузский</c:v>
                </c:pt>
                <c:pt idx="1">
                  <c:v>ГО Шатура </c:v>
                </c:pt>
                <c:pt idx="2">
                  <c:v>ГО Фрязино </c:v>
                </c:pt>
                <c:pt idx="3">
                  <c:v>ГО Лыткарино </c:v>
                </c:pt>
                <c:pt idx="4">
                  <c:v>ГО Можайский </c:v>
                </c:pt>
                <c:pt idx="5">
                  <c:v>ГО Кашира </c:v>
                </c:pt>
                <c:pt idx="6">
                  <c:v>ГО Истра </c:v>
                </c:pt>
                <c:pt idx="7">
                  <c:v>ГО Наро-Фоминск </c:v>
                </c:pt>
                <c:pt idx="8">
                  <c:v>Волоколамский ГО </c:v>
                </c:pt>
                <c:pt idx="9">
                  <c:v>ГО Шаховская </c:v>
                </c:pt>
                <c:pt idx="10">
                  <c:v>ГО Дзержинский </c:v>
                </c:pt>
                <c:pt idx="11">
                  <c:v>ГО Егорьевск </c:v>
                </c:pt>
                <c:pt idx="12">
                  <c:v>ГО Котельники </c:v>
                </c:pt>
              </c:strCache>
            </c:strRef>
          </c:cat>
          <c:val>
            <c:numRef>
              <c:f>Лист1!$E$2:$E$3</c:f>
              <c:numCache>
                <c:formatCode>#,##0</c:formatCode>
                <c:ptCount val="2"/>
                <c:pt idx="0">
                  <c:v>15931</c:v>
                </c:pt>
                <c:pt idx="1">
                  <c:v>15931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F5AF-44AA-A709-09D2A3ACD6B3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ГО Можайский </c:v>
                </c:pt>
              </c:strCache>
            </c:strRef>
          </c:tx>
          <c:cat>
            <c:strRef>
              <c:f>Лист1!$B$1:$N$1</c:f>
              <c:strCache>
                <c:ptCount val="13"/>
                <c:pt idx="0">
                  <c:v>ГО Рузский</c:v>
                </c:pt>
                <c:pt idx="1">
                  <c:v>ГО Шатура </c:v>
                </c:pt>
                <c:pt idx="2">
                  <c:v>ГО Фрязино </c:v>
                </c:pt>
                <c:pt idx="3">
                  <c:v>ГО Лыткарино </c:v>
                </c:pt>
                <c:pt idx="4">
                  <c:v>ГО Можайский </c:v>
                </c:pt>
                <c:pt idx="5">
                  <c:v>ГО Кашира </c:v>
                </c:pt>
                <c:pt idx="6">
                  <c:v>ГО Истра </c:v>
                </c:pt>
                <c:pt idx="7">
                  <c:v>ГО Наро-Фоминск </c:v>
                </c:pt>
                <c:pt idx="8">
                  <c:v>Волоколамский ГО </c:v>
                </c:pt>
                <c:pt idx="9">
                  <c:v>ГО Шаховская </c:v>
                </c:pt>
                <c:pt idx="10">
                  <c:v>ГО Дзержинский </c:v>
                </c:pt>
                <c:pt idx="11">
                  <c:v>ГО Егорьевск </c:v>
                </c:pt>
                <c:pt idx="12">
                  <c:v>ГО Котельники </c:v>
                </c:pt>
              </c:strCache>
            </c:strRef>
          </c:cat>
          <c:val>
            <c:numRef>
              <c:f>Лист1!$F$2:$F$3</c:f>
              <c:numCache>
                <c:formatCode>#,##0</c:formatCode>
                <c:ptCount val="2"/>
                <c:pt idx="0">
                  <c:v>13100</c:v>
                </c:pt>
                <c:pt idx="1">
                  <c:v>13100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F5AF-44AA-A709-09D2A3ACD6B3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ГО Кашира </c:v>
                </c:pt>
              </c:strCache>
            </c:strRef>
          </c:tx>
          <c:cat>
            <c:strRef>
              <c:f>Лист1!$B$1:$N$1</c:f>
              <c:strCache>
                <c:ptCount val="13"/>
                <c:pt idx="0">
                  <c:v>ГО Рузский</c:v>
                </c:pt>
                <c:pt idx="1">
                  <c:v>ГО Шатура </c:v>
                </c:pt>
                <c:pt idx="2">
                  <c:v>ГО Фрязино </c:v>
                </c:pt>
                <c:pt idx="3">
                  <c:v>ГО Лыткарино </c:v>
                </c:pt>
                <c:pt idx="4">
                  <c:v>ГО Можайский </c:v>
                </c:pt>
                <c:pt idx="5">
                  <c:v>ГО Кашира </c:v>
                </c:pt>
                <c:pt idx="6">
                  <c:v>ГО Истра </c:v>
                </c:pt>
                <c:pt idx="7">
                  <c:v>ГО Наро-Фоминск </c:v>
                </c:pt>
                <c:pt idx="8">
                  <c:v>Волоколамский ГО </c:v>
                </c:pt>
                <c:pt idx="9">
                  <c:v>ГО Шаховская </c:v>
                </c:pt>
                <c:pt idx="10">
                  <c:v>ГО Дзержинский </c:v>
                </c:pt>
                <c:pt idx="11">
                  <c:v>ГО Егорьевск </c:v>
                </c:pt>
                <c:pt idx="12">
                  <c:v>ГО Котельники </c:v>
                </c:pt>
              </c:strCache>
            </c:strRef>
          </c:cat>
          <c:val>
            <c:numRef>
              <c:f>Лист1!$G$2:$G$3</c:f>
              <c:numCache>
                <c:formatCode>#,##0</c:formatCode>
                <c:ptCount val="2"/>
                <c:pt idx="0">
                  <c:v>14706</c:v>
                </c:pt>
                <c:pt idx="1">
                  <c:v>14706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F5AF-44AA-A709-09D2A3ACD6B3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ГО Истра </c:v>
                </c:pt>
              </c:strCache>
            </c:strRef>
          </c:tx>
          <c:cat>
            <c:strRef>
              <c:f>Лист1!$B$1:$N$1</c:f>
              <c:strCache>
                <c:ptCount val="13"/>
                <c:pt idx="0">
                  <c:v>ГО Рузский</c:v>
                </c:pt>
                <c:pt idx="1">
                  <c:v>ГО Шатура </c:v>
                </c:pt>
                <c:pt idx="2">
                  <c:v>ГО Фрязино </c:v>
                </c:pt>
                <c:pt idx="3">
                  <c:v>ГО Лыткарино </c:v>
                </c:pt>
                <c:pt idx="4">
                  <c:v>ГО Можайский </c:v>
                </c:pt>
                <c:pt idx="5">
                  <c:v>ГО Кашира </c:v>
                </c:pt>
                <c:pt idx="6">
                  <c:v>ГО Истра </c:v>
                </c:pt>
                <c:pt idx="7">
                  <c:v>ГО Наро-Фоминск </c:v>
                </c:pt>
                <c:pt idx="8">
                  <c:v>Волоколамский ГО </c:v>
                </c:pt>
                <c:pt idx="9">
                  <c:v>ГО Шаховская </c:v>
                </c:pt>
                <c:pt idx="10">
                  <c:v>ГО Дзержинский </c:v>
                </c:pt>
                <c:pt idx="11">
                  <c:v>ГО Егорьевск </c:v>
                </c:pt>
                <c:pt idx="12">
                  <c:v>ГО Котельники </c:v>
                </c:pt>
              </c:strCache>
            </c:strRef>
          </c:cat>
          <c:val>
            <c:numRef>
              <c:f>Лист1!$H$2:$H$3</c:f>
              <c:numCache>
                <c:formatCode>#,##0</c:formatCode>
                <c:ptCount val="2"/>
                <c:pt idx="0">
                  <c:v>39645</c:v>
                </c:pt>
                <c:pt idx="1">
                  <c:v>39645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F5AF-44AA-A709-09D2A3ACD6B3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ГО Наро-Фоминск </c:v>
                </c:pt>
              </c:strCache>
            </c:strRef>
          </c:tx>
          <c:cat>
            <c:strRef>
              <c:f>Лист1!$B$1:$N$1</c:f>
              <c:strCache>
                <c:ptCount val="13"/>
                <c:pt idx="0">
                  <c:v>ГО Рузский</c:v>
                </c:pt>
                <c:pt idx="1">
                  <c:v>ГО Шатура </c:v>
                </c:pt>
                <c:pt idx="2">
                  <c:v>ГО Фрязино </c:v>
                </c:pt>
                <c:pt idx="3">
                  <c:v>ГО Лыткарино </c:v>
                </c:pt>
                <c:pt idx="4">
                  <c:v>ГО Можайский </c:v>
                </c:pt>
                <c:pt idx="5">
                  <c:v>ГО Кашира </c:v>
                </c:pt>
                <c:pt idx="6">
                  <c:v>ГО Истра </c:v>
                </c:pt>
                <c:pt idx="7">
                  <c:v>ГО Наро-Фоминск </c:v>
                </c:pt>
                <c:pt idx="8">
                  <c:v>Волоколамский ГО </c:v>
                </c:pt>
                <c:pt idx="9">
                  <c:v>ГО Шаховская </c:v>
                </c:pt>
                <c:pt idx="10">
                  <c:v>ГО Дзержинский </c:v>
                </c:pt>
                <c:pt idx="11">
                  <c:v>ГО Егорьевск </c:v>
                </c:pt>
                <c:pt idx="12">
                  <c:v>ГО Котельники </c:v>
                </c:pt>
              </c:strCache>
            </c:strRef>
          </c:cat>
          <c:val>
            <c:numRef>
              <c:f>Лист1!$I$2:$I$3</c:f>
              <c:numCache>
                <c:formatCode>#,##0</c:formatCode>
                <c:ptCount val="2"/>
                <c:pt idx="0">
                  <c:v>16604</c:v>
                </c:pt>
                <c:pt idx="1">
                  <c:v>16604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F5AF-44AA-A709-09D2A3ACD6B3}"/>
            </c:ext>
          </c:extLst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Волоколамский ГО </c:v>
                </c:pt>
              </c:strCache>
            </c:strRef>
          </c:tx>
          <c:cat>
            <c:strRef>
              <c:f>Лист1!$B$1:$N$1</c:f>
              <c:strCache>
                <c:ptCount val="13"/>
                <c:pt idx="0">
                  <c:v>ГО Рузский</c:v>
                </c:pt>
                <c:pt idx="1">
                  <c:v>ГО Шатура </c:v>
                </c:pt>
                <c:pt idx="2">
                  <c:v>ГО Фрязино </c:v>
                </c:pt>
                <c:pt idx="3">
                  <c:v>ГО Лыткарино </c:v>
                </c:pt>
                <c:pt idx="4">
                  <c:v>ГО Можайский </c:v>
                </c:pt>
                <c:pt idx="5">
                  <c:v>ГО Кашира </c:v>
                </c:pt>
                <c:pt idx="6">
                  <c:v>ГО Истра </c:v>
                </c:pt>
                <c:pt idx="7">
                  <c:v>ГО Наро-Фоминск </c:v>
                </c:pt>
                <c:pt idx="8">
                  <c:v>Волоколамский ГО </c:v>
                </c:pt>
                <c:pt idx="9">
                  <c:v>ГО Шаховская </c:v>
                </c:pt>
                <c:pt idx="10">
                  <c:v>ГО Дзержинский </c:v>
                </c:pt>
                <c:pt idx="11">
                  <c:v>ГО Егорьевск </c:v>
                </c:pt>
                <c:pt idx="12">
                  <c:v>ГО Котельники </c:v>
                </c:pt>
              </c:strCache>
            </c:strRef>
          </c:cat>
          <c:val>
            <c:numRef>
              <c:f>Лист1!$J$2:$J$3</c:f>
              <c:numCache>
                <c:formatCode>#,##0</c:formatCode>
                <c:ptCount val="2"/>
                <c:pt idx="0">
                  <c:v>18852</c:v>
                </c:pt>
                <c:pt idx="1">
                  <c:v>18852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F5AF-44AA-A709-09D2A3ACD6B3}"/>
            </c:ext>
          </c:extLst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ГО Шаховская </c:v>
                </c:pt>
              </c:strCache>
            </c:strRef>
          </c:tx>
          <c:cat>
            <c:strRef>
              <c:f>Лист1!$B$1:$N$1</c:f>
              <c:strCache>
                <c:ptCount val="13"/>
                <c:pt idx="0">
                  <c:v>ГО Рузский</c:v>
                </c:pt>
                <c:pt idx="1">
                  <c:v>ГО Шатура </c:v>
                </c:pt>
                <c:pt idx="2">
                  <c:v>ГО Фрязино </c:v>
                </c:pt>
                <c:pt idx="3">
                  <c:v>ГО Лыткарино </c:v>
                </c:pt>
                <c:pt idx="4">
                  <c:v>ГО Можайский </c:v>
                </c:pt>
                <c:pt idx="5">
                  <c:v>ГО Кашира </c:v>
                </c:pt>
                <c:pt idx="6">
                  <c:v>ГО Истра </c:v>
                </c:pt>
                <c:pt idx="7">
                  <c:v>ГО Наро-Фоминск </c:v>
                </c:pt>
                <c:pt idx="8">
                  <c:v>Волоколамский ГО </c:v>
                </c:pt>
                <c:pt idx="9">
                  <c:v>ГО Шаховская </c:v>
                </c:pt>
                <c:pt idx="10">
                  <c:v>ГО Дзержинский </c:v>
                </c:pt>
                <c:pt idx="11">
                  <c:v>ГО Егорьевск </c:v>
                </c:pt>
                <c:pt idx="12">
                  <c:v>ГО Котельники </c:v>
                </c:pt>
              </c:strCache>
            </c:strRef>
          </c:cat>
          <c:val>
            <c:numRef>
              <c:f>Лист1!$K$2:$K$3</c:f>
              <c:numCache>
                <c:formatCode>#,##0</c:formatCode>
                <c:ptCount val="2"/>
                <c:pt idx="0">
                  <c:v>15114</c:v>
                </c:pt>
                <c:pt idx="1">
                  <c:v>15114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D-F5AF-44AA-A709-09D2A3ACD6B3}"/>
            </c:ext>
          </c:extLst>
        </c:ser>
        <c:ser>
          <c:idx val="10"/>
          <c:order val="10"/>
          <c:tx>
            <c:strRef>
              <c:f>Лист1!$L$1</c:f>
              <c:strCache>
                <c:ptCount val="1"/>
                <c:pt idx="0">
                  <c:v>ГО Дзержинский </c:v>
                </c:pt>
              </c:strCache>
            </c:strRef>
          </c:tx>
          <c:cat>
            <c:strRef>
              <c:f>Лист1!$B$1:$N$1</c:f>
              <c:strCache>
                <c:ptCount val="13"/>
                <c:pt idx="0">
                  <c:v>ГО Рузский</c:v>
                </c:pt>
                <c:pt idx="1">
                  <c:v>ГО Шатура </c:v>
                </c:pt>
                <c:pt idx="2">
                  <c:v>ГО Фрязино </c:v>
                </c:pt>
                <c:pt idx="3">
                  <c:v>ГО Лыткарино </c:v>
                </c:pt>
                <c:pt idx="4">
                  <c:v>ГО Можайский </c:v>
                </c:pt>
                <c:pt idx="5">
                  <c:v>ГО Кашира </c:v>
                </c:pt>
                <c:pt idx="6">
                  <c:v>ГО Истра </c:v>
                </c:pt>
                <c:pt idx="7">
                  <c:v>ГО Наро-Фоминск </c:v>
                </c:pt>
                <c:pt idx="8">
                  <c:v>Волоколамский ГО </c:v>
                </c:pt>
                <c:pt idx="9">
                  <c:v>ГО Шаховская </c:v>
                </c:pt>
                <c:pt idx="10">
                  <c:v>ГО Дзержинский </c:v>
                </c:pt>
                <c:pt idx="11">
                  <c:v>ГО Егорьевск </c:v>
                </c:pt>
                <c:pt idx="12">
                  <c:v>ГО Котельники </c:v>
                </c:pt>
              </c:strCache>
            </c:strRef>
          </c:cat>
          <c:val>
            <c:numRef>
              <c:f>Лист1!$L$2:$L$3</c:f>
              <c:numCache>
                <c:formatCode>#,##0</c:formatCode>
                <c:ptCount val="2"/>
                <c:pt idx="0">
                  <c:v>20405</c:v>
                </c:pt>
                <c:pt idx="1">
                  <c:v>20405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E-F5AF-44AA-A709-09D2A3ACD6B3}"/>
            </c:ext>
          </c:extLst>
        </c:ser>
        <c:ser>
          <c:idx val="11"/>
          <c:order val="11"/>
          <c:tx>
            <c:strRef>
              <c:f>Лист1!$M$1</c:f>
              <c:strCache>
                <c:ptCount val="1"/>
                <c:pt idx="0">
                  <c:v>ГО Егорьевск </c:v>
                </c:pt>
              </c:strCache>
            </c:strRef>
          </c:tx>
          <c:cat>
            <c:strRef>
              <c:f>Лист1!$B$1:$N$1</c:f>
              <c:strCache>
                <c:ptCount val="13"/>
                <c:pt idx="0">
                  <c:v>ГО Рузский</c:v>
                </c:pt>
                <c:pt idx="1">
                  <c:v>ГО Шатура </c:v>
                </c:pt>
                <c:pt idx="2">
                  <c:v>ГО Фрязино </c:v>
                </c:pt>
                <c:pt idx="3">
                  <c:v>ГО Лыткарино </c:v>
                </c:pt>
                <c:pt idx="4">
                  <c:v>ГО Можайский </c:v>
                </c:pt>
                <c:pt idx="5">
                  <c:v>ГО Кашира </c:v>
                </c:pt>
                <c:pt idx="6">
                  <c:v>ГО Истра </c:v>
                </c:pt>
                <c:pt idx="7">
                  <c:v>ГО Наро-Фоминск </c:v>
                </c:pt>
                <c:pt idx="8">
                  <c:v>Волоколамский ГО </c:v>
                </c:pt>
                <c:pt idx="9">
                  <c:v>ГО Шаховская </c:v>
                </c:pt>
                <c:pt idx="10">
                  <c:v>ГО Дзержинский </c:v>
                </c:pt>
                <c:pt idx="11">
                  <c:v>ГО Егорьевск </c:v>
                </c:pt>
                <c:pt idx="12">
                  <c:v>ГО Котельники </c:v>
                </c:pt>
              </c:strCache>
            </c:strRef>
          </c:cat>
          <c:val>
            <c:numRef>
              <c:f>Лист1!$M$2:$M$3</c:f>
              <c:numCache>
                <c:formatCode>#,##0</c:formatCode>
                <c:ptCount val="2"/>
                <c:pt idx="0">
                  <c:v>9139</c:v>
                </c:pt>
                <c:pt idx="1">
                  <c:v>9139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F-F5AF-44AA-A709-09D2A3ACD6B3}"/>
            </c:ext>
          </c:extLst>
        </c:ser>
        <c:ser>
          <c:idx val="12"/>
          <c:order val="12"/>
          <c:tx>
            <c:strRef>
              <c:f>Лист1!$N$1</c:f>
              <c:strCache>
                <c:ptCount val="1"/>
                <c:pt idx="0">
                  <c:v>ГО Котельники </c:v>
                </c:pt>
              </c:strCache>
            </c:strRef>
          </c:tx>
          <c:cat>
            <c:strRef>
              <c:f>Лист1!$B$1:$N$1</c:f>
              <c:strCache>
                <c:ptCount val="13"/>
                <c:pt idx="0">
                  <c:v>ГО Рузский</c:v>
                </c:pt>
                <c:pt idx="1">
                  <c:v>ГО Шатура </c:v>
                </c:pt>
                <c:pt idx="2">
                  <c:v>ГО Фрязино </c:v>
                </c:pt>
                <c:pt idx="3">
                  <c:v>ГО Лыткарино </c:v>
                </c:pt>
                <c:pt idx="4">
                  <c:v>ГО Можайский </c:v>
                </c:pt>
                <c:pt idx="5">
                  <c:v>ГО Кашира </c:v>
                </c:pt>
                <c:pt idx="6">
                  <c:v>ГО Истра </c:v>
                </c:pt>
                <c:pt idx="7">
                  <c:v>ГО Наро-Фоминск </c:v>
                </c:pt>
                <c:pt idx="8">
                  <c:v>Волоколамский ГО </c:v>
                </c:pt>
                <c:pt idx="9">
                  <c:v>ГО Шаховская </c:v>
                </c:pt>
                <c:pt idx="10">
                  <c:v>ГО Дзержинский </c:v>
                </c:pt>
                <c:pt idx="11">
                  <c:v>ГО Егорьевск </c:v>
                </c:pt>
                <c:pt idx="12">
                  <c:v>ГО Котельники </c:v>
                </c:pt>
              </c:strCache>
            </c:strRef>
          </c:cat>
          <c:val>
            <c:numRef>
              <c:f>Лист1!$N$2:$N$3</c:f>
              <c:numCache>
                <c:formatCode>#,##0</c:formatCode>
                <c:ptCount val="2"/>
                <c:pt idx="0">
                  <c:v>25144</c:v>
                </c:pt>
                <c:pt idx="1">
                  <c:v>25144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F5AF-44AA-A709-09D2A3ACD6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gradFill>
      <a:gsLst>
        <a:gs pos="22000">
          <a:srgbClr val="5E9EFF">
            <a:alpha val="95000"/>
          </a:srgbClr>
        </a:gs>
        <a:gs pos="39999">
          <a:srgbClr val="85C2FF"/>
        </a:gs>
        <a:gs pos="70000">
          <a:srgbClr val="C4D6EB"/>
        </a:gs>
        <a:gs pos="100000">
          <a:srgbClr val="FFEBFA"/>
        </a:gs>
      </a:gsLst>
      <a:lin ang="5400000" scaled="1"/>
    </a:gra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7798735920269818E-2"/>
          <c:y val="2.6945308545964088E-2"/>
          <c:w val="0.75242429740222561"/>
          <c:h val="0.8214833768470165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Местные средства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6180669018427136E-3"/>
                  <c:y val="0.21066332135935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A1D-4F37-90CF-529BB6A825B5}"/>
                </c:ext>
              </c:extLst>
            </c:dLbl>
            <c:dLbl>
              <c:idx val="1"/>
              <c:layout>
                <c:manualLayout>
                  <c:x val="6.4722676073708527E-3"/>
                  <c:y val="0.213112894863533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A1D-4F37-90CF-529BB6A825B5}"/>
                </c:ext>
              </c:extLst>
            </c:dLbl>
            <c:dLbl>
              <c:idx val="2"/>
              <c:layout>
                <c:manualLayout>
                  <c:x val="1.6180669018427136E-3"/>
                  <c:y val="0.244957350417854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A1D-4F37-90CF-529BB6A825B5}"/>
                </c:ext>
              </c:extLst>
            </c:dLbl>
            <c:dLbl>
              <c:idx val="3"/>
              <c:layout>
                <c:manualLayout>
                  <c:x val="-1.6180669018427136E-3"/>
                  <c:y val="0.240058203409497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A1D-4F37-90CF-529BB6A825B5}"/>
                </c:ext>
              </c:extLst>
            </c:dLbl>
            <c:dLbl>
              <c:idx val="4"/>
              <c:layout>
                <c:manualLayout>
                  <c:x val="1.6180669018427136E-3"/>
                  <c:y val="0.232709482896962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A1D-4F37-90CF-529BB6A825B5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 algn="ctr">
                  <a:defRPr lang="ru-RU" sz="1050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2084517304.54</c:v>
                </c:pt>
                <c:pt idx="1">
                  <c:v>2037857062.46</c:v>
                </c:pt>
                <c:pt idx="2">
                  <c:v>2430779540</c:v>
                </c:pt>
                <c:pt idx="3">
                  <c:v>2150262510</c:v>
                </c:pt>
                <c:pt idx="4">
                  <c:v>2064368150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A1D-4F37-90CF-529BB6A825B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Областные средства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0.1420752632423557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A1D-4F37-90CF-529BB6A825B5}"/>
                </c:ext>
              </c:extLst>
            </c:dLbl>
            <c:dLbl>
              <c:idx val="1"/>
              <c:layout>
                <c:manualLayout>
                  <c:x val="1.6180669018427136E-3"/>
                  <c:y val="0.2082137478551767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A1D-4F37-90CF-529BB6A825B5}"/>
                </c:ext>
              </c:extLst>
            </c:dLbl>
            <c:dLbl>
              <c:idx val="2"/>
              <c:layout>
                <c:manualLayout>
                  <c:x val="-1.6180669018427136E-3"/>
                  <c:y val="0.2229111888802481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A1D-4F37-90CF-529BB6A825B5}"/>
                </c:ext>
              </c:extLst>
            </c:dLbl>
            <c:dLbl>
              <c:idx val="3"/>
              <c:layout>
                <c:manualLayout>
                  <c:x val="1.6180669018427136E-3"/>
                  <c:y val="0.220461615376069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A1D-4F37-90CF-529BB6A825B5}"/>
                </c:ext>
              </c:extLst>
            </c:dLbl>
            <c:dLbl>
              <c:idx val="4"/>
              <c:layout>
                <c:manualLayout>
                  <c:x val="6.4722676073708527E-3"/>
                  <c:y val="0.215562468367712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A1D-4F37-90CF-529BB6A825B5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050">
                    <a:latin typeface="+mj-l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3164657185.7199998</c:v>
                </c:pt>
                <c:pt idx="1">
                  <c:v>2131898355.27</c:v>
                </c:pt>
                <c:pt idx="2">
                  <c:v>2262686760</c:v>
                </c:pt>
                <c:pt idx="3">
                  <c:v>1501813160</c:v>
                </c:pt>
                <c:pt idx="4">
                  <c:v>1355334770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CA1D-4F37-90CF-529BB6A825B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Федеральные средства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2944535214741704E-2"/>
                  <c:y val="-2.44957350417854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CA1D-4F37-90CF-529BB6A825B5}"/>
                </c:ext>
              </c:extLst>
            </c:dLbl>
            <c:dLbl>
              <c:idx val="1"/>
              <c:layout>
                <c:manualLayout>
                  <c:x val="1.2944535214741704E-2"/>
                  <c:y val="-4.89914700835719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A1D-4F37-90CF-529BB6A825B5}"/>
                </c:ext>
              </c:extLst>
            </c:dLbl>
            <c:dLbl>
              <c:idx val="2"/>
              <c:layout>
                <c:manualLayout>
                  <c:x val="9.7084014110562708E-3"/>
                  <c:y val="-2.44976638398202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CA1D-4F37-90CF-529BB6A825B5}"/>
                </c:ext>
              </c:extLst>
            </c:dLbl>
            <c:dLbl>
              <c:idx val="3"/>
              <c:layout>
                <c:manualLayout>
                  <c:x val="1.2944535214741704E-2"/>
                  <c:y val="-7.34872051253555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CA1D-4F37-90CF-529BB6A825B5}"/>
                </c:ext>
              </c:extLst>
            </c:dLbl>
            <c:dLbl>
              <c:idx val="4"/>
              <c:layout>
                <c:manualLayout>
                  <c:x val="1.1326468312898987E-2"/>
                  <c:y val="-2.44957350417854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CA1D-4F37-90CF-529BB6A825B5}"/>
                </c:ext>
              </c:extLst>
            </c:dLbl>
            <c:numFmt formatCode="#,##0.00" sourceLinked="0"/>
            <c:spPr>
              <a:solidFill>
                <a:schemeClr val="bg1">
                  <a:lumMod val="75000"/>
                </a:schemeClr>
              </a:solidFill>
            </c:spPr>
            <c:txPr>
              <a:bodyPr rot="-5400000" vert="horz"/>
              <a:lstStyle/>
              <a:p>
                <a:pPr algn="ctr">
                  <a:defRPr lang="ru-RU" sz="1000" b="0" i="0" u="none" strike="noStrike" kern="1200" baseline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114912194.43000002</c:v>
                </c:pt>
                <c:pt idx="1">
                  <c:v>73629308.709999993</c:v>
                </c:pt>
                <c:pt idx="2">
                  <c:v>77464200</c:v>
                </c:pt>
                <c:pt idx="3">
                  <c:v>61133800</c:v>
                </c:pt>
                <c:pt idx="4">
                  <c:v>176506090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CA1D-4F37-90CF-529BB6A825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8180736"/>
        <c:axId val="168325888"/>
        <c:axId val="0"/>
      </c:bar3DChart>
      <c:catAx>
        <c:axId val="1681807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+mj-lt"/>
              </a:defRPr>
            </a:pPr>
            <a:endParaRPr lang="ru-RU"/>
          </a:p>
        </c:txPr>
        <c:crossAx val="168325888"/>
        <c:crosses val="autoZero"/>
        <c:auto val="1"/>
        <c:lblAlgn val="ctr"/>
        <c:lblOffset val="100"/>
        <c:noMultiLvlLbl val="0"/>
      </c:catAx>
      <c:valAx>
        <c:axId val="168325888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1681807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022303332249631"/>
          <c:y val="2.8131712217161091E-2"/>
          <c:w val="0.22006856526644847"/>
          <c:h val="0.40727978527077285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spPr>
    <a:gradFill>
      <a:gsLst>
        <a:gs pos="0">
          <a:srgbClr val="03D4A8"/>
        </a:gs>
        <a:gs pos="25000">
          <a:srgbClr val="21D6E0"/>
        </a:gs>
        <a:gs pos="75000">
          <a:srgbClr val="0087E6"/>
        </a:gs>
        <a:gs pos="100000">
          <a:srgbClr val="005CBF"/>
        </a:gs>
      </a:gsLst>
      <a:lin ang="5400000" scaled="0"/>
    </a:gra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2.2141847298916547E-2"/>
          <c:w val="0.98472222222222228"/>
          <c:h val="0.78724696163770402"/>
        </c:manualLayout>
      </c:layout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год</c:v>
                </c:pt>
              </c:strCache>
            </c:strRef>
          </c:tx>
          <c:spPr>
            <a:ln>
              <a:solidFill>
                <a:schemeClr val="accent4">
                  <a:lumMod val="40000"/>
                  <a:lumOff val="60000"/>
                </a:schemeClr>
              </a:solidFill>
            </a:ln>
          </c:spPr>
          <c:marker>
            <c:symbol val="square"/>
            <c:size val="5"/>
          </c:marker>
          <c:cat>
            <c:strRef>
              <c:f>Лист1!$A$2:$A$13</c:f>
              <c:strCache>
                <c:ptCount val="12"/>
                <c:pt idx="0">
                  <c:v>Общегосударственные вопросы </c:v>
                </c:pt>
                <c:pt idx="1">
                  <c:v>Национальная оборона </c:v>
                </c:pt>
                <c:pt idx="2">
                  <c:v>Национальная безопасность и правоохранительная деятельность </c:v>
                </c:pt>
                <c:pt idx="3">
                  <c:v>Национальная экономика</c:v>
                </c:pt>
                <c:pt idx="4">
                  <c:v>Жилищно-коммунальное хозяйство </c:v>
                </c:pt>
                <c:pt idx="5">
                  <c:v>Охрана окружающей среды </c:v>
                </c:pt>
                <c:pt idx="6">
                  <c:v>Образование </c:v>
                </c:pt>
                <c:pt idx="7">
                  <c:v>Культура, кинематография </c:v>
                </c:pt>
                <c:pt idx="8">
                  <c:v>Социальная политика </c:v>
                </c:pt>
                <c:pt idx="9">
                  <c:v>Физическая культура и спорт </c:v>
                </c:pt>
                <c:pt idx="10">
                  <c:v>Средства массовой информации </c:v>
                </c:pt>
                <c:pt idx="11">
                  <c:v>Обслуживание государственного (муниципального) долга </c:v>
                </c:pt>
              </c:strCache>
            </c:strRef>
          </c:cat>
          <c:val>
            <c:numRef>
              <c:f>Лист1!$B$2:$B$13</c:f>
              <c:numCache>
                <c:formatCode>#,##0.00</c:formatCode>
                <c:ptCount val="12"/>
                <c:pt idx="0">
                  <c:v>497563.9</c:v>
                </c:pt>
                <c:pt idx="1">
                  <c:v>5524</c:v>
                </c:pt>
                <c:pt idx="2">
                  <c:v>22086.66</c:v>
                </c:pt>
                <c:pt idx="3">
                  <c:v>281837.74</c:v>
                </c:pt>
                <c:pt idx="4">
                  <c:v>646488.22</c:v>
                </c:pt>
                <c:pt idx="5">
                  <c:v>10072.219999999996</c:v>
                </c:pt>
                <c:pt idx="6">
                  <c:v>1597035.11</c:v>
                </c:pt>
                <c:pt idx="7">
                  <c:v>261263.02</c:v>
                </c:pt>
                <c:pt idx="8">
                  <c:v>114183.18000000002</c:v>
                </c:pt>
                <c:pt idx="9">
                  <c:v>114036.17000000003</c:v>
                </c:pt>
                <c:pt idx="10">
                  <c:v>20392.080000000005</c:v>
                </c:pt>
                <c:pt idx="11">
                  <c:v>25726.71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F3F-4D22-AA48-71CA9DFBE5F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 год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ymbol val="square"/>
            <c:size val="5"/>
          </c:marker>
          <c:cat>
            <c:strRef>
              <c:f>Лист1!$A$2:$A$13</c:f>
              <c:strCache>
                <c:ptCount val="12"/>
                <c:pt idx="0">
                  <c:v>Общегосударственные вопросы </c:v>
                </c:pt>
                <c:pt idx="1">
                  <c:v>Национальная оборона </c:v>
                </c:pt>
                <c:pt idx="2">
                  <c:v>Национальная безопасность и правоохранительная деятельность </c:v>
                </c:pt>
                <c:pt idx="3">
                  <c:v>Национальная экономика</c:v>
                </c:pt>
                <c:pt idx="4">
                  <c:v>Жилищно-коммунальное хозяйство </c:v>
                </c:pt>
                <c:pt idx="5">
                  <c:v>Охрана окружающей среды </c:v>
                </c:pt>
                <c:pt idx="6">
                  <c:v>Образование </c:v>
                </c:pt>
                <c:pt idx="7">
                  <c:v>Культура, кинематография </c:v>
                </c:pt>
                <c:pt idx="8">
                  <c:v>Социальная политика </c:v>
                </c:pt>
                <c:pt idx="9">
                  <c:v>Физическая культура и спорт </c:v>
                </c:pt>
                <c:pt idx="10">
                  <c:v>Средства массовой информации </c:v>
                </c:pt>
                <c:pt idx="11">
                  <c:v>Обслуживание государственного (муниципального) долга </c:v>
                </c:pt>
              </c:strCache>
            </c:strRef>
          </c:cat>
          <c:val>
            <c:numRef>
              <c:f>Лист1!$C$2:$C$13</c:f>
              <c:numCache>
                <c:formatCode>#,##0.00</c:formatCode>
                <c:ptCount val="12"/>
                <c:pt idx="0">
                  <c:v>497586.81</c:v>
                </c:pt>
                <c:pt idx="1">
                  <c:v>5340</c:v>
                </c:pt>
                <c:pt idx="2">
                  <c:v>22086.66</c:v>
                </c:pt>
                <c:pt idx="3">
                  <c:v>287931.63</c:v>
                </c:pt>
                <c:pt idx="4">
                  <c:v>745934.41</c:v>
                </c:pt>
                <c:pt idx="5">
                  <c:v>15962.220000000003</c:v>
                </c:pt>
                <c:pt idx="6">
                  <c:v>1581740.09</c:v>
                </c:pt>
                <c:pt idx="7">
                  <c:v>266956.06</c:v>
                </c:pt>
                <c:pt idx="8">
                  <c:v>130655.3</c:v>
                </c:pt>
                <c:pt idx="9">
                  <c:v>113409.47</c:v>
                </c:pt>
                <c:pt idx="10">
                  <c:v>20392.68</c:v>
                </c:pt>
                <c:pt idx="11">
                  <c:v>25214.149999999994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F3F-4D22-AA48-71CA9DFBE5F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 год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circle"/>
            <c:size val="5"/>
            <c:spPr>
              <a:noFill/>
            </c:spPr>
          </c:marker>
          <c:cat>
            <c:strRef>
              <c:f>Лист1!$A$2:$A$13</c:f>
              <c:strCache>
                <c:ptCount val="12"/>
                <c:pt idx="0">
                  <c:v>Общегосударственные вопросы </c:v>
                </c:pt>
                <c:pt idx="1">
                  <c:v>Национальная оборона </c:v>
                </c:pt>
                <c:pt idx="2">
                  <c:v>Национальная безопасность и правоохранительная деятельность </c:v>
                </c:pt>
                <c:pt idx="3">
                  <c:v>Национальная экономика</c:v>
                </c:pt>
                <c:pt idx="4">
                  <c:v>Жилищно-коммунальное хозяйство </c:v>
                </c:pt>
                <c:pt idx="5">
                  <c:v>Охрана окружающей среды </c:v>
                </c:pt>
                <c:pt idx="6">
                  <c:v>Образование </c:v>
                </c:pt>
                <c:pt idx="7">
                  <c:v>Культура, кинематография </c:v>
                </c:pt>
                <c:pt idx="8">
                  <c:v>Социальная политика </c:v>
                </c:pt>
                <c:pt idx="9">
                  <c:v>Физическая культура и спорт </c:v>
                </c:pt>
                <c:pt idx="10">
                  <c:v>Средства массовой информации </c:v>
                </c:pt>
                <c:pt idx="11">
                  <c:v>Обслуживание государственного (муниципального) долга </c:v>
                </c:pt>
              </c:strCache>
            </c:strRef>
          </c:cat>
          <c:val>
            <c:numRef>
              <c:f>Лист1!$D$2:$D$13</c:f>
              <c:numCache>
                <c:formatCode>#,##0.00</c:formatCode>
                <c:ptCount val="12"/>
                <c:pt idx="0">
                  <c:v>587686.30000000005</c:v>
                </c:pt>
                <c:pt idx="1">
                  <c:v>5162</c:v>
                </c:pt>
                <c:pt idx="2">
                  <c:v>22780.77</c:v>
                </c:pt>
                <c:pt idx="3">
                  <c:v>270925.61</c:v>
                </c:pt>
                <c:pt idx="4">
                  <c:v>868270.54</c:v>
                </c:pt>
                <c:pt idx="5">
                  <c:v>60100.52</c:v>
                </c:pt>
                <c:pt idx="6">
                  <c:v>2401152.02</c:v>
                </c:pt>
                <c:pt idx="7">
                  <c:v>261961.12</c:v>
                </c:pt>
                <c:pt idx="8">
                  <c:v>144631.65</c:v>
                </c:pt>
                <c:pt idx="9">
                  <c:v>117089.57</c:v>
                </c:pt>
                <c:pt idx="10">
                  <c:v>20392.080000000005</c:v>
                </c:pt>
                <c:pt idx="11">
                  <c:v>10778.3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F3F-4D22-AA48-71CA9DFBE5FF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2021 год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square"/>
            <c:size val="5"/>
            <c:spPr>
              <a:ln w="41275"/>
            </c:spPr>
          </c:marker>
          <c:cat>
            <c:strRef>
              <c:f>Лист1!$A$2:$A$13</c:f>
              <c:strCache>
                <c:ptCount val="12"/>
                <c:pt idx="0">
                  <c:v>Общегосударственные вопросы </c:v>
                </c:pt>
                <c:pt idx="1">
                  <c:v>Национальная оборона </c:v>
                </c:pt>
                <c:pt idx="2">
                  <c:v>Национальная безопасность и правоохранительная деятельность </c:v>
                </c:pt>
                <c:pt idx="3">
                  <c:v>Национальная экономика</c:v>
                </c:pt>
                <c:pt idx="4">
                  <c:v>Жилищно-коммунальное хозяйство </c:v>
                </c:pt>
                <c:pt idx="5">
                  <c:v>Охрана окружающей среды </c:v>
                </c:pt>
                <c:pt idx="6">
                  <c:v>Образование </c:v>
                </c:pt>
                <c:pt idx="7">
                  <c:v>Культура, кинематография </c:v>
                </c:pt>
                <c:pt idx="8">
                  <c:v>Социальная политика </c:v>
                </c:pt>
                <c:pt idx="9">
                  <c:v>Физическая культура и спорт </c:v>
                </c:pt>
                <c:pt idx="10">
                  <c:v>Средства массовой информации </c:v>
                </c:pt>
                <c:pt idx="11">
                  <c:v>Обслуживание государственного (муниципального) долга </c:v>
                </c:pt>
              </c:strCache>
            </c:strRef>
          </c:cat>
          <c:val>
            <c:numRef>
              <c:f>Лист1!$E$2:$E$13</c:f>
              <c:numCache>
                <c:formatCode>#,##0.00</c:formatCode>
                <c:ptCount val="12"/>
                <c:pt idx="0">
                  <c:v>498331.99000000011</c:v>
                </c:pt>
                <c:pt idx="1">
                  <c:v>5146</c:v>
                </c:pt>
                <c:pt idx="2">
                  <c:v>5100.04</c:v>
                </c:pt>
                <c:pt idx="3">
                  <c:v>429732.11</c:v>
                </c:pt>
                <c:pt idx="4">
                  <c:v>834763.41</c:v>
                </c:pt>
                <c:pt idx="5">
                  <c:v>157362.38999999996</c:v>
                </c:pt>
                <c:pt idx="6">
                  <c:v>1822262.1</c:v>
                </c:pt>
                <c:pt idx="7">
                  <c:v>255348.41</c:v>
                </c:pt>
                <c:pt idx="8">
                  <c:v>118582</c:v>
                </c:pt>
                <c:pt idx="9">
                  <c:v>95126.33</c:v>
                </c:pt>
                <c:pt idx="10">
                  <c:v>19519.400000000001</c:v>
                </c:pt>
                <c:pt idx="11">
                  <c:v>7441.98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F3F-4D22-AA48-71CA9DFBE5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/>
        <c:marker val="1"/>
        <c:smooth val="0"/>
        <c:axId val="184688000"/>
        <c:axId val="184710272"/>
      </c:lineChart>
      <c:catAx>
        <c:axId val="1846880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 rot="-5400000" vert="horz" anchor="b" anchorCtr="1"/>
          <a:lstStyle/>
          <a:p>
            <a:pPr>
              <a:defRPr sz="800" b="0" kern="1200" spc="0" baseline="0">
                <a:latin typeface="+mj-lt"/>
              </a:defRPr>
            </a:pPr>
            <a:endParaRPr lang="ru-RU"/>
          </a:p>
        </c:txPr>
        <c:crossAx val="184710272"/>
        <c:crosses val="autoZero"/>
        <c:auto val="1"/>
        <c:lblAlgn val="ctr"/>
        <c:lblOffset val="100"/>
        <c:tickLblSkip val="1"/>
        <c:noMultiLvlLbl val="0"/>
      </c:catAx>
      <c:valAx>
        <c:axId val="184710272"/>
        <c:scaling>
          <c:orientation val="minMax"/>
        </c:scaling>
        <c:delete val="1"/>
        <c:axPos val="l"/>
        <c:majorGridlines/>
        <c:numFmt formatCode="#,##0.00" sourceLinked="1"/>
        <c:majorTickMark val="out"/>
        <c:minorTickMark val="none"/>
        <c:tickLblPos val="none"/>
        <c:crossAx val="184688000"/>
        <c:crosses val="autoZero"/>
        <c:crossBetween val="between"/>
      </c:valAx>
      <c:spPr>
        <a:gradFill flip="none" rotWithShape="1">
          <a:gsLst>
            <a:gs pos="0">
              <a:srgbClr val="0F6FC6">
                <a:tint val="66000"/>
                <a:satMod val="160000"/>
              </a:srgbClr>
            </a:gs>
            <a:gs pos="50000">
              <a:srgbClr val="0F6FC6">
                <a:tint val="44500"/>
                <a:satMod val="160000"/>
              </a:srgbClr>
            </a:gs>
            <a:gs pos="100000">
              <a:srgbClr val="0F6FC6">
                <a:tint val="23500"/>
                <a:satMod val="160000"/>
              </a:srgbClr>
            </a:gs>
          </a:gsLst>
          <a:path path="circle">
            <a:fillToRect l="100000" t="100000"/>
          </a:path>
          <a:tileRect r="-100000" b="-100000"/>
        </a:gradFill>
      </c:spPr>
    </c:plotArea>
    <c:legend>
      <c:legendPos val="r"/>
      <c:layout>
        <c:manualLayout>
          <c:xMode val="edge"/>
          <c:yMode val="edge"/>
          <c:x val="0.86213888888888912"/>
          <c:y val="2.3929361642776079E-2"/>
          <c:w val="0.12268055555555558"/>
          <c:h val="0.20398394755694754"/>
        </c:manualLayout>
      </c:layout>
      <c:overlay val="1"/>
      <c:spPr>
        <a:solidFill>
          <a:schemeClr val="bg2">
            <a:lumMod val="90000"/>
          </a:schemeClr>
        </a:solidFill>
      </c:spPr>
      <c:txPr>
        <a:bodyPr/>
        <a:lstStyle/>
        <a:p>
          <a:pPr>
            <a:defRPr sz="1600">
              <a:latin typeface="+mj-lt"/>
            </a:defRPr>
          </a:pPr>
          <a:endParaRPr lang="ru-RU"/>
        </a:p>
      </c:txPr>
    </c:legend>
    <c:plotVisOnly val="1"/>
    <c:dispBlanksAs val="zero"/>
    <c:showDLblsOverMax val="0"/>
  </c:chart>
  <c:spPr>
    <a:gradFill>
      <a:gsLst>
        <a:gs pos="0">
          <a:srgbClr val="0F6FC6">
            <a:tint val="66000"/>
            <a:satMod val="160000"/>
          </a:srgbClr>
        </a:gs>
        <a:gs pos="50000">
          <a:srgbClr val="0F6FC6">
            <a:tint val="44500"/>
            <a:satMod val="160000"/>
          </a:srgbClr>
        </a:gs>
        <a:gs pos="100000">
          <a:srgbClr val="0F6FC6">
            <a:tint val="23500"/>
            <a:satMod val="160000"/>
          </a:srgbClr>
        </a:gs>
      </a:gsLst>
      <a:lin ang="5400000" scaled="0"/>
    </a:gra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574396537561851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год</c:v>
                </c:pt>
              </c:strCache>
            </c:strRef>
          </c:tx>
          <c:invertIfNegative val="0"/>
          <c:cat>
            <c:strRef>
              <c:f>Лист1!$A$2:$A$20</c:f>
              <c:strCache>
                <c:ptCount val="19"/>
                <c:pt idx="0">
                  <c:v>Здравоохранение</c:v>
                </c:pt>
                <c:pt idx="1">
                  <c:v>Культура</c:v>
                </c:pt>
                <c:pt idx="2">
                  <c:v>Образование</c:v>
                </c:pt>
                <c:pt idx="3">
                  <c:v>Социальная защита населения</c:v>
                </c:pt>
                <c:pt idx="4">
                  <c:v>Спорт</c:v>
                </c:pt>
                <c:pt idx="5">
                  <c:v>Развитие сельского хозяйства</c:v>
                </c:pt>
                <c:pt idx="6">
                  <c:v>Экология и окружающая среда</c:v>
                </c:pt>
                <c:pt idx="7">
                  <c:v>Безопасность и обеспечение безопасности жизнедеятельности населения</c:v>
                </c:pt>
                <c:pt idx="8">
                  <c:v>Жилище</c:v>
                </c:pt>
                <c:pt idx="9">
                  <c:v>Развитие инженерной инфраструктуры и энергоэффективности</c:v>
                </c:pt>
                <c:pt idx="10">
                  <c:v>Предпринимательство</c:v>
                </c:pt>
                <c:pt idx="11">
                  <c:v>Управление имуществом и муниципальными финансами</c:v>
                </c:pt>
                <c:pt idx="12">
                  <c:v>Развитие институтов гражданского общества, повышение эффективности местного самоуправления и реализации молодежной политики</c:v>
                </c:pt>
                <c:pt idx="13">
                  <c:v>Развитие и функционирование дорожно-транспортного комплекса</c:v>
                </c:pt>
                <c:pt idx="14">
                  <c:v>Цифровое муниципальное образование</c:v>
                </c:pt>
                <c:pt idx="15">
                  <c:v>Архитектура и градостроительство</c:v>
                </c:pt>
                <c:pt idx="16">
                  <c:v>Формирование современной комфортной городской среды</c:v>
                </c:pt>
                <c:pt idx="17">
                  <c:v>Строительство объектов социальной инфраструктуры</c:v>
                </c:pt>
                <c:pt idx="18">
                  <c:v>Переселение граждан из аварийного жилищного фонда</c:v>
                </c:pt>
              </c:strCache>
            </c:strRef>
          </c:cat>
          <c:val>
            <c:numRef>
              <c:f>Лист1!$B$2:$B$20</c:f>
              <c:numCache>
                <c:formatCode>#,##0.00\ _₽</c:formatCode>
                <c:ptCount val="19"/>
                <c:pt idx="0">
                  <c:v>2880</c:v>
                </c:pt>
                <c:pt idx="1">
                  <c:v>348998.46</c:v>
                </c:pt>
                <c:pt idx="2">
                  <c:v>375577.52</c:v>
                </c:pt>
                <c:pt idx="3">
                  <c:v>20759.649999999994</c:v>
                </c:pt>
                <c:pt idx="4">
                  <c:v>94839.86</c:v>
                </c:pt>
                <c:pt idx="5">
                  <c:v>10864.19</c:v>
                </c:pt>
                <c:pt idx="6">
                  <c:v>19247.669999999991</c:v>
                </c:pt>
                <c:pt idx="7">
                  <c:v>47884.77</c:v>
                </c:pt>
                <c:pt idx="8">
                  <c:v>4529.01</c:v>
                </c:pt>
                <c:pt idx="9">
                  <c:v>34392.880000000012</c:v>
                </c:pt>
                <c:pt idx="10">
                  <c:v>12515.77</c:v>
                </c:pt>
                <c:pt idx="11">
                  <c:v>393966.83</c:v>
                </c:pt>
                <c:pt idx="12">
                  <c:v>28842.02</c:v>
                </c:pt>
                <c:pt idx="13">
                  <c:v>154689.97999999998</c:v>
                </c:pt>
                <c:pt idx="14">
                  <c:v>75691.31</c:v>
                </c:pt>
                <c:pt idx="15">
                  <c:v>500</c:v>
                </c:pt>
                <c:pt idx="16">
                  <c:v>326506.63999999996</c:v>
                </c:pt>
                <c:pt idx="17">
                  <c:v>29115.84</c:v>
                </c:pt>
                <c:pt idx="18">
                  <c:v>44445.4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28-4DE2-8E38-937731B445D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 год</c:v>
                </c:pt>
              </c:strCache>
            </c:strRef>
          </c:tx>
          <c:invertIfNegative val="1"/>
          <c:cat>
            <c:strRef>
              <c:f>Лист1!$A$2:$A$20</c:f>
              <c:strCache>
                <c:ptCount val="19"/>
                <c:pt idx="0">
                  <c:v>Здравоохранение</c:v>
                </c:pt>
                <c:pt idx="1">
                  <c:v>Культура</c:v>
                </c:pt>
                <c:pt idx="2">
                  <c:v>Образование</c:v>
                </c:pt>
                <c:pt idx="3">
                  <c:v>Социальная защита населения</c:v>
                </c:pt>
                <c:pt idx="4">
                  <c:v>Спорт</c:v>
                </c:pt>
                <c:pt idx="5">
                  <c:v>Развитие сельского хозяйства</c:v>
                </c:pt>
                <c:pt idx="6">
                  <c:v>Экология и окружающая среда</c:v>
                </c:pt>
                <c:pt idx="7">
                  <c:v>Безопасность и обеспечение безопасности жизнедеятельности населения</c:v>
                </c:pt>
                <c:pt idx="8">
                  <c:v>Жилище</c:v>
                </c:pt>
                <c:pt idx="9">
                  <c:v>Развитие инженерной инфраструктуры и энергоэффективности</c:v>
                </c:pt>
                <c:pt idx="10">
                  <c:v>Предпринимательство</c:v>
                </c:pt>
                <c:pt idx="11">
                  <c:v>Управление имуществом и муниципальными финансами</c:v>
                </c:pt>
                <c:pt idx="12">
                  <c:v>Развитие институтов гражданского общества, повышение эффективности местного самоуправления и реализации молодежной политики</c:v>
                </c:pt>
                <c:pt idx="13">
                  <c:v>Развитие и функционирование дорожно-транспортного комплекса</c:v>
                </c:pt>
                <c:pt idx="14">
                  <c:v>Цифровое муниципальное образование</c:v>
                </c:pt>
                <c:pt idx="15">
                  <c:v>Архитектура и градостроительство</c:v>
                </c:pt>
                <c:pt idx="16">
                  <c:v>Формирование современной комфортной городской среды</c:v>
                </c:pt>
                <c:pt idx="17">
                  <c:v>Строительство объектов социальной инфраструктуры</c:v>
                </c:pt>
                <c:pt idx="18">
                  <c:v>Переселение граждан из аварийного жилищного фонда</c:v>
                </c:pt>
              </c:strCache>
            </c:strRef>
          </c:cat>
          <c:val>
            <c:numRef>
              <c:f>Лист1!$C$2:$C$20</c:f>
              <c:numCache>
                <c:formatCode>[&gt;=5]#,##0.00,;[Red][&lt;=-5]\-#,##0.00,;#,##0.00,</c:formatCode>
                <c:ptCount val="19"/>
                <c:pt idx="0">
                  <c:v>2880000</c:v>
                </c:pt>
                <c:pt idx="1">
                  <c:v>380864164.18000001</c:v>
                </c:pt>
                <c:pt idx="2">
                  <c:v>1577141016.1099999</c:v>
                </c:pt>
                <c:pt idx="3">
                  <c:v>79870545</c:v>
                </c:pt>
                <c:pt idx="4">
                  <c:v>116971371.73</c:v>
                </c:pt>
                <c:pt idx="5">
                  <c:v>27747135.670000009</c:v>
                </c:pt>
                <c:pt idx="6">
                  <c:v>22682170</c:v>
                </c:pt>
                <c:pt idx="7">
                  <c:v>53796294.230000012</c:v>
                </c:pt>
                <c:pt idx="8">
                  <c:v>58649383.859999999</c:v>
                </c:pt>
                <c:pt idx="9">
                  <c:v>161041972.03999999</c:v>
                </c:pt>
                <c:pt idx="10">
                  <c:v>12627819.82</c:v>
                </c:pt>
                <c:pt idx="11">
                  <c:v>433839456.44</c:v>
                </c:pt>
                <c:pt idx="12">
                  <c:v>36367232.130000003</c:v>
                </c:pt>
                <c:pt idx="13">
                  <c:v>245947511</c:v>
                </c:pt>
                <c:pt idx="14">
                  <c:v>123948552.01000002</c:v>
                </c:pt>
                <c:pt idx="15">
                  <c:v>7476000</c:v>
                </c:pt>
                <c:pt idx="16">
                  <c:v>549749792.12</c:v>
                </c:pt>
                <c:pt idx="17">
                  <c:v>678026847.03999996</c:v>
                </c:pt>
                <c:pt idx="18">
                  <c:v>117351641.04000002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28-4DE2-8E38-937731B445D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 год</c:v>
                </c:pt>
              </c:strCache>
            </c:strRef>
          </c:tx>
          <c:invertIfNegative val="0"/>
          <c:cat>
            <c:strRef>
              <c:f>Лист1!$A$2:$A$20</c:f>
              <c:strCache>
                <c:ptCount val="19"/>
                <c:pt idx="0">
                  <c:v>Здравоохранение</c:v>
                </c:pt>
                <c:pt idx="1">
                  <c:v>Культура</c:v>
                </c:pt>
                <c:pt idx="2">
                  <c:v>Образование</c:v>
                </c:pt>
                <c:pt idx="3">
                  <c:v>Социальная защита населения</c:v>
                </c:pt>
                <c:pt idx="4">
                  <c:v>Спорт</c:v>
                </c:pt>
                <c:pt idx="5">
                  <c:v>Развитие сельского хозяйства</c:v>
                </c:pt>
                <c:pt idx="6">
                  <c:v>Экология и окружающая среда</c:v>
                </c:pt>
                <c:pt idx="7">
                  <c:v>Безопасность и обеспечение безопасности жизнедеятельности населения</c:v>
                </c:pt>
                <c:pt idx="8">
                  <c:v>Жилище</c:v>
                </c:pt>
                <c:pt idx="9">
                  <c:v>Развитие инженерной инфраструктуры и энергоэффективности</c:v>
                </c:pt>
                <c:pt idx="10">
                  <c:v>Предпринимательство</c:v>
                </c:pt>
                <c:pt idx="11">
                  <c:v>Управление имуществом и муниципальными финансами</c:v>
                </c:pt>
                <c:pt idx="12">
                  <c:v>Развитие институтов гражданского общества, повышение эффективности местного самоуправления и реализации молодежной политики</c:v>
                </c:pt>
                <c:pt idx="13">
                  <c:v>Развитие и функционирование дорожно-транспортного комплекса</c:v>
                </c:pt>
                <c:pt idx="14">
                  <c:v>Цифровое муниципальное образование</c:v>
                </c:pt>
                <c:pt idx="15">
                  <c:v>Архитектура и градостроительство</c:v>
                </c:pt>
                <c:pt idx="16">
                  <c:v>Формирование современной комфортной городской среды</c:v>
                </c:pt>
                <c:pt idx="17">
                  <c:v>Строительство объектов социальной инфраструктуры</c:v>
                </c:pt>
                <c:pt idx="18">
                  <c:v>Переселение граждан из аварийного жилищного фонда</c:v>
                </c:pt>
              </c:strCache>
            </c:strRef>
          </c:cat>
          <c:val>
            <c:numRef>
              <c:f>Лист1!$D$2:$D$20</c:f>
              <c:numCache>
                <c:formatCode>[&gt;=5]#,##0.00,;[Red][&lt;=-5]\-#,##0.00,;#,##0.00,</c:formatCode>
                <c:ptCount val="19"/>
                <c:pt idx="0">
                  <c:v>2880000</c:v>
                </c:pt>
                <c:pt idx="1">
                  <c:v>378778430.13</c:v>
                </c:pt>
                <c:pt idx="2">
                  <c:v>1467977663.8299999</c:v>
                </c:pt>
                <c:pt idx="3">
                  <c:v>81331640</c:v>
                </c:pt>
                <c:pt idx="4">
                  <c:v>113301267.55</c:v>
                </c:pt>
                <c:pt idx="5">
                  <c:v>20351181.420000002</c:v>
                </c:pt>
                <c:pt idx="6">
                  <c:v>21512170</c:v>
                </c:pt>
                <c:pt idx="7">
                  <c:v>50301331.480000004</c:v>
                </c:pt>
                <c:pt idx="8">
                  <c:v>43161532.060000002</c:v>
                </c:pt>
                <c:pt idx="9">
                  <c:v>139736200</c:v>
                </c:pt>
                <c:pt idx="10">
                  <c:v>12776275.77</c:v>
                </c:pt>
                <c:pt idx="11">
                  <c:v>435566980.41000003</c:v>
                </c:pt>
                <c:pt idx="12">
                  <c:v>35172682.130000003</c:v>
                </c:pt>
                <c:pt idx="13">
                  <c:v>246850401</c:v>
                </c:pt>
                <c:pt idx="14">
                  <c:v>75908719.980000004</c:v>
                </c:pt>
                <c:pt idx="15">
                  <c:v>4476000</c:v>
                </c:pt>
                <c:pt idx="16">
                  <c:v>385485590</c:v>
                </c:pt>
                <c:pt idx="17">
                  <c:v>15965623.33</c:v>
                </c:pt>
                <c:pt idx="18">
                  <c:v>167203387.12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D28-4DE2-8E38-937731B445D3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2024 год</c:v>
                </c:pt>
              </c:strCache>
            </c:strRef>
          </c:tx>
          <c:invertIfNegative val="0"/>
          <c:cat>
            <c:strRef>
              <c:f>Лист1!$A$2:$A$20</c:f>
              <c:strCache>
                <c:ptCount val="19"/>
                <c:pt idx="0">
                  <c:v>Здравоохранение</c:v>
                </c:pt>
                <c:pt idx="1">
                  <c:v>Культура</c:v>
                </c:pt>
                <c:pt idx="2">
                  <c:v>Образование</c:v>
                </c:pt>
                <c:pt idx="3">
                  <c:v>Социальная защита населения</c:v>
                </c:pt>
                <c:pt idx="4">
                  <c:v>Спорт</c:v>
                </c:pt>
                <c:pt idx="5">
                  <c:v>Развитие сельского хозяйства</c:v>
                </c:pt>
                <c:pt idx="6">
                  <c:v>Экология и окружающая среда</c:v>
                </c:pt>
                <c:pt idx="7">
                  <c:v>Безопасность и обеспечение безопасности жизнедеятельности населения</c:v>
                </c:pt>
                <c:pt idx="8">
                  <c:v>Жилище</c:v>
                </c:pt>
                <c:pt idx="9">
                  <c:v>Развитие инженерной инфраструктуры и энергоэффективности</c:v>
                </c:pt>
                <c:pt idx="10">
                  <c:v>Предпринимательство</c:v>
                </c:pt>
                <c:pt idx="11">
                  <c:v>Управление имуществом и муниципальными финансами</c:v>
                </c:pt>
                <c:pt idx="12">
                  <c:v>Развитие институтов гражданского общества, повышение эффективности местного самоуправления и реализации молодежной политики</c:v>
                </c:pt>
                <c:pt idx="13">
                  <c:v>Развитие и функционирование дорожно-транспортного комплекса</c:v>
                </c:pt>
                <c:pt idx="14">
                  <c:v>Цифровое муниципальное образование</c:v>
                </c:pt>
                <c:pt idx="15">
                  <c:v>Архитектура и градостроительство</c:v>
                </c:pt>
                <c:pt idx="16">
                  <c:v>Формирование современной комфортной городской среды</c:v>
                </c:pt>
                <c:pt idx="17">
                  <c:v>Строительство объектов социальной инфраструктуры</c:v>
                </c:pt>
                <c:pt idx="18">
                  <c:v>Переселение граждан из аварийного жилищного фонда</c:v>
                </c:pt>
              </c:strCache>
            </c:strRef>
          </c:cat>
          <c:val>
            <c:numRef>
              <c:f>Лист1!$E$2:$E$20</c:f>
              <c:numCache>
                <c:formatCode>[&gt;=5]#,##0.00,;[Red][&lt;=-5]\-#,##0.00,;#,##0.00,</c:formatCode>
                <c:ptCount val="19"/>
                <c:pt idx="0">
                  <c:v>2880000</c:v>
                </c:pt>
                <c:pt idx="1">
                  <c:v>378542109.91000003</c:v>
                </c:pt>
                <c:pt idx="2">
                  <c:v>1477285351.1899996</c:v>
                </c:pt>
                <c:pt idx="3">
                  <c:v>80230150</c:v>
                </c:pt>
                <c:pt idx="4">
                  <c:v>113927967.55</c:v>
                </c:pt>
                <c:pt idx="5">
                  <c:v>10009437.75</c:v>
                </c:pt>
                <c:pt idx="6">
                  <c:v>15622170</c:v>
                </c:pt>
                <c:pt idx="7">
                  <c:v>50304379.530000001</c:v>
                </c:pt>
                <c:pt idx="8">
                  <c:v>24706532.059999999</c:v>
                </c:pt>
                <c:pt idx="9">
                  <c:v>51786000</c:v>
                </c:pt>
                <c:pt idx="10">
                  <c:v>12784094.02</c:v>
                </c:pt>
                <c:pt idx="11">
                  <c:v>436021724.58999985</c:v>
                </c:pt>
                <c:pt idx="12">
                  <c:v>35321082.130000003</c:v>
                </c:pt>
                <c:pt idx="13">
                  <c:v>257998751</c:v>
                </c:pt>
                <c:pt idx="14">
                  <c:v>84958372.189999998</c:v>
                </c:pt>
                <c:pt idx="15">
                  <c:v>1976000</c:v>
                </c:pt>
                <c:pt idx="16">
                  <c:v>536825500</c:v>
                </c:pt>
                <c:pt idx="17">
                  <c:v>10547973.34</c:v>
                </c:pt>
                <c:pt idx="1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D28-4DE2-8E38-937731B445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907328"/>
        <c:axId val="189908864"/>
      </c:barChart>
      <c:catAx>
        <c:axId val="1899073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solidFill>
            <a:schemeClr val="tx2">
              <a:lumMod val="40000"/>
              <a:lumOff val="60000"/>
              <a:alpha val="29000"/>
            </a:schemeClr>
          </a:solidFill>
        </c:spPr>
        <c:txPr>
          <a:bodyPr rot="-5400000" vert="horz"/>
          <a:lstStyle/>
          <a:p>
            <a:pPr>
              <a:defRPr sz="1000">
                <a:latin typeface="+mj-lt"/>
              </a:defRPr>
            </a:pPr>
            <a:endParaRPr lang="ru-RU"/>
          </a:p>
        </c:txPr>
        <c:crossAx val="189908864"/>
        <c:crosses val="autoZero"/>
        <c:auto val="0"/>
        <c:lblAlgn val="ctr"/>
        <c:lblOffset val="200"/>
        <c:tickMarkSkip val="3"/>
        <c:noMultiLvlLbl val="0"/>
      </c:catAx>
      <c:valAx>
        <c:axId val="189908864"/>
        <c:scaling>
          <c:orientation val="minMax"/>
        </c:scaling>
        <c:delete val="1"/>
        <c:axPos val="r"/>
        <c:numFmt formatCode="#,##0.00\ _₽" sourceLinked="1"/>
        <c:majorTickMark val="out"/>
        <c:minorTickMark val="none"/>
        <c:tickLblPos val="none"/>
        <c:crossAx val="189907328"/>
        <c:crosses val="max"/>
        <c:crossBetween val="between"/>
      </c:valAx>
      <c:spPr>
        <a:gradFill flip="none" rotWithShape="1">
          <a:gsLst>
            <a:gs pos="17000">
              <a:srgbClr val="7030A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 l="-100000" t="-100000"/>
        </a:gradFill>
      </c:spPr>
    </c:plotArea>
    <c:legend>
      <c:legendPos val="r"/>
      <c:layout>
        <c:manualLayout>
          <c:xMode val="edge"/>
          <c:yMode val="edge"/>
          <c:x val="0.88757452023881067"/>
          <c:y val="1.2442255917848933E-2"/>
          <c:w val="9.9404918876154824E-2"/>
          <c:h val="0.17842492288529169"/>
        </c:manualLayout>
      </c:layout>
      <c:overlay val="1"/>
      <c:txPr>
        <a:bodyPr/>
        <a:lstStyle/>
        <a:p>
          <a:pPr>
            <a:defRPr sz="1400">
              <a:latin typeface="+mj-lt"/>
            </a:defRPr>
          </a:pPr>
          <a:endParaRPr lang="ru-RU"/>
        </a:p>
      </c:txPr>
    </c:legend>
    <c:plotVisOnly val="1"/>
    <c:dispBlanksAs val="gap"/>
    <c:showDLblsOverMax val="0"/>
  </c:chart>
  <c:spPr>
    <a:gradFill>
      <a:gsLst>
        <a:gs pos="17000">
          <a:srgbClr val="7030A0"/>
        </a:gs>
        <a:gs pos="39999">
          <a:srgbClr val="85C2FF"/>
        </a:gs>
        <a:gs pos="70000">
          <a:srgbClr val="C4D6EB"/>
        </a:gs>
        <a:gs pos="100000">
          <a:srgbClr val="FFEBFA"/>
        </a:gs>
      </a:gsLst>
      <a:lin ang="5400000" scaled="0"/>
    </a:gra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marker>
            <c:spPr>
              <a:solidFill>
                <a:schemeClr val="tx1">
                  <a:lumMod val="95000"/>
                  <a:lumOff val="5000"/>
                </a:schemeClr>
              </a:solidFill>
            </c:spPr>
          </c:marker>
          <c:dLbls>
            <c:dLbl>
              <c:idx val="0"/>
              <c:layout>
                <c:manualLayout>
                  <c:x val="-0.10271169892220559"/>
                  <c:y val="6.9878552588807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alibri" pitchFamily="34" charset="0"/>
                        <a:cs typeface="Calibri" pitchFamily="34" charset="0"/>
                      </a:rPr>
                      <a:t>60 743,0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56F6-4D43-B4E0-5D6E92325D04}"/>
                </c:ext>
              </c:extLst>
            </c:dLbl>
            <c:dLbl>
              <c:idx val="1"/>
              <c:layout>
                <c:manualLayout>
                  <c:x val="-6.0494822879499109E-2"/>
                  <c:y val="8.4939636336703345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alibri" pitchFamily="34" charset="0"/>
                        <a:cs typeface="Calibri" pitchFamily="34" charset="0"/>
                      </a:rPr>
                      <a:t>60 343,0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56F6-4D43-B4E0-5D6E92325D04}"/>
                </c:ext>
              </c:extLst>
            </c:dLbl>
            <c:dLbl>
              <c:idx val="2"/>
              <c:layout>
                <c:manualLayout>
                  <c:x val="-1.5861084149940211E-2"/>
                  <c:y val="-6.5019010233430832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alibri" pitchFamily="34" charset="0"/>
                        <a:cs typeface="Calibri" pitchFamily="34" charset="0"/>
                      </a:rPr>
                      <a:t>59 944,0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56F6-4D43-B4E0-5D6E92325D04}"/>
                </c:ext>
              </c:extLst>
            </c:dLbl>
            <c:dLbl>
              <c:idx val="3"/>
              <c:layout>
                <c:manualLayout>
                  <c:x val="-3.125E-2"/>
                  <c:y val="5.9375000000000004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alibri" pitchFamily="34" charset="0"/>
                        <a:cs typeface="Calibri" pitchFamily="34" charset="0"/>
                      </a:rPr>
                      <a:t>59 644,0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56F6-4D43-B4E0-5D6E92325D04}"/>
                </c:ext>
              </c:extLst>
            </c:dLbl>
            <c:dLbl>
              <c:idx val="4"/>
              <c:layout>
                <c:manualLayout>
                  <c:x val="-4.3278004405129085E-2"/>
                  <c:y val="7.6410234253807344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alibri" pitchFamily="34" charset="0"/>
                        <a:cs typeface="Calibri" pitchFamily="34" charset="0"/>
                      </a:rPr>
                      <a:t>59 423,0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56F6-4D43-B4E0-5D6E92325D04}"/>
                </c:ext>
              </c:extLst>
            </c:dLbl>
            <c:dLbl>
              <c:idx val="5"/>
              <c:layout>
                <c:manualLayout>
                  <c:x val="-4.7189053265678953E-2"/>
                  <c:y val="4.45963822949714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6F6-4D43-B4E0-5D6E92325D04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60743</c:v>
                </c:pt>
                <c:pt idx="1">
                  <c:v>60343</c:v>
                </c:pt>
                <c:pt idx="2">
                  <c:v>59944</c:v>
                </c:pt>
                <c:pt idx="3">
                  <c:v>59644</c:v>
                </c:pt>
                <c:pt idx="4">
                  <c:v>59423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56F6-4D43-B4E0-5D6E92325D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9296256"/>
        <c:axId val="129297792"/>
      </c:lineChart>
      <c:catAx>
        <c:axId val="129296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29297792"/>
        <c:crosses val="autoZero"/>
        <c:auto val="1"/>
        <c:lblAlgn val="ctr"/>
        <c:lblOffset val="100"/>
        <c:noMultiLvlLbl val="0"/>
      </c:catAx>
      <c:valAx>
        <c:axId val="129297792"/>
        <c:scaling>
          <c:orientation val="minMax"/>
        </c:scaling>
        <c:delete val="1"/>
        <c:axPos val="l"/>
        <c:majorGridlines/>
        <c:numFmt formatCode="#,##0" sourceLinked="0"/>
        <c:majorTickMark val="none"/>
        <c:minorTickMark val="none"/>
        <c:tickLblPos val="none"/>
        <c:crossAx val="129296256"/>
        <c:crosses val="autoZero"/>
        <c:crossBetween val="between"/>
      </c:valAx>
    </c:plotArea>
    <c:plotVisOnly val="1"/>
    <c:dispBlanksAs val="gap"/>
    <c:showDLblsOverMax val="0"/>
  </c:chart>
  <c:spPr>
    <a:gradFill>
      <a:gsLst>
        <a:gs pos="67000">
          <a:srgbClr val="0BD0D9">
            <a:lumMod val="60000"/>
            <a:lumOff val="40000"/>
          </a:srgbClr>
        </a:gs>
        <a:gs pos="50000">
          <a:srgbClr val="0F6FC6">
            <a:tint val="44500"/>
            <a:satMod val="160000"/>
          </a:srgbClr>
        </a:gs>
        <a:gs pos="100000">
          <a:srgbClr val="0F6FC6">
            <a:tint val="23500"/>
            <a:satMod val="160000"/>
          </a:srgbClr>
        </a:gs>
      </a:gsLst>
      <a:lin ang="5400000" scaled="0"/>
    </a:gra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8.9735815703061383E-2"/>
          <c:w val="1"/>
          <c:h val="0.62554342519745731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dLbl>
              <c:idx val="0"/>
              <c:layout>
                <c:manualLayout>
                  <c:x val="-6.9811250695137758E-2"/>
                  <c:y val="7.63814305315033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D08-4A05-8CFF-FF065A01E92C}"/>
                </c:ext>
              </c:extLst>
            </c:dLbl>
            <c:dLbl>
              <c:idx val="1"/>
              <c:layout>
                <c:manualLayout>
                  <c:x val="-6.0494822879499109E-2"/>
                  <c:y val="8.49396363367033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D08-4A05-8CFF-FF065A01E92C}"/>
                </c:ext>
              </c:extLst>
            </c:dLbl>
            <c:dLbl>
              <c:idx val="2"/>
              <c:layout>
                <c:manualLayout>
                  <c:x val="-4.1450209721449853E-2"/>
                  <c:y val="-7.30579293829875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D08-4A05-8CFF-FF065A01E92C}"/>
                </c:ext>
              </c:extLst>
            </c:dLbl>
            <c:dLbl>
              <c:idx val="3"/>
              <c:layout>
                <c:manualLayout>
                  <c:x val="-3.1249964019789737E-2"/>
                  <c:y val="-0.1200963262915021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D08-4A05-8CFF-FF065A01E92C}"/>
                </c:ext>
              </c:extLst>
            </c:dLbl>
            <c:dLbl>
              <c:idx val="4"/>
              <c:layout>
                <c:manualLayout>
                  <c:x val="-4.3278004405129085E-2"/>
                  <c:y val="7.64102342538073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D08-4A05-8CFF-FF065A01E92C}"/>
                </c:ext>
              </c:extLst>
            </c:dLbl>
            <c:dLbl>
              <c:idx val="5"/>
              <c:layout>
                <c:manualLayout>
                  <c:x val="-4.5361258581999755E-2"/>
                  <c:y val="8.53852023905570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D08-4A05-8CFF-FF065A01E92C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695.1</c:v>
                </c:pt>
                <c:pt idx="1">
                  <c:v>711</c:v>
                </c:pt>
                <c:pt idx="2">
                  <c:v>711</c:v>
                </c:pt>
                <c:pt idx="3">
                  <c:v>721</c:v>
                </c:pt>
                <c:pt idx="4">
                  <c:v>731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FD08-4A05-8CFF-FF065A01E9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6094720"/>
        <c:axId val="146129280"/>
      </c:lineChart>
      <c:catAx>
        <c:axId val="146094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46129280"/>
        <c:crosses val="autoZero"/>
        <c:auto val="1"/>
        <c:lblAlgn val="ctr"/>
        <c:lblOffset val="100"/>
        <c:noMultiLvlLbl val="0"/>
      </c:catAx>
      <c:valAx>
        <c:axId val="146129280"/>
        <c:scaling>
          <c:orientation val="minMax"/>
        </c:scaling>
        <c:delete val="1"/>
        <c:axPos val="l"/>
        <c:majorGridlines/>
        <c:numFmt formatCode="#,##0" sourceLinked="0"/>
        <c:majorTickMark val="none"/>
        <c:minorTickMark val="none"/>
        <c:tickLblPos val="none"/>
        <c:crossAx val="1460947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8.9735815703061453E-2"/>
          <c:w val="1"/>
          <c:h val="0.62554342519745731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marker>
            <c:spPr>
              <a:solidFill>
                <a:schemeClr val="tx1">
                  <a:lumMod val="95000"/>
                  <a:lumOff val="5000"/>
                </a:schemeClr>
              </a:solidFill>
            </c:spPr>
          </c:marker>
          <c:dLbls>
            <c:dLbl>
              <c:idx val="0"/>
              <c:layout>
                <c:manualLayout>
                  <c:x val="-6.9811250695137786E-2"/>
                  <c:y val="7.6381430531503397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alibri" pitchFamily="34" charset="0"/>
                        <a:cs typeface="Calibri" pitchFamily="34" charset="0"/>
                      </a:rPr>
                      <a:t>797,5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851C-4126-9776-62674B5E4291}"/>
                </c:ext>
              </c:extLst>
            </c:dLbl>
            <c:dLbl>
              <c:idx val="1"/>
              <c:layout>
                <c:manualLayout>
                  <c:x val="-5.1355849461102714E-2"/>
                  <c:y val="0.11247631210348515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alibri" pitchFamily="34" charset="0"/>
                        <a:cs typeface="Calibri" pitchFamily="34" charset="0"/>
                      </a:rPr>
                      <a:t>801,2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851C-4126-9776-62674B5E4291}"/>
                </c:ext>
              </c:extLst>
            </c:dLbl>
            <c:dLbl>
              <c:idx val="2"/>
              <c:layout>
                <c:manualLayout>
                  <c:x val="-4.1450209721449853E-2"/>
                  <c:y val="-7.3057929382987538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alibri" pitchFamily="34" charset="0"/>
                        <a:cs typeface="Calibri" pitchFamily="34" charset="0"/>
                      </a:rPr>
                      <a:t>400,0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851C-4126-9776-62674B5E4291}"/>
                </c:ext>
              </c:extLst>
            </c:dLbl>
            <c:dLbl>
              <c:idx val="3"/>
              <c:layout>
                <c:manualLayout>
                  <c:x val="-3.1249964019789758E-2"/>
                  <c:y val="-0.12009632629150219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alibri" pitchFamily="34" charset="0"/>
                        <a:cs typeface="Calibri" pitchFamily="34" charset="0"/>
                      </a:rPr>
                      <a:t>400,0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851C-4126-9776-62674B5E4291}"/>
                </c:ext>
              </c:extLst>
            </c:dLbl>
            <c:dLbl>
              <c:idx val="4"/>
              <c:layout>
                <c:manualLayout>
                  <c:x val="-4.3278004405129085E-2"/>
                  <c:y val="7.6410234253807427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alibri" pitchFamily="34" charset="0"/>
                        <a:cs typeface="Calibri" pitchFamily="34" charset="0"/>
                      </a:rPr>
                      <a:t>400,0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851C-4126-9776-62674B5E4291}"/>
                </c:ext>
              </c:extLst>
            </c:dLbl>
            <c:dLbl>
              <c:idx val="5"/>
              <c:layout>
                <c:manualLayout>
                  <c:x val="-4.5361258581999755E-2"/>
                  <c:y val="8.53852023905570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51C-4126-9776-62674B5E4291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797.5</c:v>
                </c:pt>
                <c:pt idx="1">
                  <c:v>801.2</c:v>
                </c:pt>
                <c:pt idx="2">
                  <c:v>400</c:v>
                </c:pt>
                <c:pt idx="3">
                  <c:v>400</c:v>
                </c:pt>
                <c:pt idx="4">
                  <c:v>400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851C-4126-9776-62674B5E42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6017280"/>
        <c:axId val="146031360"/>
      </c:lineChart>
      <c:catAx>
        <c:axId val="146017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46031360"/>
        <c:crosses val="autoZero"/>
        <c:auto val="1"/>
        <c:lblAlgn val="ctr"/>
        <c:lblOffset val="100"/>
        <c:noMultiLvlLbl val="0"/>
      </c:catAx>
      <c:valAx>
        <c:axId val="146031360"/>
        <c:scaling>
          <c:orientation val="minMax"/>
        </c:scaling>
        <c:delete val="1"/>
        <c:axPos val="l"/>
        <c:majorGridlines/>
        <c:numFmt formatCode="#,##0" sourceLinked="0"/>
        <c:majorTickMark val="none"/>
        <c:minorTickMark val="none"/>
        <c:tickLblPos val="none"/>
        <c:crossAx val="146017280"/>
        <c:crosses val="autoZero"/>
        <c:crossBetween val="between"/>
      </c:valAx>
    </c:plotArea>
    <c:plotVisOnly val="1"/>
    <c:dispBlanksAs val="gap"/>
    <c:showDLblsOverMax val="0"/>
  </c:chart>
  <c:spPr>
    <a:gradFill>
      <a:gsLst>
        <a:gs pos="67000">
          <a:srgbClr val="0BD0D9">
            <a:lumMod val="60000"/>
            <a:lumOff val="40000"/>
          </a:srgbClr>
        </a:gs>
        <a:gs pos="50000">
          <a:srgbClr val="0F6FC6">
            <a:tint val="44500"/>
            <a:satMod val="160000"/>
          </a:srgbClr>
        </a:gs>
        <a:gs pos="100000">
          <a:srgbClr val="0F6FC6">
            <a:tint val="23500"/>
            <a:satMod val="160000"/>
          </a:srgbClr>
        </a:gs>
      </a:gsLst>
      <a:lin ang="5400000" scaled="0"/>
    </a:gra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8.9735815703061453E-2"/>
          <c:w val="1"/>
          <c:h val="0.62554342519745731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marker>
            <c:spPr>
              <a:solidFill>
                <a:schemeClr val="tx1">
                  <a:lumMod val="95000"/>
                  <a:lumOff val="5000"/>
                </a:schemeClr>
              </a:solidFill>
            </c:spPr>
          </c:marker>
          <c:dLbls>
            <c:dLbl>
              <c:idx val="0"/>
              <c:layout>
                <c:manualLayout>
                  <c:x val="-6.9811250695137786E-2"/>
                  <c:y val="7.6381430531503397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alibri" pitchFamily="34" charset="0"/>
                        <a:cs typeface="Calibri" pitchFamily="34" charset="0"/>
                      </a:rPr>
                      <a:t>840,0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A802-43F5-AD76-A1DFE8546EFC}"/>
                </c:ext>
              </c:extLst>
            </c:dLbl>
            <c:dLbl>
              <c:idx val="1"/>
              <c:layout>
                <c:manualLayout>
                  <c:x val="-6.0494822879499109E-2"/>
                  <c:y val="8.4939636336703345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alibri" pitchFamily="34" charset="0"/>
                        <a:cs typeface="Calibri" pitchFamily="34" charset="0"/>
                      </a:rPr>
                      <a:t>820,0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A802-43F5-AD76-A1DFE8546EFC}"/>
                </c:ext>
              </c:extLst>
            </c:dLbl>
            <c:dLbl>
              <c:idx val="2"/>
              <c:layout>
                <c:manualLayout>
                  <c:x val="-4.1450209721449853E-2"/>
                  <c:y val="-7.3057929382987538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alibri" pitchFamily="34" charset="0"/>
                        <a:cs typeface="Calibri" pitchFamily="34" charset="0"/>
                      </a:rPr>
                      <a:t>826,0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A802-43F5-AD76-A1DFE8546EFC}"/>
                </c:ext>
              </c:extLst>
            </c:dLbl>
            <c:dLbl>
              <c:idx val="3"/>
              <c:layout>
                <c:manualLayout>
                  <c:x val="-3.1249964019789758E-2"/>
                  <c:y val="-0.12009632629150219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alibri" pitchFamily="34" charset="0"/>
                        <a:cs typeface="Calibri" pitchFamily="34" charset="0"/>
                      </a:rPr>
                      <a:t>840,0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A802-43F5-AD76-A1DFE8546EFC}"/>
                </c:ext>
              </c:extLst>
            </c:dLbl>
            <c:dLbl>
              <c:idx val="4"/>
              <c:layout>
                <c:manualLayout>
                  <c:x val="-4.3278004405129085E-2"/>
                  <c:y val="7.6410234253807427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alibri" pitchFamily="34" charset="0"/>
                        <a:cs typeface="Calibri" pitchFamily="34" charset="0"/>
                      </a:rPr>
                      <a:t>852,0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A802-43F5-AD76-A1DFE8546EFC}"/>
                </c:ext>
              </c:extLst>
            </c:dLbl>
            <c:dLbl>
              <c:idx val="5"/>
              <c:layout>
                <c:manualLayout>
                  <c:x val="-4.5361258581999755E-2"/>
                  <c:y val="8.53852023905570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802-43F5-AD76-A1DFE8546EFC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840</c:v>
                </c:pt>
                <c:pt idx="1">
                  <c:v>820</c:v>
                </c:pt>
                <c:pt idx="2">
                  <c:v>826</c:v>
                </c:pt>
                <c:pt idx="3">
                  <c:v>840</c:v>
                </c:pt>
                <c:pt idx="4">
                  <c:v>852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A802-43F5-AD76-A1DFE8546E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6764928"/>
        <c:axId val="146766464"/>
      </c:lineChart>
      <c:catAx>
        <c:axId val="146764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46766464"/>
        <c:crosses val="autoZero"/>
        <c:auto val="1"/>
        <c:lblAlgn val="ctr"/>
        <c:lblOffset val="100"/>
        <c:noMultiLvlLbl val="0"/>
      </c:catAx>
      <c:valAx>
        <c:axId val="146766464"/>
        <c:scaling>
          <c:orientation val="minMax"/>
        </c:scaling>
        <c:delete val="1"/>
        <c:axPos val="l"/>
        <c:majorGridlines/>
        <c:numFmt formatCode="#,##0" sourceLinked="0"/>
        <c:majorTickMark val="none"/>
        <c:minorTickMark val="none"/>
        <c:tickLblPos val="none"/>
        <c:crossAx val="146764928"/>
        <c:crosses val="autoZero"/>
        <c:crossBetween val="between"/>
      </c:valAx>
    </c:plotArea>
    <c:plotVisOnly val="1"/>
    <c:dispBlanksAs val="gap"/>
    <c:showDLblsOverMax val="0"/>
  </c:chart>
  <c:spPr>
    <a:gradFill>
      <a:gsLst>
        <a:gs pos="67000">
          <a:srgbClr val="0BD0D9">
            <a:lumMod val="60000"/>
            <a:lumOff val="40000"/>
          </a:srgbClr>
        </a:gs>
        <a:gs pos="50000">
          <a:srgbClr val="0F6FC6">
            <a:tint val="44500"/>
            <a:satMod val="160000"/>
          </a:srgbClr>
        </a:gs>
        <a:gs pos="100000">
          <a:srgbClr val="0F6FC6">
            <a:tint val="23500"/>
            <a:satMod val="160000"/>
          </a:srgbClr>
        </a:gs>
      </a:gsLst>
      <a:lin ang="5400000" scaled="0"/>
    </a:gra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1.3111415280266279E-4"/>
          <c:w val="1"/>
          <c:h val="0.73925687085197167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marker>
            <c:spPr>
              <a:solidFill>
                <a:schemeClr val="tx1">
                  <a:lumMod val="95000"/>
                  <a:lumOff val="5000"/>
                </a:schemeClr>
              </a:solidFill>
            </c:spPr>
          </c:marker>
          <c:dLbls>
            <c:dLbl>
              <c:idx val="0"/>
              <c:layout>
                <c:manualLayout>
                  <c:x val="-6.9811250695137786E-2"/>
                  <c:y val="7.6381430531503397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alibri" pitchFamily="34" charset="0"/>
                        <a:cs typeface="Calibri" pitchFamily="34" charset="0"/>
                      </a:rPr>
                      <a:t>10 089,8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71EF-4568-8DDD-EC03022BF597}"/>
                </c:ext>
              </c:extLst>
            </c:dLbl>
            <c:dLbl>
              <c:idx val="1"/>
              <c:layout>
                <c:manualLayout>
                  <c:x val="-6.0494822879499109E-2"/>
                  <c:y val="8.4939636336703345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alibri" pitchFamily="34" charset="0"/>
                        <a:cs typeface="Calibri" pitchFamily="34" charset="0"/>
                      </a:rPr>
                      <a:t>10 857,3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71EF-4568-8DDD-EC03022BF597}"/>
                </c:ext>
              </c:extLst>
            </c:dLbl>
            <c:dLbl>
              <c:idx val="2"/>
              <c:layout>
                <c:manualLayout>
                  <c:x val="-4.1450209721449853E-2"/>
                  <c:y val="-7.3057929382987538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alibri" pitchFamily="34" charset="0"/>
                        <a:cs typeface="Calibri" pitchFamily="34" charset="0"/>
                      </a:rPr>
                      <a:t>10 900,0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71EF-4568-8DDD-EC03022BF597}"/>
                </c:ext>
              </c:extLst>
            </c:dLbl>
            <c:dLbl>
              <c:idx val="3"/>
              <c:layout>
                <c:manualLayout>
                  <c:x val="-3.1249964019789758E-2"/>
                  <c:y val="-0.12009632629150219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alibri" pitchFamily="34" charset="0"/>
                        <a:cs typeface="Calibri" pitchFamily="34" charset="0"/>
                      </a:rPr>
                      <a:t>11 000,0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71EF-4568-8DDD-EC03022BF597}"/>
                </c:ext>
              </c:extLst>
            </c:dLbl>
            <c:dLbl>
              <c:idx val="4"/>
              <c:layout>
                <c:manualLayout>
                  <c:x val="-4.3278004405129085E-2"/>
                  <c:y val="7.6410234253807427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alibri" pitchFamily="34" charset="0"/>
                        <a:cs typeface="Calibri" pitchFamily="34" charset="0"/>
                      </a:rPr>
                      <a:t>11 200,0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71EF-4568-8DDD-EC03022BF597}"/>
                </c:ext>
              </c:extLst>
            </c:dLbl>
            <c:dLbl>
              <c:idx val="5"/>
              <c:layout>
                <c:manualLayout>
                  <c:x val="-4.5361258581999755E-2"/>
                  <c:y val="8.53852023905570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1EF-4568-8DDD-EC03022BF597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10089.790000000006</c:v>
                </c:pt>
                <c:pt idx="1">
                  <c:v>10857.26</c:v>
                </c:pt>
                <c:pt idx="2">
                  <c:v>10900</c:v>
                </c:pt>
                <c:pt idx="3">
                  <c:v>11000</c:v>
                </c:pt>
                <c:pt idx="4">
                  <c:v>11200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71EF-4568-8DDD-EC03022BF5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6786176"/>
        <c:axId val="146787712"/>
      </c:lineChart>
      <c:catAx>
        <c:axId val="146786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46787712"/>
        <c:crosses val="autoZero"/>
        <c:auto val="1"/>
        <c:lblAlgn val="ctr"/>
        <c:lblOffset val="100"/>
        <c:noMultiLvlLbl val="0"/>
      </c:catAx>
      <c:valAx>
        <c:axId val="146787712"/>
        <c:scaling>
          <c:orientation val="minMax"/>
        </c:scaling>
        <c:delete val="1"/>
        <c:axPos val="l"/>
        <c:majorGridlines/>
        <c:numFmt formatCode="#,##0" sourceLinked="0"/>
        <c:majorTickMark val="none"/>
        <c:minorTickMark val="none"/>
        <c:tickLblPos val="none"/>
        <c:crossAx val="146786176"/>
        <c:crosses val="autoZero"/>
        <c:crossBetween val="between"/>
      </c:valAx>
    </c:plotArea>
    <c:plotVisOnly val="1"/>
    <c:dispBlanksAs val="gap"/>
    <c:showDLblsOverMax val="0"/>
  </c:chart>
  <c:spPr>
    <a:gradFill>
      <a:gsLst>
        <a:gs pos="67000">
          <a:srgbClr val="0BD0D9">
            <a:lumMod val="60000"/>
            <a:lumOff val="40000"/>
          </a:srgbClr>
        </a:gs>
        <a:gs pos="50000">
          <a:srgbClr val="0F6FC6">
            <a:tint val="44500"/>
            <a:satMod val="160000"/>
          </a:srgbClr>
        </a:gs>
        <a:gs pos="100000">
          <a:srgbClr val="0F6FC6">
            <a:tint val="23500"/>
            <a:satMod val="160000"/>
          </a:srgbClr>
        </a:gs>
      </a:gsLst>
      <a:lin ang="5400000" scaled="0"/>
    </a:gra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8.9735815703061522E-2"/>
          <c:w val="1"/>
          <c:h val="0.62554342519745731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marker>
            <c:spPr>
              <a:solidFill>
                <a:schemeClr val="tx1">
                  <a:lumMod val="95000"/>
                  <a:lumOff val="5000"/>
                </a:schemeClr>
              </a:solidFill>
            </c:spPr>
          </c:marker>
          <c:dLbls>
            <c:dLbl>
              <c:idx val="0"/>
              <c:layout>
                <c:manualLayout>
                  <c:x val="-9.5400376266647366E-2"/>
                  <c:y val="-8.6774598019517063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alibri" pitchFamily="34" charset="0"/>
                        <a:cs typeface="Calibri" pitchFamily="34" charset="0"/>
                      </a:rPr>
                      <a:t>50 104,2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1A23-426D-BE70-4E36A47D4E75}"/>
                </c:ext>
              </c:extLst>
            </c:dLbl>
            <c:dLbl>
              <c:idx val="1"/>
              <c:layout>
                <c:manualLayout>
                  <c:x val="-6.0494822879499109E-2"/>
                  <c:y val="8.4939636336703345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alibri" pitchFamily="34" charset="0"/>
                        <a:cs typeface="Calibri" pitchFamily="34" charset="0"/>
                      </a:rPr>
                      <a:t>51 940,8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1A23-426D-BE70-4E36A47D4E75}"/>
                </c:ext>
              </c:extLst>
            </c:dLbl>
            <c:dLbl>
              <c:idx val="2"/>
              <c:layout>
                <c:manualLayout>
                  <c:x val="-4.1450209721449853E-2"/>
                  <c:y val="-8.1215730810538359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alibri" pitchFamily="34" charset="0"/>
                        <a:cs typeface="Calibri" pitchFamily="34" charset="0"/>
                      </a:rPr>
                      <a:t>54 094,5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1A23-426D-BE70-4E36A47D4E75}"/>
                </c:ext>
              </c:extLst>
            </c:dLbl>
            <c:dLbl>
              <c:idx val="3"/>
              <c:layout>
                <c:manualLayout>
                  <c:x val="-3.4905553387148208E-2"/>
                  <c:y val="9.2006510824824403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alibri" pitchFamily="34" charset="0"/>
                        <a:cs typeface="Calibri" pitchFamily="34" charset="0"/>
                      </a:rPr>
                      <a:t>56 237,9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1A23-426D-BE70-4E36A47D4E75}"/>
                </c:ext>
              </c:extLst>
            </c:dLbl>
            <c:dLbl>
              <c:idx val="4"/>
              <c:layout>
                <c:manualLayout>
                  <c:x val="-4.3278004405129085E-2"/>
                  <c:y val="7.6410234253807469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alibri" pitchFamily="34" charset="0"/>
                        <a:cs typeface="Calibri" pitchFamily="34" charset="0"/>
                      </a:rPr>
                      <a:t>58 757,4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1A23-426D-BE70-4E36A47D4E75}"/>
                </c:ext>
              </c:extLst>
            </c:dLbl>
            <c:dLbl>
              <c:idx val="5"/>
              <c:layout>
                <c:manualLayout>
                  <c:x val="-3.9877874530962011E-2"/>
                  <c:y val="0.142489812383414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A23-426D-BE70-4E36A47D4E75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50104.2</c:v>
                </c:pt>
                <c:pt idx="1">
                  <c:v>51940.800000000003</c:v>
                </c:pt>
                <c:pt idx="2">
                  <c:v>54094.5</c:v>
                </c:pt>
                <c:pt idx="3">
                  <c:v>56237.9</c:v>
                </c:pt>
                <c:pt idx="4">
                  <c:v>58757.4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1A23-426D-BE70-4E36A47D4E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6885248"/>
        <c:axId val="146887040"/>
      </c:lineChart>
      <c:catAx>
        <c:axId val="146885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46887040"/>
        <c:crosses val="autoZero"/>
        <c:auto val="1"/>
        <c:lblAlgn val="ctr"/>
        <c:lblOffset val="100"/>
        <c:noMultiLvlLbl val="0"/>
      </c:catAx>
      <c:valAx>
        <c:axId val="146887040"/>
        <c:scaling>
          <c:orientation val="minMax"/>
        </c:scaling>
        <c:delete val="1"/>
        <c:axPos val="l"/>
        <c:majorGridlines/>
        <c:numFmt formatCode="#,##0" sourceLinked="0"/>
        <c:majorTickMark val="none"/>
        <c:minorTickMark val="none"/>
        <c:tickLblPos val="none"/>
        <c:crossAx val="146885248"/>
        <c:crosses val="autoZero"/>
        <c:crossBetween val="between"/>
      </c:valAx>
    </c:plotArea>
    <c:plotVisOnly val="1"/>
    <c:dispBlanksAs val="gap"/>
    <c:showDLblsOverMax val="0"/>
  </c:chart>
  <c:spPr>
    <a:gradFill>
      <a:gsLst>
        <a:gs pos="67000">
          <a:srgbClr val="0BD0D9">
            <a:lumMod val="60000"/>
            <a:lumOff val="40000"/>
          </a:srgbClr>
        </a:gs>
        <a:gs pos="50000">
          <a:srgbClr val="0F6FC6">
            <a:tint val="44500"/>
            <a:satMod val="160000"/>
          </a:srgbClr>
        </a:gs>
        <a:gs pos="100000">
          <a:srgbClr val="0F6FC6">
            <a:tint val="23500"/>
            <a:satMod val="160000"/>
          </a:srgbClr>
        </a:gs>
      </a:gsLst>
      <a:lin ang="5400000" scaled="0"/>
    </a:gra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8.9735815703061453E-2"/>
          <c:w val="1"/>
          <c:h val="0.62554342519745731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dLbl>
              <c:idx val="0"/>
              <c:layout>
                <c:manualLayout>
                  <c:x val="-9.5400376266647366E-2"/>
                  <c:y val="-8.6774598019517063E-2"/>
                </c:manualLayout>
              </c:layout>
              <c:tx>
                <c:rich>
                  <a:bodyPr/>
                  <a:lstStyle/>
                  <a:p>
                    <a:r>
                      <a:rPr lang="ru-RU" dirty="0">
                        <a:latin typeface="Calibri" pitchFamily="34" charset="0"/>
                        <a:cs typeface="Calibri" pitchFamily="34" charset="0"/>
                      </a:rPr>
                      <a:t>884,0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6E88-41BC-A57D-92521FCE9F8A}"/>
                </c:ext>
              </c:extLst>
            </c:dLbl>
            <c:dLbl>
              <c:idx val="1"/>
              <c:layout>
                <c:manualLayout>
                  <c:x val="-6.0494822879499109E-2"/>
                  <c:y val="8.4939636336703345E-2"/>
                </c:manualLayout>
              </c:layout>
              <c:tx>
                <c:rich>
                  <a:bodyPr/>
                  <a:lstStyle/>
                  <a:p>
                    <a:r>
                      <a:rPr lang="ru-RU" dirty="0">
                        <a:latin typeface="Calibri" pitchFamily="34" charset="0"/>
                        <a:cs typeface="Calibri" pitchFamily="34" charset="0"/>
                      </a:rPr>
                      <a:t>900,0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6E88-41BC-A57D-92521FCE9F8A}"/>
                </c:ext>
              </c:extLst>
            </c:dLbl>
            <c:dLbl>
              <c:idx val="2"/>
              <c:layout>
                <c:manualLayout>
                  <c:x val="-4.1450209721449853E-2"/>
                  <c:y val="-8.12157308105384E-2"/>
                </c:manualLayout>
              </c:layout>
              <c:tx>
                <c:rich>
                  <a:bodyPr/>
                  <a:lstStyle/>
                  <a:p>
                    <a:r>
                      <a:rPr lang="ru-RU" dirty="0">
                        <a:latin typeface="Calibri" pitchFamily="34" charset="0"/>
                        <a:cs typeface="Calibri" pitchFamily="34" charset="0"/>
                      </a:rPr>
                      <a:t>905,0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6E88-41BC-A57D-92521FCE9F8A}"/>
                </c:ext>
              </c:extLst>
            </c:dLbl>
            <c:dLbl>
              <c:idx val="3"/>
              <c:layout>
                <c:manualLayout>
                  <c:x val="-3.1249964019789758E-2"/>
                  <c:y val="-0.12009632629150219"/>
                </c:manualLayout>
              </c:layout>
              <c:tx>
                <c:rich>
                  <a:bodyPr/>
                  <a:lstStyle/>
                  <a:p>
                    <a:r>
                      <a:rPr lang="ru-RU" dirty="0">
                        <a:latin typeface="Calibri" pitchFamily="34" charset="0"/>
                        <a:cs typeface="Calibri" pitchFamily="34" charset="0"/>
                      </a:rPr>
                      <a:t>915,0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6E88-41BC-A57D-92521FCE9F8A}"/>
                </c:ext>
              </c:extLst>
            </c:dLbl>
            <c:dLbl>
              <c:idx val="4"/>
              <c:layout>
                <c:manualLayout>
                  <c:x val="-4.3278004405129085E-2"/>
                  <c:y val="7.6410234253807427E-2"/>
                </c:manualLayout>
              </c:layout>
              <c:tx>
                <c:rich>
                  <a:bodyPr/>
                  <a:lstStyle/>
                  <a:p>
                    <a:r>
                      <a:rPr lang="ru-RU" dirty="0">
                        <a:latin typeface="Calibri" pitchFamily="34" charset="0"/>
                        <a:cs typeface="Calibri" pitchFamily="34" charset="0"/>
                      </a:rPr>
                      <a:t>925,0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6E88-41BC-A57D-92521FCE9F8A}"/>
                </c:ext>
              </c:extLst>
            </c:dLbl>
            <c:dLbl>
              <c:idx val="5"/>
              <c:layout>
                <c:manualLayout>
                  <c:x val="-4.5361258581999755E-2"/>
                  <c:y val="8.53852023905570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E88-41BC-A57D-92521FCE9F8A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ru-RU" sz="1200" b="0" i="0" u="none" strike="noStrike" kern="1200" baseline="0">
                    <a:solidFill>
                      <a:prstClr val="black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884</c:v>
                </c:pt>
                <c:pt idx="1">
                  <c:v>900</c:v>
                </c:pt>
                <c:pt idx="2">
                  <c:v>905</c:v>
                </c:pt>
                <c:pt idx="3">
                  <c:v>915</c:v>
                </c:pt>
                <c:pt idx="4">
                  <c:v>925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6E88-41BC-A57D-92521FCE9F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6898304"/>
        <c:axId val="147014784"/>
      </c:lineChart>
      <c:catAx>
        <c:axId val="146898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47014784"/>
        <c:crosses val="autoZero"/>
        <c:auto val="1"/>
        <c:lblAlgn val="ctr"/>
        <c:lblOffset val="100"/>
        <c:noMultiLvlLbl val="0"/>
      </c:catAx>
      <c:valAx>
        <c:axId val="147014784"/>
        <c:scaling>
          <c:orientation val="minMax"/>
        </c:scaling>
        <c:delete val="1"/>
        <c:axPos val="l"/>
        <c:majorGridlines/>
        <c:numFmt formatCode="#,##0" sourceLinked="0"/>
        <c:majorTickMark val="none"/>
        <c:minorTickMark val="none"/>
        <c:tickLblPos val="none"/>
        <c:crossAx val="1468983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3"/>
    </mc:Choice>
    <mc:Fallback>
      <c:style val="33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8.9735815703061522E-2"/>
          <c:w val="1"/>
          <c:h val="0.62554342519745731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dLbl>
              <c:idx val="0"/>
              <c:layout>
                <c:manualLayout>
                  <c:x val="-9.5400376266647366E-2"/>
                  <c:y val="-8.6774598019517063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alibri" pitchFamily="34" charset="0"/>
                        <a:cs typeface="Calibri" pitchFamily="34" charset="0"/>
                      </a:rPr>
                      <a:t>1 542,2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CA65-4F63-B691-A50724E6135A}"/>
                </c:ext>
              </c:extLst>
            </c:dLbl>
            <c:dLbl>
              <c:idx val="1"/>
              <c:layout>
                <c:manualLayout>
                  <c:x val="-6.0494822879499109E-2"/>
                  <c:y val="8.4939636336703345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alibri" pitchFamily="34" charset="0"/>
                        <a:cs typeface="Calibri" pitchFamily="34" charset="0"/>
                      </a:rPr>
                      <a:t>1 562,5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CA65-4F63-B691-A50724E6135A}"/>
                </c:ext>
              </c:extLst>
            </c:dLbl>
            <c:dLbl>
              <c:idx val="2"/>
              <c:layout>
                <c:manualLayout>
                  <c:x val="-4.1450209721449853E-2"/>
                  <c:y val="-8.1215730810538359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alibri" pitchFamily="34" charset="0"/>
                        <a:cs typeface="Calibri" pitchFamily="34" charset="0"/>
                      </a:rPr>
                      <a:t>1 549,6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CA65-4F63-B691-A50724E6135A}"/>
                </c:ext>
              </c:extLst>
            </c:dLbl>
            <c:dLbl>
              <c:idx val="3"/>
              <c:layout>
                <c:manualLayout>
                  <c:x val="-3.1249964019789776E-2"/>
                  <c:y val="-0.12009632629150221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alibri" pitchFamily="34" charset="0"/>
                        <a:cs typeface="Calibri" pitchFamily="34" charset="0"/>
                      </a:rPr>
                      <a:t>1 563,7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CA65-4F63-B691-A50724E6135A}"/>
                </c:ext>
              </c:extLst>
            </c:dLbl>
            <c:dLbl>
              <c:idx val="4"/>
              <c:layout>
                <c:manualLayout>
                  <c:x val="-4.3278004405129085E-2"/>
                  <c:y val="7.6410234253807469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alibri" pitchFamily="34" charset="0"/>
                        <a:cs typeface="Calibri" pitchFamily="34" charset="0"/>
                      </a:rPr>
                      <a:t>1 575,6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CA65-4F63-B691-A50724E6135A}"/>
                </c:ext>
              </c:extLst>
            </c:dLbl>
            <c:dLbl>
              <c:idx val="5"/>
              <c:layout>
                <c:manualLayout>
                  <c:x val="-4.5361258581999755E-2"/>
                  <c:y val="8.53852023905570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A65-4F63-B691-A50724E6135A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 rtl="0">
                  <a:defRPr lang="ru-RU" sz="1200" b="0" i="0" u="none" strike="noStrike" kern="1200" baseline="0">
                    <a:solidFill>
                      <a:prstClr val="black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1542.2</c:v>
                </c:pt>
                <c:pt idx="1">
                  <c:v>1562.5</c:v>
                </c:pt>
                <c:pt idx="2">
                  <c:v>1549.6</c:v>
                </c:pt>
                <c:pt idx="3">
                  <c:v>1563.7</c:v>
                </c:pt>
                <c:pt idx="4">
                  <c:v>1575.6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CA65-4F63-B691-A50724E613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7047936"/>
        <c:axId val="147049472"/>
      </c:lineChart>
      <c:catAx>
        <c:axId val="147047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47049472"/>
        <c:crosses val="autoZero"/>
        <c:auto val="1"/>
        <c:lblAlgn val="ctr"/>
        <c:lblOffset val="100"/>
        <c:noMultiLvlLbl val="0"/>
      </c:catAx>
      <c:valAx>
        <c:axId val="147049472"/>
        <c:scaling>
          <c:orientation val="minMax"/>
        </c:scaling>
        <c:delete val="1"/>
        <c:axPos val="l"/>
        <c:majorGridlines/>
        <c:numFmt formatCode="#,##0" sourceLinked="0"/>
        <c:majorTickMark val="none"/>
        <c:minorTickMark val="none"/>
        <c:tickLblPos val="none"/>
        <c:crossAx val="1470479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55549A-F06E-4680-BEB2-EDC601DF12B1}" type="doc">
      <dgm:prSet loTypeId="urn:microsoft.com/office/officeart/2005/8/layout/bProcess3" loCatId="process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13A1813F-17CE-4FAB-86BB-1AF11111D28B}">
      <dgm:prSet phldrT="[Текст]" custT="1"/>
      <dgm:spPr/>
      <dgm:t>
        <a:bodyPr anchor="t"/>
        <a:lstStyle/>
        <a:p>
          <a:pPr algn="ctr"/>
          <a:r>
            <a:rPr lang="ru-RU" sz="1000" dirty="0">
              <a:latin typeface="+mj-lt"/>
            </a:rPr>
            <a:t>- Малоимущим семьям и малоимущим одиноко проживающим гражданам, среднедушевой доход которых ниже величины прожиточного минимума, установленного в Московской области на душу населения.</a:t>
          </a:r>
        </a:p>
      </dgm:t>
    </dgm:pt>
    <dgm:pt modelId="{58475664-8199-462D-92CF-BD2282F4E2DF}" type="parTrans" cxnId="{6E52D0C9-395F-4364-93D3-4866BE94E529}">
      <dgm:prSet/>
      <dgm:spPr/>
      <dgm:t>
        <a:bodyPr/>
        <a:lstStyle/>
        <a:p>
          <a:endParaRPr lang="ru-RU"/>
        </a:p>
      </dgm:t>
    </dgm:pt>
    <dgm:pt modelId="{CD971299-637C-4ACE-8B96-8CEBB74D6E94}" type="sibTrans" cxnId="{6E52D0C9-395F-4364-93D3-4866BE94E529}">
      <dgm:prSet/>
      <dgm:spPr/>
      <dgm:t>
        <a:bodyPr/>
        <a:lstStyle/>
        <a:p>
          <a:endParaRPr lang="ru-RU"/>
        </a:p>
      </dgm:t>
    </dgm:pt>
    <dgm:pt modelId="{890894EF-15B0-404A-9ADE-140A6306F6F6}">
      <dgm:prSet custT="1"/>
      <dgm:spPr/>
      <dgm:t>
        <a:bodyPr anchor="t"/>
        <a:lstStyle/>
        <a:p>
          <a:pPr algn="ctr"/>
          <a:r>
            <a:rPr lang="ru-RU" sz="1000" dirty="0">
              <a:latin typeface="+mj-lt"/>
            </a:rPr>
            <a:t>- Пенсионерам, доход которых ниже двукратной величины прожиточного минимума, установленного в Московской области для пенсионеров.</a:t>
          </a:r>
        </a:p>
      </dgm:t>
    </dgm:pt>
    <dgm:pt modelId="{E477D835-5140-4BA2-99BB-F35D6B926AF8}" type="parTrans" cxnId="{9E905CFA-FFAE-49FE-B16B-235367EA00B2}">
      <dgm:prSet/>
      <dgm:spPr/>
      <dgm:t>
        <a:bodyPr/>
        <a:lstStyle/>
        <a:p>
          <a:endParaRPr lang="ru-RU"/>
        </a:p>
      </dgm:t>
    </dgm:pt>
    <dgm:pt modelId="{F045DD11-E301-44A4-ABCE-D4E5CA73681D}" type="sibTrans" cxnId="{9E905CFA-FFAE-49FE-B16B-235367EA00B2}">
      <dgm:prSet/>
      <dgm:spPr/>
      <dgm:t>
        <a:bodyPr/>
        <a:lstStyle/>
        <a:p>
          <a:endParaRPr lang="ru-RU"/>
        </a:p>
      </dgm:t>
    </dgm:pt>
    <dgm:pt modelId="{33B1F1FC-CD0D-47BE-84C9-7D57E6C02B67}">
      <dgm:prSet custT="1"/>
      <dgm:spPr/>
      <dgm:t>
        <a:bodyPr anchor="t"/>
        <a:lstStyle/>
        <a:p>
          <a:pPr algn="ctr"/>
          <a:r>
            <a:rPr lang="ru-RU" sz="1000" dirty="0">
              <a:latin typeface="+mj-lt"/>
            </a:rPr>
            <a:t>- Героям Советского Союза, Герои Российской Федерации, полным кавалерам ордена Славы.</a:t>
          </a:r>
        </a:p>
      </dgm:t>
    </dgm:pt>
    <dgm:pt modelId="{E9C69100-E8A0-42D1-85C4-581C0F5905F7}" type="parTrans" cxnId="{D2602CBB-7AE7-469C-952E-FACBE047F0CD}">
      <dgm:prSet/>
      <dgm:spPr/>
      <dgm:t>
        <a:bodyPr/>
        <a:lstStyle/>
        <a:p>
          <a:endParaRPr lang="ru-RU"/>
        </a:p>
      </dgm:t>
    </dgm:pt>
    <dgm:pt modelId="{4C30603E-61CE-43E7-A852-DE57331CB67C}" type="sibTrans" cxnId="{D2602CBB-7AE7-469C-952E-FACBE047F0CD}">
      <dgm:prSet/>
      <dgm:spPr/>
      <dgm:t>
        <a:bodyPr/>
        <a:lstStyle/>
        <a:p>
          <a:endParaRPr lang="ru-RU"/>
        </a:p>
      </dgm:t>
    </dgm:pt>
    <dgm:pt modelId="{280BBCB8-A49D-41E2-A5D1-376A5E93A167}">
      <dgm:prSet custT="1"/>
      <dgm:spPr/>
      <dgm:t>
        <a:bodyPr anchor="t"/>
        <a:lstStyle/>
        <a:p>
          <a:pPr algn="ctr"/>
          <a:r>
            <a:rPr lang="ru-RU" sz="1000" dirty="0">
              <a:latin typeface="+mj-lt"/>
            </a:rPr>
            <a:t>- Инвалидам I и II групп инвалидности.</a:t>
          </a:r>
        </a:p>
      </dgm:t>
    </dgm:pt>
    <dgm:pt modelId="{EB94FC76-F384-46C4-8B63-417F31F532B5}" type="parTrans" cxnId="{A89A18B4-8DEB-4A17-BF58-15CCAC91A12A}">
      <dgm:prSet/>
      <dgm:spPr/>
      <dgm:t>
        <a:bodyPr/>
        <a:lstStyle/>
        <a:p>
          <a:endParaRPr lang="ru-RU"/>
        </a:p>
      </dgm:t>
    </dgm:pt>
    <dgm:pt modelId="{AE6CD43D-2035-473E-B41F-217A9485B52C}" type="sibTrans" cxnId="{A89A18B4-8DEB-4A17-BF58-15CCAC91A12A}">
      <dgm:prSet/>
      <dgm:spPr/>
      <dgm:t>
        <a:bodyPr/>
        <a:lstStyle/>
        <a:p>
          <a:endParaRPr lang="ru-RU"/>
        </a:p>
      </dgm:t>
    </dgm:pt>
    <dgm:pt modelId="{BAF384DF-4E44-42AC-912A-FF8BEFFE98FB}">
      <dgm:prSet custT="1"/>
      <dgm:spPr/>
      <dgm:t>
        <a:bodyPr anchor="t"/>
        <a:lstStyle/>
        <a:p>
          <a:pPr algn="ctr"/>
          <a:r>
            <a:rPr lang="ru-RU" sz="1000" dirty="0">
              <a:latin typeface="+mj-lt"/>
            </a:rPr>
            <a:t>-</a:t>
          </a:r>
          <a:r>
            <a:rPr lang="ru-RU" sz="1000" dirty="0"/>
            <a:t>Физические лицам, получившим или перенесшим лучевую болезнь или ставшим инвалидами в результате испытаний, учений и иных работ, связанных с любыми видами ядерных установок, включая ядерное оружие и космическую технику </a:t>
          </a:r>
          <a:endParaRPr lang="ru-RU" sz="1000" dirty="0">
            <a:latin typeface="+mj-lt"/>
          </a:endParaRPr>
        </a:p>
      </dgm:t>
    </dgm:pt>
    <dgm:pt modelId="{187C4F33-CC9B-4008-A070-867ABEAED74B}" type="parTrans" cxnId="{0B0FE111-8AE8-4172-90B9-0CCC8C332DC5}">
      <dgm:prSet/>
      <dgm:spPr/>
      <dgm:t>
        <a:bodyPr/>
        <a:lstStyle/>
        <a:p>
          <a:endParaRPr lang="ru-RU"/>
        </a:p>
      </dgm:t>
    </dgm:pt>
    <dgm:pt modelId="{A5010019-E64B-4D75-92E1-FB6F2AE429CF}" type="sibTrans" cxnId="{0B0FE111-8AE8-4172-90B9-0CCC8C332DC5}">
      <dgm:prSet/>
      <dgm:spPr/>
      <dgm:t>
        <a:bodyPr/>
        <a:lstStyle/>
        <a:p>
          <a:endParaRPr lang="ru-RU"/>
        </a:p>
      </dgm:t>
    </dgm:pt>
    <dgm:pt modelId="{6095FAA6-E106-4A75-A328-512F57C0C635}">
      <dgm:prSet custT="1"/>
      <dgm:spPr/>
      <dgm:t>
        <a:bodyPr anchor="t"/>
        <a:lstStyle/>
        <a:p>
          <a:pPr algn="ctr"/>
          <a:r>
            <a:rPr lang="ru-RU" sz="1000" dirty="0">
              <a:latin typeface="+mj-lt"/>
            </a:rPr>
            <a:t>- Ветеранам и инвалидам Великой Отечественной войны, а также ветеранам и инвалидам боевых действий.</a:t>
          </a:r>
        </a:p>
      </dgm:t>
    </dgm:pt>
    <dgm:pt modelId="{4F679808-9FCC-4691-B0D0-A9ADF96277C4}" type="parTrans" cxnId="{400CAE28-3269-4CCA-B27A-816ED1669A1F}">
      <dgm:prSet/>
      <dgm:spPr/>
      <dgm:t>
        <a:bodyPr/>
        <a:lstStyle/>
        <a:p>
          <a:endParaRPr lang="ru-RU"/>
        </a:p>
      </dgm:t>
    </dgm:pt>
    <dgm:pt modelId="{4EF7DBD8-AE25-4704-8C8C-E8E4687B859A}" type="sibTrans" cxnId="{400CAE28-3269-4CCA-B27A-816ED1669A1F}">
      <dgm:prSet/>
      <dgm:spPr/>
      <dgm:t>
        <a:bodyPr/>
        <a:lstStyle/>
        <a:p>
          <a:endParaRPr lang="ru-RU"/>
        </a:p>
      </dgm:t>
    </dgm:pt>
    <dgm:pt modelId="{947D50D4-90CA-4D7B-96B0-DFF2FD9881CD}">
      <dgm:prSet custT="1"/>
      <dgm:spPr/>
      <dgm:t>
        <a:bodyPr anchor="t"/>
        <a:lstStyle/>
        <a:p>
          <a:pPr algn="ctr"/>
          <a:r>
            <a:rPr lang="ru-RU" sz="1000" dirty="0">
              <a:latin typeface="+mj-lt"/>
            </a:rPr>
            <a:t>- Физическим лицам, имеющим право на получение социальной поддержки в соответствии с Законом Российской Федерации "О социальной защите граждан, подвергшихся воздействию радиации вследствие катастрофы на Чернобыльской АЭС" (в редакции Закона Российской Федерации от 18 июня 1992 года N 3061-1), в соответствии с Федеральным законом от 26 ноября 1998 года N 175-ФЗ "О социальной защите граждан Российской Федерации, подвергшихся воздействию радиации вследствие аварии в 1957 году на производственном объединении "Маяк" и сбросов радиоактивных отходов в реку Теча" и в соответствии с Федеральным законом от 10 января 2002 года N 2-ФЗ "О социальных гарантиях гражданам, подвергшимся радиационному воздействию вследствие ядерных испытаний на Семипалатинском полигоне".</a:t>
          </a:r>
        </a:p>
      </dgm:t>
    </dgm:pt>
    <dgm:pt modelId="{0FA59D3D-C1A4-4E48-BADC-F5749DD5FB1A}" type="parTrans" cxnId="{40721C34-5221-41AE-99D0-475D1B1902A0}">
      <dgm:prSet/>
      <dgm:spPr/>
      <dgm:t>
        <a:bodyPr/>
        <a:lstStyle/>
        <a:p>
          <a:endParaRPr lang="ru-RU"/>
        </a:p>
      </dgm:t>
    </dgm:pt>
    <dgm:pt modelId="{074B76FC-F6A3-48DA-8882-DB7A7205205B}" type="sibTrans" cxnId="{40721C34-5221-41AE-99D0-475D1B1902A0}">
      <dgm:prSet/>
      <dgm:spPr/>
      <dgm:t>
        <a:bodyPr/>
        <a:lstStyle/>
        <a:p>
          <a:endParaRPr lang="ru-RU"/>
        </a:p>
      </dgm:t>
    </dgm:pt>
    <dgm:pt modelId="{519124E9-92EA-4375-941A-37C3BC75E9FD}">
      <dgm:prSet custT="1"/>
      <dgm:spPr/>
      <dgm:t>
        <a:bodyPr anchor="t"/>
        <a:lstStyle/>
        <a:p>
          <a:pPr algn="ctr"/>
          <a:r>
            <a:rPr lang="ru-RU" sz="1000" dirty="0">
              <a:latin typeface="+mj-lt"/>
            </a:rPr>
            <a:t>- Физическим лицам, принимавшим в составе подразделений особого риска непосредственное участие в испытаниях ядерного и термоядерного оружия, ликвидации аварий ядерных установок на средствах вооружения и военных объектах.</a:t>
          </a:r>
        </a:p>
      </dgm:t>
    </dgm:pt>
    <dgm:pt modelId="{56B52A4B-7D98-4B5B-ADCE-3B11DD473B28}" type="parTrans" cxnId="{9CF490D0-BE59-47E3-8735-1BD420E1EA48}">
      <dgm:prSet/>
      <dgm:spPr/>
      <dgm:t>
        <a:bodyPr/>
        <a:lstStyle/>
        <a:p>
          <a:endParaRPr lang="ru-RU"/>
        </a:p>
      </dgm:t>
    </dgm:pt>
    <dgm:pt modelId="{ABB39DCF-289C-472D-B1B9-0D2D231A8139}" type="sibTrans" cxnId="{9CF490D0-BE59-47E3-8735-1BD420E1EA48}">
      <dgm:prSet/>
      <dgm:spPr/>
      <dgm:t>
        <a:bodyPr/>
        <a:lstStyle/>
        <a:p>
          <a:endParaRPr lang="ru-RU"/>
        </a:p>
      </dgm:t>
    </dgm:pt>
    <dgm:pt modelId="{319A0D4C-F8CA-47A7-B126-E8F22886494C}">
      <dgm:prSet custT="1"/>
      <dgm:spPr/>
      <dgm:t>
        <a:bodyPr anchor="t"/>
        <a:lstStyle/>
        <a:p>
          <a:pPr algn="ctr"/>
          <a:r>
            <a:rPr lang="ru-RU" sz="1000" dirty="0">
              <a:latin typeface="+mj-lt"/>
            </a:rPr>
            <a:t>- Инвалидам с детства, детям-инвалидам.</a:t>
          </a:r>
        </a:p>
      </dgm:t>
    </dgm:pt>
    <dgm:pt modelId="{B5375D6C-8833-4003-854E-2C2D199FF49F}" type="parTrans" cxnId="{B94B4B14-C6B5-47A0-BD8B-A6C8D83E46C1}">
      <dgm:prSet/>
      <dgm:spPr/>
      <dgm:t>
        <a:bodyPr/>
        <a:lstStyle/>
        <a:p>
          <a:endParaRPr lang="ru-RU"/>
        </a:p>
      </dgm:t>
    </dgm:pt>
    <dgm:pt modelId="{B446D33F-7004-49FF-AE03-FAF0B7AC12D7}" type="sibTrans" cxnId="{B94B4B14-C6B5-47A0-BD8B-A6C8D83E46C1}">
      <dgm:prSet/>
      <dgm:spPr/>
      <dgm:t>
        <a:bodyPr/>
        <a:lstStyle/>
        <a:p>
          <a:endParaRPr lang="ru-RU"/>
        </a:p>
      </dgm:t>
    </dgm:pt>
    <dgm:pt modelId="{2DF661B7-6C25-4733-BF14-164C91555E87}">
      <dgm:prSet custT="1"/>
      <dgm:spPr/>
      <dgm:t>
        <a:bodyPr anchor="t"/>
        <a:lstStyle/>
        <a:p>
          <a:pPr algn="ctr"/>
          <a:r>
            <a:rPr lang="ru-RU" sz="1000" dirty="0">
              <a:latin typeface="+mj-lt"/>
            </a:rPr>
            <a:t>- Несовершеннолетним узникам концлагерей, гетто и других мест принудительного содержания в период Великой Отечественной войны.</a:t>
          </a:r>
        </a:p>
      </dgm:t>
    </dgm:pt>
    <dgm:pt modelId="{D2AF4F7F-5C11-4430-B65D-CB22FE2513A2}" type="parTrans" cxnId="{A487756A-A0A7-4F43-8172-F3158E53F625}">
      <dgm:prSet/>
      <dgm:spPr/>
      <dgm:t>
        <a:bodyPr/>
        <a:lstStyle/>
        <a:p>
          <a:endParaRPr lang="ru-RU"/>
        </a:p>
      </dgm:t>
    </dgm:pt>
    <dgm:pt modelId="{228B9B09-F1CC-41C0-9AD1-736ECD38B9C6}" type="sibTrans" cxnId="{A487756A-A0A7-4F43-8172-F3158E53F625}">
      <dgm:prSet/>
      <dgm:spPr/>
      <dgm:t>
        <a:bodyPr/>
        <a:lstStyle/>
        <a:p>
          <a:endParaRPr lang="ru-RU"/>
        </a:p>
      </dgm:t>
    </dgm:pt>
    <dgm:pt modelId="{A405DA09-EACA-4F54-85F6-F5E437E1DE29}">
      <dgm:prSet custT="1"/>
      <dgm:spPr/>
      <dgm:t>
        <a:bodyPr anchor="t"/>
        <a:lstStyle/>
        <a:p>
          <a:pPr algn="ctr"/>
          <a:r>
            <a:rPr lang="ru-RU" sz="1000" dirty="0">
              <a:latin typeface="+mj-lt"/>
            </a:rPr>
            <a:t>- Физическим лицам, являющимся членами семей военнослужащих и сотрудников органов внутренних дел, погибших при исполнении служебных обязанностей</a:t>
          </a:r>
        </a:p>
      </dgm:t>
    </dgm:pt>
    <dgm:pt modelId="{38844FA1-0C14-4D67-9E00-A1E91B25C702}" type="parTrans" cxnId="{E86EFED9-C56F-4E85-B539-818D1AD45C68}">
      <dgm:prSet/>
      <dgm:spPr/>
      <dgm:t>
        <a:bodyPr/>
        <a:lstStyle/>
        <a:p>
          <a:endParaRPr lang="ru-RU"/>
        </a:p>
      </dgm:t>
    </dgm:pt>
    <dgm:pt modelId="{E39C3F09-CD90-427A-A3CE-6006E37A28E1}" type="sibTrans" cxnId="{E86EFED9-C56F-4E85-B539-818D1AD45C68}">
      <dgm:prSet/>
      <dgm:spPr/>
      <dgm:t>
        <a:bodyPr/>
        <a:lstStyle/>
        <a:p>
          <a:endParaRPr lang="ru-RU"/>
        </a:p>
      </dgm:t>
    </dgm:pt>
    <dgm:pt modelId="{D96205C3-3953-4A04-AEFE-F891AAE99456}">
      <dgm:prSet custT="1"/>
      <dgm:spPr/>
      <dgm:t>
        <a:bodyPr anchor="ctr"/>
        <a:lstStyle/>
        <a:p>
          <a:pPr algn="ctr">
            <a:lnSpc>
              <a:spcPct val="100000"/>
            </a:lnSpc>
          </a:pPr>
          <a:r>
            <a:rPr lang="ru-RU" sz="1000" dirty="0">
              <a:latin typeface="+mj-lt"/>
            </a:rPr>
            <a:t>- Лицам, удостоенным почетного звания «Почетный гражданин</a:t>
          </a:r>
        </a:p>
      </dgm:t>
    </dgm:pt>
    <dgm:pt modelId="{921C38B2-A8FC-439B-A73C-E541E72CA57A}" type="parTrans" cxnId="{883DDF2C-A0A9-4BCC-8214-697A39C71489}">
      <dgm:prSet/>
      <dgm:spPr/>
      <dgm:t>
        <a:bodyPr/>
        <a:lstStyle/>
        <a:p>
          <a:endParaRPr lang="ru-RU"/>
        </a:p>
      </dgm:t>
    </dgm:pt>
    <dgm:pt modelId="{09EBFEF7-00E3-4D80-90CE-758112004522}" type="sibTrans" cxnId="{883DDF2C-A0A9-4BCC-8214-697A39C71489}">
      <dgm:prSet/>
      <dgm:spPr/>
      <dgm:t>
        <a:bodyPr/>
        <a:lstStyle/>
        <a:p>
          <a:endParaRPr lang="ru-RU"/>
        </a:p>
      </dgm:t>
    </dgm:pt>
    <dgm:pt modelId="{5E3DF27B-5A2F-42B4-A723-3A1B2023E5AF}">
      <dgm:prSet custT="1"/>
      <dgm:spPr/>
      <dgm:t>
        <a:bodyPr anchor="t"/>
        <a:lstStyle/>
        <a:p>
          <a:pPr algn="ctr"/>
          <a:r>
            <a:rPr lang="ru-RU" sz="1000" dirty="0">
              <a:latin typeface="+mj-lt"/>
            </a:rPr>
            <a:t>- Физические лицам, имеющим трех и более несовершеннолетних детей</a:t>
          </a:r>
          <a:r>
            <a:rPr lang="ru-RU" sz="800" dirty="0">
              <a:latin typeface="+mj-lt"/>
            </a:rPr>
            <a:t>.</a:t>
          </a:r>
        </a:p>
      </dgm:t>
    </dgm:pt>
    <dgm:pt modelId="{8C25B3B6-C1FD-430F-8334-586D5E20C1F4}" type="parTrans" cxnId="{3A6F0093-AFC2-48C6-AA76-75F43006245F}">
      <dgm:prSet/>
      <dgm:spPr/>
      <dgm:t>
        <a:bodyPr/>
        <a:lstStyle/>
        <a:p>
          <a:endParaRPr lang="ru-RU"/>
        </a:p>
      </dgm:t>
    </dgm:pt>
    <dgm:pt modelId="{024FB356-B5EC-474D-ADA6-8EE5E439D43E}" type="sibTrans" cxnId="{3A6F0093-AFC2-48C6-AA76-75F43006245F}">
      <dgm:prSet/>
      <dgm:spPr/>
      <dgm:t>
        <a:bodyPr/>
        <a:lstStyle/>
        <a:p>
          <a:endParaRPr lang="ru-RU"/>
        </a:p>
      </dgm:t>
    </dgm:pt>
    <dgm:pt modelId="{8BF1B910-1CC6-4B76-BA4D-64886D999C5C}" type="pres">
      <dgm:prSet presAssocID="{6355549A-F06E-4680-BEB2-EDC601DF12B1}" presName="Name0" presStyleCnt="0">
        <dgm:presLayoutVars>
          <dgm:dir/>
          <dgm:resizeHandles val="exact"/>
        </dgm:presLayoutVars>
      </dgm:prSet>
      <dgm:spPr/>
    </dgm:pt>
    <dgm:pt modelId="{D19DC5CE-BE48-4EB4-8512-2502742705B5}" type="pres">
      <dgm:prSet presAssocID="{13A1813F-17CE-4FAB-86BB-1AF11111D28B}" presName="node" presStyleLbl="node1" presStyleIdx="0" presStyleCnt="13" custScaleX="163462" custScaleY="172704" custLinFactNeighborX="4679" custLinFactNeighborY="-32777">
        <dgm:presLayoutVars>
          <dgm:bulletEnabled val="1"/>
        </dgm:presLayoutVars>
      </dgm:prSet>
      <dgm:spPr/>
    </dgm:pt>
    <dgm:pt modelId="{1FDF544D-E556-424C-AF85-E6934120A79D}" type="pres">
      <dgm:prSet presAssocID="{CD971299-637C-4ACE-8B96-8CEBB74D6E94}" presName="sibTrans" presStyleLbl="sibTrans1D1" presStyleIdx="0" presStyleCnt="12"/>
      <dgm:spPr/>
    </dgm:pt>
    <dgm:pt modelId="{8951BE98-0105-486A-8F4F-4DA893B5E554}" type="pres">
      <dgm:prSet presAssocID="{CD971299-637C-4ACE-8B96-8CEBB74D6E94}" presName="connectorText" presStyleLbl="sibTrans1D1" presStyleIdx="0" presStyleCnt="12"/>
      <dgm:spPr/>
    </dgm:pt>
    <dgm:pt modelId="{E3F01EDF-6A9F-4799-B4DC-EF50E7E28F46}" type="pres">
      <dgm:prSet presAssocID="{890894EF-15B0-404A-9ADE-140A6306F6F6}" presName="node" presStyleLbl="node1" presStyleIdx="1" presStyleCnt="13" custScaleX="152912" custScaleY="118537" custLinFactNeighborX="11914" custLinFactNeighborY="-27902">
        <dgm:presLayoutVars>
          <dgm:bulletEnabled val="1"/>
        </dgm:presLayoutVars>
      </dgm:prSet>
      <dgm:spPr/>
    </dgm:pt>
    <dgm:pt modelId="{CD606761-9A5A-442C-B323-4C4B8A9DBFA4}" type="pres">
      <dgm:prSet presAssocID="{F045DD11-E301-44A4-ABCE-D4E5CA73681D}" presName="sibTrans" presStyleLbl="sibTrans1D1" presStyleIdx="1" presStyleCnt="12"/>
      <dgm:spPr/>
    </dgm:pt>
    <dgm:pt modelId="{3B250211-1319-4F64-9167-84CEAC48D825}" type="pres">
      <dgm:prSet presAssocID="{F045DD11-E301-44A4-ABCE-D4E5CA73681D}" presName="connectorText" presStyleLbl="sibTrans1D1" presStyleIdx="1" presStyleCnt="12"/>
      <dgm:spPr/>
    </dgm:pt>
    <dgm:pt modelId="{89C11901-04DD-4F97-BA33-FA5E8C1930B7}" type="pres">
      <dgm:prSet presAssocID="{33B1F1FC-CD0D-47BE-84C9-7D57E6C02B67}" presName="node" presStyleLbl="node1" presStyleIdx="2" presStyleCnt="13" custScaleX="148500" custScaleY="82727" custLinFactNeighborX="14261" custLinFactNeighborY="-32813">
        <dgm:presLayoutVars>
          <dgm:bulletEnabled val="1"/>
        </dgm:presLayoutVars>
      </dgm:prSet>
      <dgm:spPr/>
    </dgm:pt>
    <dgm:pt modelId="{6F286AB6-C414-4FAD-B448-715892CF78F5}" type="pres">
      <dgm:prSet presAssocID="{4C30603E-61CE-43E7-A852-DE57331CB67C}" presName="sibTrans" presStyleLbl="sibTrans1D1" presStyleIdx="2" presStyleCnt="12"/>
      <dgm:spPr/>
    </dgm:pt>
    <dgm:pt modelId="{6D9C896E-51B6-4506-AFC4-BA9836DECEC0}" type="pres">
      <dgm:prSet presAssocID="{4C30603E-61CE-43E7-A852-DE57331CB67C}" presName="connectorText" presStyleLbl="sibTrans1D1" presStyleIdx="2" presStyleCnt="12"/>
      <dgm:spPr/>
    </dgm:pt>
    <dgm:pt modelId="{13C4BCE8-4A67-4B48-B470-F302DEB75E0C}" type="pres">
      <dgm:prSet presAssocID="{280BBCB8-A49D-41E2-A5D1-376A5E93A167}" presName="node" presStyleLbl="node1" presStyleIdx="3" presStyleCnt="13" custScaleY="79823" custLinFactNeighborX="98266" custLinFactNeighborY="-47259">
        <dgm:presLayoutVars>
          <dgm:bulletEnabled val="1"/>
        </dgm:presLayoutVars>
      </dgm:prSet>
      <dgm:spPr/>
    </dgm:pt>
    <dgm:pt modelId="{BFE8A089-58A8-45E1-A338-74C51075C2FB}" type="pres">
      <dgm:prSet presAssocID="{AE6CD43D-2035-473E-B41F-217A9485B52C}" presName="sibTrans" presStyleLbl="sibTrans1D1" presStyleIdx="3" presStyleCnt="12"/>
      <dgm:spPr/>
    </dgm:pt>
    <dgm:pt modelId="{69F07854-255A-42B7-B610-0E9E180E5097}" type="pres">
      <dgm:prSet presAssocID="{AE6CD43D-2035-473E-B41F-217A9485B52C}" presName="connectorText" presStyleLbl="sibTrans1D1" presStyleIdx="3" presStyleCnt="12"/>
      <dgm:spPr/>
    </dgm:pt>
    <dgm:pt modelId="{61049A0C-FA3B-4A60-A93A-E4A8E50B8F95}" type="pres">
      <dgm:prSet presAssocID="{BAF384DF-4E44-42AC-912A-FF8BEFFE98FB}" presName="node" presStyleLbl="node1" presStyleIdx="4" presStyleCnt="13" custScaleX="148899" custScaleY="223445" custLinFactNeighborX="-762" custLinFactNeighborY="-45299">
        <dgm:presLayoutVars>
          <dgm:bulletEnabled val="1"/>
        </dgm:presLayoutVars>
      </dgm:prSet>
      <dgm:spPr/>
    </dgm:pt>
    <dgm:pt modelId="{AFB2B1BE-722B-4DB1-A0E5-7FD9546CAD3C}" type="pres">
      <dgm:prSet presAssocID="{A5010019-E64B-4D75-92E1-FB6F2AE429CF}" presName="sibTrans" presStyleLbl="sibTrans1D1" presStyleIdx="4" presStyleCnt="12"/>
      <dgm:spPr/>
    </dgm:pt>
    <dgm:pt modelId="{1A86C8A1-E84B-4007-84DD-CC9A19EC8AFF}" type="pres">
      <dgm:prSet presAssocID="{A5010019-E64B-4D75-92E1-FB6F2AE429CF}" presName="connectorText" presStyleLbl="sibTrans1D1" presStyleIdx="4" presStyleCnt="12"/>
      <dgm:spPr/>
    </dgm:pt>
    <dgm:pt modelId="{6F670B7D-30E0-4FC3-8A21-73AA1AFBCDF7}" type="pres">
      <dgm:prSet presAssocID="{6095FAA6-E106-4A75-A328-512F57C0C635}" presName="node" presStyleLbl="node1" presStyleIdx="5" presStyleCnt="13" custScaleX="70984" custScaleY="204694" custLinFactNeighborX="4626" custLinFactNeighborY="-77821">
        <dgm:presLayoutVars>
          <dgm:bulletEnabled val="1"/>
        </dgm:presLayoutVars>
      </dgm:prSet>
      <dgm:spPr/>
    </dgm:pt>
    <dgm:pt modelId="{E7941D1C-793A-4253-ACC6-780395327BA6}" type="pres">
      <dgm:prSet presAssocID="{4EF7DBD8-AE25-4704-8C8C-E8E4687B859A}" presName="sibTrans" presStyleLbl="sibTrans1D1" presStyleIdx="5" presStyleCnt="12"/>
      <dgm:spPr/>
    </dgm:pt>
    <dgm:pt modelId="{064B302C-0340-4950-8363-C72415C600FD}" type="pres">
      <dgm:prSet presAssocID="{4EF7DBD8-AE25-4704-8C8C-E8E4687B859A}" presName="connectorText" presStyleLbl="sibTrans1D1" presStyleIdx="5" presStyleCnt="12"/>
      <dgm:spPr/>
    </dgm:pt>
    <dgm:pt modelId="{08584345-60CC-48A5-95D0-3AD47749414C}" type="pres">
      <dgm:prSet presAssocID="{947D50D4-90CA-4D7B-96B0-DFF2FD9881CD}" presName="node" presStyleLbl="node1" presStyleIdx="6" presStyleCnt="13" custScaleX="325774" custScaleY="261849" custLinFactNeighborX="498" custLinFactNeighborY="-78608">
        <dgm:presLayoutVars>
          <dgm:bulletEnabled val="1"/>
        </dgm:presLayoutVars>
      </dgm:prSet>
      <dgm:spPr/>
    </dgm:pt>
    <dgm:pt modelId="{0513F292-D14D-423F-93AE-6900BA8C902E}" type="pres">
      <dgm:prSet presAssocID="{074B76FC-F6A3-48DA-8882-DB7A7205205B}" presName="sibTrans" presStyleLbl="sibTrans1D1" presStyleIdx="6" presStyleCnt="12"/>
      <dgm:spPr/>
    </dgm:pt>
    <dgm:pt modelId="{F17CF8EE-2C9D-4D6B-B078-E450CD63DCC7}" type="pres">
      <dgm:prSet presAssocID="{074B76FC-F6A3-48DA-8882-DB7A7205205B}" presName="connectorText" presStyleLbl="sibTrans1D1" presStyleIdx="6" presStyleCnt="12"/>
      <dgm:spPr/>
    </dgm:pt>
    <dgm:pt modelId="{C92C5380-C8E6-4360-A49F-0EB20937B20A}" type="pres">
      <dgm:prSet presAssocID="{519124E9-92EA-4375-941A-37C3BC75E9FD}" presName="node" presStyleLbl="node1" presStyleIdx="7" presStyleCnt="13" custScaleX="127360" custScaleY="238622" custLinFactY="-5573" custLinFactNeighborX="-4019" custLinFactNeighborY="-100000">
        <dgm:presLayoutVars>
          <dgm:bulletEnabled val="1"/>
        </dgm:presLayoutVars>
      </dgm:prSet>
      <dgm:spPr/>
    </dgm:pt>
    <dgm:pt modelId="{1A5F12CB-724F-4540-BF48-92E293B3FD32}" type="pres">
      <dgm:prSet presAssocID="{ABB39DCF-289C-472D-B1B9-0D2D231A8139}" presName="sibTrans" presStyleLbl="sibTrans1D1" presStyleIdx="7" presStyleCnt="12"/>
      <dgm:spPr/>
    </dgm:pt>
    <dgm:pt modelId="{FEB199DC-1135-4B98-ABF6-3BC789543D47}" type="pres">
      <dgm:prSet presAssocID="{ABB39DCF-289C-472D-B1B9-0D2D231A8139}" presName="connectorText" presStyleLbl="sibTrans1D1" presStyleIdx="7" presStyleCnt="12"/>
      <dgm:spPr/>
    </dgm:pt>
    <dgm:pt modelId="{6C5D26B7-73CD-4C83-98B2-AF52D855D436}" type="pres">
      <dgm:prSet presAssocID="{319A0D4C-F8CA-47A7-B126-E8F22886494C}" presName="node" presStyleLbl="node1" presStyleIdx="8" presStyleCnt="13" custScaleX="122471" custScaleY="63325" custLinFactNeighborX="-638" custLinFactNeighborY="-78450">
        <dgm:presLayoutVars>
          <dgm:bulletEnabled val="1"/>
        </dgm:presLayoutVars>
      </dgm:prSet>
      <dgm:spPr/>
    </dgm:pt>
    <dgm:pt modelId="{121ABA6C-5484-4EA2-9499-512178B05D38}" type="pres">
      <dgm:prSet presAssocID="{B446D33F-7004-49FF-AE03-FAF0B7AC12D7}" presName="sibTrans" presStyleLbl="sibTrans1D1" presStyleIdx="8" presStyleCnt="12"/>
      <dgm:spPr/>
    </dgm:pt>
    <dgm:pt modelId="{95890753-CE12-469D-A4D4-83B47975785A}" type="pres">
      <dgm:prSet presAssocID="{B446D33F-7004-49FF-AE03-FAF0B7AC12D7}" presName="connectorText" presStyleLbl="sibTrans1D1" presStyleIdx="8" presStyleCnt="12"/>
      <dgm:spPr/>
    </dgm:pt>
    <dgm:pt modelId="{05DEEECC-E8F8-42B0-AE5A-585391171D79}" type="pres">
      <dgm:prSet presAssocID="{2DF661B7-6C25-4733-BF14-164C91555E87}" presName="node" presStyleLbl="node1" presStyleIdx="9" presStyleCnt="13" custScaleX="142586" custScaleY="140220" custLinFactNeighborX="23195" custLinFactNeighborY="-59809">
        <dgm:presLayoutVars>
          <dgm:bulletEnabled val="1"/>
        </dgm:presLayoutVars>
      </dgm:prSet>
      <dgm:spPr/>
    </dgm:pt>
    <dgm:pt modelId="{6B525611-1B3A-4328-8E50-68AB25A012EC}" type="pres">
      <dgm:prSet presAssocID="{228B9B09-F1CC-41C0-9AD1-736ECD38B9C6}" presName="sibTrans" presStyleLbl="sibTrans1D1" presStyleIdx="9" presStyleCnt="12"/>
      <dgm:spPr/>
    </dgm:pt>
    <dgm:pt modelId="{2F23231F-5D60-465B-B4D0-BD34EFB82125}" type="pres">
      <dgm:prSet presAssocID="{228B9B09-F1CC-41C0-9AD1-736ECD38B9C6}" presName="connectorText" presStyleLbl="sibTrans1D1" presStyleIdx="9" presStyleCnt="12"/>
      <dgm:spPr/>
    </dgm:pt>
    <dgm:pt modelId="{82629D04-70F3-4B63-9095-4993D59F6621}" type="pres">
      <dgm:prSet presAssocID="{A405DA09-EACA-4F54-85F6-F5E437E1DE29}" presName="node" presStyleLbl="node1" presStyleIdx="10" presStyleCnt="13" custScaleX="158052" custScaleY="140683" custLinFactNeighborX="59636" custLinFactNeighborY="-59578">
        <dgm:presLayoutVars>
          <dgm:bulletEnabled val="1"/>
        </dgm:presLayoutVars>
      </dgm:prSet>
      <dgm:spPr/>
    </dgm:pt>
    <dgm:pt modelId="{ED508648-9138-4587-A7BC-215A231A4686}" type="pres">
      <dgm:prSet presAssocID="{E39C3F09-CD90-427A-A3CE-6006E37A28E1}" presName="sibTrans" presStyleLbl="sibTrans1D1" presStyleIdx="10" presStyleCnt="12"/>
      <dgm:spPr/>
    </dgm:pt>
    <dgm:pt modelId="{705E935C-668D-4AFE-83B3-E8656253A42F}" type="pres">
      <dgm:prSet presAssocID="{E39C3F09-CD90-427A-A3CE-6006E37A28E1}" presName="connectorText" presStyleLbl="sibTrans1D1" presStyleIdx="10" presStyleCnt="12"/>
      <dgm:spPr/>
    </dgm:pt>
    <dgm:pt modelId="{695C3355-0C5D-438B-8C6C-E417107FAA2E}" type="pres">
      <dgm:prSet presAssocID="{D96205C3-3953-4A04-AEFE-F891AAE99456}" presName="node" presStyleLbl="node1" presStyleIdx="11" presStyleCnt="13" custScaleX="138085" custScaleY="77741" custLinFactX="23715" custLinFactY="-20758" custLinFactNeighborX="100000" custLinFactNeighborY="-100000">
        <dgm:presLayoutVars>
          <dgm:bulletEnabled val="1"/>
        </dgm:presLayoutVars>
      </dgm:prSet>
      <dgm:spPr/>
    </dgm:pt>
    <dgm:pt modelId="{04ECEAF5-F8D7-4385-A07E-39BF142B3784}" type="pres">
      <dgm:prSet presAssocID="{09EBFEF7-00E3-4D80-90CE-758112004522}" presName="sibTrans" presStyleLbl="sibTrans1D1" presStyleIdx="11" presStyleCnt="12"/>
      <dgm:spPr/>
    </dgm:pt>
    <dgm:pt modelId="{874CB09D-5824-44DF-9D0F-8D47FBD09329}" type="pres">
      <dgm:prSet presAssocID="{09EBFEF7-00E3-4D80-90CE-758112004522}" presName="connectorText" presStyleLbl="sibTrans1D1" presStyleIdx="11" presStyleCnt="12"/>
      <dgm:spPr/>
    </dgm:pt>
    <dgm:pt modelId="{1A24AD97-9982-479A-90BD-679719FD0B26}" type="pres">
      <dgm:prSet presAssocID="{5E3DF27B-5A2F-42B4-A723-3A1B2023E5AF}" presName="node" presStyleLbl="node1" presStyleIdx="12" presStyleCnt="13" custScaleX="109031" custScaleY="106516" custLinFactNeighborX="-74532" custLinFactNeighborY="2565">
        <dgm:presLayoutVars>
          <dgm:bulletEnabled val="1"/>
        </dgm:presLayoutVars>
      </dgm:prSet>
      <dgm:spPr/>
    </dgm:pt>
  </dgm:ptLst>
  <dgm:cxnLst>
    <dgm:cxn modelId="{0B0FE111-8AE8-4172-90B9-0CCC8C332DC5}" srcId="{6355549A-F06E-4680-BEB2-EDC601DF12B1}" destId="{BAF384DF-4E44-42AC-912A-FF8BEFFE98FB}" srcOrd="4" destOrd="0" parTransId="{187C4F33-CC9B-4008-A070-867ABEAED74B}" sibTransId="{A5010019-E64B-4D75-92E1-FB6F2AE429CF}"/>
    <dgm:cxn modelId="{94968113-4642-419C-B0C6-D4ED69CDC4E2}" type="presOf" srcId="{5E3DF27B-5A2F-42B4-A723-3A1B2023E5AF}" destId="{1A24AD97-9982-479A-90BD-679719FD0B26}" srcOrd="0" destOrd="0" presId="urn:microsoft.com/office/officeart/2005/8/layout/bProcess3"/>
    <dgm:cxn modelId="{B94B4B14-C6B5-47A0-BD8B-A6C8D83E46C1}" srcId="{6355549A-F06E-4680-BEB2-EDC601DF12B1}" destId="{319A0D4C-F8CA-47A7-B126-E8F22886494C}" srcOrd="8" destOrd="0" parTransId="{B5375D6C-8833-4003-854E-2C2D199FF49F}" sibTransId="{B446D33F-7004-49FF-AE03-FAF0B7AC12D7}"/>
    <dgm:cxn modelId="{9CCC3017-A308-477C-BA39-F315688B5693}" type="presOf" srcId="{4C30603E-61CE-43E7-A852-DE57331CB67C}" destId="{6D9C896E-51B6-4506-AFC4-BA9836DECEC0}" srcOrd="1" destOrd="0" presId="urn:microsoft.com/office/officeart/2005/8/layout/bProcess3"/>
    <dgm:cxn modelId="{400CAE28-3269-4CCA-B27A-816ED1669A1F}" srcId="{6355549A-F06E-4680-BEB2-EDC601DF12B1}" destId="{6095FAA6-E106-4A75-A328-512F57C0C635}" srcOrd="5" destOrd="0" parTransId="{4F679808-9FCC-4691-B0D0-A9ADF96277C4}" sibTransId="{4EF7DBD8-AE25-4704-8C8C-E8E4687B859A}"/>
    <dgm:cxn modelId="{883DDF2C-A0A9-4BCC-8214-697A39C71489}" srcId="{6355549A-F06E-4680-BEB2-EDC601DF12B1}" destId="{D96205C3-3953-4A04-AEFE-F891AAE99456}" srcOrd="11" destOrd="0" parTransId="{921C38B2-A8FC-439B-A73C-E541E72CA57A}" sibTransId="{09EBFEF7-00E3-4D80-90CE-758112004522}"/>
    <dgm:cxn modelId="{FA07612D-83D7-4CE7-92C4-9500E49B1482}" type="presOf" srcId="{4EF7DBD8-AE25-4704-8C8C-E8E4687B859A}" destId="{E7941D1C-793A-4253-ACC6-780395327BA6}" srcOrd="0" destOrd="0" presId="urn:microsoft.com/office/officeart/2005/8/layout/bProcess3"/>
    <dgm:cxn modelId="{40721C34-5221-41AE-99D0-475D1B1902A0}" srcId="{6355549A-F06E-4680-BEB2-EDC601DF12B1}" destId="{947D50D4-90CA-4D7B-96B0-DFF2FD9881CD}" srcOrd="6" destOrd="0" parTransId="{0FA59D3D-C1A4-4E48-BADC-F5749DD5FB1A}" sibTransId="{074B76FC-F6A3-48DA-8882-DB7A7205205B}"/>
    <dgm:cxn modelId="{BD829634-AAB1-44EE-B245-752A622BD06D}" type="presOf" srcId="{F045DD11-E301-44A4-ABCE-D4E5CA73681D}" destId="{CD606761-9A5A-442C-B323-4C4B8A9DBFA4}" srcOrd="0" destOrd="0" presId="urn:microsoft.com/office/officeart/2005/8/layout/bProcess3"/>
    <dgm:cxn modelId="{2491AC35-912B-4958-AD88-0D1700A6C708}" type="presOf" srcId="{A5010019-E64B-4D75-92E1-FB6F2AE429CF}" destId="{AFB2B1BE-722B-4DB1-A0E5-7FD9546CAD3C}" srcOrd="0" destOrd="0" presId="urn:microsoft.com/office/officeart/2005/8/layout/bProcess3"/>
    <dgm:cxn modelId="{EEA2E03E-692C-40CA-962C-8D8A810C5310}" type="presOf" srcId="{CD971299-637C-4ACE-8B96-8CEBB74D6E94}" destId="{8951BE98-0105-486A-8F4F-4DA893B5E554}" srcOrd="1" destOrd="0" presId="urn:microsoft.com/office/officeart/2005/8/layout/bProcess3"/>
    <dgm:cxn modelId="{7CB36960-DC1D-4944-85AD-BCA45B15FB3A}" type="presOf" srcId="{074B76FC-F6A3-48DA-8882-DB7A7205205B}" destId="{0513F292-D14D-423F-93AE-6900BA8C902E}" srcOrd="0" destOrd="0" presId="urn:microsoft.com/office/officeart/2005/8/layout/bProcess3"/>
    <dgm:cxn modelId="{DA99E743-C5DF-4572-95B3-68905161A07B}" type="presOf" srcId="{228B9B09-F1CC-41C0-9AD1-736ECD38B9C6}" destId="{6B525611-1B3A-4328-8E50-68AB25A012EC}" srcOrd="0" destOrd="0" presId="urn:microsoft.com/office/officeart/2005/8/layout/bProcess3"/>
    <dgm:cxn modelId="{91EC094A-83CB-4C1E-A2E4-C175027FC8E2}" type="presOf" srcId="{ABB39DCF-289C-472D-B1B9-0D2D231A8139}" destId="{FEB199DC-1135-4B98-ABF6-3BC789543D47}" srcOrd="1" destOrd="0" presId="urn:microsoft.com/office/officeart/2005/8/layout/bProcess3"/>
    <dgm:cxn modelId="{A487756A-A0A7-4F43-8172-F3158E53F625}" srcId="{6355549A-F06E-4680-BEB2-EDC601DF12B1}" destId="{2DF661B7-6C25-4733-BF14-164C91555E87}" srcOrd="9" destOrd="0" parTransId="{D2AF4F7F-5C11-4430-B65D-CB22FE2513A2}" sibTransId="{228B9B09-F1CC-41C0-9AD1-736ECD38B9C6}"/>
    <dgm:cxn modelId="{1A15356D-38B0-467E-8BEE-486EB3E6879F}" type="presOf" srcId="{CD971299-637C-4ACE-8B96-8CEBB74D6E94}" destId="{1FDF544D-E556-424C-AF85-E6934120A79D}" srcOrd="0" destOrd="0" presId="urn:microsoft.com/office/officeart/2005/8/layout/bProcess3"/>
    <dgm:cxn modelId="{1618FD6E-05EF-40AF-BC2A-CB9AC9BA0984}" type="presOf" srcId="{074B76FC-F6A3-48DA-8882-DB7A7205205B}" destId="{F17CF8EE-2C9D-4D6B-B078-E450CD63DCC7}" srcOrd="1" destOrd="0" presId="urn:microsoft.com/office/officeart/2005/8/layout/bProcess3"/>
    <dgm:cxn modelId="{24993751-2A9D-40AA-B3DC-02E6B42F4B4A}" type="presOf" srcId="{ABB39DCF-289C-472D-B1B9-0D2D231A8139}" destId="{1A5F12CB-724F-4540-BF48-92E293B3FD32}" srcOrd="0" destOrd="0" presId="urn:microsoft.com/office/officeart/2005/8/layout/bProcess3"/>
    <dgm:cxn modelId="{2D516C53-CA4E-4DD2-9FB0-545E41BA47D4}" type="presOf" srcId="{B446D33F-7004-49FF-AE03-FAF0B7AC12D7}" destId="{121ABA6C-5484-4EA2-9499-512178B05D38}" srcOrd="0" destOrd="0" presId="urn:microsoft.com/office/officeart/2005/8/layout/bProcess3"/>
    <dgm:cxn modelId="{1C29D173-5106-4B78-9C8E-48563F84DE69}" type="presOf" srcId="{519124E9-92EA-4375-941A-37C3BC75E9FD}" destId="{C92C5380-C8E6-4360-A49F-0EB20937B20A}" srcOrd="0" destOrd="0" presId="urn:microsoft.com/office/officeart/2005/8/layout/bProcess3"/>
    <dgm:cxn modelId="{773D0A75-8595-41E4-9696-3D2A0FDD358D}" type="presOf" srcId="{AE6CD43D-2035-473E-B41F-217A9485B52C}" destId="{69F07854-255A-42B7-B610-0E9E180E5097}" srcOrd="1" destOrd="0" presId="urn:microsoft.com/office/officeart/2005/8/layout/bProcess3"/>
    <dgm:cxn modelId="{A25D4983-3E8B-49F4-84C0-BEBA40C5F70B}" type="presOf" srcId="{A405DA09-EACA-4F54-85F6-F5E437E1DE29}" destId="{82629D04-70F3-4B63-9095-4993D59F6621}" srcOrd="0" destOrd="0" presId="urn:microsoft.com/office/officeart/2005/8/layout/bProcess3"/>
    <dgm:cxn modelId="{28FD9C8E-C8BA-45B6-B260-78A60E9BC43F}" type="presOf" srcId="{319A0D4C-F8CA-47A7-B126-E8F22886494C}" destId="{6C5D26B7-73CD-4C83-98B2-AF52D855D436}" srcOrd="0" destOrd="0" presId="urn:microsoft.com/office/officeart/2005/8/layout/bProcess3"/>
    <dgm:cxn modelId="{9153578F-ED69-4335-BE59-6DF423066FB1}" type="presOf" srcId="{890894EF-15B0-404A-9ADE-140A6306F6F6}" destId="{E3F01EDF-6A9F-4799-B4DC-EF50E7E28F46}" srcOrd="0" destOrd="0" presId="urn:microsoft.com/office/officeart/2005/8/layout/bProcess3"/>
    <dgm:cxn modelId="{16FE1E90-4FBB-46D2-BCC5-F9478709804D}" type="presOf" srcId="{AE6CD43D-2035-473E-B41F-217A9485B52C}" destId="{BFE8A089-58A8-45E1-A338-74C51075C2FB}" srcOrd="0" destOrd="0" presId="urn:microsoft.com/office/officeart/2005/8/layout/bProcess3"/>
    <dgm:cxn modelId="{8468E692-A49B-4FBA-B281-68307E44E995}" type="presOf" srcId="{B446D33F-7004-49FF-AE03-FAF0B7AC12D7}" destId="{95890753-CE12-469D-A4D4-83B47975785A}" srcOrd="1" destOrd="0" presId="urn:microsoft.com/office/officeart/2005/8/layout/bProcess3"/>
    <dgm:cxn modelId="{3A6F0093-AFC2-48C6-AA76-75F43006245F}" srcId="{6355549A-F06E-4680-BEB2-EDC601DF12B1}" destId="{5E3DF27B-5A2F-42B4-A723-3A1B2023E5AF}" srcOrd="12" destOrd="0" parTransId="{8C25B3B6-C1FD-430F-8334-586D5E20C1F4}" sibTransId="{024FB356-B5EC-474D-ADA6-8EE5E439D43E}"/>
    <dgm:cxn modelId="{F101BC94-91DB-4174-A36C-AF5FBCC2B03A}" type="presOf" srcId="{E39C3F09-CD90-427A-A3CE-6006E37A28E1}" destId="{705E935C-668D-4AFE-83B3-E8656253A42F}" srcOrd="1" destOrd="0" presId="urn:microsoft.com/office/officeart/2005/8/layout/bProcess3"/>
    <dgm:cxn modelId="{36B3AE9A-3697-4833-9151-48382690F234}" type="presOf" srcId="{09EBFEF7-00E3-4D80-90CE-758112004522}" destId="{04ECEAF5-F8D7-4385-A07E-39BF142B3784}" srcOrd="0" destOrd="0" presId="urn:microsoft.com/office/officeart/2005/8/layout/bProcess3"/>
    <dgm:cxn modelId="{C215C49F-2E4A-4471-90BD-AA257DEB5E58}" type="presOf" srcId="{228B9B09-F1CC-41C0-9AD1-736ECD38B9C6}" destId="{2F23231F-5D60-465B-B4D0-BD34EFB82125}" srcOrd="1" destOrd="0" presId="urn:microsoft.com/office/officeart/2005/8/layout/bProcess3"/>
    <dgm:cxn modelId="{A89A18B4-8DEB-4A17-BF58-15CCAC91A12A}" srcId="{6355549A-F06E-4680-BEB2-EDC601DF12B1}" destId="{280BBCB8-A49D-41E2-A5D1-376A5E93A167}" srcOrd="3" destOrd="0" parTransId="{EB94FC76-F384-46C4-8B63-417F31F532B5}" sibTransId="{AE6CD43D-2035-473E-B41F-217A9485B52C}"/>
    <dgm:cxn modelId="{8E2E7CB6-6B2A-4DA5-A3BC-75903540B5E5}" type="presOf" srcId="{F045DD11-E301-44A4-ABCE-D4E5CA73681D}" destId="{3B250211-1319-4F64-9167-84CEAC48D825}" srcOrd="1" destOrd="0" presId="urn:microsoft.com/office/officeart/2005/8/layout/bProcess3"/>
    <dgm:cxn modelId="{D2602CBB-7AE7-469C-952E-FACBE047F0CD}" srcId="{6355549A-F06E-4680-BEB2-EDC601DF12B1}" destId="{33B1F1FC-CD0D-47BE-84C9-7D57E6C02B67}" srcOrd="2" destOrd="0" parTransId="{E9C69100-E8A0-42D1-85C4-581C0F5905F7}" sibTransId="{4C30603E-61CE-43E7-A852-DE57331CB67C}"/>
    <dgm:cxn modelId="{2168EDBB-60F9-4156-AC6F-8EADB7DD13F5}" type="presOf" srcId="{6095FAA6-E106-4A75-A328-512F57C0C635}" destId="{6F670B7D-30E0-4FC3-8A21-73AA1AFBCDF7}" srcOrd="0" destOrd="0" presId="urn:microsoft.com/office/officeart/2005/8/layout/bProcess3"/>
    <dgm:cxn modelId="{F8AA3DBD-E7C0-46F7-AE71-4913F263B39B}" type="presOf" srcId="{947D50D4-90CA-4D7B-96B0-DFF2FD9881CD}" destId="{08584345-60CC-48A5-95D0-3AD47749414C}" srcOrd="0" destOrd="0" presId="urn:microsoft.com/office/officeart/2005/8/layout/bProcess3"/>
    <dgm:cxn modelId="{20B3F1BE-D7BB-47CC-8560-2860BE9786CA}" type="presOf" srcId="{4C30603E-61CE-43E7-A852-DE57331CB67C}" destId="{6F286AB6-C414-4FAD-B448-715892CF78F5}" srcOrd="0" destOrd="0" presId="urn:microsoft.com/office/officeart/2005/8/layout/bProcess3"/>
    <dgm:cxn modelId="{5E0793C2-5052-4F63-902C-7BD1212396FD}" type="presOf" srcId="{A5010019-E64B-4D75-92E1-FB6F2AE429CF}" destId="{1A86C8A1-E84B-4007-84DD-CC9A19EC8AFF}" srcOrd="1" destOrd="0" presId="urn:microsoft.com/office/officeart/2005/8/layout/bProcess3"/>
    <dgm:cxn modelId="{6E52D0C9-395F-4364-93D3-4866BE94E529}" srcId="{6355549A-F06E-4680-BEB2-EDC601DF12B1}" destId="{13A1813F-17CE-4FAB-86BB-1AF11111D28B}" srcOrd="0" destOrd="0" parTransId="{58475664-8199-462D-92CF-BD2282F4E2DF}" sibTransId="{CD971299-637C-4ACE-8B96-8CEBB74D6E94}"/>
    <dgm:cxn modelId="{F7DB4FCC-9B51-408F-865F-CCF8392B9268}" type="presOf" srcId="{13A1813F-17CE-4FAB-86BB-1AF11111D28B}" destId="{D19DC5CE-BE48-4EB4-8512-2502742705B5}" srcOrd="0" destOrd="0" presId="urn:microsoft.com/office/officeart/2005/8/layout/bProcess3"/>
    <dgm:cxn modelId="{9CF490D0-BE59-47E3-8735-1BD420E1EA48}" srcId="{6355549A-F06E-4680-BEB2-EDC601DF12B1}" destId="{519124E9-92EA-4375-941A-37C3BC75E9FD}" srcOrd="7" destOrd="0" parTransId="{56B52A4B-7D98-4B5B-ADCE-3B11DD473B28}" sibTransId="{ABB39DCF-289C-472D-B1B9-0D2D231A8139}"/>
    <dgm:cxn modelId="{8F765AD2-133E-4CA6-B6A8-C0EDA1F9A18E}" type="presOf" srcId="{09EBFEF7-00E3-4D80-90CE-758112004522}" destId="{874CB09D-5824-44DF-9D0F-8D47FBD09329}" srcOrd="1" destOrd="0" presId="urn:microsoft.com/office/officeart/2005/8/layout/bProcess3"/>
    <dgm:cxn modelId="{E86EFED9-C56F-4E85-B539-818D1AD45C68}" srcId="{6355549A-F06E-4680-BEB2-EDC601DF12B1}" destId="{A405DA09-EACA-4F54-85F6-F5E437E1DE29}" srcOrd="10" destOrd="0" parTransId="{38844FA1-0C14-4D67-9E00-A1E91B25C702}" sibTransId="{E39C3F09-CD90-427A-A3CE-6006E37A28E1}"/>
    <dgm:cxn modelId="{BADA88DF-8AEA-4C74-8C42-7D9F0A1FB8BA}" type="presOf" srcId="{D96205C3-3953-4A04-AEFE-F891AAE99456}" destId="{695C3355-0C5D-438B-8C6C-E417107FAA2E}" srcOrd="0" destOrd="0" presId="urn:microsoft.com/office/officeart/2005/8/layout/bProcess3"/>
    <dgm:cxn modelId="{FC9A0BE0-C0F6-4B2F-8984-F91FC0883696}" type="presOf" srcId="{280BBCB8-A49D-41E2-A5D1-376A5E93A167}" destId="{13C4BCE8-4A67-4B48-B470-F302DEB75E0C}" srcOrd="0" destOrd="0" presId="urn:microsoft.com/office/officeart/2005/8/layout/bProcess3"/>
    <dgm:cxn modelId="{8BAA9AE4-C9F2-4BB2-A270-6B2223E6A061}" type="presOf" srcId="{6355549A-F06E-4680-BEB2-EDC601DF12B1}" destId="{8BF1B910-1CC6-4B76-BA4D-64886D999C5C}" srcOrd="0" destOrd="0" presId="urn:microsoft.com/office/officeart/2005/8/layout/bProcess3"/>
    <dgm:cxn modelId="{4078F9E8-4E36-4631-8A87-61E57E0823BC}" type="presOf" srcId="{E39C3F09-CD90-427A-A3CE-6006E37A28E1}" destId="{ED508648-9138-4587-A7BC-215A231A4686}" srcOrd="0" destOrd="0" presId="urn:microsoft.com/office/officeart/2005/8/layout/bProcess3"/>
    <dgm:cxn modelId="{D6E2EFEC-E4C7-4672-9156-B8A85B2E11A5}" type="presOf" srcId="{BAF384DF-4E44-42AC-912A-FF8BEFFE98FB}" destId="{61049A0C-FA3B-4A60-A93A-E4A8E50B8F95}" srcOrd="0" destOrd="0" presId="urn:microsoft.com/office/officeart/2005/8/layout/bProcess3"/>
    <dgm:cxn modelId="{0F5678F6-ED21-4E69-87DB-5D5B35428117}" type="presOf" srcId="{2DF661B7-6C25-4733-BF14-164C91555E87}" destId="{05DEEECC-E8F8-42B0-AE5A-585391171D79}" srcOrd="0" destOrd="0" presId="urn:microsoft.com/office/officeart/2005/8/layout/bProcess3"/>
    <dgm:cxn modelId="{9E905CFA-FFAE-49FE-B16B-235367EA00B2}" srcId="{6355549A-F06E-4680-BEB2-EDC601DF12B1}" destId="{890894EF-15B0-404A-9ADE-140A6306F6F6}" srcOrd="1" destOrd="0" parTransId="{E477D835-5140-4BA2-99BB-F35D6B926AF8}" sibTransId="{F045DD11-E301-44A4-ABCE-D4E5CA73681D}"/>
    <dgm:cxn modelId="{A53977FB-31AB-4730-A1CF-E19523A3C1A7}" type="presOf" srcId="{4EF7DBD8-AE25-4704-8C8C-E8E4687B859A}" destId="{064B302C-0340-4950-8363-C72415C600FD}" srcOrd="1" destOrd="0" presId="urn:microsoft.com/office/officeart/2005/8/layout/bProcess3"/>
    <dgm:cxn modelId="{2F1D69FE-4350-4FA3-A9FE-0B5A07F7E7FD}" type="presOf" srcId="{33B1F1FC-CD0D-47BE-84C9-7D57E6C02B67}" destId="{89C11901-04DD-4F97-BA33-FA5E8C1930B7}" srcOrd="0" destOrd="0" presId="urn:microsoft.com/office/officeart/2005/8/layout/bProcess3"/>
    <dgm:cxn modelId="{E05B64ED-4E8B-4490-8ABB-3EF1673F9211}" type="presParOf" srcId="{8BF1B910-1CC6-4B76-BA4D-64886D999C5C}" destId="{D19DC5CE-BE48-4EB4-8512-2502742705B5}" srcOrd="0" destOrd="0" presId="urn:microsoft.com/office/officeart/2005/8/layout/bProcess3"/>
    <dgm:cxn modelId="{78177A1B-CE86-4A2E-ABC3-12D4CA426BE4}" type="presParOf" srcId="{8BF1B910-1CC6-4B76-BA4D-64886D999C5C}" destId="{1FDF544D-E556-424C-AF85-E6934120A79D}" srcOrd="1" destOrd="0" presId="urn:microsoft.com/office/officeart/2005/8/layout/bProcess3"/>
    <dgm:cxn modelId="{2DDAC6DC-D5E8-4469-900B-9202E8F251D0}" type="presParOf" srcId="{1FDF544D-E556-424C-AF85-E6934120A79D}" destId="{8951BE98-0105-486A-8F4F-4DA893B5E554}" srcOrd="0" destOrd="0" presId="urn:microsoft.com/office/officeart/2005/8/layout/bProcess3"/>
    <dgm:cxn modelId="{91B7E514-BF4D-4CDE-A8CD-6F3AB8F853ED}" type="presParOf" srcId="{8BF1B910-1CC6-4B76-BA4D-64886D999C5C}" destId="{E3F01EDF-6A9F-4799-B4DC-EF50E7E28F46}" srcOrd="2" destOrd="0" presId="urn:microsoft.com/office/officeart/2005/8/layout/bProcess3"/>
    <dgm:cxn modelId="{EC20BB15-9281-4996-9B8E-F0384D5D1D43}" type="presParOf" srcId="{8BF1B910-1CC6-4B76-BA4D-64886D999C5C}" destId="{CD606761-9A5A-442C-B323-4C4B8A9DBFA4}" srcOrd="3" destOrd="0" presId="urn:microsoft.com/office/officeart/2005/8/layout/bProcess3"/>
    <dgm:cxn modelId="{6CBE6964-21DB-4133-A0B2-610E868261A2}" type="presParOf" srcId="{CD606761-9A5A-442C-B323-4C4B8A9DBFA4}" destId="{3B250211-1319-4F64-9167-84CEAC48D825}" srcOrd="0" destOrd="0" presId="urn:microsoft.com/office/officeart/2005/8/layout/bProcess3"/>
    <dgm:cxn modelId="{A442331D-2113-4C35-A1FD-D55DC187C1E1}" type="presParOf" srcId="{8BF1B910-1CC6-4B76-BA4D-64886D999C5C}" destId="{89C11901-04DD-4F97-BA33-FA5E8C1930B7}" srcOrd="4" destOrd="0" presId="urn:microsoft.com/office/officeart/2005/8/layout/bProcess3"/>
    <dgm:cxn modelId="{1B33BFF5-92D2-4EFF-897F-02AFB74A7E71}" type="presParOf" srcId="{8BF1B910-1CC6-4B76-BA4D-64886D999C5C}" destId="{6F286AB6-C414-4FAD-B448-715892CF78F5}" srcOrd="5" destOrd="0" presId="urn:microsoft.com/office/officeart/2005/8/layout/bProcess3"/>
    <dgm:cxn modelId="{646C5BB9-8F2D-4851-9602-C8CC8AD5F4AD}" type="presParOf" srcId="{6F286AB6-C414-4FAD-B448-715892CF78F5}" destId="{6D9C896E-51B6-4506-AFC4-BA9836DECEC0}" srcOrd="0" destOrd="0" presId="urn:microsoft.com/office/officeart/2005/8/layout/bProcess3"/>
    <dgm:cxn modelId="{C8D4BB6B-8D4F-45EB-81AA-79E9560A6FE9}" type="presParOf" srcId="{8BF1B910-1CC6-4B76-BA4D-64886D999C5C}" destId="{13C4BCE8-4A67-4B48-B470-F302DEB75E0C}" srcOrd="6" destOrd="0" presId="urn:microsoft.com/office/officeart/2005/8/layout/bProcess3"/>
    <dgm:cxn modelId="{3A2CEB23-422C-4CC8-9F70-CAFCEAAEDC0F}" type="presParOf" srcId="{8BF1B910-1CC6-4B76-BA4D-64886D999C5C}" destId="{BFE8A089-58A8-45E1-A338-74C51075C2FB}" srcOrd="7" destOrd="0" presId="urn:microsoft.com/office/officeart/2005/8/layout/bProcess3"/>
    <dgm:cxn modelId="{20816831-D6FF-4B0A-8D2C-D48E2E98664C}" type="presParOf" srcId="{BFE8A089-58A8-45E1-A338-74C51075C2FB}" destId="{69F07854-255A-42B7-B610-0E9E180E5097}" srcOrd="0" destOrd="0" presId="urn:microsoft.com/office/officeart/2005/8/layout/bProcess3"/>
    <dgm:cxn modelId="{23AE00A5-3EC9-4D06-96C9-694FF54F9445}" type="presParOf" srcId="{8BF1B910-1CC6-4B76-BA4D-64886D999C5C}" destId="{61049A0C-FA3B-4A60-A93A-E4A8E50B8F95}" srcOrd="8" destOrd="0" presId="urn:microsoft.com/office/officeart/2005/8/layout/bProcess3"/>
    <dgm:cxn modelId="{A0C93200-4DDE-4BE7-A6A3-BF77542EB441}" type="presParOf" srcId="{8BF1B910-1CC6-4B76-BA4D-64886D999C5C}" destId="{AFB2B1BE-722B-4DB1-A0E5-7FD9546CAD3C}" srcOrd="9" destOrd="0" presId="urn:microsoft.com/office/officeart/2005/8/layout/bProcess3"/>
    <dgm:cxn modelId="{39DC30BD-F24E-4C26-A3A1-815AEB22B740}" type="presParOf" srcId="{AFB2B1BE-722B-4DB1-A0E5-7FD9546CAD3C}" destId="{1A86C8A1-E84B-4007-84DD-CC9A19EC8AFF}" srcOrd="0" destOrd="0" presId="urn:microsoft.com/office/officeart/2005/8/layout/bProcess3"/>
    <dgm:cxn modelId="{721DA12C-055A-4A67-A453-F4F193C8106C}" type="presParOf" srcId="{8BF1B910-1CC6-4B76-BA4D-64886D999C5C}" destId="{6F670B7D-30E0-4FC3-8A21-73AA1AFBCDF7}" srcOrd="10" destOrd="0" presId="urn:microsoft.com/office/officeart/2005/8/layout/bProcess3"/>
    <dgm:cxn modelId="{A510C88E-6463-4E0F-A743-FBB623387F4D}" type="presParOf" srcId="{8BF1B910-1CC6-4B76-BA4D-64886D999C5C}" destId="{E7941D1C-793A-4253-ACC6-780395327BA6}" srcOrd="11" destOrd="0" presId="urn:microsoft.com/office/officeart/2005/8/layout/bProcess3"/>
    <dgm:cxn modelId="{453F551F-120C-4E02-8C63-71ADFA4C321C}" type="presParOf" srcId="{E7941D1C-793A-4253-ACC6-780395327BA6}" destId="{064B302C-0340-4950-8363-C72415C600FD}" srcOrd="0" destOrd="0" presId="urn:microsoft.com/office/officeart/2005/8/layout/bProcess3"/>
    <dgm:cxn modelId="{224E9C74-23E0-4069-8835-2522AF3EBE32}" type="presParOf" srcId="{8BF1B910-1CC6-4B76-BA4D-64886D999C5C}" destId="{08584345-60CC-48A5-95D0-3AD47749414C}" srcOrd="12" destOrd="0" presId="urn:microsoft.com/office/officeart/2005/8/layout/bProcess3"/>
    <dgm:cxn modelId="{5CF8258C-D843-40D0-9BCA-541EE43CCAC3}" type="presParOf" srcId="{8BF1B910-1CC6-4B76-BA4D-64886D999C5C}" destId="{0513F292-D14D-423F-93AE-6900BA8C902E}" srcOrd="13" destOrd="0" presId="urn:microsoft.com/office/officeart/2005/8/layout/bProcess3"/>
    <dgm:cxn modelId="{623EF2B0-6DF1-481E-A5CF-135297F02168}" type="presParOf" srcId="{0513F292-D14D-423F-93AE-6900BA8C902E}" destId="{F17CF8EE-2C9D-4D6B-B078-E450CD63DCC7}" srcOrd="0" destOrd="0" presId="urn:microsoft.com/office/officeart/2005/8/layout/bProcess3"/>
    <dgm:cxn modelId="{92BB87BB-39BF-4EF4-8B9E-02FDF1BC461C}" type="presParOf" srcId="{8BF1B910-1CC6-4B76-BA4D-64886D999C5C}" destId="{C92C5380-C8E6-4360-A49F-0EB20937B20A}" srcOrd="14" destOrd="0" presId="urn:microsoft.com/office/officeart/2005/8/layout/bProcess3"/>
    <dgm:cxn modelId="{5C53CB36-84A9-4A2D-B4BD-71E0EF0D9D7B}" type="presParOf" srcId="{8BF1B910-1CC6-4B76-BA4D-64886D999C5C}" destId="{1A5F12CB-724F-4540-BF48-92E293B3FD32}" srcOrd="15" destOrd="0" presId="urn:microsoft.com/office/officeart/2005/8/layout/bProcess3"/>
    <dgm:cxn modelId="{E4636369-B413-4397-98EA-9435522BD7A8}" type="presParOf" srcId="{1A5F12CB-724F-4540-BF48-92E293B3FD32}" destId="{FEB199DC-1135-4B98-ABF6-3BC789543D47}" srcOrd="0" destOrd="0" presId="urn:microsoft.com/office/officeart/2005/8/layout/bProcess3"/>
    <dgm:cxn modelId="{6D8E0E2D-7B5F-4F42-B022-0AC0B63189E9}" type="presParOf" srcId="{8BF1B910-1CC6-4B76-BA4D-64886D999C5C}" destId="{6C5D26B7-73CD-4C83-98B2-AF52D855D436}" srcOrd="16" destOrd="0" presId="urn:microsoft.com/office/officeart/2005/8/layout/bProcess3"/>
    <dgm:cxn modelId="{142944C7-DED8-4FDC-B8E7-D149923B9524}" type="presParOf" srcId="{8BF1B910-1CC6-4B76-BA4D-64886D999C5C}" destId="{121ABA6C-5484-4EA2-9499-512178B05D38}" srcOrd="17" destOrd="0" presId="urn:microsoft.com/office/officeart/2005/8/layout/bProcess3"/>
    <dgm:cxn modelId="{DB6B00C4-FB9D-420F-ABC8-4E93DCAE6ADF}" type="presParOf" srcId="{121ABA6C-5484-4EA2-9499-512178B05D38}" destId="{95890753-CE12-469D-A4D4-83B47975785A}" srcOrd="0" destOrd="0" presId="urn:microsoft.com/office/officeart/2005/8/layout/bProcess3"/>
    <dgm:cxn modelId="{D246FBDB-F9AE-42D7-B94B-CD8459A8D7B9}" type="presParOf" srcId="{8BF1B910-1CC6-4B76-BA4D-64886D999C5C}" destId="{05DEEECC-E8F8-42B0-AE5A-585391171D79}" srcOrd="18" destOrd="0" presId="urn:microsoft.com/office/officeart/2005/8/layout/bProcess3"/>
    <dgm:cxn modelId="{51F3A6AC-2487-4DED-8C8C-900FDA5D2002}" type="presParOf" srcId="{8BF1B910-1CC6-4B76-BA4D-64886D999C5C}" destId="{6B525611-1B3A-4328-8E50-68AB25A012EC}" srcOrd="19" destOrd="0" presId="urn:microsoft.com/office/officeart/2005/8/layout/bProcess3"/>
    <dgm:cxn modelId="{CF69F2A0-6BFA-4274-8536-096BE785FB29}" type="presParOf" srcId="{6B525611-1B3A-4328-8E50-68AB25A012EC}" destId="{2F23231F-5D60-465B-B4D0-BD34EFB82125}" srcOrd="0" destOrd="0" presId="urn:microsoft.com/office/officeart/2005/8/layout/bProcess3"/>
    <dgm:cxn modelId="{11E4C5F3-89B8-4311-961F-DED88E1FC0BB}" type="presParOf" srcId="{8BF1B910-1CC6-4B76-BA4D-64886D999C5C}" destId="{82629D04-70F3-4B63-9095-4993D59F6621}" srcOrd="20" destOrd="0" presId="urn:microsoft.com/office/officeart/2005/8/layout/bProcess3"/>
    <dgm:cxn modelId="{F408266C-7EE4-4CC0-BEE7-2ED5DB47AA15}" type="presParOf" srcId="{8BF1B910-1CC6-4B76-BA4D-64886D999C5C}" destId="{ED508648-9138-4587-A7BC-215A231A4686}" srcOrd="21" destOrd="0" presId="urn:microsoft.com/office/officeart/2005/8/layout/bProcess3"/>
    <dgm:cxn modelId="{C9E4A150-D484-4618-A0ED-744C0BB7705C}" type="presParOf" srcId="{ED508648-9138-4587-A7BC-215A231A4686}" destId="{705E935C-668D-4AFE-83B3-E8656253A42F}" srcOrd="0" destOrd="0" presId="urn:microsoft.com/office/officeart/2005/8/layout/bProcess3"/>
    <dgm:cxn modelId="{B68FB18C-E19E-47F8-9BE4-8F2C23947583}" type="presParOf" srcId="{8BF1B910-1CC6-4B76-BA4D-64886D999C5C}" destId="{695C3355-0C5D-438B-8C6C-E417107FAA2E}" srcOrd="22" destOrd="0" presId="urn:microsoft.com/office/officeart/2005/8/layout/bProcess3"/>
    <dgm:cxn modelId="{504A64D7-F2D7-4CE7-B0DD-380B04A6779B}" type="presParOf" srcId="{8BF1B910-1CC6-4B76-BA4D-64886D999C5C}" destId="{04ECEAF5-F8D7-4385-A07E-39BF142B3784}" srcOrd="23" destOrd="0" presId="urn:microsoft.com/office/officeart/2005/8/layout/bProcess3"/>
    <dgm:cxn modelId="{BEC5A00B-C673-4DFB-8778-5AFF2CF4993C}" type="presParOf" srcId="{04ECEAF5-F8D7-4385-A07E-39BF142B3784}" destId="{874CB09D-5824-44DF-9D0F-8D47FBD09329}" srcOrd="0" destOrd="0" presId="urn:microsoft.com/office/officeart/2005/8/layout/bProcess3"/>
    <dgm:cxn modelId="{5F453770-61A5-4C8B-B01D-018007C056DD}" type="presParOf" srcId="{8BF1B910-1CC6-4B76-BA4D-64886D999C5C}" destId="{1A24AD97-9982-479A-90BD-679719FD0B26}" srcOrd="24" destOrd="0" presId="urn:microsoft.com/office/officeart/2005/8/layout/bProcess3"/>
  </dgm:cxnLst>
  <dgm:bg>
    <a:gradFill flip="none" rotWithShape="1">
      <a:gsLst>
        <a:gs pos="0">
          <a:srgbClr val="03D4A8"/>
        </a:gs>
        <a:gs pos="25000">
          <a:srgbClr val="21D6E0"/>
        </a:gs>
        <a:gs pos="75000">
          <a:srgbClr val="0087E6"/>
        </a:gs>
        <a:gs pos="100000">
          <a:srgbClr val="005CBF"/>
        </a:gs>
      </a:gsLst>
      <a:lin ang="7800000" scaled="0"/>
      <a:tileRect l="-100000" t="-100000"/>
    </a:gra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86D7E0-CF11-47E6-956B-D77E558CA7DD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279758C-5200-415A-8021-B4C2A7C2A40F}">
      <dgm:prSet phldrT="[Текст]" custT="1"/>
      <dgm:spPr/>
      <dgm:t>
        <a:bodyPr/>
        <a:lstStyle/>
        <a:p>
          <a:r>
            <a:rPr lang="ru-RU" sz="1800" dirty="0">
              <a:solidFill>
                <a:srgbClr val="00B050"/>
              </a:solidFill>
              <a:latin typeface="+mj-lt"/>
            </a:rPr>
            <a:t>100% </a:t>
          </a:r>
          <a:r>
            <a:rPr lang="ru-RU" sz="1800" dirty="0">
              <a:latin typeface="+mj-lt"/>
            </a:rPr>
            <a:t>в отношении муниципальных учреждений Рузского городского округа. </a:t>
          </a:r>
        </a:p>
      </dgm:t>
    </dgm:pt>
    <dgm:pt modelId="{23D897EC-5519-483D-97B5-DC4AE87F12D3}" type="parTrans" cxnId="{8CEC931C-B932-47FE-89C7-EA7CEB698D72}">
      <dgm:prSet/>
      <dgm:spPr/>
      <dgm:t>
        <a:bodyPr/>
        <a:lstStyle/>
        <a:p>
          <a:endParaRPr lang="ru-RU"/>
        </a:p>
      </dgm:t>
    </dgm:pt>
    <dgm:pt modelId="{6EC706AB-9E25-4C3C-809F-039539AB95F0}" type="sibTrans" cxnId="{8CEC931C-B932-47FE-89C7-EA7CEB698D72}">
      <dgm:prSet/>
      <dgm:spPr/>
      <dgm:t>
        <a:bodyPr/>
        <a:lstStyle/>
        <a:p>
          <a:endParaRPr lang="ru-RU"/>
        </a:p>
      </dgm:t>
    </dgm:pt>
    <dgm:pt modelId="{66C8AC57-7137-4FEE-B650-E45255BCD866}">
      <dgm:prSet custT="1"/>
      <dgm:spPr/>
      <dgm:t>
        <a:bodyPr/>
        <a:lstStyle/>
        <a:p>
          <a:r>
            <a:rPr lang="ru-RU" sz="1800" dirty="0">
              <a:solidFill>
                <a:srgbClr val="00B050"/>
              </a:solidFill>
              <a:latin typeface="+mj-lt"/>
            </a:rPr>
            <a:t>100% </a:t>
          </a:r>
          <a:r>
            <a:rPr lang="ru-RU" sz="1800" dirty="0">
              <a:latin typeface="+mj-lt"/>
            </a:rPr>
            <a:t>в отношении государственных учреждений Московской области, вид деятельности которых направлен на сопровождение процедуры оформления права муниципальной собственности и собственности Московской области на объекты недвижимости, включая земельные участки.</a:t>
          </a:r>
        </a:p>
      </dgm:t>
    </dgm:pt>
    <dgm:pt modelId="{9DB2EF47-D1DA-4B6C-B490-7DD79ACE6416}" type="parTrans" cxnId="{A88A6A84-DD3C-4558-A6D8-71F7A760B051}">
      <dgm:prSet/>
      <dgm:spPr/>
      <dgm:t>
        <a:bodyPr/>
        <a:lstStyle/>
        <a:p>
          <a:endParaRPr lang="ru-RU"/>
        </a:p>
      </dgm:t>
    </dgm:pt>
    <dgm:pt modelId="{44C1C685-3DA6-4545-81F6-E9AC66678C34}" type="sibTrans" cxnId="{A88A6A84-DD3C-4558-A6D8-71F7A760B051}">
      <dgm:prSet/>
      <dgm:spPr/>
      <dgm:t>
        <a:bodyPr/>
        <a:lstStyle/>
        <a:p>
          <a:endParaRPr lang="ru-RU"/>
        </a:p>
      </dgm:t>
    </dgm:pt>
    <dgm:pt modelId="{910150C9-C128-4FA6-A579-83FFF1E3E2A1}" type="pres">
      <dgm:prSet presAssocID="{5A86D7E0-CF11-47E6-956B-D77E558CA7DD}" presName="linear" presStyleCnt="0">
        <dgm:presLayoutVars>
          <dgm:animLvl val="lvl"/>
          <dgm:resizeHandles val="exact"/>
        </dgm:presLayoutVars>
      </dgm:prSet>
      <dgm:spPr/>
    </dgm:pt>
    <dgm:pt modelId="{A62D837E-7937-4DC7-A364-45AED32DB1BC}" type="pres">
      <dgm:prSet presAssocID="{A279758C-5200-415A-8021-B4C2A7C2A40F}" presName="parentText" presStyleLbl="node1" presStyleIdx="0" presStyleCnt="2" custScaleY="38619" custLinFactY="-57122" custLinFactNeighborX="1667" custLinFactNeighborY="-100000">
        <dgm:presLayoutVars>
          <dgm:chMax val="0"/>
          <dgm:bulletEnabled val="1"/>
        </dgm:presLayoutVars>
      </dgm:prSet>
      <dgm:spPr/>
    </dgm:pt>
    <dgm:pt modelId="{937FB55B-1A2A-457E-AEFE-2D85B94D3231}" type="pres">
      <dgm:prSet presAssocID="{6EC706AB-9E25-4C3C-809F-039539AB95F0}" presName="spacer" presStyleCnt="0"/>
      <dgm:spPr/>
    </dgm:pt>
    <dgm:pt modelId="{0ED7D939-CDB1-488F-A7AE-95ED54BD3130}" type="pres">
      <dgm:prSet presAssocID="{66C8AC57-7137-4FEE-B650-E45255BCD866}" presName="parentText" presStyleLbl="node1" presStyleIdx="1" presStyleCnt="2" custLinFactY="-57122" custLinFactNeighborX="1667" custLinFactNeighborY="-100000">
        <dgm:presLayoutVars>
          <dgm:chMax val="0"/>
          <dgm:bulletEnabled val="1"/>
        </dgm:presLayoutVars>
      </dgm:prSet>
      <dgm:spPr/>
    </dgm:pt>
  </dgm:ptLst>
  <dgm:cxnLst>
    <dgm:cxn modelId="{8CEC931C-B932-47FE-89C7-EA7CEB698D72}" srcId="{5A86D7E0-CF11-47E6-956B-D77E558CA7DD}" destId="{A279758C-5200-415A-8021-B4C2A7C2A40F}" srcOrd="0" destOrd="0" parTransId="{23D897EC-5519-483D-97B5-DC4AE87F12D3}" sibTransId="{6EC706AB-9E25-4C3C-809F-039539AB95F0}"/>
    <dgm:cxn modelId="{9B3D5644-B78C-411E-988B-884DA6D092B7}" type="presOf" srcId="{5A86D7E0-CF11-47E6-956B-D77E558CA7DD}" destId="{910150C9-C128-4FA6-A579-83FFF1E3E2A1}" srcOrd="0" destOrd="0" presId="urn:microsoft.com/office/officeart/2005/8/layout/vList2"/>
    <dgm:cxn modelId="{004D654D-6DCD-45FF-ADFA-A05724A2988D}" type="presOf" srcId="{66C8AC57-7137-4FEE-B650-E45255BCD866}" destId="{0ED7D939-CDB1-488F-A7AE-95ED54BD3130}" srcOrd="0" destOrd="0" presId="urn:microsoft.com/office/officeart/2005/8/layout/vList2"/>
    <dgm:cxn modelId="{A88A6A84-DD3C-4558-A6D8-71F7A760B051}" srcId="{5A86D7E0-CF11-47E6-956B-D77E558CA7DD}" destId="{66C8AC57-7137-4FEE-B650-E45255BCD866}" srcOrd="1" destOrd="0" parTransId="{9DB2EF47-D1DA-4B6C-B490-7DD79ACE6416}" sibTransId="{44C1C685-3DA6-4545-81F6-E9AC66678C34}"/>
    <dgm:cxn modelId="{68E510E9-EB27-4F4C-8D4E-0B5B33686FB4}" type="presOf" srcId="{A279758C-5200-415A-8021-B4C2A7C2A40F}" destId="{A62D837E-7937-4DC7-A364-45AED32DB1BC}" srcOrd="0" destOrd="0" presId="urn:microsoft.com/office/officeart/2005/8/layout/vList2"/>
    <dgm:cxn modelId="{011DF317-49CF-463C-8C12-C81B0D132EA9}" type="presParOf" srcId="{910150C9-C128-4FA6-A579-83FFF1E3E2A1}" destId="{A62D837E-7937-4DC7-A364-45AED32DB1BC}" srcOrd="0" destOrd="0" presId="urn:microsoft.com/office/officeart/2005/8/layout/vList2"/>
    <dgm:cxn modelId="{720EDDAB-DD41-4E78-A3A6-95AA56817DFC}" type="presParOf" srcId="{910150C9-C128-4FA6-A579-83FFF1E3E2A1}" destId="{937FB55B-1A2A-457E-AEFE-2D85B94D3231}" srcOrd="1" destOrd="0" presId="urn:microsoft.com/office/officeart/2005/8/layout/vList2"/>
    <dgm:cxn modelId="{034BAE6F-A0FA-4D63-9D4F-6C9ED13B7623}" type="presParOf" srcId="{910150C9-C128-4FA6-A579-83FFF1E3E2A1}" destId="{0ED7D939-CDB1-488F-A7AE-95ED54BD313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D8952E0-7EDA-4A29-8E76-3EA3758D8BED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AF32DDF-AF69-4293-903A-40F3A0A70976}" type="asst">
      <dgm:prSet custT="1"/>
      <dgm:spPr/>
      <dgm:t>
        <a:bodyPr/>
        <a:lstStyle/>
        <a:p>
          <a:r>
            <a:rPr lang="ru-RU" sz="1400" dirty="0">
              <a:solidFill>
                <a:srgbClr val="00B050"/>
              </a:solidFill>
              <a:latin typeface="+mj-lt"/>
            </a:rPr>
            <a:t>90% </a:t>
          </a:r>
          <a:r>
            <a:rPr lang="ru-RU" sz="1400" dirty="0">
              <a:latin typeface="+mj-lt"/>
            </a:rPr>
            <a:t>в отношении:</a:t>
          </a:r>
        </a:p>
      </dgm:t>
    </dgm:pt>
    <dgm:pt modelId="{54421ABE-F540-4697-90CF-362F250BD92C}" type="parTrans" cxnId="{A89DFC7E-C185-411F-9A03-D7B7A7DD70B4}">
      <dgm:prSet/>
      <dgm:spPr/>
      <dgm:t>
        <a:bodyPr/>
        <a:lstStyle/>
        <a:p>
          <a:endParaRPr lang="ru-RU"/>
        </a:p>
      </dgm:t>
    </dgm:pt>
    <dgm:pt modelId="{BE021BAA-B7B2-4C02-AFD6-E3DE90EBEFD8}" type="sibTrans" cxnId="{A89DFC7E-C185-411F-9A03-D7B7A7DD70B4}">
      <dgm:prSet/>
      <dgm:spPr/>
      <dgm:t>
        <a:bodyPr/>
        <a:lstStyle/>
        <a:p>
          <a:endParaRPr lang="ru-RU"/>
        </a:p>
      </dgm:t>
    </dgm:pt>
    <dgm:pt modelId="{0573E65F-04C8-4F02-8D01-C176ED561560}">
      <dgm:prSet phldrT="[Текст]" custT="1"/>
      <dgm:spPr/>
      <dgm:t>
        <a:bodyPr/>
        <a:lstStyle/>
        <a:p>
          <a:r>
            <a:rPr lang="ru-RU" sz="1400" dirty="0">
              <a:latin typeface="+mj-lt"/>
            </a:rPr>
            <a:t>- земельных участков находящихся в собственности лечебно-профилактических организаций, учредителями которых являются некоммерческие организации профессиональных союзов и их объединений.</a:t>
          </a:r>
        </a:p>
      </dgm:t>
    </dgm:pt>
    <dgm:pt modelId="{D29E951F-C726-4E2F-9756-3ABAA4383E9C}" type="parTrans" cxnId="{00C34AF5-6621-4CE0-A47A-164E5DA9FDF7}">
      <dgm:prSet/>
      <dgm:spPr/>
      <dgm:t>
        <a:bodyPr/>
        <a:lstStyle/>
        <a:p>
          <a:endParaRPr lang="ru-RU"/>
        </a:p>
      </dgm:t>
    </dgm:pt>
    <dgm:pt modelId="{F61CCE18-D3B8-4C6D-82D9-78F004ABC5FE}" type="sibTrans" cxnId="{00C34AF5-6621-4CE0-A47A-164E5DA9FDF7}">
      <dgm:prSet/>
      <dgm:spPr/>
      <dgm:t>
        <a:bodyPr/>
        <a:lstStyle/>
        <a:p>
          <a:endParaRPr lang="ru-RU"/>
        </a:p>
      </dgm:t>
    </dgm:pt>
    <dgm:pt modelId="{951448F1-572B-457E-9C3B-DB452C14EA0C}">
      <dgm:prSet phldrT="[Текст]" custT="1"/>
      <dgm:spPr/>
      <dgm:t>
        <a:bodyPr/>
        <a:lstStyle/>
        <a:p>
          <a:r>
            <a:rPr lang="ru-RU" sz="1400" dirty="0">
              <a:latin typeface="+mj-lt"/>
            </a:rPr>
            <a:t>- земельных участков предназначенных для эксплуатации объектов спорта и спортивных сооружений, находящихся в собственности общественных организаций.</a:t>
          </a:r>
        </a:p>
      </dgm:t>
    </dgm:pt>
    <dgm:pt modelId="{021DDDC1-1CAE-4242-8FC7-D926BC00D827}" type="parTrans" cxnId="{125DFED6-FD03-419D-9455-8E968393A4C4}">
      <dgm:prSet/>
      <dgm:spPr/>
      <dgm:t>
        <a:bodyPr/>
        <a:lstStyle/>
        <a:p>
          <a:endParaRPr lang="ru-RU"/>
        </a:p>
      </dgm:t>
    </dgm:pt>
    <dgm:pt modelId="{E0A3B9F4-E6D8-4267-942A-97B6CEE0A3E9}" type="sibTrans" cxnId="{125DFED6-FD03-419D-9455-8E968393A4C4}">
      <dgm:prSet/>
      <dgm:spPr/>
      <dgm:t>
        <a:bodyPr/>
        <a:lstStyle/>
        <a:p>
          <a:endParaRPr lang="ru-RU"/>
        </a:p>
      </dgm:t>
    </dgm:pt>
    <dgm:pt modelId="{D9597625-3A81-48E7-936D-EAC2B9E272FA}" type="pres">
      <dgm:prSet presAssocID="{ED8952E0-7EDA-4A29-8E76-3EA3758D8BE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4D6216A-A018-4EEF-9297-DD2F56961D26}" type="pres">
      <dgm:prSet presAssocID="{1AF32DDF-AF69-4293-903A-40F3A0A70976}" presName="hierRoot1" presStyleCnt="0">
        <dgm:presLayoutVars>
          <dgm:hierBranch val="init"/>
        </dgm:presLayoutVars>
      </dgm:prSet>
      <dgm:spPr/>
    </dgm:pt>
    <dgm:pt modelId="{80E09F9E-5897-436E-B018-E6ECC444BCDB}" type="pres">
      <dgm:prSet presAssocID="{1AF32DDF-AF69-4293-903A-40F3A0A70976}" presName="rootComposite1" presStyleCnt="0"/>
      <dgm:spPr/>
    </dgm:pt>
    <dgm:pt modelId="{D745B644-7490-4C38-BFE4-3F8978F8DD2A}" type="pres">
      <dgm:prSet presAssocID="{1AF32DDF-AF69-4293-903A-40F3A0A70976}" presName="rootText1" presStyleLbl="node0" presStyleIdx="0" presStyleCnt="1" custScaleY="37529" custLinFactNeighborX="-10866" custLinFactNeighborY="-69636">
        <dgm:presLayoutVars>
          <dgm:chPref val="3"/>
        </dgm:presLayoutVars>
      </dgm:prSet>
      <dgm:spPr/>
    </dgm:pt>
    <dgm:pt modelId="{410FE226-36ED-4B93-88E3-FB3A26B57FEA}" type="pres">
      <dgm:prSet presAssocID="{1AF32DDF-AF69-4293-903A-40F3A0A70976}" presName="rootConnector1" presStyleLbl="asst0" presStyleIdx="0" presStyleCnt="0"/>
      <dgm:spPr/>
    </dgm:pt>
    <dgm:pt modelId="{C5AA64C5-D701-45B0-A474-A76A2E183D8B}" type="pres">
      <dgm:prSet presAssocID="{1AF32DDF-AF69-4293-903A-40F3A0A70976}" presName="hierChild2" presStyleCnt="0"/>
      <dgm:spPr/>
    </dgm:pt>
    <dgm:pt modelId="{5F379965-37B1-416D-B993-4F1298CC46D5}" type="pres">
      <dgm:prSet presAssocID="{D29E951F-C726-4E2F-9756-3ABAA4383E9C}" presName="Name37" presStyleLbl="parChTrans1D2" presStyleIdx="0" presStyleCnt="2"/>
      <dgm:spPr/>
    </dgm:pt>
    <dgm:pt modelId="{4A2E8508-94B8-4580-BBC9-2D30E8FE321F}" type="pres">
      <dgm:prSet presAssocID="{0573E65F-04C8-4F02-8D01-C176ED561560}" presName="hierRoot2" presStyleCnt="0">
        <dgm:presLayoutVars>
          <dgm:hierBranch val="init"/>
        </dgm:presLayoutVars>
      </dgm:prSet>
      <dgm:spPr/>
    </dgm:pt>
    <dgm:pt modelId="{F58E2D40-7D9F-4D1E-88C9-64CAFCD5457D}" type="pres">
      <dgm:prSet presAssocID="{0573E65F-04C8-4F02-8D01-C176ED561560}" presName="rootComposite" presStyleCnt="0"/>
      <dgm:spPr/>
    </dgm:pt>
    <dgm:pt modelId="{16E65CFD-E446-417F-913D-FB5B919D25A0}" type="pres">
      <dgm:prSet presAssocID="{0573E65F-04C8-4F02-8D01-C176ED561560}" presName="rootText" presStyleLbl="node2" presStyleIdx="0" presStyleCnt="2" custScaleY="202558" custLinFactNeighborX="-53" custLinFactNeighborY="13517">
        <dgm:presLayoutVars>
          <dgm:chPref val="3"/>
        </dgm:presLayoutVars>
      </dgm:prSet>
      <dgm:spPr/>
    </dgm:pt>
    <dgm:pt modelId="{1D91B89B-EB04-42DB-8A77-10DE53A9EB52}" type="pres">
      <dgm:prSet presAssocID="{0573E65F-04C8-4F02-8D01-C176ED561560}" presName="rootConnector" presStyleLbl="node2" presStyleIdx="0" presStyleCnt="2"/>
      <dgm:spPr/>
    </dgm:pt>
    <dgm:pt modelId="{04BBD791-04C9-4A52-8AB6-945755621960}" type="pres">
      <dgm:prSet presAssocID="{0573E65F-04C8-4F02-8D01-C176ED561560}" presName="hierChild4" presStyleCnt="0"/>
      <dgm:spPr/>
    </dgm:pt>
    <dgm:pt modelId="{3569598F-4A90-4152-AE42-F12AF176BEBB}" type="pres">
      <dgm:prSet presAssocID="{0573E65F-04C8-4F02-8D01-C176ED561560}" presName="hierChild5" presStyleCnt="0"/>
      <dgm:spPr/>
    </dgm:pt>
    <dgm:pt modelId="{449D3285-04E9-4B45-AC72-AB288AC05766}" type="pres">
      <dgm:prSet presAssocID="{021DDDC1-1CAE-4242-8FC7-D926BC00D827}" presName="Name37" presStyleLbl="parChTrans1D2" presStyleIdx="1" presStyleCnt="2"/>
      <dgm:spPr/>
    </dgm:pt>
    <dgm:pt modelId="{1234AA60-0B39-4597-AFF5-59D4CA8F8735}" type="pres">
      <dgm:prSet presAssocID="{951448F1-572B-457E-9C3B-DB452C14EA0C}" presName="hierRoot2" presStyleCnt="0">
        <dgm:presLayoutVars>
          <dgm:hierBranch val="init"/>
        </dgm:presLayoutVars>
      </dgm:prSet>
      <dgm:spPr/>
    </dgm:pt>
    <dgm:pt modelId="{6E529672-6BBA-48AB-9CB4-926D7FD45BCA}" type="pres">
      <dgm:prSet presAssocID="{951448F1-572B-457E-9C3B-DB452C14EA0C}" presName="rootComposite" presStyleCnt="0"/>
      <dgm:spPr/>
    </dgm:pt>
    <dgm:pt modelId="{6E7273C2-8D6A-48D5-9F1C-DAA94B0E8883}" type="pres">
      <dgm:prSet presAssocID="{951448F1-572B-457E-9C3B-DB452C14EA0C}" presName="rootText" presStyleLbl="node2" presStyleIdx="1" presStyleCnt="2" custScaleX="85133" custScaleY="200421" custLinFactNeighborX="-9008" custLinFactNeighborY="18487">
        <dgm:presLayoutVars>
          <dgm:chPref val="3"/>
        </dgm:presLayoutVars>
      </dgm:prSet>
      <dgm:spPr/>
    </dgm:pt>
    <dgm:pt modelId="{AAC2B832-CF3D-4361-A7DE-1F3CEDBA4097}" type="pres">
      <dgm:prSet presAssocID="{951448F1-572B-457E-9C3B-DB452C14EA0C}" presName="rootConnector" presStyleLbl="node2" presStyleIdx="1" presStyleCnt="2"/>
      <dgm:spPr/>
    </dgm:pt>
    <dgm:pt modelId="{428B337A-B12E-4030-9FF7-45014072E839}" type="pres">
      <dgm:prSet presAssocID="{951448F1-572B-457E-9C3B-DB452C14EA0C}" presName="hierChild4" presStyleCnt="0"/>
      <dgm:spPr/>
    </dgm:pt>
    <dgm:pt modelId="{B5EF42D9-37C4-4B6A-9557-4347EDE9282B}" type="pres">
      <dgm:prSet presAssocID="{951448F1-572B-457E-9C3B-DB452C14EA0C}" presName="hierChild5" presStyleCnt="0"/>
      <dgm:spPr/>
    </dgm:pt>
    <dgm:pt modelId="{04B1DCA3-DC81-42BC-91AB-1B5DBBE567DE}" type="pres">
      <dgm:prSet presAssocID="{1AF32DDF-AF69-4293-903A-40F3A0A70976}" presName="hierChild3" presStyleCnt="0"/>
      <dgm:spPr/>
    </dgm:pt>
  </dgm:ptLst>
  <dgm:cxnLst>
    <dgm:cxn modelId="{4348D305-7525-4957-ABE8-95A745E76961}" type="presOf" srcId="{951448F1-572B-457E-9C3B-DB452C14EA0C}" destId="{AAC2B832-CF3D-4361-A7DE-1F3CEDBA4097}" srcOrd="1" destOrd="0" presId="urn:microsoft.com/office/officeart/2005/8/layout/orgChart1"/>
    <dgm:cxn modelId="{A308B214-800F-4051-B89B-7EFDA0813D36}" type="presOf" srcId="{0573E65F-04C8-4F02-8D01-C176ED561560}" destId="{16E65CFD-E446-417F-913D-FB5B919D25A0}" srcOrd="0" destOrd="0" presId="urn:microsoft.com/office/officeart/2005/8/layout/orgChart1"/>
    <dgm:cxn modelId="{00210A31-CF3D-411D-81CF-BA8428244EBA}" type="presOf" srcId="{ED8952E0-7EDA-4A29-8E76-3EA3758D8BED}" destId="{D9597625-3A81-48E7-936D-EAC2B9E272FA}" srcOrd="0" destOrd="0" presId="urn:microsoft.com/office/officeart/2005/8/layout/orgChart1"/>
    <dgm:cxn modelId="{D7492C5F-3D9B-46F2-85FC-4EC10DA2570B}" type="presOf" srcId="{1AF32DDF-AF69-4293-903A-40F3A0A70976}" destId="{410FE226-36ED-4B93-88E3-FB3A26B57FEA}" srcOrd="1" destOrd="0" presId="urn:microsoft.com/office/officeart/2005/8/layout/orgChart1"/>
    <dgm:cxn modelId="{9458A34A-F5BB-4D53-950F-72DE7A647655}" type="presOf" srcId="{0573E65F-04C8-4F02-8D01-C176ED561560}" destId="{1D91B89B-EB04-42DB-8A77-10DE53A9EB52}" srcOrd="1" destOrd="0" presId="urn:microsoft.com/office/officeart/2005/8/layout/orgChart1"/>
    <dgm:cxn modelId="{632CC26C-3F9E-4CE8-8440-747B9DE3D697}" type="presOf" srcId="{021DDDC1-1CAE-4242-8FC7-D926BC00D827}" destId="{449D3285-04E9-4B45-AC72-AB288AC05766}" srcOrd="0" destOrd="0" presId="urn:microsoft.com/office/officeart/2005/8/layout/orgChart1"/>
    <dgm:cxn modelId="{A89DFC7E-C185-411F-9A03-D7B7A7DD70B4}" srcId="{ED8952E0-7EDA-4A29-8E76-3EA3758D8BED}" destId="{1AF32DDF-AF69-4293-903A-40F3A0A70976}" srcOrd="0" destOrd="0" parTransId="{54421ABE-F540-4697-90CF-362F250BD92C}" sibTransId="{BE021BAA-B7B2-4C02-AFD6-E3DE90EBEFD8}"/>
    <dgm:cxn modelId="{B7E5E68A-5748-4809-A967-0FCBFA05871D}" type="presOf" srcId="{1AF32DDF-AF69-4293-903A-40F3A0A70976}" destId="{D745B644-7490-4C38-BFE4-3F8978F8DD2A}" srcOrd="0" destOrd="0" presId="urn:microsoft.com/office/officeart/2005/8/layout/orgChart1"/>
    <dgm:cxn modelId="{EA8210AA-43BB-414C-91DF-2CB94FDA25DB}" type="presOf" srcId="{951448F1-572B-457E-9C3B-DB452C14EA0C}" destId="{6E7273C2-8D6A-48D5-9F1C-DAA94B0E8883}" srcOrd="0" destOrd="0" presId="urn:microsoft.com/office/officeart/2005/8/layout/orgChart1"/>
    <dgm:cxn modelId="{161D26D6-BCDB-4D1D-837A-B6CB307E4B58}" type="presOf" srcId="{D29E951F-C726-4E2F-9756-3ABAA4383E9C}" destId="{5F379965-37B1-416D-B993-4F1298CC46D5}" srcOrd="0" destOrd="0" presId="urn:microsoft.com/office/officeart/2005/8/layout/orgChart1"/>
    <dgm:cxn modelId="{125DFED6-FD03-419D-9455-8E968393A4C4}" srcId="{1AF32DDF-AF69-4293-903A-40F3A0A70976}" destId="{951448F1-572B-457E-9C3B-DB452C14EA0C}" srcOrd="1" destOrd="0" parTransId="{021DDDC1-1CAE-4242-8FC7-D926BC00D827}" sibTransId="{E0A3B9F4-E6D8-4267-942A-97B6CEE0A3E9}"/>
    <dgm:cxn modelId="{00C34AF5-6621-4CE0-A47A-164E5DA9FDF7}" srcId="{1AF32DDF-AF69-4293-903A-40F3A0A70976}" destId="{0573E65F-04C8-4F02-8D01-C176ED561560}" srcOrd="0" destOrd="0" parTransId="{D29E951F-C726-4E2F-9756-3ABAA4383E9C}" sibTransId="{F61CCE18-D3B8-4C6D-82D9-78F004ABC5FE}"/>
    <dgm:cxn modelId="{FB3D5F56-7F8D-4FC6-AE38-D582D2600A06}" type="presParOf" srcId="{D9597625-3A81-48E7-936D-EAC2B9E272FA}" destId="{94D6216A-A018-4EEF-9297-DD2F56961D26}" srcOrd="0" destOrd="0" presId="urn:microsoft.com/office/officeart/2005/8/layout/orgChart1"/>
    <dgm:cxn modelId="{125C67AA-87AC-4490-BE3D-79E67229EFBB}" type="presParOf" srcId="{94D6216A-A018-4EEF-9297-DD2F56961D26}" destId="{80E09F9E-5897-436E-B018-E6ECC444BCDB}" srcOrd="0" destOrd="0" presId="urn:microsoft.com/office/officeart/2005/8/layout/orgChart1"/>
    <dgm:cxn modelId="{F53B1AFF-F76A-41A4-A907-9370DBA95F4D}" type="presParOf" srcId="{80E09F9E-5897-436E-B018-E6ECC444BCDB}" destId="{D745B644-7490-4C38-BFE4-3F8978F8DD2A}" srcOrd="0" destOrd="0" presId="urn:microsoft.com/office/officeart/2005/8/layout/orgChart1"/>
    <dgm:cxn modelId="{00DF1110-424D-4E06-A7EE-42A76189F9BF}" type="presParOf" srcId="{80E09F9E-5897-436E-B018-E6ECC444BCDB}" destId="{410FE226-36ED-4B93-88E3-FB3A26B57FEA}" srcOrd="1" destOrd="0" presId="urn:microsoft.com/office/officeart/2005/8/layout/orgChart1"/>
    <dgm:cxn modelId="{3490988B-EB83-4D28-8BE3-E6C87B046254}" type="presParOf" srcId="{94D6216A-A018-4EEF-9297-DD2F56961D26}" destId="{C5AA64C5-D701-45B0-A474-A76A2E183D8B}" srcOrd="1" destOrd="0" presId="urn:microsoft.com/office/officeart/2005/8/layout/orgChart1"/>
    <dgm:cxn modelId="{D426F9D7-E42F-4C9E-8D9A-3CF77E4C6A55}" type="presParOf" srcId="{C5AA64C5-D701-45B0-A474-A76A2E183D8B}" destId="{5F379965-37B1-416D-B993-4F1298CC46D5}" srcOrd="0" destOrd="0" presId="urn:microsoft.com/office/officeart/2005/8/layout/orgChart1"/>
    <dgm:cxn modelId="{1A7A675F-F0E5-481A-92AB-0C3C5E551C8B}" type="presParOf" srcId="{C5AA64C5-D701-45B0-A474-A76A2E183D8B}" destId="{4A2E8508-94B8-4580-BBC9-2D30E8FE321F}" srcOrd="1" destOrd="0" presId="urn:microsoft.com/office/officeart/2005/8/layout/orgChart1"/>
    <dgm:cxn modelId="{0582F731-44AE-4D22-B261-C5F250CC2BF7}" type="presParOf" srcId="{4A2E8508-94B8-4580-BBC9-2D30E8FE321F}" destId="{F58E2D40-7D9F-4D1E-88C9-64CAFCD5457D}" srcOrd="0" destOrd="0" presId="urn:microsoft.com/office/officeart/2005/8/layout/orgChart1"/>
    <dgm:cxn modelId="{81E0C3E7-712A-4E4A-9B0B-188F746357B0}" type="presParOf" srcId="{F58E2D40-7D9F-4D1E-88C9-64CAFCD5457D}" destId="{16E65CFD-E446-417F-913D-FB5B919D25A0}" srcOrd="0" destOrd="0" presId="urn:microsoft.com/office/officeart/2005/8/layout/orgChart1"/>
    <dgm:cxn modelId="{83F86EE0-3B4B-4B2A-80A1-9E8D78A88844}" type="presParOf" srcId="{F58E2D40-7D9F-4D1E-88C9-64CAFCD5457D}" destId="{1D91B89B-EB04-42DB-8A77-10DE53A9EB52}" srcOrd="1" destOrd="0" presId="urn:microsoft.com/office/officeart/2005/8/layout/orgChart1"/>
    <dgm:cxn modelId="{64C9BE38-0E0C-4139-A27F-30EFB02CCAB5}" type="presParOf" srcId="{4A2E8508-94B8-4580-BBC9-2D30E8FE321F}" destId="{04BBD791-04C9-4A52-8AB6-945755621960}" srcOrd="1" destOrd="0" presId="urn:microsoft.com/office/officeart/2005/8/layout/orgChart1"/>
    <dgm:cxn modelId="{EA70003A-C54D-433E-A611-E26FDEB52847}" type="presParOf" srcId="{4A2E8508-94B8-4580-BBC9-2D30E8FE321F}" destId="{3569598F-4A90-4152-AE42-F12AF176BEBB}" srcOrd="2" destOrd="0" presId="urn:microsoft.com/office/officeart/2005/8/layout/orgChart1"/>
    <dgm:cxn modelId="{21345E2E-D81C-4D82-9F6A-6BFE11DFEF0C}" type="presParOf" srcId="{C5AA64C5-D701-45B0-A474-A76A2E183D8B}" destId="{449D3285-04E9-4B45-AC72-AB288AC05766}" srcOrd="2" destOrd="0" presId="urn:microsoft.com/office/officeart/2005/8/layout/orgChart1"/>
    <dgm:cxn modelId="{D5989136-9064-449F-8DDE-43ACE4B5F6F5}" type="presParOf" srcId="{C5AA64C5-D701-45B0-A474-A76A2E183D8B}" destId="{1234AA60-0B39-4597-AFF5-59D4CA8F8735}" srcOrd="3" destOrd="0" presId="urn:microsoft.com/office/officeart/2005/8/layout/orgChart1"/>
    <dgm:cxn modelId="{17E24E1B-CA69-4663-8820-93A2412706EF}" type="presParOf" srcId="{1234AA60-0B39-4597-AFF5-59D4CA8F8735}" destId="{6E529672-6BBA-48AB-9CB4-926D7FD45BCA}" srcOrd="0" destOrd="0" presId="urn:microsoft.com/office/officeart/2005/8/layout/orgChart1"/>
    <dgm:cxn modelId="{61CA3DA0-2819-4036-B760-EFEA4EBBD340}" type="presParOf" srcId="{6E529672-6BBA-48AB-9CB4-926D7FD45BCA}" destId="{6E7273C2-8D6A-48D5-9F1C-DAA94B0E8883}" srcOrd="0" destOrd="0" presId="urn:microsoft.com/office/officeart/2005/8/layout/orgChart1"/>
    <dgm:cxn modelId="{7A341AC1-2E96-4423-B8EC-1035467F31B4}" type="presParOf" srcId="{6E529672-6BBA-48AB-9CB4-926D7FD45BCA}" destId="{AAC2B832-CF3D-4361-A7DE-1F3CEDBA4097}" srcOrd="1" destOrd="0" presId="urn:microsoft.com/office/officeart/2005/8/layout/orgChart1"/>
    <dgm:cxn modelId="{B497911A-EACA-4366-9413-ADD505DF8C43}" type="presParOf" srcId="{1234AA60-0B39-4597-AFF5-59D4CA8F8735}" destId="{428B337A-B12E-4030-9FF7-45014072E839}" srcOrd="1" destOrd="0" presId="urn:microsoft.com/office/officeart/2005/8/layout/orgChart1"/>
    <dgm:cxn modelId="{13273944-A277-4A6D-AA90-A9630DFAB062}" type="presParOf" srcId="{1234AA60-0B39-4597-AFF5-59D4CA8F8735}" destId="{B5EF42D9-37C4-4B6A-9557-4347EDE9282B}" srcOrd="2" destOrd="0" presId="urn:microsoft.com/office/officeart/2005/8/layout/orgChart1"/>
    <dgm:cxn modelId="{5F3FAF76-9F61-48FF-8BAA-D2EA9056078F}" type="presParOf" srcId="{94D6216A-A018-4EEF-9297-DD2F56961D26}" destId="{04B1DCA3-DC81-42BC-91AB-1B5DBBE567DE}" srcOrd="2" destOrd="0" presId="urn:microsoft.com/office/officeart/2005/8/layout/orgChart1"/>
  </dgm:cxnLst>
  <dgm:bg>
    <a:gradFill>
      <a:gsLst>
        <a:gs pos="0">
          <a:srgbClr val="5E9EFF"/>
        </a:gs>
        <a:gs pos="39999">
          <a:srgbClr val="85C2FF"/>
        </a:gs>
        <a:gs pos="70000">
          <a:srgbClr val="C4D6EB"/>
        </a:gs>
        <a:gs pos="100000">
          <a:srgbClr val="FFEBFA"/>
        </a:gs>
      </a:gsLst>
      <a:lin ang="5400000" scaled="0"/>
    </a:gradFill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4A4F81E-CCBB-47FD-AA1E-203B63AFD2A6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DAED4C7-868B-4137-A802-8A1720626172}">
      <dgm:prSet phldrT="[Текст]" custT="1"/>
      <dgm:spPr/>
      <dgm:t>
        <a:bodyPr/>
        <a:lstStyle/>
        <a:p>
          <a:r>
            <a:rPr lang="ru-RU" sz="2000" dirty="0">
              <a:solidFill>
                <a:srgbClr val="00B050"/>
              </a:solidFill>
              <a:latin typeface="+mj-lt"/>
            </a:rPr>
            <a:t>20 % </a:t>
          </a:r>
          <a:r>
            <a:rPr lang="ru-RU" sz="1800" dirty="0">
              <a:latin typeface="+mj-lt"/>
            </a:rPr>
            <a:t>в отношении:</a:t>
          </a:r>
          <a:endParaRPr lang="ru-RU" sz="2000" dirty="0">
            <a:latin typeface="+mj-lt"/>
          </a:endParaRPr>
        </a:p>
      </dgm:t>
    </dgm:pt>
    <dgm:pt modelId="{37C16B41-CEF4-45A2-ACBE-89052507FF24}" type="parTrans" cxnId="{9567EAA7-64D1-4DA8-B386-88E01750A664}">
      <dgm:prSet/>
      <dgm:spPr/>
      <dgm:t>
        <a:bodyPr/>
        <a:lstStyle/>
        <a:p>
          <a:endParaRPr lang="ru-RU"/>
        </a:p>
      </dgm:t>
    </dgm:pt>
    <dgm:pt modelId="{7B7C5ADA-D4C3-48E7-AB22-C59C9459197E}" type="sibTrans" cxnId="{9567EAA7-64D1-4DA8-B386-88E01750A664}">
      <dgm:prSet/>
      <dgm:spPr/>
      <dgm:t>
        <a:bodyPr/>
        <a:lstStyle/>
        <a:p>
          <a:endParaRPr lang="ru-RU"/>
        </a:p>
      </dgm:t>
    </dgm:pt>
    <dgm:pt modelId="{F34187EB-66BA-43AC-A0F7-574D035643D6}" type="asst">
      <dgm:prSet phldrT="[Текст]"/>
      <dgm:spPr/>
      <dgm:t>
        <a:bodyPr/>
        <a:lstStyle/>
        <a:p>
          <a:r>
            <a:rPr lang="ru-RU" dirty="0"/>
            <a:t>- </a:t>
          </a:r>
          <a:r>
            <a:rPr lang="ru-RU" dirty="0">
              <a:latin typeface="+mj-lt"/>
            </a:rPr>
            <a:t>федеральных государственных автономных образовательных учреждений высшего образования;</a:t>
          </a:r>
        </a:p>
      </dgm:t>
    </dgm:pt>
    <dgm:pt modelId="{C7F696E0-613F-4A32-85AD-25D63D619AD9}" type="parTrans" cxnId="{EB037499-F702-4A31-A65C-F6C3DC8EF655}">
      <dgm:prSet/>
      <dgm:spPr/>
      <dgm:t>
        <a:bodyPr/>
        <a:lstStyle/>
        <a:p>
          <a:endParaRPr lang="ru-RU"/>
        </a:p>
      </dgm:t>
    </dgm:pt>
    <dgm:pt modelId="{4A236964-83CB-4CD5-B3F7-CB2B675FAD57}" type="sibTrans" cxnId="{EB037499-F702-4A31-A65C-F6C3DC8EF655}">
      <dgm:prSet/>
      <dgm:spPr/>
      <dgm:t>
        <a:bodyPr/>
        <a:lstStyle/>
        <a:p>
          <a:endParaRPr lang="ru-RU"/>
        </a:p>
      </dgm:t>
    </dgm:pt>
    <dgm:pt modelId="{C4C9D4AC-B804-4828-B834-051FD23A7F6B}" type="asst">
      <dgm:prSet phldrT="[Текст]"/>
      <dgm:spPr/>
      <dgm:t>
        <a:bodyPr/>
        <a:lstStyle/>
        <a:p>
          <a:r>
            <a:rPr lang="ru-RU" dirty="0">
              <a:latin typeface="+mj-lt"/>
            </a:rPr>
            <a:t>- федеральных государственных бюджетных образовательных учреждений высшего образования.</a:t>
          </a:r>
        </a:p>
      </dgm:t>
    </dgm:pt>
    <dgm:pt modelId="{61AAC13C-AF9E-4F41-93F3-BC7E4E3DAF58}" type="parTrans" cxnId="{46519D27-2C83-4C26-90C7-C1F23B367684}">
      <dgm:prSet/>
      <dgm:spPr/>
      <dgm:t>
        <a:bodyPr/>
        <a:lstStyle/>
        <a:p>
          <a:endParaRPr lang="ru-RU"/>
        </a:p>
      </dgm:t>
    </dgm:pt>
    <dgm:pt modelId="{6BFBF962-7A8B-4F55-94D4-6DE1FEE2747E}" type="sibTrans" cxnId="{46519D27-2C83-4C26-90C7-C1F23B367684}">
      <dgm:prSet/>
      <dgm:spPr/>
      <dgm:t>
        <a:bodyPr/>
        <a:lstStyle/>
        <a:p>
          <a:endParaRPr lang="ru-RU"/>
        </a:p>
      </dgm:t>
    </dgm:pt>
    <dgm:pt modelId="{F30A252E-94C1-4F67-900B-FC3C1929CFED}" type="pres">
      <dgm:prSet presAssocID="{A4A4F81E-CCBB-47FD-AA1E-203B63AFD2A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FBB5007-F5E9-4CF5-AD5E-506BA6C12A10}" type="pres">
      <dgm:prSet presAssocID="{EDAED4C7-868B-4137-A802-8A1720626172}" presName="hierRoot1" presStyleCnt="0">
        <dgm:presLayoutVars>
          <dgm:hierBranch val="init"/>
        </dgm:presLayoutVars>
      </dgm:prSet>
      <dgm:spPr/>
    </dgm:pt>
    <dgm:pt modelId="{95419BC8-1232-4BC0-8168-0CC871E6F0C5}" type="pres">
      <dgm:prSet presAssocID="{EDAED4C7-868B-4137-A802-8A1720626172}" presName="rootComposite1" presStyleCnt="0"/>
      <dgm:spPr/>
    </dgm:pt>
    <dgm:pt modelId="{1E62CEE4-1B54-4161-84E6-0B817FF922B0}" type="pres">
      <dgm:prSet presAssocID="{EDAED4C7-868B-4137-A802-8A1720626172}" presName="rootText1" presStyleLbl="node0" presStyleIdx="0" presStyleCnt="1" custScaleY="37529" custLinFactNeighborX="-2364" custLinFactNeighborY="-62871">
        <dgm:presLayoutVars>
          <dgm:chPref val="3"/>
        </dgm:presLayoutVars>
      </dgm:prSet>
      <dgm:spPr/>
    </dgm:pt>
    <dgm:pt modelId="{627E2213-37E6-4001-9AB3-09184EF08806}" type="pres">
      <dgm:prSet presAssocID="{EDAED4C7-868B-4137-A802-8A1720626172}" presName="rootConnector1" presStyleLbl="node1" presStyleIdx="0" presStyleCnt="0"/>
      <dgm:spPr/>
    </dgm:pt>
    <dgm:pt modelId="{751ECCF6-ED61-472F-B193-1E0604CA42B8}" type="pres">
      <dgm:prSet presAssocID="{EDAED4C7-868B-4137-A802-8A1720626172}" presName="hierChild2" presStyleCnt="0"/>
      <dgm:spPr/>
    </dgm:pt>
    <dgm:pt modelId="{3B753736-3EBE-4F48-9051-C15A4BE0EF03}" type="pres">
      <dgm:prSet presAssocID="{EDAED4C7-868B-4137-A802-8A1720626172}" presName="hierChild3" presStyleCnt="0"/>
      <dgm:spPr/>
    </dgm:pt>
    <dgm:pt modelId="{5E8BB76F-6F41-4CB8-A3F7-06AC99D70004}" type="pres">
      <dgm:prSet presAssocID="{C7F696E0-613F-4A32-85AD-25D63D619AD9}" presName="Name111" presStyleLbl="parChTrans1D2" presStyleIdx="0" presStyleCnt="2"/>
      <dgm:spPr/>
    </dgm:pt>
    <dgm:pt modelId="{3D3347CF-FEF1-4ADA-9025-DFF4F8FC6112}" type="pres">
      <dgm:prSet presAssocID="{F34187EB-66BA-43AC-A0F7-574D035643D6}" presName="hierRoot3" presStyleCnt="0">
        <dgm:presLayoutVars>
          <dgm:hierBranch val="init"/>
        </dgm:presLayoutVars>
      </dgm:prSet>
      <dgm:spPr/>
    </dgm:pt>
    <dgm:pt modelId="{C149F6F7-68AF-4553-BB45-2E5B152A0622}" type="pres">
      <dgm:prSet presAssocID="{F34187EB-66BA-43AC-A0F7-574D035643D6}" presName="rootComposite3" presStyleCnt="0"/>
      <dgm:spPr/>
    </dgm:pt>
    <dgm:pt modelId="{57CD1E1F-28B7-4C43-B49F-72E685F4B077}" type="pres">
      <dgm:prSet presAssocID="{F34187EB-66BA-43AC-A0F7-574D035643D6}" presName="rootText3" presStyleLbl="asst1" presStyleIdx="0" presStyleCnt="2" custScaleX="67333">
        <dgm:presLayoutVars>
          <dgm:chPref val="3"/>
        </dgm:presLayoutVars>
      </dgm:prSet>
      <dgm:spPr/>
    </dgm:pt>
    <dgm:pt modelId="{8E26C539-846D-4E02-97DD-991C16B6528B}" type="pres">
      <dgm:prSet presAssocID="{F34187EB-66BA-43AC-A0F7-574D035643D6}" presName="rootConnector3" presStyleLbl="asst1" presStyleIdx="0" presStyleCnt="2"/>
      <dgm:spPr/>
    </dgm:pt>
    <dgm:pt modelId="{D87EEAF6-50E9-49CD-8872-A3D6EB8EDAE2}" type="pres">
      <dgm:prSet presAssocID="{F34187EB-66BA-43AC-A0F7-574D035643D6}" presName="hierChild6" presStyleCnt="0"/>
      <dgm:spPr/>
    </dgm:pt>
    <dgm:pt modelId="{D67521F6-CF76-4F37-A664-530396145D87}" type="pres">
      <dgm:prSet presAssocID="{F34187EB-66BA-43AC-A0F7-574D035643D6}" presName="hierChild7" presStyleCnt="0"/>
      <dgm:spPr/>
    </dgm:pt>
    <dgm:pt modelId="{BC9DE2EE-F1D7-4719-9EF3-BA5CD6A2AF86}" type="pres">
      <dgm:prSet presAssocID="{61AAC13C-AF9E-4F41-93F3-BC7E4E3DAF58}" presName="Name111" presStyleLbl="parChTrans1D2" presStyleIdx="1" presStyleCnt="2"/>
      <dgm:spPr/>
    </dgm:pt>
    <dgm:pt modelId="{A128B6CC-BFA6-4F76-8C82-DF6CC894000D}" type="pres">
      <dgm:prSet presAssocID="{C4C9D4AC-B804-4828-B834-051FD23A7F6B}" presName="hierRoot3" presStyleCnt="0">
        <dgm:presLayoutVars>
          <dgm:hierBranch val="init"/>
        </dgm:presLayoutVars>
      </dgm:prSet>
      <dgm:spPr/>
    </dgm:pt>
    <dgm:pt modelId="{ECE6EE7D-D8F1-4F84-9403-211145A184D2}" type="pres">
      <dgm:prSet presAssocID="{C4C9D4AC-B804-4828-B834-051FD23A7F6B}" presName="rootComposite3" presStyleCnt="0"/>
      <dgm:spPr/>
    </dgm:pt>
    <dgm:pt modelId="{71637E79-022C-41D1-854B-29A12CD83718}" type="pres">
      <dgm:prSet presAssocID="{C4C9D4AC-B804-4828-B834-051FD23A7F6B}" presName="rootText3" presStyleLbl="asst1" presStyleIdx="1" presStyleCnt="2" custScaleX="64343">
        <dgm:presLayoutVars>
          <dgm:chPref val="3"/>
        </dgm:presLayoutVars>
      </dgm:prSet>
      <dgm:spPr/>
    </dgm:pt>
    <dgm:pt modelId="{AFB2285A-4BAB-43D2-B7D5-32E0F15E3FB5}" type="pres">
      <dgm:prSet presAssocID="{C4C9D4AC-B804-4828-B834-051FD23A7F6B}" presName="rootConnector3" presStyleLbl="asst1" presStyleIdx="1" presStyleCnt="2"/>
      <dgm:spPr/>
    </dgm:pt>
    <dgm:pt modelId="{9E7177D9-4EB5-4E40-9495-8EAACA71C891}" type="pres">
      <dgm:prSet presAssocID="{C4C9D4AC-B804-4828-B834-051FD23A7F6B}" presName="hierChild6" presStyleCnt="0"/>
      <dgm:spPr/>
    </dgm:pt>
    <dgm:pt modelId="{10D07E53-B35A-4A06-B922-BA05D1477CFA}" type="pres">
      <dgm:prSet presAssocID="{C4C9D4AC-B804-4828-B834-051FD23A7F6B}" presName="hierChild7" presStyleCnt="0"/>
      <dgm:spPr/>
    </dgm:pt>
  </dgm:ptLst>
  <dgm:cxnLst>
    <dgm:cxn modelId="{8F6EB702-0032-499F-BCE9-A1C9B094AC8E}" type="presOf" srcId="{61AAC13C-AF9E-4F41-93F3-BC7E4E3DAF58}" destId="{BC9DE2EE-F1D7-4719-9EF3-BA5CD6A2AF86}" srcOrd="0" destOrd="0" presId="urn:microsoft.com/office/officeart/2005/8/layout/orgChart1"/>
    <dgm:cxn modelId="{614F5526-D9EB-4542-A5D4-4C921F47354C}" type="presOf" srcId="{C4C9D4AC-B804-4828-B834-051FD23A7F6B}" destId="{AFB2285A-4BAB-43D2-B7D5-32E0F15E3FB5}" srcOrd="1" destOrd="0" presId="urn:microsoft.com/office/officeart/2005/8/layout/orgChart1"/>
    <dgm:cxn modelId="{46519D27-2C83-4C26-90C7-C1F23B367684}" srcId="{EDAED4C7-868B-4137-A802-8A1720626172}" destId="{C4C9D4AC-B804-4828-B834-051FD23A7F6B}" srcOrd="1" destOrd="0" parTransId="{61AAC13C-AF9E-4F41-93F3-BC7E4E3DAF58}" sibTransId="{6BFBF962-7A8B-4F55-94D4-6DE1FEE2747E}"/>
    <dgm:cxn modelId="{FCEE7868-7792-4134-ACFC-B86E308ED800}" type="presOf" srcId="{F34187EB-66BA-43AC-A0F7-574D035643D6}" destId="{57CD1E1F-28B7-4C43-B49F-72E685F4B077}" srcOrd="0" destOrd="0" presId="urn:microsoft.com/office/officeart/2005/8/layout/orgChart1"/>
    <dgm:cxn modelId="{E0657B70-8E30-4ED9-A712-BF254DBF7C5B}" type="presOf" srcId="{F34187EB-66BA-43AC-A0F7-574D035643D6}" destId="{8E26C539-846D-4E02-97DD-991C16B6528B}" srcOrd="1" destOrd="0" presId="urn:microsoft.com/office/officeart/2005/8/layout/orgChart1"/>
    <dgm:cxn modelId="{F7655495-95C1-4888-A94E-E0678490AA89}" type="presOf" srcId="{EDAED4C7-868B-4137-A802-8A1720626172}" destId="{1E62CEE4-1B54-4161-84E6-0B817FF922B0}" srcOrd="0" destOrd="0" presId="urn:microsoft.com/office/officeart/2005/8/layout/orgChart1"/>
    <dgm:cxn modelId="{EB037499-F702-4A31-A65C-F6C3DC8EF655}" srcId="{EDAED4C7-868B-4137-A802-8A1720626172}" destId="{F34187EB-66BA-43AC-A0F7-574D035643D6}" srcOrd="0" destOrd="0" parTransId="{C7F696E0-613F-4A32-85AD-25D63D619AD9}" sibTransId="{4A236964-83CB-4CD5-B3F7-CB2B675FAD57}"/>
    <dgm:cxn modelId="{9567EAA7-64D1-4DA8-B386-88E01750A664}" srcId="{A4A4F81E-CCBB-47FD-AA1E-203B63AFD2A6}" destId="{EDAED4C7-868B-4137-A802-8A1720626172}" srcOrd="0" destOrd="0" parTransId="{37C16B41-CEF4-45A2-ACBE-89052507FF24}" sibTransId="{7B7C5ADA-D4C3-48E7-AB22-C59C9459197E}"/>
    <dgm:cxn modelId="{02F8EAA8-4A59-48FB-9B9F-B7F446E9C0F3}" type="presOf" srcId="{EDAED4C7-868B-4137-A802-8A1720626172}" destId="{627E2213-37E6-4001-9AB3-09184EF08806}" srcOrd="1" destOrd="0" presId="urn:microsoft.com/office/officeart/2005/8/layout/orgChart1"/>
    <dgm:cxn modelId="{54875FC1-4E6D-4DAE-B4B9-8CAEA94F088F}" type="presOf" srcId="{C7F696E0-613F-4A32-85AD-25D63D619AD9}" destId="{5E8BB76F-6F41-4CB8-A3F7-06AC99D70004}" srcOrd="0" destOrd="0" presId="urn:microsoft.com/office/officeart/2005/8/layout/orgChart1"/>
    <dgm:cxn modelId="{E42ECDE7-7CFA-4CD3-8479-7B921E20B8C0}" type="presOf" srcId="{C4C9D4AC-B804-4828-B834-051FD23A7F6B}" destId="{71637E79-022C-41D1-854B-29A12CD83718}" srcOrd="0" destOrd="0" presId="urn:microsoft.com/office/officeart/2005/8/layout/orgChart1"/>
    <dgm:cxn modelId="{822E9FEA-B8CF-4B29-8F5F-CE4A9DEB70EE}" type="presOf" srcId="{A4A4F81E-CCBB-47FD-AA1E-203B63AFD2A6}" destId="{F30A252E-94C1-4F67-900B-FC3C1929CFED}" srcOrd="0" destOrd="0" presId="urn:microsoft.com/office/officeart/2005/8/layout/orgChart1"/>
    <dgm:cxn modelId="{A58C2F6C-8DED-4926-AA7E-5462551229A0}" type="presParOf" srcId="{F30A252E-94C1-4F67-900B-FC3C1929CFED}" destId="{FFBB5007-F5E9-4CF5-AD5E-506BA6C12A10}" srcOrd="0" destOrd="0" presId="urn:microsoft.com/office/officeart/2005/8/layout/orgChart1"/>
    <dgm:cxn modelId="{BFEC1FE5-DDE0-4CFF-B27D-B3508CAD8048}" type="presParOf" srcId="{FFBB5007-F5E9-4CF5-AD5E-506BA6C12A10}" destId="{95419BC8-1232-4BC0-8168-0CC871E6F0C5}" srcOrd="0" destOrd="0" presId="urn:microsoft.com/office/officeart/2005/8/layout/orgChart1"/>
    <dgm:cxn modelId="{68E8089F-D4AE-418C-818C-3AC9FF3CEDC9}" type="presParOf" srcId="{95419BC8-1232-4BC0-8168-0CC871E6F0C5}" destId="{1E62CEE4-1B54-4161-84E6-0B817FF922B0}" srcOrd="0" destOrd="0" presId="urn:microsoft.com/office/officeart/2005/8/layout/orgChart1"/>
    <dgm:cxn modelId="{E0698662-4E5C-415C-B59D-F0D84D2C8C1A}" type="presParOf" srcId="{95419BC8-1232-4BC0-8168-0CC871E6F0C5}" destId="{627E2213-37E6-4001-9AB3-09184EF08806}" srcOrd="1" destOrd="0" presId="urn:microsoft.com/office/officeart/2005/8/layout/orgChart1"/>
    <dgm:cxn modelId="{5E0674A7-DDB1-4A71-AAAB-7EB5BE5F73D2}" type="presParOf" srcId="{FFBB5007-F5E9-4CF5-AD5E-506BA6C12A10}" destId="{751ECCF6-ED61-472F-B193-1E0604CA42B8}" srcOrd="1" destOrd="0" presId="urn:microsoft.com/office/officeart/2005/8/layout/orgChart1"/>
    <dgm:cxn modelId="{F5F51F54-A53C-4F91-A1E8-BEC82279CF86}" type="presParOf" srcId="{FFBB5007-F5E9-4CF5-AD5E-506BA6C12A10}" destId="{3B753736-3EBE-4F48-9051-C15A4BE0EF03}" srcOrd="2" destOrd="0" presId="urn:microsoft.com/office/officeart/2005/8/layout/orgChart1"/>
    <dgm:cxn modelId="{5D6703CA-0655-4A8F-AE2B-471A19DF8253}" type="presParOf" srcId="{3B753736-3EBE-4F48-9051-C15A4BE0EF03}" destId="{5E8BB76F-6F41-4CB8-A3F7-06AC99D70004}" srcOrd="0" destOrd="0" presId="urn:microsoft.com/office/officeart/2005/8/layout/orgChart1"/>
    <dgm:cxn modelId="{F39918B0-B51D-442B-8C0B-7E1303FBD477}" type="presParOf" srcId="{3B753736-3EBE-4F48-9051-C15A4BE0EF03}" destId="{3D3347CF-FEF1-4ADA-9025-DFF4F8FC6112}" srcOrd="1" destOrd="0" presId="urn:microsoft.com/office/officeart/2005/8/layout/orgChart1"/>
    <dgm:cxn modelId="{BF5BE4A5-AC12-4967-BB53-451A89D04D52}" type="presParOf" srcId="{3D3347CF-FEF1-4ADA-9025-DFF4F8FC6112}" destId="{C149F6F7-68AF-4553-BB45-2E5B152A0622}" srcOrd="0" destOrd="0" presId="urn:microsoft.com/office/officeart/2005/8/layout/orgChart1"/>
    <dgm:cxn modelId="{9DD35CB9-80FF-483E-A2D9-27AB0F89790F}" type="presParOf" srcId="{C149F6F7-68AF-4553-BB45-2E5B152A0622}" destId="{57CD1E1F-28B7-4C43-B49F-72E685F4B077}" srcOrd="0" destOrd="0" presId="urn:microsoft.com/office/officeart/2005/8/layout/orgChart1"/>
    <dgm:cxn modelId="{F82085E9-5B65-4B99-86F6-F82CA1840FAE}" type="presParOf" srcId="{C149F6F7-68AF-4553-BB45-2E5B152A0622}" destId="{8E26C539-846D-4E02-97DD-991C16B6528B}" srcOrd="1" destOrd="0" presId="urn:microsoft.com/office/officeart/2005/8/layout/orgChart1"/>
    <dgm:cxn modelId="{9D3B1D9E-D8D5-4FA3-A0E5-73946F9325EF}" type="presParOf" srcId="{3D3347CF-FEF1-4ADA-9025-DFF4F8FC6112}" destId="{D87EEAF6-50E9-49CD-8872-A3D6EB8EDAE2}" srcOrd="1" destOrd="0" presId="urn:microsoft.com/office/officeart/2005/8/layout/orgChart1"/>
    <dgm:cxn modelId="{3A39C689-D973-4D71-AD42-D2402882B642}" type="presParOf" srcId="{3D3347CF-FEF1-4ADA-9025-DFF4F8FC6112}" destId="{D67521F6-CF76-4F37-A664-530396145D87}" srcOrd="2" destOrd="0" presId="urn:microsoft.com/office/officeart/2005/8/layout/orgChart1"/>
    <dgm:cxn modelId="{BC0882C4-6172-4CFB-831D-DFC1B7C8F14F}" type="presParOf" srcId="{3B753736-3EBE-4F48-9051-C15A4BE0EF03}" destId="{BC9DE2EE-F1D7-4719-9EF3-BA5CD6A2AF86}" srcOrd="2" destOrd="0" presId="urn:microsoft.com/office/officeart/2005/8/layout/orgChart1"/>
    <dgm:cxn modelId="{E7ABBF7C-954F-4064-8A92-82682755692C}" type="presParOf" srcId="{3B753736-3EBE-4F48-9051-C15A4BE0EF03}" destId="{A128B6CC-BFA6-4F76-8C82-DF6CC894000D}" srcOrd="3" destOrd="0" presId="urn:microsoft.com/office/officeart/2005/8/layout/orgChart1"/>
    <dgm:cxn modelId="{4E1D43F6-A2D4-4D75-8A58-72C7196AD2E5}" type="presParOf" srcId="{A128B6CC-BFA6-4F76-8C82-DF6CC894000D}" destId="{ECE6EE7D-D8F1-4F84-9403-211145A184D2}" srcOrd="0" destOrd="0" presId="urn:microsoft.com/office/officeart/2005/8/layout/orgChart1"/>
    <dgm:cxn modelId="{2E808A06-C298-4FEC-ACA6-049659F5486A}" type="presParOf" srcId="{ECE6EE7D-D8F1-4F84-9403-211145A184D2}" destId="{71637E79-022C-41D1-854B-29A12CD83718}" srcOrd="0" destOrd="0" presId="urn:microsoft.com/office/officeart/2005/8/layout/orgChart1"/>
    <dgm:cxn modelId="{352AF09F-23F0-4494-A695-D6010F071490}" type="presParOf" srcId="{ECE6EE7D-D8F1-4F84-9403-211145A184D2}" destId="{AFB2285A-4BAB-43D2-B7D5-32E0F15E3FB5}" srcOrd="1" destOrd="0" presId="urn:microsoft.com/office/officeart/2005/8/layout/orgChart1"/>
    <dgm:cxn modelId="{CBB1CF4C-DF1B-460A-9FC6-D8FA6DE16081}" type="presParOf" srcId="{A128B6CC-BFA6-4F76-8C82-DF6CC894000D}" destId="{9E7177D9-4EB5-4E40-9495-8EAACA71C891}" srcOrd="1" destOrd="0" presId="urn:microsoft.com/office/officeart/2005/8/layout/orgChart1"/>
    <dgm:cxn modelId="{CFC69FD4-BCB3-407B-A8CD-3E746127A227}" type="presParOf" srcId="{A128B6CC-BFA6-4F76-8C82-DF6CC894000D}" destId="{10D07E53-B35A-4A06-B922-BA05D1477CFA}" srcOrd="2" destOrd="0" presId="urn:microsoft.com/office/officeart/2005/8/layout/orgChart1"/>
  </dgm:cxnLst>
  <dgm:bg>
    <a:gradFill>
      <a:gsLst>
        <a:gs pos="0">
          <a:srgbClr val="5E9EFF"/>
        </a:gs>
        <a:gs pos="39999">
          <a:srgbClr val="85C2FF"/>
        </a:gs>
        <a:gs pos="70000">
          <a:srgbClr val="C4D6EB"/>
        </a:gs>
        <a:gs pos="100000">
          <a:srgbClr val="FFEBFA"/>
        </a:gs>
      </a:gsLst>
      <a:lin ang="5400000" scaled="0"/>
    </a:gradFill>
  </dgm:bg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DF544D-E556-424C-AF85-E6934120A79D}">
      <dsp:nvSpPr>
        <dsp:cNvPr id="0" name=""/>
        <dsp:cNvSpPr/>
      </dsp:nvSpPr>
      <dsp:spPr>
        <a:xfrm>
          <a:off x="2043557" y="529245"/>
          <a:ext cx="33580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98629"/>
              </a:moveTo>
              <a:lnTo>
                <a:pt x="185001" y="98629"/>
              </a:lnTo>
              <a:lnTo>
                <a:pt x="185001" y="45720"/>
              </a:lnTo>
              <a:lnTo>
                <a:pt x="335803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2202204" y="573570"/>
        <a:ext cx="18510" cy="2789"/>
      </dsp:txXfrm>
    </dsp:sp>
    <dsp:sp modelId="{D19DC5CE-BE48-4EB4-8512-2502742705B5}">
      <dsp:nvSpPr>
        <dsp:cNvPr id="0" name=""/>
        <dsp:cNvSpPr/>
      </dsp:nvSpPr>
      <dsp:spPr>
        <a:xfrm>
          <a:off x="64438" y="0"/>
          <a:ext cx="1980919" cy="125575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2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2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latin typeface="+mj-lt"/>
            </a:rPr>
            <a:t>- Малоимущим семьям и малоимущим одиноко проживающим гражданам, среднедушевой доход которых ниже величины прожиточного минимума, установленного в Московской области на душу населения.</a:t>
          </a:r>
        </a:p>
      </dsp:txBody>
      <dsp:txXfrm>
        <a:off x="64438" y="0"/>
        <a:ext cx="1980919" cy="1255751"/>
      </dsp:txXfrm>
    </dsp:sp>
    <dsp:sp modelId="{CD606761-9A5A-442C-B323-4C4B8A9DBFA4}">
      <dsp:nvSpPr>
        <dsp:cNvPr id="0" name=""/>
        <dsp:cNvSpPr/>
      </dsp:nvSpPr>
      <dsp:spPr>
        <a:xfrm>
          <a:off x="4263030" y="493537"/>
          <a:ext cx="27656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81428"/>
              </a:moveTo>
              <a:lnTo>
                <a:pt x="155384" y="81428"/>
              </a:lnTo>
              <a:lnTo>
                <a:pt x="155384" y="45720"/>
              </a:lnTo>
              <a:lnTo>
                <a:pt x="276568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4393584" y="537862"/>
        <a:ext cx="15461" cy="2789"/>
      </dsp:txXfrm>
    </dsp:sp>
    <dsp:sp modelId="{E3F01EDF-6A9F-4799-B4DC-EF50E7E28F46}">
      <dsp:nvSpPr>
        <dsp:cNvPr id="0" name=""/>
        <dsp:cNvSpPr/>
      </dsp:nvSpPr>
      <dsp:spPr>
        <a:xfrm>
          <a:off x="2411761" y="144017"/>
          <a:ext cx="1853069" cy="86189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2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2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latin typeface="+mj-lt"/>
            </a:rPr>
            <a:t>- Пенсионерам, доход которых ниже двукратной величины прожиточного минимума, установленного в Московской области для пенсионеров.</a:t>
          </a:r>
        </a:p>
      </dsp:txBody>
      <dsp:txXfrm>
        <a:off x="2411761" y="144017"/>
        <a:ext cx="1853069" cy="861896"/>
      </dsp:txXfrm>
    </dsp:sp>
    <dsp:sp modelId="{6F286AB6-C414-4FAD-B448-715892CF78F5}">
      <dsp:nvSpPr>
        <dsp:cNvPr id="0" name=""/>
        <dsp:cNvSpPr/>
      </dsp:nvSpPr>
      <dsp:spPr>
        <a:xfrm>
          <a:off x="6369801" y="434218"/>
          <a:ext cx="1266143" cy="105038"/>
        </a:xfrm>
        <a:custGeom>
          <a:avLst/>
          <a:gdLst/>
          <a:ahLst/>
          <a:cxnLst/>
          <a:rect l="0" t="0" r="0" b="0"/>
          <a:pathLst>
            <a:path>
              <a:moveTo>
                <a:pt x="0" y="105038"/>
              </a:moveTo>
              <a:lnTo>
                <a:pt x="650171" y="105038"/>
              </a:lnTo>
              <a:lnTo>
                <a:pt x="650171" y="0"/>
              </a:lnTo>
              <a:lnTo>
                <a:pt x="1266143" y="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6970348" y="485343"/>
        <a:ext cx="65049" cy="2789"/>
      </dsp:txXfrm>
    </dsp:sp>
    <dsp:sp modelId="{89C11901-04DD-4F97-BA33-FA5E8C1930B7}">
      <dsp:nvSpPr>
        <dsp:cNvPr id="0" name=""/>
        <dsp:cNvSpPr/>
      </dsp:nvSpPr>
      <dsp:spPr>
        <a:xfrm>
          <a:off x="4571999" y="238498"/>
          <a:ext cx="1799602" cy="60151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2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2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latin typeface="+mj-lt"/>
            </a:rPr>
            <a:t>- Героям Советского Союза, Герои Российской Федерации, полным кавалерам ордена Славы.</a:t>
          </a:r>
        </a:p>
      </dsp:txBody>
      <dsp:txXfrm>
        <a:off x="4571999" y="238498"/>
        <a:ext cx="1799602" cy="601517"/>
      </dsp:txXfrm>
    </dsp:sp>
    <dsp:sp modelId="{BFE8A089-58A8-45E1-A338-74C51075C2FB}">
      <dsp:nvSpPr>
        <dsp:cNvPr id="0" name=""/>
        <dsp:cNvSpPr/>
      </dsp:nvSpPr>
      <dsp:spPr>
        <a:xfrm>
          <a:off x="902218" y="722620"/>
          <a:ext cx="7372052" cy="739672"/>
        </a:xfrm>
        <a:custGeom>
          <a:avLst/>
          <a:gdLst/>
          <a:ahLst/>
          <a:cxnLst/>
          <a:rect l="0" t="0" r="0" b="0"/>
          <a:pathLst>
            <a:path>
              <a:moveTo>
                <a:pt x="7372052" y="0"/>
              </a:moveTo>
              <a:lnTo>
                <a:pt x="7372052" y="386936"/>
              </a:lnTo>
              <a:lnTo>
                <a:pt x="0" y="386936"/>
              </a:lnTo>
              <a:lnTo>
                <a:pt x="0" y="739672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4402940" y="1091061"/>
        <a:ext cx="370609" cy="2789"/>
      </dsp:txXfrm>
    </dsp:sp>
    <dsp:sp modelId="{13C4BCE8-4A67-4B48-B470-F302DEB75E0C}">
      <dsp:nvSpPr>
        <dsp:cNvPr id="0" name=""/>
        <dsp:cNvSpPr/>
      </dsp:nvSpPr>
      <dsp:spPr>
        <a:xfrm>
          <a:off x="7668345" y="144017"/>
          <a:ext cx="1211853" cy="58040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2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2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latin typeface="+mj-lt"/>
            </a:rPr>
            <a:t>- Инвалидам I и II групп инвалидности.</a:t>
          </a:r>
        </a:p>
      </dsp:txBody>
      <dsp:txXfrm>
        <a:off x="7668345" y="144017"/>
        <a:ext cx="1211853" cy="580402"/>
      </dsp:txXfrm>
    </dsp:sp>
    <dsp:sp modelId="{AFB2B1BE-722B-4DB1-A0E5-7FD9546CAD3C}">
      <dsp:nvSpPr>
        <dsp:cNvPr id="0" name=""/>
        <dsp:cNvSpPr/>
      </dsp:nvSpPr>
      <dsp:spPr>
        <a:xfrm>
          <a:off x="1802637" y="2070568"/>
          <a:ext cx="311922" cy="236471"/>
        </a:xfrm>
        <a:custGeom>
          <a:avLst/>
          <a:gdLst/>
          <a:ahLst/>
          <a:cxnLst/>
          <a:rect l="0" t="0" r="0" b="0"/>
          <a:pathLst>
            <a:path>
              <a:moveTo>
                <a:pt x="0" y="236471"/>
              </a:moveTo>
              <a:lnTo>
                <a:pt x="173061" y="236471"/>
              </a:lnTo>
              <a:lnTo>
                <a:pt x="173061" y="0"/>
              </a:lnTo>
              <a:lnTo>
                <a:pt x="311922" y="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1948193" y="2187409"/>
        <a:ext cx="20811" cy="2789"/>
      </dsp:txXfrm>
    </dsp:sp>
    <dsp:sp modelId="{61049A0C-FA3B-4A60-A93A-E4A8E50B8F95}">
      <dsp:nvSpPr>
        <dsp:cNvPr id="0" name=""/>
        <dsp:cNvSpPr/>
      </dsp:nvSpPr>
      <dsp:spPr>
        <a:xfrm>
          <a:off x="0" y="1494692"/>
          <a:ext cx="1804437" cy="162469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2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2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latin typeface="+mj-lt"/>
            </a:rPr>
            <a:t>-</a:t>
          </a:r>
          <a:r>
            <a:rPr lang="ru-RU" sz="1000" kern="1200" dirty="0"/>
            <a:t>Физические лицам, получившим или перенесшим лучевую болезнь или ставшим инвалидами в результате испытаний, учений и иных работ, связанных с любыми видами ядерных установок, включая ядерное оружие и космическую технику </a:t>
          </a:r>
          <a:endParaRPr lang="ru-RU" sz="1000" kern="1200" dirty="0">
            <a:latin typeface="+mj-lt"/>
          </a:endParaRPr>
        </a:p>
      </dsp:txBody>
      <dsp:txXfrm>
        <a:off x="0" y="1494692"/>
        <a:ext cx="1804437" cy="1624695"/>
      </dsp:txXfrm>
    </dsp:sp>
    <dsp:sp modelId="{E7941D1C-793A-4253-ACC6-780395327BA6}">
      <dsp:nvSpPr>
        <dsp:cNvPr id="0" name=""/>
        <dsp:cNvSpPr/>
      </dsp:nvSpPr>
      <dsp:spPr>
        <a:xfrm>
          <a:off x="3005381" y="2019126"/>
          <a:ext cx="19810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51442"/>
              </a:moveTo>
              <a:lnTo>
                <a:pt x="116150" y="51442"/>
              </a:lnTo>
              <a:lnTo>
                <a:pt x="116150" y="45720"/>
              </a:lnTo>
              <a:lnTo>
                <a:pt x="198100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3098712" y="2063451"/>
        <a:ext cx="11438" cy="2789"/>
      </dsp:txXfrm>
    </dsp:sp>
    <dsp:sp modelId="{6F670B7D-30E0-4FC3-8A21-73AA1AFBCDF7}">
      <dsp:nvSpPr>
        <dsp:cNvPr id="0" name=""/>
        <dsp:cNvSpPr/>
      </dsp:nvSpPr>
      <dsp:spPr>
        <a:xfrm>
          <a:off x="2146959" y="1326391"/>
          <a:ext cx="860221" cy="148835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2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2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latin typeface="+mj-lt"/>
            </a:rPr>
            <a:t>- Ветеранам и инвалидам Великой Отечественной войны, а также ветеранам и инвалидам боевых действий.</a:t>
          </a:r>
        </a:p>
      </dsp:txBody>
      <dsp:txXfrm>
        <a:off x="2146959" y="1326391"/>
        <a:ext cx="860221" cy="1488354"/>
      </dsp:txXfrm>
    </dsp:sp>
    <dsp:sp modelId="{0513F292-D14D-423F-93AE-6900BA8C902E}">
      <dsp:nvSpPr>
        <dsp:cNvPr id="0" name=""/>
        <dsp:cNvSpPr/>
      </dsp:nvSpPr>
      <dsp:spPr>
        <a:xfrm>
          <a:off x="7181985" y="1868780"/>
          <a:ext cx="193386" cy="196065"/>
        </a:xfrm>
        <a:custGeom>
          <a:avLst/>
          <a:gdLst/>
          <a:ahLst/>
          <a:cxnLst/>
          <a:rect l="0" t="0" r="0" b="0"/>
          <a:pathLst>
            <a:path>
              <a:moveTo>
                <a:pt x="0" y="196065"/>
              </a:moveTo>
              <a:lnTo>
                <a:pt x="113793" y="196065"/>
              </a:lnTo>
              <a:lnTo>
                <a:pt x="113793" y="0"/>
              </a:lnTo>
              <a:lnTo>
                <a:pt x="193386" y="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7271236" y="1965418"/>
        <a:ext cx="14883" cy="2789"/>
      </dsp:txXfrm>
    </dsp:sp>
    <dsp:sp modelId="{08584345-60CC-48A5-95D0-3AD47749414C}">
      <dsp:nvSpPr>
        <dsp:cNvPr id="0" name=""/>
        <dsp:cNvSpPr/>
      </dsp:nvSpPr>
      <dsp:spPr>
        <a:xfrm>
          <a:off x="3235882" y="1112878"/>
          <a:ext cx="3947902" cy="190393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2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2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latin typeface="+mj-lt"/>
            </a:rPr>
            <a:t>- Физическим лицам, имеющим право на получение социальной поддержки в соответствии с Законом Российской Федерации "О социальной защите граждан, подвергшихся воздействию радиации вследствие катастрофы на Чернобыльской АЭС" (в редакции Закона Российской Федерации от 18 июня 1992 года N 3061-1), в соответствии с Федеральным законом от 26 ноября 1998 года N 175-ФЗ "О социальной защите граждан Российской Федерации, подвергшихся воздействию радиации вследствие аварии в 1957 году на производственном объединении "Маяк" и сбросов радиоактивных отходов в реку Теча" и в соответствии с Федеральным законом от 10 января 2002 года N 2-ФЗ "О социальных гарантиях гражданам, подвергшимся радиационному воздействию вследствие ядерных испытаний на Семипалатинском полигоне".</a:t>
          </a:r>
        </a:p>
      </dsp:txBody>
      <dsp:txXfrm>
        <a:off x="3235882" y="1112878"/>
        <a:ext cx="3947902" cy="1903935"/>
      </dsp:txXfrm>
    </dsp:sp>
    <dsp:sp modelId="{1A5F12CB-724F-4540-BF48-92E293B3FD32}">
      <dsp:nvSpPr>
        <dsp:cNvPr id="0" name=""/>
        <dsp:cNvSpPr/>
      </dsp:nvSpPr>
      <dsp:spPr>
        <a:xfrm>
          <a:off x="742088" y="2734504"/>
          <a:ext cx="7437392" cy="811023"/>
        </a:xfrm>
        <a:custGeom>
          <a:avLst/>
          <a:gdLst/>
          <a:ahLst/>
          <a:cxnLst/>
          <a:rect l="0" t="0" r="0" b="0"/>
          <a:pathLst>
            <a:path>
              <a:moveTo>
                <a:pt x="7437392" y="0"/>
              </a:moveTo>
              <a:lnTo>
                <a:pt x="7437392" y="422611"/>
              </a:lnTo>
              <a:lnTo>
                <a:pt x="0" y="422611"/>
              </a:lnTo>
              <a:lnTo>
                <a:pt x="0" y="811023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4273662" y="3138621"/>
        <a:ext cx="374243" cy="2789"/>
      </dsp:txXfrm>
    </dsp:sp>
    <dsp:sp modelId="{C92C5380-C8E6-4360-A49F-0EB20937B20A}">
      <dsp:nvSpPr>
        <dsp:cNvPr id="0" name=""/>
        <dsp:cNvSpPr/>
      </dsp:nvSpPr>
      <dsp:spPr>
        <a:xfrm>
          <a:off x="7407772" y="1001255"/>
          <a:ext cx="1543416" cy="173504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2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2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latin typeface="+mj-lt"/>
            </a:rPr>
            <a:t>- Физическим лицам, принимавшим в составе подразделений особого риска непосредственное участие в испытаниях ядерного и термоядерного оружия, ликвидации аварий ядерных установок на средствах вооружения и военных объектах.</a:t>
          </a:r>
        </a:p>
      </dsp:txBody>
      <dsp:txXfrm>
        <a:off x="7407772" y="1001255"/>
        <a:ext cx="1543416" cy="1735049"/>
      </dsp:txXfrm>
    </dsp:sp>
    <dsp:sp modelId="{121ABA6C-5484-4EA2-9499-512178B05D38}">
      <dsp:nvSpPr>
        <dsp:cNvPr id="0" name=""/>
        <dsp:cNvSpPr/>
      </dsp:nvSpPr>
      <dsp:spPr>
        <a:xfrm>
          <a:off x="1482372" y="3808150"/>
          <a:ext cx="536947" cy="1355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5573" y="0"/>
              </a:lnTo>
              <a:lnTo>
                <a:pt x="285573" y="135540"/>
              </a:lnTo>
              <a:lnTo>
                <a:pt x="536947" y="13554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1736258" y="3874525"/>
        <a:ext cx="29175" cy="2789"/>
      </dsp:txXfrm>
    </dsp:sp>
    <dsp:sp modelId="{6C5D26B7-73CD-4C83-98B2-AF52D855D436}">
      <dsp:nvSpPr>
        <dsp:cNvPr id="0" name=""/>
        <dsp:cNvSpPr/>
      </dsp:nvSpPr>
      <dsp:spPr>
        <a:xfrm>
          <a:off x="3" y="3577928"/>
          <a:ext cx="1484168" cy="46044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2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2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latin typeface="+mj-lt"/>
            </a:rPr>
            <a:t>- Инвалидам с детства, детям-инвалидам.</a:t>
          </a:r>
        </a:p>
      </dsp:txBody>
      <dsp:txXfrm>
        <a:off x="3" y="3577928"/>
        <a:ext cx="1484168" cy="460443"/>
      </dsp:txXfrm>
    </dsp:sp>
    <dsp:sp modelId="{6B525611-1B3A-4328-8E50-68AB25A012EC}">
      <dsp:nvSpPr>
        <dsp:cNvPr id="0" name=""/>
        <dsp:cNvSpPr/>
      </dsp:nvSpPr>
      <dsp:spPr>
        <a:xfrm>
          <a:off x="3777853" y="3897971"/>
          <a:ext cx="68973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61968" y="45720"/>
              </a:lnTo>
              <a:lnTo>
                <a:pt x="361968" y="47399"/>
              </a:lnTo>
              <a:lnTo>
                <a:pt x="689737" y="47399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4104713" y="3942296"/>
        <a:ext cx="36016" cy="2789"/>
      </dsp:txXfrm>
    </dsp:sp>
    <dsp:sp modelId="{05DEEECC-E8F8-42B0-AE5A-585391171D79}">
      <dsp:nvSpPr>
        <dsp:cNvPr id="0" name=""/>
        <dsp:cNvSpPr/>
      </dsp:nvSpPr>
      <dsp:spPr>
        <a:xfrm>
          <a:off x="2051720" y="3433913"/>
          <a:ext cx="1727933" cy="101955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2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2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latin typeface="+mj-lt"/>
            </a:rPr>
            <a:t>- Несовершеннолетним узникам концлагерей, гетто и других мест принудительного содержания в период Великой Отечественной войны.</a:t>
          </a:r>
        </a:p>
      </dsp:txBody>
      <dsp:txXfrm>
        <a:off x="2051720" y="3433913"/>
        <a:ext cx="1727933" cy="1019556"/>
      </dsp:txXfrm>
    </dsp:sp>
    <dsp:sp modelId="{ED508648-9138-4587-A7BC-215A231A4686}">
      <dsp:nvSpPr>
        <dsp:cNvPr id="0" name=""/>
        <dsp:cNvSpPr/>
      </dsp:nvSpPr>
      <dsp:spPr>
        <a:xfrm>
          <a:off x="6413549" y="3500523"/>
          <a:ext cx="1024669" cy="444847"/>
        </a:xfrm>
        <a:custGeom>
          <a:avLst/>
          <a:gdLst/>
          <a:ahLst/>
          <a:cxnLst/>
          <a:rect l="0" t="0" r="0" b="0"/>
          <a:pathLst>
            <a:path>
              <a:moveTo>
                <a:pt x="0" y="444847"/>
              </a:moveTo>
              <a:lnTo>
                <a:pt x="529434" y="444847"/>
              </a:lnTo>
              <a:lnTo>
                <a:pt x="529434" y="0"/>
              </a:lnTo>
              <a:lnTo>
                <a:pt x="1024669" y="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6897254" y="3721552"/>
        <a:ext cx="57260" cy="2789"/>
      </dsp:txXfrm>
    </dsp:sp>
    <dsp:sp modelId="{82629D04-70F3-4B63-9095-4993D59F6621}">
      <dsp:nvSpPr>
        <dsp:cNvPr id="0" name=""/>
        <dsp:cNvSpPr/>
      </dsp:nvSpPr>
      <dsp:spPr>
        <a:xfrm>
          <a:off x="4499990" y="3433909"/>
          <a:ext cx="1915358" cy="102292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2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2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latin typeface="+mj-lt"/>
            </a:rPr>
            <a:t>- Физическим лицам, являющимся членами семей военнослужащих и сотрудников органов внутренних дел, погибших при исполнении служебных обязанностей</a:t>
          </a:r>
        </a:p>
      </dsp:txBody>
      <dsp:txXfrm>
        <a:off x="4499990" y="3433909"/>
        <a:ext cx="1915358" cy="1022922"/>
      </dsp:txXfrm>
    </dsp:sp>
    <dsp:sp modelId="{04ECEAF5-F8D7-4385-A07E-39BF142B3784}">
      <dsp:nvSpPr>
        <dsp:cNvPr id="0" name=""/>
        <dsp:cNvSpPr/>
      </dsp:nvSpPr>
      <dsp:spPr>
        <a:xfrm>
          <a:off x="7680918" y="3781355"/>
          <a:ext cx="626394" cy="196218"/>
        </a:xfrm>
        <a:custGeom>
          <a:avLst/>
          <a:gdLst/>
          <a:ahLst/>
          <a:cxnLst/>
          <a:rect l="0" t="0" r="0" b="0"/>
          <a:pathLst>
            <a:path>
              <a:moveTo>
                <a:pt x="626394" y="0"/>
              </a:moveTo>
              <a:lnTo>
                <a:pt x="626394" y="115209"/>
              </a:lnTo>
              <a:lnTo>
                <a:pt x="0" y="115209"/>
              </a:lnTo>
              <a:lnTo>
                <a:pt x="0" y="196218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7977460" y="3878070"/>
        <a:ext cx="33309" cy="2789"/>
      </dsp:txXfrm>
    </dsp:sp>
    <dsp:sp modelId="{695C3355-0C5D-438B-8C6C-E417107FAA2E}">
      <dsp:nvSpPr>
        <dsp:cNvPr id="0" name=""/>
        <dsp:cNvSpPr/>
      </dsp:nvSpPr>
      <dsp:spPr>
        <a:xfrm>
          <a:off x="7470619" y="3217891"/>
          <a:ext cx="1673387" cy="56526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2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2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latin typeface="+mj-lt"/>
            </a:rPr>
            <a:t>- Лицам, удостоенным почетного звания «Почетный гражданин</a:t>
          </a:r>
        </a:p>
      </dsp:txBody>
      <dsp:txXfrm>
        <a:off x="7470619" y="3217891"/>
        <a:ext cx="1673387" cy="565264"/>
      </dsp:txXfrm>
    </dsp:sp>
    <dsp:sp modelId="{1A24AD97-9982-479A-90BD-679719FD0B26}">
      <dsp:nvSpPr>
        <dsp:cNvPr id="0" name=""/>
        <dsp:cNvSpPr/>
      </dsp:nvSpPr>
      <dsp:spPr>
        <a:xfrm>
          <a:off x="7020270" y="4009974"/>
          <a:ext cx="1321295" cy="77449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2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2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latin typeface="+mj-lt"/>
            </a:rPr>
            <a:t>- Физические лицам, имеющим трех и более несовершеннолетних детей</a:t>
          </a:r>
          <a:r>
            <a:rPr lang="ru-RU" sz="800" kern="1200" dirty="0">
              <a:latin typeface="+mj-lt"/>
            </a:rPr>
            <a:t>.</a:t>
          </a:r>
        </a:p>
      </dsp:txBody>
      <dsp:txXfrm>
        <a:off x="7020270" y="4009974"/>
        <a:ext cx="1321295" cy="7744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2D837E-7937-4DC7-A364-45AED32DB1BC}">
      <dsp:nvSpPr>
        <dsp:cNvPr id="0" name=""/>
        <dsp:cNvSpPr/>
      </dsp:nvSpPr>
      <dsp:spPr>
        <a:xfrm>
          <a:off x="0" y="195174"/>
          <a:ext cx="8964488" cy="49928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rgbClr val="00B050"/>
              </a:solidFill>
              <a:latin typeface="+mj-lt"/>
            </a:rPr>
            <a:t>100% </a:t>
          </a:r>
          <a:r>
            <a:rPr lang="ru-RU" sz="1800" kern="1200" dirty="0">
              <a:latin typeface="+mj-lt"/>
            </a:rPr>
            <a:t>в отношении муниципальных учреждений Рузского городского округа. </a:t>
          </a:r>
        </a:p>
      </dsp:txBody>
      <dsp:txXfrm>
        <a:off x="24373" y="219547"/>
        <a:ext cx="8915742" cy="450539"/>
      </dsp:txXfrm>
    </dsp:sp>
    <dsp:sp modelId="{0ED7D939-CDB1-488F-A7AE-95ED54BD3130}">
      <dsp:nvSpPr>
        <dsp:cNvPr id="0" name=""/>
        <dsp:cNvSpPr/>
      </dsp:nvSpPr>
      <dsp:spPr>
        <a:xfrm>
          <a:off x="0" y="881660"/>
          <a:ext cx="8964488" cy="129285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rgbClr val="00B050"/>
              </a:solidFill>
              <a:latin typeface="+mj-lt"/>
            </a:rPr>
            <a:t>100% </a:t>
          </a:r>
          <a:r>
            <a:rPr lang="ru-RU" sz="1800" kern="1200" dirty="0">
              <a:latin typeface="+mj-lt"/>
            </a:rPr>
            <a:t>в отношении государственных учреждений Московской области, вид деятельности которых направлен на сопровождение процедуры оформления права муниципальной собственности и собственности Московской области на объекты недвижимости, включая земельные участки.</a:t>
          </a:r>
        </a:p>
      </dsp:txBody>
      <dsp:txXfrm>
        <a:off x="63112" y="944772"/>
        <a:ext cx="8838264" cy="11666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9D3285-04E9-4B45-AC72-AB288AC05766}">
      <dsp:nvSpPr>
        <dsp:cNvPr id="0" name=""/>
        <dsp:cNvSpPr/>
      </dsp:nvSpPr>
      <dsp:spPr>
        <a:xfrm>
          <a:off x="2045244" y="444342"/>
          <a:ext cx="1381652" cy="14415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8907"/>
              </a:lnTo>
              <a:lnTo>
                <a:pt x="1381652" y="1208907"/>
              </a:lnTo>
              <a:lnTo>
                <a:pt x="1381652" y="144155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379965-37B1-416D-B993-4F1298CC46D5}">
      <dsp:nvSpPr>
        <dsp:cNvPr id="0" name=""/>
        <dsp:cNvSpPr/>
      </dsp:nvSpPr>
      <dsp:spPr>
        <a:xfrm>
          <a:off x="1109042" y="444342"/>
          <a:ext cx="936201" cy="1386494"/>
        </a:xfrm>
        <a:custGeom>
          <a:avLst/>
          <a:gdLst/>
          <a:ahLst/>
          <a:cxnLst/>
          <a:rect l="0" t="0" r="0" b="0"/>
          <a:pathLst>
            <a:path>
              <a:moveTo>
                <a:pt x="936201" y="0"/>
              </a:moveTo>
              <a:lnTo>
                <a:pt x="936201" y="1153847"/>
              </a:lnTo>
              <a:lnTo>
                <a:pt x="0" y="1153847"/>
              </a:lnTo>
              <a:lnTo>
                <a:pt x="0" y="138649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45B644-7490-4C38-BFE4-3F8978F8DD2A}">
      <dsp:nvSpPr>
        <dsp:cNvPr id="0" name=""/>
        <dsp:cNvSpPr/>
      </dsp:nvSpPr>
      <dsp:spPr>
        <a:xfrm>
          <a:off x="937404" y="28581"/>
          <a:ext cx="2215678" cy="41576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rgbClr val="00B050"/>
              </a:solidFill>
              <a:latin typeface="+mj-lt"/>
            </a:rPr>
            <a:t>90% </a:t>
          </a:r>
          <a:r>
            <a:rPr lang="ru-RU" sz="1400" kern="1200" dirty="0">
              <a:latin typeface="+mj-lt"/>
            </a:rPr>
            <a:t>в отношении:</a:t>
          </a:r>
        </a:p>
      </dsp:txBody>
      <dsp:txXfrm>
        <a:off x="937404" y="28581"/>
        <a:ext cx="2215678" cy="415761"/>
      </dsp:txXfrm>
    </dsp:sp>
    <dsp:sp modelId="{16E65CFD-E446-417F-913D-FB5B919D25A0}">
      <dsp:nvSpPr>
        <dsp:cNvPr id="0" name=""/>
        <dsp:cNvSpPr/>
      </dsp:nvSpPr>
      <dsp:spPr>
        <a:xfrm>
          <a:off x="1203" y="1830836"/>
          <a:ext cx="2215678" cy="224401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+mj-lt"/>
            </a:rPr>
            <a:t>- земельных участков находящихся в собственности лечебно-профилактических организаций, учредителями которых являются некоммерческие организации профессиональных союзов и их объединений.</a:t>
          </a:r>
        </a:p>
      </dsp:txBody>
      <dsp:txXfrm>
        <a:off x="1203" y="1830836"/>
        <a:ext cx="2215678" cy="2244017"/>
      </dsp:txXfrm>
    </dsp:sp>
    <dsp:sp modelId="{6E7273C2-8D6A-48D5-9F1C-DAA94B0E8883}">
      <dsp:nvSpPr>
        <dsp:cNvPr id="0" name=""/>
        <dsp:cNvSpPr/>
      </dsp:nvSpPr>
      <dsp:spPr>
        <a:xfrm>
          <a:off x="2483760" y="1885896"/>
          <a:ext cx="1886273" cy="222034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+mj-lt"/>
            </a:rPr>
            <a:t>- земельных участков предназначенных для эксплуатации объектов спорта и спортивных сооружений, находящихся в собственности общественных организаций.</a:t>
          </a:r>
        </a:p>
      </dsp:txBody>
      <dsp:txXfrm>
        <a:off x="2483760" y="1885896"/>
        <a:ext cx="1886273" cy="222034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9DE2EE-F1D7-4719-9EF3-BA5CD6A2AF86}">
      <dsp:nvSpPr>
        <dsp:cNvPr id="0" name=""/>
        <dsp:cNvSpPr/>
      </dsp:nvSpPr>
      <dsp:spPr>
        <a:xfrm>
          <a:off x="2281866" y="933523"/>
          <a:ext cx="762095" cy="19227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2725"/>
              </a:lnTo>
              <a:lnTo>
                <a:pt x="762095" y="19227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8BB76F-6F41-4CB8-A3F7-06AC99D70004}">
      <dsp:nvSpPr>
        <dsp:cNvPr id="0" name=""/>
        <dsp:cNvSpPr/>
      </dsp:nvSpPr>
      <dsp:spPr>
        <a:xfrm>
          <a:off x="2079849" y="933523"/>
          <a:ext cx="202017" cy="1922725"/>
        </a:xfrm>
        <a:custGeom>
          <a:avLst/>
          <a:gdLst/>
          <a:ahLst/>
          <a:cxnLst/>
          <a:rect l="0" t="0" r="0" b="0"/>
          <a:pathLst>
            <a:path>
              <a:moveTo>
                <a:pt x="202017" y="0"/>
              </a:moveTo>
              <a:lnTo>
                <a:pt x="202017" y="1922725"/>
              </a:lnTo>
              <a:lnTo>
                <a:pt x="0" y="19227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62CEE4-1B54-4161-84E6-0B817FF922B0}">
      <dsp:nvSpPr>
        <dsp:cNvPr id="0" name=""/>
        <dsp:cNvSpPr/>
      </dsp:nvSpPr>
      <dsp:spPr>
        <a:xfrm>
          <a:off x="1040365" y="467600"/>
          <a:ext cx="2483002" cy="46592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rgbClr val="00B050"/>
              </a:solidFill>
              <a:latin typeface="+mj-lt"/>
            </a:rPr>
            <a:t>20 % </a:t>
          </a:r>
          <a:r>
            <a:rPr lang="ru-RU" sz="1800" kern="1200" dirty="0">
              <a:latin typeface="+mj-lt"/>
            </a:rPr>
            <a:t>в отношении:</a:t>
          </a:r>
          <a:endParaRPr lang="ru-RU" sz="2000" kern="1200" dirty="0">
            <a:latin typeface="+mj-lt"/>
          </a:endParaRPr>
        </a:p>
      </dsp:txBody>
      <dsp:txXfrm>
        <a:off x="1040365" y="467600"/>
        <a:ext cx="2483002" cy="465922"/>
      </dsp:txXfrm>
    </dsp:sp>
    <dsp:sp modelId="{57CD1E1F-28B7-4C43-B49F-72E685F4B077}">
      <dsp:nvSpPr>
        <dsp:cNvPr id="0" name=""/>
        <dsp:cNvSpPr/>
      </dsp:nvSpPr>
      <dsp:spPr>
        <a:xfrm>
          <a:off x="407969" y="2235498"/>
          <a:ext cx="1671879" cy="124150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- </a:t>
          </a:r>
          <a:r>
            <a:rPr lang="ru-RU" sz="1300" kern="1200" dirty="0">
              <a:latin typeface="+mj-lt"/>
            </a:rPr>
            <a:t>федеральных государственных автономных образовательных учреждений высшего образования;</a:t>
          </a:r>
        </a:p>
      </dsp:txBody>
      <dsp:txXfrm>
        <a:off x="407969" y="2235498"/>
        <a:ext cx="1671879" cy="1241501"/>
      </dsp:txXfrm>
    </dsp:sp>
    <dsp:sp modelId="{71637E79-022C-41D1-854B-29A12CD83718}">
      <dsp:nvSpPr>
        <dsp:cNvPr id="0" name=""/>
        <dsp:cNvSpPr/>
      </dsp:nvSpPr>
      <dsp:spPr>
        <a:xfrm>
          <a:off x="3043961" y="2235498"/>
          <a:ext cx="1597638" cy="124150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>
              <a:latin typeface="+mj-lt"/>
            </a:rPr>
            <a:t>- федеральных государственных бюджетных образовательных учреждений высшего образования.</a:t>
          </a:r>
        </a:p>
      </dsp:txBody>
      <dsp:txXfrm>
        <a:off x="3043961" y="2235498"/>
        <a:ext cx="1597638" cy="12415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0.07275</cdr:x>
      <cdr:y>0.01141</cdr:y>
    </cdr:from>
    <cdr:to>
      <cdr:x>0.07275</cdr:x>
      <cdr:y>0.07989</cdr:y>
    </cdr:to>
    <cdr:sp macro="" textlink="">
      <cdr:nvSpPr>
        <cdr:cNvPr id="3" name="Прямая соединительная линия 2"/>
        <cdr:cNvSpPr/>
      </cdr:nvSpPr>
      <cdr:spPr>
        <a:xfrm xmlns:a="http://schemas.openxmlformats.org/drawingml/2006/main" flipV="1">
          <a:off x="683568" y="72008"/>
          <a:ext cx="0" cy="432048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0.79518</cdr:x>
      <cdr:y>0</cdr:y>
    </cdr:from>
    <cdr:to>
      <cdr:x>1</cdr:x>
      <cdr:y>0.28219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563888" y="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900" dirty="0"/>
            <a:t>Тыс.руб</a:t>
          </a:r>
          <a:r>
            <a:rPr lang="ru-RU" sz="1100" dirty="0"/>
            <a:t>.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0.79518</cdr:x>
      <cdr:y>0</cdr:y>
    </cdr:from>
    <cdr:to>
      <cdr:x>1</cdr:x>
      <cdr:y>0.28219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563888" y="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900" dirty="0"/>
            <a:t>Тыс.руб</a:t>
          </a:r>
          <a:r>
            <a:rPr lang="ru-RU" sz="1100" dirty="0"/>
            <a:t>.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0.79518</cdr:x>
      <cdr:y>0</cdr:y>
    </cdr:from>
    <cdr:to>
      <cdr:x>1</cdr:x>
      <cdr:y>0.28219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563888" y="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900" dirty="0"/>
            <a:t>Тыс.руб</a:t>
          </a:r>
          <a:r>
            <a:rPr lang="ru-RU" sz="1100" dirty="0"/>
            <a:t>.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0.79518</cdr:x>
      <cdr:y>0</cdr:y>
    </cdr:from>
    <cdr:to>
      <cdr:x>1</cdr:x>
      <cdr:y>0.28219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563888" y="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900" dirty="0"/>
            <a:t>Тыс.руб</a:t>
          </a:r>
          <a:r>
            <a:rPr lang="ru-RU" sz="1100" dirty="0"/>
            <a:t>.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7D1EDE-AE77-46BB-A785-AC44EAFFCF1F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80D8CD-CAA8-4C6F-ACCA-573AEF9A83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2914CC-DD2D-4985-93E0-76A23674403A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E5B869-6974-4843-9536-8D3592EBD03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5B869-6974-4843-9536-8D3592EBD03F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7AD45-E11D-4DDA-850C-18596F312704}" type="datetime1">
              <a:rPr lang="ru-RU" smtClean="0"/>
              <a:t>03.02.2022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C9B9-88BE-4CD6-BECF-B2AAF7D9D9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01BB0-DC4C-43DE-8347-842102250E0E}" type="datetime1">
              <a:rPr lang="ru-RU" smtClean="0"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C9B9-88BE-4CD6-BECF-B2AAF7D9D9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CF095-0A4A-42AD-9015-2DFCD3053B53}" type="datetime1">
              <a:rPr lang="ru-RU" smtClean="0"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C9B9-88BE-4CD6-BECF-B2AAF7D9D9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F61A7-870B-430D-8267-04FE650809D3}" type="datetime1">
              <a:rPr lang="ru-RU" smtClean="0"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C9B9-88BE-4CD6-BECF-B2AAF7D9D9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7E4BA-6051-48FE-83E1-B487613CC77C}" type="datetime1">
              <a:rPr lang="ru-RU" smtClean="0"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C9B9-88BE-4CD6-BECF-B2AAF7D9D9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AD086-6DFA-434A-AC23-33B9ACB752AA}" type="datetime1">
              <a:rPr lang="ru-RU" smtClean="0"/>
              <a:t>03.02.2022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C9B9-88BE-4CD6-BECF-B2AAF7D9D9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D1E50-6DD6-42D5-AF21-739E4B4849AD}" type="datetime1">
              <a:rPr lang="ru-RU" smtClean="0"/>
              <a:t>03.02.2022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C9B9-88BE-4CD6-BECF-B2AAF7D9D9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26AB5-3A5A-4699-86AC-2B8C545F7229}" type="datetime1">
              <a:rPr lang="ru-RU" smtClean="0"/>
              <a:t>03.02.2022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C9B9-88BE-4CD6-BECF-B2AAF7D9D9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DA5B0-DAF5-49DB-B0A0-333C92ED9F80}" type="datetime1">
              <a:rPr lang="ru-RU" smtClean="0"/>
              <a:t>03.02.2022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C9B9-88BE-4CD6-BECF-B2AAF7D9D9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4F2FB-A119-48DD-A335-9324845C7787}" type="datetime1">
              <a:rPr lang="ru-RU" smtClean="0"/>
              <a:t>03.02.2022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C9B9-88BE-4CD6-BECF-B2AAF7D9D9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0DE84-573C-44BC-A463-2038F1A59BDF}" type="datetime1">
              <a:rPr lang="ru-RU" smtClean="0"/>
              <a:t>03.02.2022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0DDC9B9-88BE-4CD6-BECF-B2AAF7D9D9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163956A-0E6D-44CC-AD5A-71851FDBEC2D}" type="datetime1">
              <a:rPr lang="ru-RU" smtClean="0"/>
              <a:t>03.02.2022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0DDC9B9-88BE-4CD6-BECF-B2AAF7D9D97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5" Type="http://schemas.openxmlformats.org/officeDocument/2006/relationships/diagramColors" Target="../diagrams/colors4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332656"/>
            <a:ext cx="6664024" cy="995536"/>
          </a:xfrm>
        </p:spPr>
        <p:txBody>
          <a:bodyPr/>
          <a:lstStyle/>
          <a:p>
            <a:r>
              <a:rPr lang="ru-RU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Бюджет для граждан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619672" y="1268760"/>
            <a:ext cx="5570264" cy="10215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/>
              <a:t>На основе утвержденного бюджета</a:t>
            </a:r>
          </a:p>
          <a:p>
            <a:pPr algn="ctr"/>
            <a:r>
              <a:rPr lang="ru-RU" dirty="0"/>
              <a:t> </a:t>
            </a:r>
            <a:r>
              <a:rPr lang="ru-RU" b="1" dirty="0"/>
              <a:t>Рузского городского округа </a:t>
            </a:r>
          </a:p>
          <a:p>
            <a:pPr algn="ctr"/>
            <a:r>
              <a:rPr lang="ru-RU" dirty="0"/>
              <a:t>на 2022 год и плановый период 2023 и 2024 годов</a:t>
            </a:r>
          </a:p>
        </p:txBody>
      </p:sp>
      <p:sp>
        <p:nvSpPr>
          <p:cNvPr id="9" name="Арка 8"/>
          <p:cNvSpPr/>
          <p:nvPr/>
        </p:nvSpPr>
        <p:spPr>
          <a:xfrm>
            <a:off x="4139952" y="620688"/>
            <a:ext cx="2592288" cy="332656"/>
          </a:xfrm>
          <a:prstGeom prst="blockArc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Арка 9"/>
          <p:cNvSpPr/>
          <p:nvPr/>
        </p:nvSpPr>
        <p:spPr>
          <a:xfrm>
            <a:off x="107504" y="548680"/>
            <a:ext cx="2592288" cy="332656"/>
          </a:xfrm>
          <a:prstGeom prst="blockArc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Арка 10"/>
          <p:cNvSpPr/>
          <p:nvPr/>
        </p:nvSpPr>
        <p:spPr>
          <a:xfrm>
            <a:off x="2915816" y="620688"/>
            <a:ext cx="1008112" cy="332656"/>
          </a:xfrm>
          <a:prstGeom prst="blockArc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3314" name="Picture 2" descr="https://avatars.mds.yandex.net/get-zen_doc/163385/pub_5d8e1913b5e99200aeba7b9f_5d8e196baad43600ae8322b8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913784"/>
            <a:ext cx="2916324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6" name="Picture 4" descr="https://ruzaregion.ru/fotosnews/67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348880"/>
            <a:ext cx="5397963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4716016" y="4797152"/>
            <a:ext cx="1046440" cy="510183"/>
          </a:xfrm>
          <a:prstGeom prst="flowChartPunchedTap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400" b="1" dirty="0"/>
              <a:t>РУЗА 2022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0" y="0"/>
            <a:ext cx="9144000" cy="91940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+mj-lt"/>
              </a:rPr>
              <a:t>Информация о выполнении основных характеристик бюджета </a:t>
            </a:r>
          </a:p>
          <a:p>
            <a:pPr algn="ctr"/>
            <a:r>
              <a:rPr lang="ru-RU" sz="2400" b="1" dirty="0">
                <a:latin typeface="+mj-lt"/>
              </a:rPr>
              <a:t>Рузского городского округа </a:t>
            </a:r>
            <a:r>
              <a:rPr lang="ru-RU" sz="1400" b="1" dirty="0">
                <a:latin typeface="+mj-lt"/>
              </a:rPr>
              <a:t>(без МБТ)</a:t>
            </a:r>
            <a:endParaRPr lang="ru-RU" sz="2400" b="1" dirty="0">
              <a:latin typeface="+mj-lt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07504" y="980728"/>
          <a:ext cx="9036494" cy="5760639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4016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88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42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52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42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6395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515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9268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6876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1511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17847"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37" marR="5637" marT="56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latin typeface="+mj-lt"/>
                        </a:rPr>
                        <a:t>Ед. измерения: тыс. рублей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37" marR="5637" marT="563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37" marR="5637" marT="563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37" marR="5637" marT="563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37" marR="5637" marT="5637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37" marR="5637" marT="5637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37" marR="5637" marT="5637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37" marR="5637" marT="5637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01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latin typeface="+mj-lt"/>
                        </a:rPr>
                        <a:t>№ </a:t>
                      </a:r>
                      <a:r>
                        <a:rPr lang="ru-RU" sz="1400" u="none" strike="noStrike" dirty="0" err="1">
                          <a:latin typeface="+mj-lt"/>
                        </a:rPr>
                        <a:t>п</a:t>
                      </a:r>
                      <a:r>
                        <a:rPr lang="ru-RU" sz="1400" u="none" strike="noStrike" dirty="0">
                          <a:latin typeface="+mj-lt"/>
                        </a:rPr>
                        <a:t>/</a:t>
                      </a:r>
                      <a:r>
                        <a:rPr lang="ru-RU" sz="1400" u="none" strike="noStrike" dirty="0" err="1">
                          <a:latin typeface="+mj-lt"/>
                        </a:rPr>
                        <a:t>п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37" marR="5637" marT="5637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latin typeface="+mj-lt"/>
                        </a:rPr>
                        <a:t>Наименование показателя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37" marR="5637" marT="5637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latin typeface="+mj-lt"/>
                        </a:rPr>
                        <a:t>2020 год            Факт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37" marR="5637" marT="5637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latin typeface="+mj-lt"/>
                        </a:rPr>
                        <a:t>Утверждено Решением о бюджете на 2021 год (на 15.11.2021 г.)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37" marR="5637" marT="5637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latin typeface="+mj-lt"/>
                        </a:rPr>
                        <a:t>Ожидаемое исполнение за 2021 год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37" marR="5637" marT="5637" marB="0" anchor="ctr"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latin typeface="+mj-lt"/>
                        </a:rPr>
                        <a:t>Прогноз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37" marR="5637" marT="5637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575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latin typeface="+mj-lt"/>
                        </a:rPr>
                        <a:t>2022 год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37" marR="5637" marT="5637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latin typeface="+mj-lt"/>
                        </a:rPr>
                        <a:t>2023 год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37" marR="5637" marT="5637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37" marR="5637" marT="5637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latin typeface="+mj-lt"/>
                        </a:rPr>
                        <a:t>2024 год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37" marR="5637" marT="5637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37" marR="5637" marT="5637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0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latin typeface="+mj-lt"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37" marR="5637" marT="5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latin typeface="+mj-lt"/>
                        </a:rPr>
                        <a:t>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37" marR="5637" marT="5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latin typeface="+mj-lt"/>
                        </a:rPr>
                        <a:t>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37" marR="5637" marT="5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latin typeface="+mj-lt"/>
                        </a:rPr>
                        <a:t>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37" marR="5637" marT="5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latin typeface="+mj-lt"/>
                        </a:rPr>
                        <a:t>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37" marR="5637" marT="5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latin typeface="+mj-lt"/>
                        </a:rPr>
                        <a:t>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37" marR="5637" marT="5637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latin typeface="+mj-lt"/>
                        </a:rPr>
                        <a:t>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37" marR="5637" marT="5637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37" marR="5637" marT="5637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latin typeface="+mj-lt"/>
                        </a:rPr>
                        <a:t>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37" marR="5637" marT="5637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37" marR="5637" marT="5637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0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latin typeface="+mj-lt"/>
                        </a:rPr>
                        <a:t>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37" marR="5637" marT="563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latin typeface="+mj-lt"/>
                        </a:rPr>
                        <a:t>Общий объем доходов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37" marR="5637" marT="5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latin typeface="+mj-lt"/>
                        </a:rPr>
                        <a:t>1 920 376,0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37" marR="5637" marT="5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latin typeface="+mj-lt"/>
                        </a:rPr>
                        <a:t>1 932 057,0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37" marR="5637" marT="5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latin typeface="+mj-lt"/>
                        </a:rPr>
                        <a:t>1 966 581,7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37" marR="5637" marT="5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latin typeface="+mj-lt"/>
                        </a:rPr>
                        <a:t>2 375 779,5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37" marR="5637" marT="5637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latin typeface="+mj-lt"/>
                        </a:rPr>
                        <a:t>2 117 252,5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37" marR="5637" marT="5637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37" marR="5637" marT="5637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latin typeface="+mj-lt"/>
                        </a:rPr>
                        <a:t>2 080 047,5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37" marR="5637" marT="5637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37" marR="5637" marT="5637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83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latin typeface="+mj-lt"/>
                        </a:rPr>
                        <a:t>1.1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37" marR="5637" marT="563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latin typeface="+mj-lt"/>
                        </a:rPr>
                        <a:t>Налоговые и неналоговые доходы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37" marR="5637" marT="5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latin typeface="+mj-lt"/>
                        </a:rPr>
                        <a:t>1 736 017,4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37" marR="5637" marT="5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latin typeface="+mj-lt"/>
                        </a:rPr>
                        <a:t>1 872 168,0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37" marR="5637" marT="5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latin typeface="+mj-lt"/>
                        </a:rPr>
                        <a:t>1 906 692,7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37" marR="5637" marT="5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latin typeface="+mj-lt"/>
                        </a:rPr>
                        <a:t>2 375 181,5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37" marR="5637" marT="5637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latin typeface="+mj-lt"/>
                        </a:rPr>
                        <a:t>2 115 895,5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37" marR="5637" marT="5637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37" marR="5637" marT="5637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latin typeface="+mj-lt"/>
                        </a:rPr>
                        <a:t>2 079 888,5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37" marR="5637" marT="5637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37" marR="5637" marT="5637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40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latin typeface="+mj-lt"/>
                        </a:rPr>
                        <a:t>1.2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37" marR="5637" marT="563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latin typeface="+mj-lt"/>
                        </a:rPr>
                        <a:t>Дотация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37" marR="5637" marT="5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latin typeface="+mj-lt"/>
                        </a:rPr>
                        <a:t>39 358,0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37" marR="5637" marT="5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latin typeface="+mj-lt"/>
                        </a:rPr>
                        <a:t>59 889,0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37" marR="5637" marT="5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latin typeface="+mj-lt"/>
                        </a:rPr>
                        <a:t>59 889,0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37" marR="5637" marT="5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latin typeface="+mj-lt"/>
                        </a:rPr>
                        <a:t>598,0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37" marR="5637" marT="5637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latin typeface="+mj-lt"/>
                        </a:rPr>
                        <a:t>1 357,0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37" marR="5637" marT="5637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37" marR="5637" marT="5637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latin typeface="+mj-lt"/>
                        </a:rPr>
                        <a:t>159,0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37" marR="5637" marT="5637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37" marR="5637" marT="5637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40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latin typeface="+mj-lt"/>
                        </a:rPr>
                        <a:t>2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37" marR="5637" marT="563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latin typeface="+mj-lt"/>
                        </a:rPr>
                        <a:t>Общий объем расходов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37" marR="5637" marT="5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latin typeface="+mj-lt"/>
                        </a:rPr>
                        <a:t>2 094 972,8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37" marR="5637" marT="5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latin typeface="+mj-lt"/>
                        </a:rPr>
                        <a:t>2 062 945,9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37" marR="5637" marT="5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latin typeface="+mj-lt"/>
                        </a:rPr>
                        <a:t>1 982 258,7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37" marR="5637" marT="5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latin typeface="+mj-lt"/>
                        </a:rPr>
                        <a:t>2 430 779,5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37" marR="5637" marT="5637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latin typeface="+mj-lt"/>
                        </a:rPr>
                        <a:t>2 209 252,5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37" marR="5637" marT="5637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37" marR="5637" marT="5637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latin typeface="+mj-lt"/>
                        </a:rPr>
                        <a:t>2 177 047,5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37" marR="5637" marT="5637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37" marR="5637" marT="5637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383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latin typeface="+mj-lt"/>
                        </a:rPr>
                        <a:t>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37" marR="5637" marT="563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latin typeface="+mj-lt"/>
                        </a:rPr>
                        <a:t>Дефицит бюджета(-), профицит бюджета (+)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37" marR="5637" marT="5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FF0000"/>
                          </a:solidFill>
                          <a:latin typeface="+mj-lt"/>
                        </a:rPr>
                        <a:t>-174</a:t>
                      </a:r>
                      <a:r>
                        <a:rPr lang="ru-RU" sz="1200" u="none" strike="noStrike" baseline="0" dirty="0">
                          <a:solidFill>
                            <a:srgbClr val="FF0000"/>
                          </a:solidFill>
                          <a:latin typeface="+mj-lt"/>
                        </a:rPr>
                        <a:t> 596,8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marL="5637" marR="5637" marT="5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FF0000"/>
                          </a:solidFill>
                          <a:latin typeface="+mj-lt"/>
                        </a:rPr>
                        <a:t>-130 888,9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marL="5637" marR="5637" marT="5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FF0000"/>
                          </a:solidFill>
                          <a:latin typeface="+mj-lt"/>
                        </a:rPr>
                        <a:t>-15 677,0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marL="5637" marR="5637" marT="5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FF0000"/>
                          </a:solidFill>
                          <a:latin typeface="+mj-lt"/>
                        </a:rPr>
                        <a:t>-55 000,0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marL="5637" marR="5637" marT="5637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FF0000"/>
                          </a:solidFill>
                          <a:latin typeface="+mj-lt"/>
                        </a:rPr>
                        <a:t>-92 000,0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marL="5637" marR="5637" marT="5637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37" marR="5637" marT="5637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FF0000"/>
                          </a:solidFill>
                          <a:latin typeface="+mj-lt"/>
                        </a:rPr>
                        <a:t>-97 000,0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marL="5637" marR="5637" marT="5637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37" marR="5637" marT="5637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383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latin typeface="+mj-lt"/>
                        </a:rPr>
                        <a:t>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37" marR="5637" marT="563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latin typeface="+mj-lt"/>
                        </a:rPr>
                        <a:t>Муниципальный долг (на 01.11.2021 г.)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37" marR="5637" marT="5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latin typeface="+mj-lt"/>
                        </a:rPr>
                        <a:t>267 465,0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37" marR="5637" marT="5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latin typeface="+mj-lt"/>
                        </a:rPr>
                        <a:t>209 300,0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37" marR="5637" marT="5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latin typeface="+mj-lt"/>
                        </a:rPr>
                        <a:t>164 300,0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37" marR="5637" marT="5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latin typeface="+mj-lt"/>
                        </a:rPr>
                        <a:t>292 633,3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37" marR="5637" marT="5637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latin typeface="+mj-lt"/>
                        </a:rPr>
                        <a:t>384 633,3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37" marR="5637" marT="5637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37" marR="5637" marT="5637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latin typeface="+mj-lt"/>
                        </a:rPr>
                        <a:t>481 633,3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37" marR="5637" marT="5637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37" marR="5637" marT="5637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C9B9-88BE-4CD6-BECF-B2AAF7D9D972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2" descr="https://gubkinadm.ru/images/photos/medium/article85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0"/>
            <a:ext cx="2339752" cy="1513819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0" y="0"/>
            <a:ext cx="6804248" cy="91940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/>
              <a:t>Основные характеристик бюджета </a:t>
            </a:r>
          </a:p>
          <a:p>
            <a:pPr algn="ctr"/>
            <a:r>
              <a:rPr lang="ru-RU" sz="2400" b="1" dirty="0"/>
              <a:t>Рузского городского округа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C9B9-88BE-4CD6-BECF-B2AAF7D9D972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ohod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C9B9-88BE-4CD6-BECF-B2AAF7D9D972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0" y="-171400"/>
            <a:ext cx="9144000" cy="71508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u="sng" dirty="0">
                <a:latin typeface="+mj-lt"/>
              </a:rPr>
              <a:t>Информация об объеме и структуре налоговых и неналоговых доходов, а также межбюджетных трансфертах, поступивших в бюджет Рузского городского округа</a:t>
            </a: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0" y="548680"/>
          <a:ext cx="9143999" cy="630932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556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26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09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92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92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65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3194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167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546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0167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1844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2671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7086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62751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117682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 Коды 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 Наименования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Факт </a:t>
                      </a:r>
                      <a:b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2019 года</a:t>
                      </a:r>
                      <a:b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тыс. руб.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Факт </a:t>
                      </a:r>
                      <a:b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2020 года</a:t>
                      </a:r>
                      <a:b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тыс. руб.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Уточненный план 2021 года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Ожидаемое исполнение 2021 года                      тыс. руб.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Темп роста 2021 года              к ожидаемому исполнению 2020 года, %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Прогноз </a:t>
                      </a:r>
                      <a:b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2022 год                          тыс. руб.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Темп роста 2022 года              к ожидаемому исполнению 2021 года, %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Прогноз </a:t>
                      </a:r>
                      <a:b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2023 год                              тыс. руб.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Темп роста 2023 года к 2022 году, %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Прогноз </a:t>
                      </a:r>
                      <a:b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2024 год                        тыс. руб.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Темп роста 2024 года к 2023 году, %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39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000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1 00 00000 00 0000 000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НАЛОГОВЫЕ И НЕНАЛОГОВЫЕ ДОХОДЫ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1 719 017,32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1 736 017,37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1 872 168,00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1 906 692,67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109,8%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2 375 181,54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124,6%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2 115 895,51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89,1%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2 079 888,45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98,3%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39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000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1 01 00000 00 0000 000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НАЛОГИ НА ПРИБЫЛЬ, ДОХОДЫ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668 973,88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928 178,00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1 003 871,00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1 058 111,20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114,0%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1 436 488,65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135,8%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1 157 694,40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80,6%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1 078 109,53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93,1%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47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000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1 03 00000 00 0000 000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НАЛОГИ НА ТОВАРЫ (РАБОТЫ, УСЛУГИ), РЕАЛИЗУЕМЫЕ НА ТЕРРИТОРИИ РОССИЙСКОЙ ФЕДЕРАЦИИ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97 244,06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92 977,17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99 350,00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99 350,00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106,9%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100 246,00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100,9%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97 925,00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97,7%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103 608,00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105,8%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39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000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1 05 00000 00 0000 000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НАЛОГИ НА СОВОКУПНЫЙ ДОХОД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139 745,44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143 519,40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176 193,00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187 688,85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130,8%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189 345,36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100,9%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200 895,43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106,1%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215 962,59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107,5%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43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000</a:t>
                      </a:r>
                      <a:endParaRPr lang="ru-RU" sz="800" b="0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1 05 01000 00 0000 110</a:t>
                      </a:r>
                      <a:endParaRPr lang="ru-RU" sz="800" b="0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Налог, взимаемый в связи с применением упрощенной системы налогообложения</a:t>
                      </a:r>
                      <a:endParaRPr lang="ru-RU" sz="800" b="0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93 272,14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99 398,61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134 339,00</a:t>
                      </a:r>
                      <a:endParaRPr lang="ru-RU" sz="800" b="0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143 528,94</a:t>
                      </a:r>
                      <a:endParaRPr lang="ru-RU" sz="800" b="0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144,4%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149 126,57</a:t>
                      </a:r>
                      <a:endParaRPr lang="ru-RU" sz="800" b="0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103,9%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158 223,29</a:t>
                      </a:r>
                      <a:endParaRPr lang="ru-RU" sz="800" b="0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106,1%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170 090,04</a:t>
                      </a:r>
                      <a:endParaRPr lang="ru-RU" sz="800" b="0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107,5%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39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000</a:t>
                      </a:r>
                      <a:endParaRPr lang="ru-RU" sz="800" b="0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1 05 02000 02 0000 110 </a:t>
                      </a:r>
                      <a:endParaRPr lang="ru-RU" sz="800" b="0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Единый налог на вмененный доход для отдельных видов деятельности</a:t>
                      </a:r>
                      <a:endParaRPr lang="ru-RU" sz="800" b="0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30 199,80</a:t>
                      </a:r>
                      <a:endParaRPr lang="ru-RU" sz="800" b="0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24 137,37</a:t>
                      </a:r>
                      <a:endParaRPr lang="ru-RU" sz="800" b="0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6 200,00</a:t>
                      </a:r>
                      <a:endParaRPr lang="ru-RU" sz="800" b="0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6 200,00</a:t>
                      </a:r>
                      <a:endParaRPr lang="ru-RU" sz="800" b="0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25,7%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0,00</a:t>
                      </a:r>
                      <a:endParaRPr lang="ru-RU" sz="800" b="0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0,00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0,00</a:t>
                      </a:r>
                      <a:endParaRPr lang="ru-RU" sz="800" b="0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0,00</a:t>
                      </a:r>
                      <a:endParaRPr lang="ru-RU" sz="800" b="0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0,00</a:t>
                      </a:r>
                      <a:endParaRPr lang="ru-RU" sz="800" b="0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0,00</a:t>
                      </a:r>
                      <a:endParaRPr lang="ru-RU" sz="800" b="0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39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000</a:t>
                      </a:r>
                      <a:endParaRPr lang="ru-RU" sz="800" b="0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1 05 03000 02 0000 110 </a:t>
                      </a:r>
                      <a:endParaRPr lang="ru-RU" sz="800" b="0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Единый сельскохозяйственный налог</a:t>
                      </a:r>
                      <a:endParaRPr lang="ru-RU" sz="800" b="0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944,69</a:t>
                      </a:r>
                      <a:endParaRPr lang="ru-RU" sz="800" b="0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912,27</a:t>
                      </a:r>
                      <a:endParaRPr lang="ru-RU" sz="800" b="0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16,00</a:t>
                      </a:r>
                      <a:endParaRPr lang="ru-RU" sz="800" b="0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17,66</a:t>
                      </a:r>
                      <a:endParaRPr lang="ru-RU" sz="800" b="0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1,9%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0,00</a:t>
                      </a:r>
                      <a:endParaRPr lang="ru-RU" sz="800" b="0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0,00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0,00</a:t>
                      </a:r>
                      <a:endParaRPr lang="ru-RU" sz="800" b="0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0,00</a:t>
                      </a:r>
                      <a:endParaRPr lang="ru-RU" sz="800" b="0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0,00</a:t>
                      </a:r>
                      <a:endParaRPr lang="ru-RU" sz="800" b="0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0,00</a:t>
                      </a:r>
                      <a:endParaRPr lang="ru-RU" sz="800" b="0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43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000</a:t>
                      </a:r>
                      <a:endParaRPr lang="ru-RU" sz="800" b="0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1 05 04000 02 0000 110</a:t>
                      </a:r>
                      <a:endParaRPr lang="ru-RU" sz="800" b="0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Налог, взимаемый в связи с применением патентной системы налогообложения</a:t>
                      </a:r>
                      <a:endParaRPr lang="ru-RU" sz="800" b="0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15 328,81</a:t>
                      </a:r>
                      <a:endParaRPr lang="ru-RU" sz="800" b="0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19 071,15</a:t>
                      </a:r>
                      <a:endParaRPr lang="ru-RU" sz="800" b="0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35 638,00</a:t>
                      </a:r>
                      <a:endParaRPr lang="ru-RU" sz="800" b="0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37 942,25</a:t>
                      </a:r>
                      <a:endParaRPr lang="ru-RU" sz="800" b="0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199,0%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40 218,79</a:t>
                      </a:r>
                      <a:endParaRPr lang="ru-RU" sz="800" b="0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106,0%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42 672,14</a:t>
                      </a:r>
                      <a:endParaRPr lang="ru-RU" sz="800" b="0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106,1%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45 872,55</a:t>
                      </a:r>
                      <a:endParaRPr lang="ru-RU" sz="800" b="0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107,5%</a:t>
                      </a:r>
                      <a:endParaRPr lang="ru-RU" sz="800" b="0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39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000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1 06 00000 00 0000 000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НАЛОГИ НА ИМУЩЕСТВО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423 843,51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377 293,91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394 502,00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385 435,74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102,2%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437 639,21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113,5%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459 521,18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105,0%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482 497,23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105,0%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39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000</a:t>
                      </a:r>
                      <a:endParaRPr lang="ru-RU" sz="800" b="0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1 06 01000 00 0000 110 </a:t>
                      </a:r>
                      <a:endParaRPr lang="ru-RU" sz="800" b="0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Налог на имущество физических лиц</a:t>
                      </a:r>
                      <a:endParaRPr lang="ru-RU" sz="800" b="0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51 617,26</a:t>
                      </a:r>
                      <a:endParaRPr lang="ru-RU" sz="800" b="0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58 904,72</a:t>
                      </a:r>
                      <a:endParaRPr lang="ru-RU" sz="800" b="0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61 315,00</a:t>
                      </a:r>
                      <a:endParaRPr lang="ru-RU" sz="800" b="0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68 035,20</a:t>
                      </a:r>
                      <a:endParaRPr lang="ru-RU" sz="800" b="0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115,5%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71 436,96</a:t>
                      </a:r>
                      <a:endParaRPr lang="ru-RU" sz="800" b="0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105,0%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75 008,81</a:t>
                      </a:r>
                      <a:endParaRPr lang="ru-RU" sz="800" b="0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105,0%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78 759,25</a:t>
                      </a:r>
                      <a:endParaRPr lang="ru-RU" sz="800" b="0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105,0%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39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000</a:t>
                      </a:r>
                      <a:endParaRPr lang="ru-RU" sz="800" b="0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1 06 06000 00 0000 110 </a:t>
                      </a:r>
                      <a:endParaRPr lang="ru-RU" sz="800" b="0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Земельный налог</a:t>
                      </a:r>
                      <a:endParaRPr lang="ru-RU" sz="800" b="0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372 226,25</a:t>
                      </a:r>
                      <a:endParaRPr lang="ru-RU" sz="800" b="0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318 389,19</a:t>
                      </a:r>
                      <a:endParaRPr lang="ru-RU" sz="800" b="0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333 187,00</a:t>
                      </a:r>
                      <a:endParaRPr lang="ru-RU" sz="800" b="0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317 400,54</a:t>
                      </a:r>
                      <a:endParaRPr lang="ru-RU" sz="800" b="0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99,7%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366 202,25</a:t>
                      </a:r>
                      <a:endParaRPr lang="ru-RU" sz="800" b="0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115,4%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384 512,37</a:t>
                      </a:r>
                      <a:endParaRPr lang="ru-RU" sz="800" b="0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105,0%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403 737,98</a:t>
                      </a:r>
                      <a:endParaRPr lang="ru-RU" sz="800" b="0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105,0%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39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000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1 08 00000 00 0000 000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ГОСУДАРСТВЕННАЯ ПОШЛИНА 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10 463,98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12 157,43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14 515,00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13 908,08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114,4%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13 920,32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100,1%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14 058,90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101,0%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14 198,90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101,0%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247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000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1 09 00000 00 0000 000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ЗАДОЛЖЕННОСТЬ И ПЕРЕРАСЧЕТЫ ПО ОТМЕНЕННЫМ НАЛОГАМ, СБОРАМ И ИНЫМ ОБЯЗАТЕЛЬНЫМ ПЛАТЕЖАМ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-3,43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0,02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0,00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0,00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0,00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0,00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0,00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0,00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0,00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0,00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0,00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6551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000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1 11 00000 00 0000 000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117 060,26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96 371,56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133 688,00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122 332,90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126,9%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140 140,00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114,6%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139 190,00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99,3%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139 190,00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100,0%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39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000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1 12 00000 00 0000 000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ПЛАТЕЖИ ПРИ ПОЛЬЗОВАНИИ ПРИРОДНЫМИ РЕСУРСАМИ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29 331,12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1 465,37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1 686,00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976,88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66,7%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980,00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100,3%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980,00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100,0%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980,00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100,0%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C9B9-88BE-4CD6-BECF-B2AAF7D9D972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pbs.twimg.com/media/D4zxkOFW0AAggjP.jpg:lar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157192"/>
            <a:ext cx="9144000" cy="1844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" y="548680"/>
          <a:ext cx="9143999" cy="1224136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556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26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09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92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92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65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3194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167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546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0167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1844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2671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7086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62751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122413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 Коды 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 Наименования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Факт </a:t>
                      </a:r>
                      <a:b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2019 года</a:t>
                      </a:r>
                      <a:b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тыс. руб.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Факт </a:t>
                      </a:r>
                      <a:b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2020 года</a:t>
                      </a:r>
                      <a:b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тыс. руб.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Уточненный план 2021 года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Ожидаемое исполнение 2021 года                      тыс. руб.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Темп роста 2021 года              к ожидаемому исполнению 2020 года, %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Прогноз </a:t>
                      </a:r>
                      <a:b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2022 год                          тыс. руб.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Темп роста 2022 года              к ожидаемому исполнению 2021 года, %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Прогноз </a:t>
                      </a:r>
                      <a:b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2023 год                              тыс. руб.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Темп роста 2023 года к 2022 году, %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Прогноз </a:t>
                      </a:r>
                      <a:b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2024 год                        тыс. руб.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Темп роста 2024 года к 2023 году, %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1772816"/>
          <a:ext cx="9144001" cy="3639422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556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26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92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92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656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3194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167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546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0167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1844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2671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7086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6275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3760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000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113 00000 00 0000 000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Доходы от оказания платных услуг (работ) и компенсации затрат государства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3 247,02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11 139,80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3 120,00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10 464,02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93,9%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3 332,00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31,8%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3 333,60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100,0%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3 335,20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100,0%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0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000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1 14 00000 00 0000 000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ДОХОДЫ ОТ ПРОДАЖИ МАТЕРИАЛЬНЫХ И НЕМАТЕРИАЛЬНЫХ АКТИВОВ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26 177,07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24 685,54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27 000,00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16 825,00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68,2%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36 825,00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218,9%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26 032,00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70,7%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25 742,00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98,9%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7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000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1 16 00000 00 0000 000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ШТРАФЫ, САНКЦИИ, ВОЗМЕЩЕНИЕ УЩЕРБА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186 264,31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45 778,18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16 913,00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9 000,00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19,7%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14 265,00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158,5%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14 265,00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100,0%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14 265,00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100,0%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7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000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1 17 00000 00 0000 000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ПРОЧИЕ НЕНАЛОГОВЫЕ ДОХОДЫ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16 670,10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2 450,99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1 330,00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2 600,00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106,1%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2 000,00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76,9%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2 000,00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100,0%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2 000,00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17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000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2 00 00000 00 0000 000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БЕЗВОЗМЕЗДНЫЕ ПОСТУПЛЕНИЯ 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2 886 943,21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3 226 942,38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2 212 242,97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2 212 242,97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68,6%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2 340 748,96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105,8%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1 564 303,96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66,8%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1 531 999,86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97,9%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04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000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2 02 00000 00 0000 000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БЕЗВОЗМЕЗДНЫЕ ПОСТУПЛЕНИЯ ОТ ДРУГИХ БЮДЖЕТОВ БЮДЖЕТНОЙ СИСТЕМЫ РОССИЙСКОЙ ФЕДЕРАЦИИ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2 886 943,21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3 226 942,38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2 152 353,97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2 152 353,97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66,7%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2 340 150,96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108,7%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1 562 946,96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66,8%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1 531 840,86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98,0%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17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000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2 02 10000 00 0000 000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Дотации бюджетам бюджетной системы Российской Федерации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3 406,00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39 358,00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59 889,00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59 889,00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152,2%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598,00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1,0%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1 357,00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226,9%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159,00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11,7%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04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000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2 02 20000 00 0000 150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Субсидии  бюджетам субъектов  Российской Федерации и муниципальных образований (межбюджетные субсидии)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1 572 542,02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1 394 123,34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847 142,97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847 142,97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60,8%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1 221 241,74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144,2%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461 252,74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37,8%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444 136,64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96,3%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60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000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2 02 30000 00 0000 150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Субвенции  бюджетам субъектов Российской Федерации и муниципальных образований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1 190 929,86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1 183 746,67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1 135 773,00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1 135 773,00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95,9%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1 103 015,22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97,1%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1 099 694,22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99,7%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1 085 704,22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98,7%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17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000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2 02 49999 04 0000 150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Иные  межбюджетные трансферты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120 065,33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609 714,37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169 438,00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169 438,00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27,8%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15 894,00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9,4%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2 000,00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12,6%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2 000,00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100,0%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1705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800" b="0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800" b="0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ВСЕГО ДОХОДОВ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4 605 960,53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4 962 959,75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4 084 410,97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4 118 935,64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83,0%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4 715 930,50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114,5%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3 680 199,47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78,0%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3 611 888,31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98,1%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0" y="-171400"/>
            <a:ext cx="9144000" cy="71508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u="sng" dirty="0">
                <a:latin typeface="+mj-lt"/>
              </a:rPr>
              <a:t>Информация об объеме и структуре налоговых и неналоговых доходов, а также межбюджетных трансфертах, поступивших в бюджет Рузского городского округа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C9B9-88BE-4CD6-BECF-B2AAF7D9D972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0" y="-171400"/>
            <a:ext cx="9144000" cy="71508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u="sng" dirty="0">
                <a:latin typeface="+mj-lt"/>
              </a:rPr>
              <a:t>Информация об объеме и структуре налоговых и неналоговых доходов, а также межбюджетных трансфертах, поступивших в бюджет Рузского городского округа</a:t>
            </a: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0" y="548680"/>
          <a:ext cx="9396536" cy="630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C9B9-88BE-4CD6-BECF-B2AAF7D9D972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0" y="-171400"/>
            <a:ext cx="9144000" cy="71508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u="sng" dirty="0">
                <a:latin typeface="+mj-lt"/>
              </a:rPr>
              <a:t>Информация об объеме и структуре налоговых и неналоговых доходов, а также межбюджетных трансфертах, поступивших в бюджет Рузского городского округа</a:t>
            </a: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0" y="548680"/>
          <a:ext cx="4464496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4499992" y="548680"/>
          <a:ext cx="4644008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0" y="3789040"/>
          <a:ext cx="4499992" cy="306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4572000" y="3806280"/>
          <a:ext cx="4572000" cy="3051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C9B9-88BE-4CD6-BECF-B2AAF7D9D972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0" y="-171400"/>
            <a:ext cx="9144000" cy="91940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+mj-lt"/>
              </a:rPr>
              <a:t>Информация об удельном объеме налоговых и неналоговых доходов бюджета Рузского городского округа в расчете на душу населения в сравнении с другими муниципальными образованиями Московской области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-4" y="764704"/>
          <a:ext cx="9144004" cy="1944216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5150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3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50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84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8065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4890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2662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0501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48901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48901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48901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241843">
                <a:tc gridSpan="15"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 dirty="0">
                          <a:latin typeface="+mj-lt"/>
                        </a:rPr>
                        <a:t>(рублей)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 marL="4864" marR="4864" marT="4864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864" marR="4864" marT="48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864" marR="4864" marT="48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864" marR="4864" marT="48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864" marR="4864" marT="48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864" marR="4864" marT="48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864" marR="4864" marT="48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864" marR="4864" marT="48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864" marR="4864" marT="48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864" marR="4864" marT="48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864" marR="4864" marT="48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864" marR="4864" marT="48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864" marR="4864" marT="48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864" marR="4864" marT="48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864" marR="4864" marT="48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840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+mj-lt"/>
                        </a:rPr>
                        <a:t>Виды доходов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 marL="4864" marR="4864" marT="4864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+mj-lt"/>
                        </a:rPr>
                        <a:t>Муниципальные бюджеты в среднем по Московской области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 marL="4864" marR="4864" marT="4864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+mj-lt"/>
                        </a:rPr>
                        <a:t>Рузский ГО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 marL="4864" marR="4864" marT="4864" marB="0" anchor="ctr"/>
                </a:tc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+mj-lt"/>
                        </a:rPr>
                        <a:t>В сравнении с другими муниципальными образованиями Московской области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 marL="4864" marR="4864" marT="4864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46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+mj-lt"/>
                        </a:rPr>
                        <a:t>ГО Шатура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 marL="4864" marR="4864" marT="48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+mj-lt"/>
                        </a:rPr>
                        <a:t>ГО Фрязино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 marL="4864" marR="4864" marT="48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+mj-lt"/>
                        </a:rPr>
                        <a:t>ГО Лыткарино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 marL="4864" marR="4864" marT="48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+mj-lt"/>
                        </a:rPr>
                        <a:t>ГО Можайский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 marL="4864" marR="4864" marT="48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+mj-lt"/>
                        </a:rPr>
                        <a:t>ГО Кашира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 marL="4864" marR="4864" marT="48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+mj-lt"/>
                        </a:rPr>
                        <a:t>ГО Истра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 marL="4864" marR="4864" marT="48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+mj-lt"/>
                        </a:rPr>
                        <a:t>ГО Наро-Фоминск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 marL="4864" marR="4864" marT="48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+mj-lt"/>
                        </a:rPr>
                        <a:t>Волоколамский ГО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 marL="4864" marR="4864" marT="48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+mj-lt"/>
                        </a:rPr>
                        <a:t>ГО Шаховская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 marL="4864" marR="4864" marT="48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+mj-lt"/>
                        </a:rPr>
                        <a:t>ГО Дзержинский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 marL="4864" marR="4864" marT="48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+mj-lt"/>
                        </a:rPr>
                        <a:t>ГО Егорьевск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 marL="4864" marR="4864" marT="48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+mj-lt"/>
                        </a:rPr>
                        <a:t>ГО Котельники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 marL="4864" marR="4864" marT="4864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93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latin typeface="+mj-lt"/>
                        </a:rPr>
                        <a:t> Налоговые и неналоговые доходы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 marL="4864" marR="4864" marT="48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latin typeface="+mj-lt"/>
                        </a:rPr>
                        <a:t>19 812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 marL="4864" marR="4864" marT="48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latin typeface="+mj-lt"/>
                        </a:rPr>
                        <a:t>20 691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 marL="4864" marR="4864" marT="48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latin typeface="+mj-lt"/>
                        </a:rPr>
                        <a:t>8 240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 marL="4864" marR="4864" marT="48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latin typeface="+mj-lt"/>
                        </a:rPr>
                        <a:t>15 635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 marL="4864" marR="4864" marT="48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latin typeface="+mj-lt"/>
                        </a:rPr>
                        <a:t>15 931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 marL="4864" marR="4864" marT="48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latin typeface="+mj-lt"/>
                        </a:rPr>
                        <a:t>13 100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 marL="4864" marR="4864" marT="48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latin typeface="+mj-lt"/>
                        </a:rPr>
                        <a:t>14 706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 marL="4864" marR="4864" marT="48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latin typeface="+mj-lt"/>
                        </a:rPr>
                        <a:t>39 645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 marL="4864" marR="4864" marT="48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latin typeface="+mj-lt"/>
                        </a:rPr>
                        <a:t>16 604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 marL="4864" marR="4864" marT="48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latin typeface="+mj-lt"/>
                        </a:rPr>
                        <a:t>18 852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 marL="4864" marR="4864" marT="48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latin typeface="+mj-lt"/>
                        </a:rPr>
                        <a:t>15 114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 marL="4864" marR="4864" marT="48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latin typeface="+mj-lt"/>
                        </a:rPr>
                        <a:t>20 405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 marL="4864" marR="4864" marT="48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latin typeface="+mj-lt"/>
                        </a:rPr>
                        <a:t>9 139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 marL="4864" marR="4864" marT="48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latin typeface="+mj-lt"/>
                        </a:rPr>
                        <a:t>25 144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 marL="4864" marR="4864" marT="4864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" name="Диаграмма 3"/>
          <p:cNvGraphicFramePr/>
          <p:nvPr/>
        </p:nvGraphicFramePr>
        <p:xfrm>
          <a:off x="0" y="2708920"/>
          <a:ext cx="9144000" cy="4149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C9B9-88BE-4CD6-BECF-B2AAF7D9D972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0" y="-171400"/>
            <a:ext cx="9144000" cy="64698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+mj-lt"/>
              </a:rPr>
              <a:t>Информация о налоговых ставках и льготах по местным налогам, действующим на территории Рузского городского округа</a:t>
            </a:r>
          </a:p>
        </p:txBody>
      </p:sp>
      <p:sp>
        <p:nvSpPr>
          <p:cNvPr id="5" name="Прямоугольник с двумя скругленными соседними углами 4"/>
          <p:cNvSpPr/>
          <p:nvPr/>
        </p:nvSpPr>
        <p:spPr>
          <a:xfrm>
            <a:off x="1835696" y="404664"/>
            <a:ext cx="5328592" cy="432048"/>
          </a:xfrm>
          <a:prstGeom prst="round2Same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u="sng" dirty="0"/>
              <a:t>Налоговые ставки по </a:t>
            </a:r>
            <a:r>
              <a:rPr lang="ru-RU" b="1" u="sng" dirty="0">
                <a:latin typeface="+mj-lt"/>
              </a:rPr>
              <a:t>земельному</a:t>
            </a:r>
            <a:r>
              <a:rPr lang="ru-RU" b="1" u="sng" dirty="0"/>
              <a:t> налогу (%)</a:t>
            </a:r>
          </a:p>
        </p:txBody>
      </p:sp>
      <p:sp>
        <p:nvSpPr>
          <p:cNvPr id="15" name="Блок-схема: перфолента 14"/>
          <p:cNvSpPr/>
          <p:nvPr/>
        </p:nvSpPr>
        <p:spPr>
          <a:xfrm>
            <a:off x="0" y="1196752"/>
            <a:ext cx="5400600" cy="1008112"/>
          </a:xfrm>
          <a:prstGeom prst="flowChartPunchedTap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dirty="0">
              <a:solidFill>
                <a:schemeClr val="tx1"/>
              </a:solidFill>
              <a:latin typeface="+mj-lt"/>
            </a:endParaRPr>
          </a:p>
          <a:p>
            <a:r>
              <a:rPr lang="ru-RU" sz="1200" dirty="0">
                <a:solidFill>
                  <a:schemeClr val="tx1"/>
                </a:solidFill>
                <a:latin typeface="+mj-lt"/>
              </a:rPr>
              <a:t>За земельные участки, отнесенные к землям сельскохозяйственного назначения или к землям в составе зон сельскохозяйственного использования в населенных пунктах и используемые для сельскохозяйственного производства</a:t>
            </a:r>
          </a:p>
        </p:txBody>
      </p:sp>
      <p:sp>
        <p:nvSpPr>
          <p:cNvPr id="16" name="Блок-схема: перфолента 15"/>
          <p:cNvSpPr/>
          <p:nvPr/>
        </p:nvSpPr>
        <p:spPr>
          <a:xfrm>
            <a:off x="0" y="2060848"/>
            <a:ext cx="5400600" cy="1440160"/>
          </a:xfrm>
          <a:prstGeom prst="flowChartPunchedTap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000" dirty="0">
              <a:solidFill>
                <a:schemeClr val="tx1"/>
              </a:solidFill>
              <a:latin typeface="+mj-lt"/>
            </a:endParaRPr>
          </a:p>
          <a:p>
            <a:r>
              <a:rPr lang="ru-RU" sz="1000" dirty="0">
                <a:solidFill>
                  <a:schemeClr val="tx1"/>
                </a:solidFill>
                <a:latin typeface="+mj-lt"/>
              </a:rPr>
              <a:t>За земельные участки, занятые жилищным фондом и объектами инженерной инфраструктуры жилищно-коммунального комплекса (за исключением доли в праве на земельный участок, приходящейся на объект, не относящийся к жилищному фонду и к объектам инженерной инфраструктуры жилищно-коммунального комплекса) или приобретенные (предоставленные) для жилищного строительства (за исключением земельных участков, приобретенных (предоставленных) для индивидуального жилищного строительства, используемых в предпринимательской деятельности)</a:t>
            </a:r>
          </a:p>
        </p:txBody>
      </p:sp>
      <p:sp>
        <p:nvSpPr>
          <p:cNvPr id="17" name="Блок-схема: перфолента 16"/>
          <p:cNvSpPr/>
          <p:nvPr/>
        </p:nvSpPr>
        <p:spPr>
          <a:xfrm>
            <a:off x="0" y="3284984"/>
            <a:ext cx="5400600" cy="1512168"/>
          </a:xfrm>
          <a:prstGeom prst="flowChartPunchedTap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000" dirty="0">
              <a:solidFill>
                <a:schemeClr val="tx1"/>
              </a:solidFill>
              <a:latin typeface="+mj-lt"/>
            </a:endParaRPr>
          </a:p>
          <a:p>
            <a:r>
              <a:rPr lang="ru-RU" sz="1000" dirty="0">
                <a:solidFill>
                  <a:schemeClr val="tx1"/>
                </a:solidFill>
                <a:latin typeface="+mj-lt"/>
              </a:rPr>
              <a:t>За земельные участки, не используемые в предпринимательской деятельности, приобретенные (предоставленные) для ведения личного подсобного хозяйства, садоводства или огородничества, а также земельные участки общего назначения, предусмотренные Федеральным законом от 29 июля 2017 года N 217-ФЗ «О ведении гражданами садоводства и огородничества для собственных нужд и о внесении изменений в отдельные законодательные акты Российской Федерации»</a:t>
            </a:r>
          </a:p>
        </p:txBody>
      </p:sp>
      <p:sp>
        <p:nvSpPr>
          <p:cNvPr id="18" name="Блок-схема: перфолента 17"/>
          <p:cNvSpPr/>
          <p:nvPr/>
        </p:nvSpPr>
        <p:spPr>
          <a:xfrm>
            <a:off x="0" y="4653136"/>
            <a:ext cx="5400600" cy="936104"/>
          </a:xfrm>
          <a:prstGeom prst="flowChartPunchedTap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solidFill>
                  <a:schemeClr val="tx1"/>
                </a:solidFill>
                <a:latin typeface="+mj-lt"/>
              </a:rPr>
              <a:t>За земельные участки, ограниченные в обороте в соответствии с законодательством Российской Федерации, предоставленных для обеспечения обороны, безопасности и таможенных нужд</a:t>
            </a:r>
          </a:p>
        </p:txBody>
      </p:sp>
      <p:sp>
        <p:nvSpPr>
          <p:cNvPr id="19" name="Блок-схема: перфолента 18"/>
          <p:cNvSpPr/>
          <p:nvPr/>
        </p:nvSpPr>
        <p:spPr>
          <a:xfrm>
            <a:off x="0" y="5517232"/>
            <a:ext cx="5400600" cy="1152128"/>
          </a:xfrm>
          <a:prstGeom prst="flowChartPunchedTap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latin typeface="+mj-lt"/>
              </a:rPr>
              <a:t>Прочие земельные участки</a:t>
            </a:r>
          </a:p>
        </p:txBody>
      </p:sp>
      <p:cxnSp>
        <p:nvCxnSpPr>
          <p:cNvPr id="21" name="Прямая со стрелкой 20"/>
          <p:cNvCxnSpPr/>
          <p:nvPr/>
        </p:nvCxnSpPr>
        <p:spPr>
          <a:xfrm>
            <a:off x="5508104" y="2060848"/>
            <a:ext cx="1512168" cy="0"/>
          </a:xfrm>
          <a:prstGeom prst="straightConnector1">
            <a:avLst/>
          </a:prstGeom>
          <a:ln w="47625" cmpd="sng"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5580112" y="3140968"/>
            <a:ext cx="1512168" cy="0"/>
          </a:xfrm>
          <a:prstGeom prst="straightConnector1">
            <a:avLst/>
          </a:prstGeom>
          <a:ln w="47625"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5508104" y="4077072"/>
            <a:ext cx="1512168" cy="0"/>
          </a:xfrm>
          <a:prstGeom prst="straightConnector1">
            <a:avLst/>
          </a:prstGeom>
          <a:ln w="47625"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5580112" y="5085184"/>
            <a:ext cx="1512168" cy="0"/>
          </a:xfrm>
          <a:prstGeom prst="straightConnector1">
            <a:avLst/>
          </a:prstGeom>
          <a:ln w="47625"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5580112" y="6021288"/>
            <a:ext cx="1512168" cy="0"/>
          </a:xfrm>
          <a:prstGeom prst="straightConnector1">
            <a:avLst/>
          </a:prstGeom>
          <a:ln w="47625"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6" name="Овал 25"/>
          <p:cNvSpPr/>
          <p:nvPr/>
        </p:nvSpPr>
        <p:spPr>
          <a:xfrm>
            <a:off x="7092280" y="1772816"/>
            <a:ext cx="2051720" cy="64807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0,3</a:t>
            </a:r>
          </a:p>
        </p:txBody>
      </p:sp>
      <p:sp>
        <p:nvSpPr>
          <p:cNvPr id="27" name="Овал 26"/>
          <p:cNvSpPr/>
          <p:nvPr/>
        </p:nvSpPr>
        <p:spPr>
          <a:xfrm>
            <a:off x="7092280" y="2780928"/>
            <a:ext cx="2051720" cy="64807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0,3</a:t>
            </a:r>
          </a:p>
        </p:txBody>
      </p:sp>
      <p:sp>
        <p:nvSpPr>
          <p:cNvPr id="28" name="Овал 27"/>
          <p:cNvSpPr/>
          <p:nvPr/>
        </p:nvSpPr>
        <p:spPr>
          <a:xfrm>
            <a:off x="7092280" y="3789040"/>
            <a:ext cx="2051720" cy="64807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0,3</a:t>
            </a:r>
          </a:p>
        </p:txBody>
      </p:sp>
      <p:sp>
        <p:nvSpPr>
          <p:cNvPr id="29" name="Овал 28"/>
          <p:cNvSpPr/>
          <p:nvPr/>
        </p:nvSpPr>
        <p:spPr>
          <a:xfrm>
            <a:off x="7092280" y="4797152"/>
            <a:ext cx="2051720" cy="64807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0,3</a:t>
            </a:r>
          </a:p>
        </p:txBody>
      </p:sp>
      <p:sp>
        <p:nvSpPr>
          <p:cNvPr id="30" name="Овал 29"/>
          <p:cNvSpPr/>
          <p:nvPr/>
        </p:nvSpPr>
        <p:spPr>
          <a:xfrm>
            <a:off x="7092280" y="5733256"/>
            <a:ext cx="2051720" cy="64807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1,5</a:t>
            </a:r>
          </a:p>
        </p:txBody>
      </p:sp>
      <p:sp>
        <p:nvSpPr>
          <p:cNvPr id="6" name="Прямоугольник с двумя скругленными соседними углами 5"/>
          <p:cNvSpPr/>
          <p:nvPr/>
        </p:nvSpPr>
        <p:spPr>
          <a:xfrm>
            <a:off x="1619672" y="908720"/>
            <a:ext cx="5752256" cy="368424"/>
          </a:xfrm>
          <a:prstGeom prst="round2Same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+mj-lt"/>
              </a:rPr>
              <a:t>Нормативно правовой акт от 25.10.2017 № 143/13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C9B9-88BE-4CD6-BECF-B2AAF7D9D972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0" y="-171400"/>
            <a:ext cx="9144000" cy="71508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+mj-lt"/>
              </a:rPr>
              <a:t>Налоговые льготы, установленные в муниципальных образованиях дополнительно </a:t>
            </a:r>
          </a:p>
          <a:p>
            <a:pPr algn="ctr"/>
            <a:r>
              <a:rPr lang="ru-RU" b="1" dirty="0">
                <a:latin typeface="+mj-lt"/>
              </a:rPr>
              <a:t>к льготам, предусмотренным Налоговым кодексом Российской Федерации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0" y="548680"/>
            <a:ext cx="9144000" cy="153233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+mj-lt"/>
              </a:rPr>
              <a:t>Уменьшение исчисленной суммы земельного налога на 100 процентов в отношении одного земельного участка на территории Рузского городского округа по выбору налогоплательщика, не используемых в предпринимательской деятельности, приобретенных (предоставленных) для ведения личного подсобного хозяйства, садоводства или огородничества, а также земельных участков общего назначения, предусмотренных Федеральным законом от 29 июля 2017 года N 217-ФЗ «О ведении гражданами садоводства и огородничества для собственных нужд и о внесении изменений в отдельные законодательные акты Российской Федерации»,:</a:t>
            </a:r>
          </a:p>
        </p:txBody>
      </p:sp>
      <p:graphicFrame>
        <p:nvGraphicFramePr>
          <p:cNvPr id="10" name="Схема 9"/>
          <p:cNvGraphicFramePr>
            <a:graphicFrameLocks noChangeAspect="1"/>
          </p:cNvGraphicFramePr>
          <p:nvPr/>
        </p:nvGraphicFramePr>
        <p:xfrm>
          <a:off x="0" y="1916832"/>
          <a:ext cx="9252520" cy="50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C9B9-88BE-4CD6-BECF-B2AAF7D9D972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331640" y="0"/>
            <a:ext cx="5760640" cy="71508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/>
              <a:t>Применяемые  понятия и термины (ГЛОССАРИЙ)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692696"/>
            <a:ext cx="7884368" cy="6165304"/>
          </a:xfrm>
          <a:prstGeom prst="roundRect">
            <a:avLst/>
          </a:prstGeom>
          <a:gradFill flip="none" rotWithShape="1">
            <a:gsLst>
              <a:gs pos="62000">
                <a:schemeClr val="accent3">
                  <a:tint val="70000"/>
                  <a:satMod val="130000"/>
                  <a:alpha val="10000"/>
                </a:schemeClr>
              </a:gs>
              <a:gs pos="43000">
                <a:schemeClr val="accent3">
                  <a:tint val="44000"/>
                  <a:satMod val="165000"/>
                  <a:alpha val="72000"/>
                </a:schemeClr>
              </a:gs>
              <a:gs pos="93000">
                <a:schemeClr val="accent3">
                  <a:tint val="15000"/>
                  <a:satMod val="165000"/>
                </a:schemeClr>
              </a:gs>
              <a:gs pos="100000">
                <a:schemeClr val="accent3">
                  <a:tint val="5000"/>
                  <a:satMod val="250000"/>
                </a:schemeClr>
              </a:gs>
            </a:gsLst>
            <a:lin ang="135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ru-RU" sz="1600" b="1" u="sng" dirty="0">
                <a:solidFill>
                  <a:schemeClr val="tx1"/>
                </a:solidFill>
              </a:rPr>
              <a:t>Бюджет</a:t>
            </a:r>
            <a:r>
              <a:rPr lang="ru-RU" sz="1200" dirty="0"/>
              <a:t> 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</a:p>
          <a:p>
            <a:pPr algn="just"/>
            <a:r>
              <a:rPr lang="ru-RU" sz="1600" b="1" u="sng" dirty="0">
                <a:solidFill>
                  <a:schemeClr val="tx1"/>
                </a:solidFill>
              </a:rPr>
              <a:t>Бюджетная система </a:t>
            </a:r>
            <a:r>
              <a:rPr lang="ru-RU" sz="1200" dirty="0"/>
              <a:t>— совокупность бюджетов всех уровней и бюджетов государственных внебюджетных фондов, основанная на экономических отношениях, государственном устройстве и регулируемая законодательством Российской Федерации.</a:t>
            </a:r>
          </a:p>
          <a:p>
            <a:pPr algn="just"/>
            <a:r>
              <a:rPr lang="ru-RU" sz="1600" b="1" u="sng" dirty="0">
                <a:solidFill>
                  <a:schemeClr val="tx1"/>
                </a:solidFill>
              </a:rPr>
              <a:t>Бюджетный процесс </a:t>
            </a:r>
            <a:r>
              <a:rPr lang="ru-RU" sz="1200" dirty="0"/>
              <a:t>— это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рассмотрению и утверждению бюджетной отчетности и внешних проверок.</a:t>
            </a:r>
          </a:p>
          <a:p>
            <a:pPr algn="just"/>
            <a:r>
              <a:rPr lang="ru-RU" sz="1600" b="1" u="sng" dirty="0">
                <a:solidFill>
                  <a:schemeClr val="tx1"/>
                </a:solidFill>
              </a:rPr>
              <a:t>Доходы бюджета </a:t>
            </a:r>
            <a:r>
              <a:rPr lang="ru-RU" sz="1200" dirty="0"/>
              <a:t>- </a:t>
            </a:r>
            <a:r>
              <a:rPr lang="ru-RU" sz="1600" dirty="0"/>
              <a:t>поступающие</a:t>
            </a:r>
            <a:r>
              <a:rPr lang="ru-RU" sz="1200" dirty="0"/>
              <a:t> в бюджет денежные средства, за исключением средств, являющихся в соответствии с Бюджетным Кодексом Российской Федерации источниками финансирования дефицита бюджета.</a:t>
            </a:r>
          </a:p>
          <a:p>
            <a:pPr algn="just"/>
            <a:r>
              <a:rPr lang="ru-RU" sz="1600" b="1" u="sng" dirty="0">
                <a:solidFill>
                  <a:schemeClr val="tx1"/>
                </a:solidFill>
              </a:rPr>
              <a:t>Расходы бюджета </a:t>
            </a:r>
            <a:r>
              <a:rPr lang="ru-RU" sz="1200" dirty="0"/>
              <a:t>- выплачиваемые из </a:t>
            </a:r>
            <a:r>
              <a:rPr lang="ru-RU" sz="1600" dirty="0"/>
              <a:t>бюджета</a:t>
            </a:r>
            <a:r>
              <a:rPr lang="ru-RU" sz="1200" dirty="0"/>
              <a:t> денежные средства, за исключением средств, являющихся в соответствии с Бюджетным Кодексом источниками финансирования дефицита бюджета.</a:t>
            </a:r>
          </a:p>
          <a:p>
            <a:pPr lvl="0" algn="just"/>
            <a:r>
              <a:rPr lang="ru-RU" sz="1600" b="1" u="sng" dirty="0">
                <a:solidFill>
                  <a:schemeClr val="tx1"/>
                </a:solidFill>
              </a:rPr>
              <a:t>Межбюджетные трансферты </a:t>
            </a:r>
            <a:r>
              <a:rPr lang="ru-RU" sz="1200" dirty="0"/>
              <a:t>- средства, предоставляемые одним бюджетом бюджетной системы Российской Федерации другому бюджету бюджетной системы Российской Федерации. Иные межбюджетные трансферты – это целевые трансферты направление использования которых не ограничено, но получение которых может быть связано с выполнением определенных условий (требований).</a:t>
            </a:r>
          </a:p>
          <a:p>
            <a:pPr lvl="0" algn="just"/>
            <a:r>
              <a:rPr lang="ru-RU" sz="1600" b="1" u="sng" dirty="0">
                <a:solidFill>
                  <a:schemeClr val="tx1"/>
                </a:solidFill>
              </a:rPr>
              <a:t>Субсидии</a:t>
            </a:r>
            <a:r>
              <a:rPr lang="ru-RU" sz="1600" b="1" dirty="0"/>
              <a:t>-</a:t>
            </a:r>
            <a:r>
              <a:rPr lang="ru-RU" sz="1200" dirty="0"/>
              <a:t> межбюджетные трансферты, предоставляемые в целях софинансирования расходных обязательств, возникающих при выполнении полномочий.</a:t>
            </a:r>
          </a:p>
          <a:p>
            <a:pPr lvl="0" algn="just"/>
            <a:r>
              <a:rPr lang="ru-RU" sz="1600" b="1" u="sng" dirty="0">
                <a:solidFill>
                  <a:schemeClr val="tx1"/>
                </a:solidFill>
              </a:rPr>
              <a:t>Субвенции</a:t>
            </a:r>
            <a:r>
              <a:rPr lang="ru-RU" sz="1200" dirty="0"/>
              <a:t> - межбюджетные трансферты, предоставляемые в целях Финансового обеспечения расходных обязательств, возникающих при выполнении государственных полномочий Российской Федерации субъектов Российской Федерации.</a:t>
            </a:r>
          </a:p>
          <a:p>
            <a:pPr lvl="0"/>
            <a:r>
              <a:rPr lang="ru-RU" sz="1600" b="1" u="sng" dirty="0">
                <a:solidFill>
                  <a:schemeClr val="tx1"/>
                </a:solidFill>
              </a:rPr>
              <a:t>Дотации</a:t>
            </a:r>
            <a:r>
              <a:rPr lang="ru-RU" sz="1200" dirty="0"/>
              <a:t> - межбюджетные трансферты, предоставляемые на безвозмездной и безвозвратной основе без установления направлений их использования.</a:t>
            </a:r>
            <a:endParaRPr lang="ru-RU" sz="16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C9B9-88BE-4CD6-BECF-B2AAF7D9D972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179512" y="0"/>
          <a:ext cx="8964488" cy="4221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/>
        </p:nvGraphicFramePr>
        <p:xfrm>
          <a:off x="0" y="2132856"/>
          <a:ext cx="4572000" cy="4725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9" name="Схема 8"/>
          <p:cNvGraphicFramePr/>
          <p:nvPr/>
        </p:nvGraphicFramePr>
        <p:xfrm>
          <a:off x="4499992" y="2132856"/>
          <a:ext cx="4644008" cy="4725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C9B9-88BE-4CD6-BECF-B2AAF7D9D972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0"/>
          <a:ext cx="9144000" cy="614602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0044"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1" u="none" strike="noStrike" cap="none" spc="0" dirty="0">
                          <a:ln w="10160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38100" dist="32000" dir="5400000" algn="tl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+mj-lt"/>
                        </a:rPr>
                        <a:t>Объем выпадающих доходов по льготам, предоставленным органами местного самоуправления</a:t>
                      </a:r>
                    </a:p>
                  </a:txBody>
                  <a:tcPr marL="5002" marR="5002" marT="5002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Овал 4"/>
          <p:cNvSpPr/>
          <p:nvPr/>
        </p:nvSpPr>
        <p:spPr>
          <a:xfrm>
            <a:off x="3059832" y="908720"/>
            <a:ext cx="2664296" cy="86409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  <a:t>46,011</a:t>
            </a:r>
            <a:r>
              <a:rPr lang="ru-RU" b="1" dirty="0">
                <a:solidFill>
                  <a:schemeClr val="tx1"/>
                </a:solidFill>
                <a:latin typeface="+mj-lt"/>
              </a:rPr>
              <a:t> млн.руб</a:t>
            </a:r>
            <a:endParaRPr lang="ru-RU" b="1" i="1" dirty="0">
              <a:ln w="10160">
                <a:solidFill>
                  <a:schemeClr val="accent1"/>
                </a:solidFill>
                <a:prstDash val="solid"/>
              </a:ln>
              <a:solidFill>
                <a:schemeClr val="tx1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95936" y="692696"/>
            <a:ext cx="792088" cy="457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995936" y="836712"/>
            <a:ext cx="792088" cy="457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0" y="1772816"/>
          <a:ext cx="9144000" cy="309802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00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Налоговые ставки на объекты недвижимости (%)</a:t>
                      </a:r>
                    </a:p>
                  </a:txBody>
                  <a:tcPr marL="5002" marR="5002" marT="5002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Прямоугольник с двумя скругленными соседними углами 10"/>
          <p:cNvSpPr/>
          <p:nvPr/>
        </p:nvSpPr>
        <p:spPr>
          <a:xfrm>
            <a:off x="1547664" y="2132856"/>
            <a:ext cx="5752256" cy="368424"/>
          </a:xfrm>
          <a:prstGeom prst="round2Same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+mj-lt"/>
              </a:rPr>
              <a:t>Нормативно правовой акт от 25.10.2017 № 142/13</a:t>
            </a:r>
          </a:p>
        </p:txBody>
      </p:sp>
      <p:sp>
        <p:nvSpPr>
          <p:cNvPr id="13" name="Блок-схема: перфолента 12"/>
          <p:cNvSpPr/>
          <p:nvPr/>
        </p:nvSpPr>
        <p:spPr>
          <a:xfrm>
            <a:off x="0" y="2636912"/>
            <a:ext cx="4644008" cy="576064"/>
          </a:xfrm>
          <a:prstGeom prst="flowChartPunchedTap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solidFill>
                  <a:schemeClr val="tx1"/>
                </a:solidFill>
                <a:latin typeface="+mj-lt"/>
              </a:rPr>
              <a:t>Части жилых домов, квартиры, части квартир, комнаты</a:t>
            </a:r>
          </a:p>
        </p:txBody>
      </p:sp>
      <p:sp>
        <p:nvSpPr>
          <p:cNvPr id="14" name="Блок-схема: перфолента 13"/>
          <p:cNvSpPr/>
          <p:nvPr/>
        </p:nvSpPr>
        <p:spPr>
          <a:xfrm>
            <a:off x="0" y="3212976"/>
            <a:ext cx="4644008" cy="504056"/>
          </a:xfrm>
          <a:prstGeom prst="flowChartPunchedTap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solidFill>
                  <a:schemeClr val="tx1"/>
                </a:solidFill>
                <a:latin typeface="+mj-lt"/>
              </a:rPr>
              <a:t>Дома (жилые, дачи, садовые дома) </a:t>
            </a:r>
          </a:p>
        </p:txBody>
      </p:sp>
      <p:sp>
        <p:nvSpPr>
          <p:cNvPr id="15" name="Блок-схема: перфолента 14"/>
          <p:cNvSpPr/>
          <p:nvPr/>
        </p:nvSpPr>
        <p:spPr>
          <a:xfrm>
            <a:off x="0" y="3717032"/>
            <a:ext cx="4644008" cy="792088"/>
          </a:xfrm>
          <a:prstGeom prst="flowChartPunchedTap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solidFill>
                  <a:schemeClr val="tx1"/>
                </a:solidFill>
                <a:latin typeface="+mj-lt"/>
              </a:rPr>
              <a:t>Единый недвижимый комплекс, Хоз. постройки менее 50 кв.м., Гаражи, машино-места, Объекты незавершенного строительства </a:t>
            </a:r>
          </a:p>
        </p:txBody>
      </p:sp>
      <p:sp>
        <p:nvSpPr>
          <p:cNvPr id="16" name="Блок-схема: перфолента 15"/>
          <p:cNvSpPr/>
          <p:nvPr/>
        </p:nvSpPr>
        <p:spPr>
          <a:xfrm>
            <a:off x="0" y="4437112"/>
            <a:ext cx="4716016" cy="1728192"/>
          </a:xfrm>
          <a:prstGeom prst="flowChartPunchedTap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solidFill>
                  <a:schemeClr val="tx1"/>
                </a:solidFill>
                <a:latin typeface="+mj-lt"/>
              </a:rPr>
              <a:t>Кадастровая стоимость которых превышает 300 млн. рублей, </a:t>
            </a:r>
          </a:p>
          <a:p>
            <a:r>
              <a:rPr lang="ru-RU" sz="1200" dirty="0">
                <a:solidFill>
                  <a:schemeClr val="tx1"/>
                </a:solidFill>
                <a:latin typeface="+mj-lt"/>
              </a:rPr>
              <a:t>Объекты налогообложения, включенные в перечень, определяемый в соответствии с пунктом 7 статьи 378.2 Налогового кодекса Российской Федерации, а также объекты налогообложения, предусмотренные абзацем вторым пункта 10 статьи 378.2 Налогового кодекса Российской Федерации</a:t>
            </a:r>
          </a:p>
        </p:txBody>
      </p:sp>
      <p:sp>
        <p:nvSpPr>
          <p:cNvPr id="17" name="Блок-схема: перфолента 16"/>
          <p:cNvSpPr/>
          <p:nvPr/>
        </p:nvSpPr>
        <p:spPr>
          <a:xfrm>
            <a:off x="0" y="6137920"/>
            <a:ext cx="4644008" cy="720080"/>
          </a:xfrm>
          <a:prstGeom prst="flowChartPunchedTap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dirty="0">
              <a:solidFill>
                <a:schemeClr val="tx1"/>
              </a:solidFill>
              <a:latin typeface="+mj-lt"/>
            </a:endParaRPr>
          </a:p>
          <a:p>
            <a:r>
              <a:rPr lang="ru-RU" sz="1200" dirty="0">
                <a:solidFill>
                  <a:schemeClr val="tx1"/>
                </a:solidFill>
                <a:latin typeface="+mj-lt"/>
              </a:rPr>
              <a:t>Прочие</a:t>
            </a:r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4716016" y="2924944"/>
            <a:ext cx="1512168" cy="0"/>
          </a:xfrm>
          <a:prstGeom prst="straightConnector1">
            <a:avLst/>
          </a:prstGeom>
          <a:ln w="47625" cmpd="sng"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4716016" y="3501008"/>
            <a:ext cx="1512168" cy="0"/>
          </a:xfrm>
          <a:prstGeom prst="straightConnector1">
            <a:avLst/>
          </a:prstGeom>
          <a:ln w="47625" cmpd="sng"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4716016" y="4149080"/>
            <a:ext cx="1512168" cy="0"/>
          </a:xfrm>
          <a:prstGeom prst="straightConnector1">
            <a:avLst/>
          </a:prstGeom>
          <a:ln w="47625" cmpd="sng"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4788024" y="5373216"/>
            <a:ext cx="1512168" cy="0"/>
          </a:xfrm>
          <a:prstGeom prst="straightConnector1">
            <a:avLst/>
          </a:prstGeom>
          <a:ln w="47625" cmpd="sng"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4788024" y="6453336"/>
            <a:ext cx="1512168" cy="0"/>
          </a:xfrm>
          <a:prstGeom prst="straightConnector1">
            <a:avLst/>
          </a:prstGeom>
          <a:ln w="47625" cmpd="sng"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3" name="Овал 22"/>
          <p:cNvSpPr/>
          <p:nvPr/>
        </p:nvSpPr>
        <p:spPr>
          <a:xfrm>
            <a:off x="6444208" y="2492896"/>
            <a:ext cx="2051720" cy="64807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0,1</a:t>
            </a:r>
          </a:p>
        </p:txBody>
      </p:sp>
      <p:sp>
        <p:nvSpPr>
          <p:cNvPr id="24" name="Овал 23"/>
          <p:cNvSpPr/>
          <p:nvPr/>
        </p:nvSpPr>
        <p:spPr>
          <a:xfrm>
            <a:off x="6444208" y="3212976"/>
            <a:ext cx="2051720" cy="64807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0,2</a:t>
            </a:r>
          </a:p>
        </p:txBody>
      </p:sp>
      <p:sp>
        <p:nvSpPr>
          <p:cNvPr id="25" name="Овал 24"/>
          <p:cNvSpPr/>
          <p:nvPr/>
        </p:nvSpPr>
        <p:spPr>
          <a:xfrm>
            <a:off x="6444208" y="4005064"/>
            <a:ext cx="2051720" cy="64807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0,3</a:t>
            </a:r>
          </a:p>
        </p:txBody>
      </p:sp>
      <p:sp>
        <p:nvSpPr>
          <p:cNvPr id="26" name="Овал 25"/>
          <p:cNvSpPr/>
          <p:nvPr/>
        </p:nvSpPr>
        <p:spPr>
          <a:xfrm>
            <a:off x="6516216" y="5085184"/>
            <a:ext cx="2051720" cy="64807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7" name="Овал 26"/>
          <p:cNvSpPr/>
          <p:nvPr/>
        </p:nvSpPr>
        <p:spPr>
          <a:xfrm>
            <a:off x="6588224" y="6209928"/>
            <a:ext cx="2051720" cy="64807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0,5</a:t>
            </a:r>
          </a:p>
        </p:txBody>
      </p:sp>
      <p:sp>
        <p:nvSpPr>
          <p:cNvPr id="28" name="Номер слайда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C9B9-88BE-4CD6-BECF-B2AAF7D9D972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0"/>
            <a:ext cx="9144000" cy="908720"/>
            <a:chOff x="0" y="881660"/>
            <a:chExt cx="8964488" cy="1292850"/>
          </a:xfrm>
          <a:scene3d>
            <a:camera prst="orthographicFront"/>
            <a:lightRig rig="flat" dir="t"/>
          </a:scene3d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0" y="881660"/>
              <a:ext cx="8964488" cy="129285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6" name="Скругленный прямоугольник 4"/>
            <p:cNvSpPr/>
            <p:nvPr/>
          </p:nvSpPr>
          <p:spPr>
            <a:xfrm>
              <a:off x="63112" y="944772"/>
              <a:ext cx="8838264" cy="116662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>
                  <a:solidFill>
                    <a:schemeClr val="tx1"/>
                  </a:solidFill>
                  <a:latin typeface="+mj-lt"/>
                </a:rPr>
                <a:t>Налоговые льготы, установленные в муниципальных образованиях дополнительно 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>
                  <a:solidFill>
                    <a:schemeClr val="tx1"/>
                  </a:solidFill>
                  <a:latin typeface="+mj-lt"/>
                </a:rPr>
                <a:t>к льготам, предусмотренным Налоговым кодексом Российской Федерации</a:t>
              </a:r>
              <a:endParaRPr lang="ru-RU" sz="1800" b="1" kern="1200" dirty="0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7" name="Скругленный прямоугольник 6"/>
          <p:cNvSpPr/>
          <p:nvPr/>
        </p:nvSpPr>
        <p:spPr>
          <a:xfrm>
            <a:off x="179512" y="1052736"/>
            <a:ext cx="5400600" cy="129614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100% в отношении имущества, отнесённого к ветхому и аварийному жилищному фонду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671392" y="2564904"/>
            <a:ext cx="5472608" cy="28083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100% в отношении одного объекта налогообложения жилого назначения по выбору налогоплательщика: жилой дом, часть жилого дома, квартира, часть квартиры, комната - одному из родителей в многодетной малоимущей семье, имеющей трех и более несовершеннолетних детей, среднедушевой доход которых ниже величины прожиточного минимума, установленной в Московской области на душу населения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0" y="5517232"/>
            <a:ext cx="9144000" cy="10081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Объем выпадающих доходов по льготам, предоставленным органами местного самоуправления, 0 млн. руб.</a:t>
            </a:r>
          </a:p>
        </p:txBody>
      </p:sp>
      <p:pic>
        <p:nvPicPr>
          <p:cNvPr id="10242" name="Picture 2" descr="https://im0-tub-ru.yandex.net/i?id=b168491658be9efe0abba250d84da2b2-l&amp;n=13"/>
          <p:cNvPicPr>
            <a:picLocks noChangeAspect="1" noChangeArrowheads="1"/>
          </p:cNvPicPr>
          <p:nvPr/>
        </p:nvPicPr>
        <p:blipFill>
          <a:blip r:embed="rId2" cstate="print"/>
          <a:srcRect r="172" b="24315"/>
          <a:stretch>
            <a:fillRect/>
          </a:stretch>
        </p:blipFill>
        <p:spPr bwMode="auto">
          <a:xfrm>
            <a:off x="0" y="2562547"/>
            <a:ext cx="3635896" cy="26392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48" name="Picture 8" descr="https://sun9-25.userapi.com/impg/HeIvE_EHxcZXarW_e4EQKQN9z1NTLXPtkuTc9Q/5ETV4XXGU_4.jpg?size=1070x480&amp;quality=96&amp;sign=f1712cbc9affd0832f9586f52047a57d&amp;c_uniq_tag=jquKogBXNyJsbZDfzYC_-a9Jz1XuJSmCeysWYHM2BH8&amp;type=sha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908720"/>
            <a:ext cx="3384376" cy="15904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C9B9-88BE-4CD6-BECF-B2AAF7D9D972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100000" contrast="99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avatars.mds.yandex.net/get-zen_doc/1872852/pub_5e93ffb32acf051fe6ae0c79_5e993ec33cc2370606bc5a98/scale_2400"/>
          <p:cNvPicPr>
            <a:picLocks noChangeAspect="1" noChangeArrowheads="1"/>
          </p:cNvPicPr>
          <p:nvPr/>
        </p:nvPicPr>
        <p:blipFill>
          <a:blip r:embed="rId3" cstate="print"/>
          <a:srcRect r="8836"/>
          <a:stretch>
            <a:fillRect/>
          </a:stretch>
        </p:blipFill>
        <p:spPr bwMode="auto">
          <a:xfrm>
            <a:off x="611560" y="980728"/>
            <a:ext cx="7848872" cy="5877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>
                <a:ln w="1143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+mj-lt"/>
              </a:rPr>
              <a:t>Расходы</a:t>
            </a:r>
            <a:r>
              <a:rPr lang="ru-RU" sz="3600" b="1" dirty="0">
                <a:ln w="1143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+mj-lt"/>
              </a:rPr>
              <a:t> бюджета </a:t>
            </a:r>
          </a:p>
          <a:p>
            <a:pPr algn="ctr"/>
            <a:r>
              <a:rPr lang="ru-RU" sz="3600" b="1" dirty="0">
                <a:ln w="1143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+mj-lt"/>
              </a:rPr>
              <a:t>Рузского городского округа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C9B9-88BE-4CD6-BECF-B2AAF7D9D972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avatars.mds.yandex.net/get-o-yandex/3853061/cefe142dec3be58cd623d7e8ff01d91c/1556x876"/>
          <p:cNvPicPr>
            <a:picLocks noChangeAspect="1" noChangeArrowheads="1"/>
          </p:cNvPicPr>
          <p:nvPr/>
        </p:nvPicPr>
        <p:blipFill>
          <a:blip r:embed="rId2" cstate="print"/>
          <a:srcRect r="1820" b="11594"/>
          <a:stretch>
            <a:fillRect/>
          </a:stretch>
        </p:blipFill>
        <p:spPr bwMode="auto">
          <a:xfrm>
            <a:off x="0" y="0"/>
            <a:ext cx="9144000" cy="67413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0" y="0"/>
            <a:ext cx="8208912" cy="146423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solidFill>
                  <a:prstClr val="black"/>
                </a:solidFill>
                <a:latin typeface="+mj-lt"/>
                <a:cs typeface="Calibri" pitchFamily="34" charset="0"/>
              </a:rPr>
              <a:t>Информация о расходах бюджета  по разделам и подразделам классификации расходов в сравнении с ожидаемым исполнением бюджета и результатах реализации муниципальных программ</a:t>
            </a:r>
          </a:p>
          <a:p>
            <a:pPr lvl="0" algn="ctr"/>
            <a:r>
              <a:rPr lang="ru-RU" sz="2000" b="1" dirty="0">
                <a:solidFill>
                  <a:prstClr val="black"/>
                </a:solidFill>
                <a:latin typeface="+mj-lt"/>
                <a:cs typeface="Calibri" pitchFamily="34" charset="0"/>
              </a:rPr>
              <a:t> Рузского городского округа</a:t>
            </a:r>
            <a:endParaRPr lang="ru-RU" sz="2800" b="1" dirty="0">
              <a:solidFill>
                <a:prstClr val="black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C9B9-88BE-4CD6-BECF-B2AAF7D9D972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0" y="0"/>
            <a:ext cx="6012160" cy="44267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solidFill>
                  <a:prstClr val="black"/>
                </a:solidFill>
                <a:latin typeface="+mj-lt"/>
                <a:cs typeface="Calibri" pitchFamily="34" charset="0"/>
              </a:rPr>
              <a:t>Расходы бюджета Рузского городского округа</a:t>
            </a:r>
            <a:endParaRPr lang="ru-RU" sz="2800" b="1" dirty="0">
              <a:solidFill>
                <a:prstClr val="black"/>
              </a:solidFill>
              <a:latin typeface="+mj-lt"/>
              <a:cs typeface="Calibri" pitchFamily="34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539552" y="1196752"/>
          <a:ext cx="7848872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C9B9-88BE-4CD6-BECF-B2AAF7D9D972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0" y="0"/>
            <a:ext cx="9144000" cy="57888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1400" b="1" dirty="0">
                <a:solidFill>
                  <a:prstClr val="black"/>
                </a:solidFill>
                <a:latin typeface="+mj-lt"/>
                <a:cs typeface="Calibri" pitchFamily="34" charset="0"/>
              </a:rPr>
              <a:t>Расходы бюджета Рузского городского округа</a:t>
            </a:r>
            <a:r>
              <a:rPr lang="en-US" sz="1400" b="1" dirty="0">
                <a:solidFill>
                  <a:prstClr val="black"/>
                </a:solidFill>
                <a:latin typeface="+mj-lt"/>
                <a:cs typeface="Calibri" pitchFamily="34" charset="0"/>
              </a:rPr>
              <a:t> </a:t>
            </a:r>
            <a:r>
              <a:rPr lang="ru-RU" sz="1400" b="1" dirty="0">
                <a:solidFill>
                  <a:prstClr val="black"/>
                </a:solidFill>
                <a:latin typeface="+mj-lt"/>
                <a:cs typeface="Calibri" pitchFamily="34" charset="0"/>
              </a:rPr>
              <a:t>на 2022 год и плановый период 2023 и 2024 годов по разделам и подразделам бюджетной классификации в сравнении с ожидаемым исполнением бюджета 2021 года</a:t>
            </a:r>
            <a:endParaRPr lang="ru-RU" b="1" dirty="0">
              <a:solidFill>
                <a:prstClr val="black"/>
              </a:solidFill>
              <a:latin typeface="+mj-lt"/>
              <a:cs typeface="Calibri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0" y="548681"/>
          <a:ext cx="9143999" cy="6356693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5357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45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08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77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86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53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717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6345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717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717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717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3888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193396">
                <a:tc gridSpan="12"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latin typeface="+mj-lt"/>
                        </a:rPr>
                        <a:t>Ед. измерения: тыс. рублей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13" marR="5613" marT="5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13" marR="5613" marT="5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13" marR="5613" marT="5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396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latin typeface="+mj-lt"/>
                        </a:rPr>
                        <a:t>Наименования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latin typeface="+mj-lt"/>
                        </a:rPr>
                        <a:t>Раздел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+mj-lt"/>
                        </a:rPr>
                        <a:t>Подраздел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+mj-lt"/>
                        </a:rPr>
                        <a:t>Факт 2020 год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+mj-lt"/>
                        </a:rPr>
                        <a:t>План 2021 год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+mj-lt"/>
                        </a:rPr>
                        <a:t>2021 год ожидаемое исполнение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+mj-lt"/>
                        </a:rPr>
                        <a:t>2022 год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+mj-lt"/>
                        </a:rPr>
                        <a:t>Темп роста 2022 к 2021 %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 anchor="ctr"/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Плановый период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73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+mj-lt"/>
                        </a:rPr>
                        <a:t>2023 год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+mj-lt"/>
                        </a:rPr>
                        <a:t>Темп роста 2023 к 2022 %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+mj-lt"/>
                        </a:rPr>
                        <a:t>2024 год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+mj-lt"/>
                        </a:rPr>
                        <a:t>Темп роста 2024 к 2023 %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3396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1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latin typeface="+mj-lt"/>
                        </a:rPr>
                        <a:t>2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10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11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12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9847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latin typeface="+mj-lt"/>
                        </a:rPr>
                        <a:t>Общегосударственные вопросы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latin typeface="+mj-lt"/>
                        </a:rPr>
                        <a:t>0100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latin typeface="+mj-lt"/>
                        </a:rPr>
                        <a:t>494 203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,34</a:t>
                      </a:r>
                      <a:endParaRPr lang="ru-RU" sz="1200" u="none" strike="noStrike" dirty="0">
                        <a:latin typeface="+mj-lt"/>
                      </a:endParaRPr>
                    </a:p>
                  </a:txBody>
                  <a:tcPr marL="5613" marR="5613" marT="5613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latin typeface="+mj-lt"/>
                        </a:rPr>
                        <a:t>507 565,47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latin typeface="+mj-lt"/>
                        </a:rPr>
                        <a:t>498 331,99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latin typeface="+mj-lt"/>
                        </a:rPr>
                        <a:t>587 686,30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latin typeface="+mj-lt"/>
                        </a:rPr>
                        <a:t>      117,93 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latin typeface="+mj-lt"/>
                        </a:rPr>
                        <a:t>497 586,81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latin typeface="+mj-lt"/>
                        </a:rPr>
                        <a:t>84,67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latin typeface="+mj-lt"/>
                        </a:rPr>
                        <a:t>497 563,90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latin typeface="+mj-lt"/>
                        </a:rPr>
                        <a:t>100,00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572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latin typeface="+mj-lt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latin typeface="+mj-lt"/>
                        </a:rPr>
                        <a:t>0102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02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latin typeface="+mj-lt"/>
                        </a:rPr>
                        <a:t>2 412,47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latin typeface="+mj-lt"/>
                        </a:rPr>
                        <a:t>2 387,41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latin typeface="+mj-lt"/>
                        </a:rPr>
                        <a:t>2 387,41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latin typeface="+mj-lt"/>
                        </a:rPr>
                        <a:t>2 490,00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latin typeface="+mj-lt"/>
                        </a:rPr>
                        <a:t>      104,30 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latin typeface="+mj-lt"/>
                        </a:rPr>
                        <a:t>2 490,00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latin typeface="+mj-lt"/>
                        </a:rPr>
                        <a:t>100,00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latin typeface="+mj-lt"/>
                        </a:rPr>
                        <a:t>2 490,00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latin typeface="+mj-lt"/>
                        </a:rPr>
                        <a:t>100,00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latin typeface="+mj-lt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latin typeface="+mj-lt"/>
                        </a:rPr>
                        <a:t>0103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03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latin typeface="+mj-lt"/>
                        </a:rPr>
                        <a:t>6 340,26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latin typeface="+mj-lt"/>
                        </a:rPr>
                        <a:t>6 216,30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latin typeface="+mj-lt"/>
                        </a:rPr>
                        <a:t>6 216,30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latin typeface="+mj-lt"/>
                        </a:rPr>
                        <a:t>6 281,58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latin typeface="+mj-lt"/>
                        </a:rPr>
                        <a:t>      101,05 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latin typeface="+mj-lt"/>
                        </a:rPr>
                        <a:t>6 286,12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latin typeface="+mj-lt"/>
                        </a:rPr>
                        <a:t>100,07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latin typeface="+mj-lt"/>
                        </a:rPr>
                        <a:t>6 302,64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latin typeface="+mj-lt"/>
                        </a:rPr>
                        <a:t>100,26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47043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latin typeface="+mj-lt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latin typeface="+mj-lt"/>
                        </a:rPr>
                        <a:t>0104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04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latin typeface="+mj-lt"/>
                        </a:rPr>
                        <a:t>167</a:t>
                      </a:r>
                      <a:r>
                        <a:rPr lang="ru-RU" sz="1200" u="none" strike="noStrike" baseline="0" dirty="0">
                          <a:latin typeface="+mj-lt"/>
                        </a:rPr>
                        <a:t> 414,99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latin typeface="+mj-lt"/>
                        </a:rPr>
                        <a:t>171 377,77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latin typeface="+mj-lt"/>
                        </a:rPr>
                        <a:t>169 495,12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latin typeface="+mj-lt"/>
                        </a:rPr>
                        <a:t>178 023,71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latin typeface="+mj-lt"/>
                        </a:rPr>
                        <a:t>      105,03 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latin typeface="+mj-lt"/>
                        </a:rPr>
                        <a:t>176 336,08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latin typeface="+mj-lt"/>
                        </a:rPr>
                        <a:t>99,05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latin typeface="+mj-lt"/>
                        </a:rPr>
                        <a:t>179 319,27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latin typeface="+mj-lt"/>
                        </a:rPr>
                        <a:t>101,69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6405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latin typeface="+mj-lt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latin typeface="+mj-lt"/>
                        </a:rPr>
                        <a:t>0106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06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latin typeface="+mj-lt"/>
                        </a:rPr>
                        <a:t>21 652,86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latin typeface="+mj-lt"/>
                        </a:rPr>
                        <a:t>22 651,88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latin typeface="+mj-lt"/>
                        </a:rPr>
                        <a:t>22 434,39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latin typeface="+mj-lt"/>
                        </a:rPr>
                        <a:t>24 411,95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latin typeface="+mj-lt"/>
                        </a:rPr>
                        <a:t>      108,81 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latin typeface="+mj-lt"/>
                        </a:rPr>
                        <a:t>23 744,49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latin typeface="+mj-lt"/>
                        </a:rPr>
                        <a:t>97,27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latin typeface="+mj-lt"/>
                        </a:rPr>
                        <a:t>23 741,32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latin typeface="+mj-lt"/>
                        </a:rPr>
                        <a:t>99,99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6873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latin typeface="+mj-lt"/>
                        </a:rPr>
                        <a:t>Обеспечение проведения выборов и референдумов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latin typeface="+mj-lt"/>
                        </a:rPr>
                        <a:t>0107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07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latin typeface="+mj-lt"/>
                        </a:rPr>
                        <a:t>530,1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latin typeface="+mj-lt"/>
                        </a:rPr>
                        <a:t>1 000,00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latin typeface="+mj-lt"/>
                        </a:rPr>
                        <a:t>732,88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latin typeface="+mj-lt"/>
                        </a:rPr>
                        <a:t>4 257,00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latin typeface="+mj-lt"/>
                        </a:rPr>
                        <a:t>      580,86 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latin typeface="+mj-lt"/>
                        </a:rPr>
                        <a:t>0,00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latin typeface="+mj-lt"/>
                        </a:rPr>
                        <a:t>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latin typeface="+mj-lt"/>
                        </a:rPr>
                        <a:t>0,00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latin typeface="+mj-lt"/>
                        </a:rPr>
                        <a:t>0,00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3143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latin typeface="+mj-lt"/>
                        </a:rPr>
                        <a:t>Резервные фонды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latin typeface="+mj-lt"/>
                        </a:rPr>
                        <a:t>0111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11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latin typeface="+mj-lt"/>
                        </a:rPr>
                        <a:t>900,00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latin typeface="+mj-lt"/>
                        </a:rPr>
                        <a:t>303 932,10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latin typeface="+mj-lt"/>
                        </a:rPr>
                        <a:t>297 065,88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latin typeface="+mj-lt"/>
                        </a:rPr>
                        <a:t>500,00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latin typeface="+mj-lt"/>
                        </a:rPr>
                        <a:t>           0,17 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latin typeface="+mj-lt"/>
                        </a:rPr>
                        <a:t>500,00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latin typeface="+mj-lt"/>
                        </a:rPr>
                        <a:t>100,00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latin typeface="+mj-lt"/>
                        </a:rPr>
                        <a:t>500,00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latin typeface="+mj-lt"/>
                        </a:rPr>
                        <a:t>100,00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1743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latin typeface="+mj-lt"/>
                        </a:rPr>
                        <a:t>Другие общегосударственные вопросы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latin typeface="+mj-lt"/>
                        </a:rPr>
                        <a:t>0113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13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latin typeface="+mj-lt"/>
                        </a:rPr>
                        <a:t>294 952,69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latin typeface="+mj-lt"/>
                        </a:rPr>
                        <a:t>5 208,00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latin typeface="+mj-lt"/>
                        </a:rPr>
                        <a:t>5 208,00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latin typeface="+mj-lt"/>
                        </a:rPr>
                        <a:t>371 722,07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latin typeface="+mj-lt"/>
                        </a:rPr>
                        <a:t>   7 137,52 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latin typeface="+mj-lt"/>
                        </a:rPr>
                        <a:t>288 230,12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latin typeface="+mj-lt"/>
                        </a:rPr>
                        <a:t>77,54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latin typeface="+mj-lt"/>
                        </a:rPr>
                        <a:t>285 210,66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latin typeface="+mj-lt"/>
                        </a:rPr>
                        <a:t>98,95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8401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latin typeface="+mj-lt"/>
                        </a:rPr>
                        <a:t>Национальная оборона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latin typeface="+mj-lt"/>
                        </a:rPr>
                        <a:t>0200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latin typeface="+mj-lt"/>
                        </a:rPr>
                        <a:t>6 166,80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latin typeface="+mj-lt"/>
                        </a:rPr>
                        <a:t>5 146,00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latin typeface="+mj-lt"/>
                        </a:rPr>
                        <a:t>5 146,00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latin typeface="+mj-lt"/>
                        </a:rPr>
                        <a:t>5 162,00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latin typeface="+mj-lt"/>
                        </a:rPr>
                        <a:t>      100,31 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latin typeface="+mj-lt"/>
                        </a:rPr>
                        <a:t>5 340,00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latin typeface="+mj-lt"/>
                        </a:rPr>
                        <a:t>103,45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latin typeface="+mj-lt"/>
                        </a:rPr>
                        <a:t>5 524,00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latin typeface="+mj-lt"/>
                        </a:rPr>
                        <a:t>103,45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42021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latin typeface="+mj-lt"/>
                        </a:rPr>
                        <a:t>Мобилизационная и вневойсковая подготовка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latin typeface="+mj-lt"/>
                        </a:rPr>
                        <a:t>0203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03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latin typeface="+mj-lt"/>
                        </a:rPr>
                        <a:t>5 130,00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latin typeface="+mj-lt"/>
                        </a:rPr>
                        <a:t>62,00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latin typeface="+mj-lt"/>
                        </a:rPr>
                        <a:t>62,00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latin typeface="+mj-lt"/>
                        </a:rPr>
                        <a:t>5 100,00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latin typeface="+mj-lt"/>
                        </a:rPr>
                        <a:t>   8 225,81 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latin typeface="+mj-lt"/>
                        </a:rPr>
                        <a:t>5 278,00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latin typeface="+mj-lt"/>
                        </a:rPr>
                        <a:t>103,49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latin typeface="+mj-lt"/>
                        </a:rPr>
                        <a:t>5 462,00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latin typeface="+mj-lt"/>
                        </a:rPr>
                        <a:t>103,49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5312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latin typeface="+mj-lt"/>
                        </a:rPr>
                        <a:t>Мобилизационная подготовка экономики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latin typeface="+mj-lt"/>
                        </a:rPr>
                        <a:t>0204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04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chemeClr val="dk1"/>
                          </a:solidFill>
                          <a:latin typeface="+mj-lt"/>
                        </a:rPr>
                        <a:t>103,68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latin typeface="+mj-lt"/>
                        </a:rPr>
                        <a:t>15 603,83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latin typeface="+mj-lt"/>
                        </a:rPr>
                        <a:t>26 541,60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latin typeface="+mj-lt"/>
                        </a:rPr>
                        <a:t>62,00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latin typeface="+mj-lt"/>
                        </a:rPr>
                        <a:t> 0,23 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latin typeface="+mj-lt"/>
                        </a:rPr>
                        <a:t>62,00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latin typeface="+mj-lt"/>
                        </a:rPr>
                        <a:t>100,00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latin typeface="+mj-lt"/>
                        </a:rPr>
                        <a:t>62,00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latin typeface="+mj-lt"/>
                        </a:rPr>
                        <a:t>100,00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C9B9-88BE-4CD6-BECF-B2AAF7D9D972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" y="620688"/>
          <a:ext cx="9143999" cy="72008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5357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45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08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77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86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53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717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6345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717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717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717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3888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207635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latin typeface="+mj-lt"/>
                        </a:rPr>
                        <a:t>Наименования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latin typeface="+mj-lt"/>
                        </a:rPr>
                        <a:t>Раздел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+mj-lt"/>
                        </a:rPr>
                        <a:t>Подраздел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+mj-lt"/>
                        </a:rPr>
                        <a:t>Факт 2020 год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+mj-lt"/>
                        </a:rPr>
                        <a:t>План 2021 год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+mj-lt"/>
                        </a:rPr>
                        <a:t>2021 год ожидаемое исполнение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+mj-lt"/>
                        </a:rPr>
                        <a:t>2022 год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+mj-lt"/>
                        </a:rPr>
                        <a:t>Темп роста 2022 к 2021 %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 anchor="ctr"/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Плановый период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4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+mj-lt"/>
                        </a:rPr>
                        <a:t>2023 год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+mj-lt"/>
                        </a:rPr>
                        <a:t>Темп роста 2023 к 2022 %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+mj-lt"/>
                        </a:rPr>
                        <a:t>2024 год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+mj-lt"/>
                        </a:rPr>
                        <a:t>Темп роста 2024 к 2023 %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0" y="0"/>
            <a:ext cx="9144000" cy="57888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1400" b="1" dirty="0">
                <a:solidFill>
                  <a:prstClr val="black"/>
                </a:solidFill>
                <a:latin typeface="+mj-lt"/>
                <a:cs typeface="Calibri" pitchFamily="34" charset="0"/>
              </a:rPr>
              <a:t>Расходы бюджета Рузского городского округа</a:t>
            </a:r>
            <a:r>
              <a:rPr lang="en-US" sz="1400" b="1" dirty="0">
                <a:solidFill>
                  <a:prstClr val="black"/>
                </a:solidFill>
                <a:latin typeface="+mj-lt"/>
                <a:cs typeface="Calibri" pitchFamily="34" charset="0"/>
              </a:rPr>
              <a:t> </a:t>
            </a:r>
            <a:r>
              <a:rPr lang="ru-RU" sz="1400" b="1" dirty="0">
                <a:solidFill>
                  <a:prstClr val="black"/>
                </a:solidFill>
                <a:latin typeface="+mj-lt"/>
                <a:cs typeface="Calibri" pitchFamily="34" charset="0"/>
              </a:rPr>
              <a:t>на 2022 год и плановый период 2023 и 2024 годов по разделам и подразделам бюджетной классификации в сравнении с ожидаемым исполнением бюджета 2021 года</a:t>
            </a:r>
            <a:endParaRPr lang="ru-RU" b="1" dirty="0">
              <a:solidFill>
                <a:prstClr val="black"/>
              </a:solidFill>
              <a:latin typeface="+mj-lt"/>
              <a:cs typeface="Calibri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7334081"/>
              </p:ext>
            </p:extLst>
          </p:nvPr>
        </p:nvGraphicFramePr>
        <p:xfrm>
          <a:off x="35496" y="1312855"/>
          <a:ext cx="9108508" cy="555805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499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44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07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74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83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509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69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1236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69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9086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692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3866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41305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latin typeface="+mj-lt"/>
                        </a:rPr>
                        <a:t>Национальная безопасность и правоохранительная деятельность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latin typeface="+mj-lt"/>
                        </a:rPr>
                        <a:t>0300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latin typeface="+mj-lt"/>
                        </a:rPr>
                        <a:t> 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latin typeface="+mj-lt"/>
                        </a:rPr>
                        <a:t>15 587,61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latin typeface="+mj-lt"/>
                        </a:rPr>
                        <a:t>2 058,00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latin typeface="+mj-lt"/>
                        </a:rPr>
                        <a:t>5 100,04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latin typeface="+mj-lt"/>
                        </a:rPr>
                        <a:t>22 780,77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latin typeface="+mj-lt"/>
                        </a:rPr>
                        <a:t>        446,68   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latin typeface="+mj-lt"/>
                        </a:rPr>
                        <a:t>22 086,66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latin typeface="+mj-lt"/>
                        </a:rPr>
                        <a:t>96,95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latin typeface="+mj-lt"/>
                        </a:rPr>
                        <a:t>22 086,66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latin typeface="+mj-lt"/>
                        </a:rPr>
                        <a:t>100,00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5500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latin typeface="+mj-lt"/>
                        </a:rPr>
                        <a:t>Гражданская оборона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latin typeface="+mj-lt"/>
                        </a:rPr>
                        <a:t>0309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latin typeface="+mj-lt"/>
                        </a:rPr>
                        <a:t>09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latin typeface="+mj-lt"/>
                        </a:rPr>
                        <a:t>14 499,60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latin typeface="+mj-lt"/>
                        </a:rPr>
                        <a:t>13 545,83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latin typeface="+mj-lt"/>
                        </a:rPr>
                        <a:t>13 659,17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latin typeface="+mj-lt"/>
                        </a:rPr>
                        <a:t>7 562,00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latin typeface="+mj-lt"/>
                        </a:rPr>
                        <a:t>          55,36   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latin typeface="+mj-lt"/>
                        </a:rPr>
                        <a:t>7 562,00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latin typeface="+mj-lt"/>
                        </a:rPr>
                        <a:t>100,00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latin typeface="+mj-lt"/>
                        </a:rPr>
                        <a:t>7 562,00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latin typeface="+mj-lt"/>
                        </a:rPr>
                        <a:t>100,00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3194">
                <a:tc>
                  <a:txBody>
                    <a:bodyPr/>
                    <a:lstStyle/>
                    <a:p>
                      <a:pPr algn="l"/>
                      <a:r>
                        <a:rPr kumimoji="0" lang="ru-RU" sz="1050" u="none" strike="noStrike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</a:p>
                  </a:txBody>
                  <a:tcPr marL="47625" marR="47625" marT="9525" marB="9525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latin typeface="+mj-lt"/>
                        </a:rPr>
                        <a:t>0314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latin typeface="+mj-lt"/>
                        </a:rPr>
                        <a:t>10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latin typeface="+mj-lt"/>
                        </a:rPr>
                        <a:t>1 088,01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latin typeface="+mj-lt"/>
                        </a:rPr>
                        <a:t>0,00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latin typeface="+mj-lt"/>
                        </a:rPr>
                        <a:t>7 782,40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latin typeface="+mj-lt"/>
                        </a:rPr>
                        <a:t>15 218,77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latin typeface="+mj-lt"/>
                        </a:rPr>
                        <a:t>        195,55   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latin typeface="+mj-lt"/>
                        </a:rPr>
                        <a:t>14 524,66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latin typeface="+mj-lt"/>
                        </a:rPr>
                        <a:t>95,44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latin typeface="+mj-lt"/>
                        </a:rPr>
                        <a:t>14 524,66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latin typeface="+mj-lt"/>
                        </a:rPr>
                        <a:t>100,00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5500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latin typeface="+mj-lt"/>
                        </a:rPr>
                        <a:t>Национальная экономика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latin typeface="+mj-lt"/>
                        </a:rPr>
                        <a:t>0400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latin typeface="+mj-lt"/>
                        </a:rPr>
                        <a:t> 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latin typeface="+mj-lt"/>
                        </a:rPr>
                        <a:t>443 572,80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latin typeface="+mj-lt"/>
                        </a:rPr>
                        <a:t>283 278,70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latin typeface="+mj-lt"/>
                        </a:rPr>
                        <a:t>429 732,11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latin typeface="+mj-lt"/>
                        </a:rPr>
                        <a:t>276 925,61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latin typeface="+mj-lt"/>
                        </a:rPr>
                        <a:t>          63,05   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latin typeface="+mj-lt"/>
                        </a:rPr>
                        <a:t>287 931,63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latin typeface="+mj-lt"/>
                        </a:rPr>
                        <a:t>106,28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latin typeface="+mj-lt"/>
                        </a:rPr>
                        <a:t>281 837,74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latin typeface="+mj-lt"/>
                        </a:rPr>
                        <a:t>97,88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5500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latin typeface="+mj-lt"/>
                        </a:rPr>
                        <a:t>Общеэкономические вопросы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latin typeface="+mj-lt"/>
                        </a:rPr>
                        <a:t>0401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latin typeface="+mj-lt"/>
                        </a:rPr>
                        <a:t>01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latin typeface="+mj-lt"/>
                        </a:rPr>
                        <a:t>488,25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latin typeface="+mj-lt"/>
                        </a:rPr>
                        <a:t>2 425,68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latin typeface="+mj-lt"/>
                        </a:rPr>
                        <a:t>586,00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latin typeface="+mj-lt"/>
                        </a:rPr>
                        <a:t>600,00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latin typeface="+mj-lt"/>
                        </a:rPr>
                        <a:t>        102,39   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latin typeface="+mj-lt"/>
                        </a:rPr>
                        <a:t>600,00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latin typeface="+mj-lt"/>
                        </a:rPr>
                        <a:t>100,00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latin typeface="+mj-lt"/>
                        </a:rPr>
                        <a:t>600,00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latin typeface="+mj-lt"/>
                        </a:rPr>
                        <a:t>100,00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9416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latin typeface="+mj-lt"/>
                        </a:rPr>
                        <a:t>Сельское хозяйство и рыболовство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latin typeface="+mj-lt"/>
                        </a:rPr>
                        <a:t>0405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latin typeface="+mj-lt"/>
                        </a:rPr>
                        <a:t>05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latin typeface="+mj-lt"/>
                        </a:rPr>
                        <a:t>4 470,96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latin typeface="+mj-lt"/>
                        </a:rPr>
                        <a:t>6 609,20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latin typeface="+mj-lt"/>
                        </a:rPr>
                        <a:t>3 133,99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latin typeface="+mj-lt"/>
                        </a:rPr>
                        <a:t>1 254,00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latin typeface="+mj-lt"/>
                        </a:rPr>
                        <a:t>          40,01   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latin typeface="+mj-lt"/>
                        </a:rPr>
                        <a:t>1 254,00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latin typeface="+mj-lt"/>
                        </a:rPr>
                        <a:t>100,00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latin typeface="+mj-lt"/>
                        </a:rPr>
                        <a:t>1 254,00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latin typeface="+mj-lt"/>
                        </a:rPr>
                        <a:t>100,00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5500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latin typeface="+mj-lt"/>
                        </a:rPr>
                        <a:t>Водное хозяйство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latin typeface="+mj-lt"/>
                        </a:rPr>
                        <a:t>0406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latin typeface="+mj-lt"/>
                        </a:rPr>
                        <a:t>06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latin typeface="+mj-lt"/>
                        </a:rPr>
                        <a:t>739,20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latin typeface="+mj-lt"/>
                        </a:rPr>
                        <a:t>115 392,99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latin typeface="+mj-lt"/>
                        </a:rPr>
                        <a:t>7 000,47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latin typeface="+mj-lt"/>
                        </a:rPr>
                        <a:t>11 549, 95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latin typeface="+mj-lt"/>
                        </a:rPr>
                        <a:t>          79,28   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latin typeface="+mj-lt"/>
                        </a:rPr>
                        <a:t>5 549,95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latin typeface="+mj-lt"/>
                        </a:rPr>
                        <a:t>100,00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latin typeface="+mj-lt"/>
                        </a:rPr>
                        <a:t>5 549,95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latin typeface="+mj-lt"/>
                        </a:rPr>
                        <a:t>100,00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5500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latin typeface="+mj-lt"/>
                        </a:rPr>
                        <a:t>Транспорт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latin typeface="+mj-lt"/>
                        </a:rPr>
                        <a:t>0408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latin typeface="+mj-lt"/>
                        </a:rPr>
                        <a:t>08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latin typeface="+mj-lt"/>
                        </a:rPr>
                        <a:t>110 792,88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latin typeface="+mj-lt"/>
                        </a:rPr>
                        <a:t>143 276,00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latin typeface="+mj-lt"/>
                        </a:rPr>
                        <a:t>119 675,08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latin typeface="+mj-lt"/>
                        </a:rPr>
                        <a:t>100 677,79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latin typeface="+mj-lt"/>
                        </a:rPr>
                        <a:t>          84,13   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latin typeface="+mj-lt"/>
                        </a:rPr>
                        <a:t>99 794,96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latin typeface="+mj-lt"/>
                        </a:rPr>
                        <a:t>99,12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latin typeface="+mj-lt"/>
                        </a:rPr>
                        <a:t>101 583,69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latin typeface="+mj-lt"/>
                        </a:rPr>
                        <a:t>101,79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9416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latin typeface="+mj-lt"/>
                        </a:rPr>
                        <a:t>Дорожное хозяйство (дорожные фонды)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latin typeface="+mj-lt"/>
                        </a:rPr>
                        <a:t>0409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latin typeface="+mj-lt"/>
                        </a:rPr>
                        <a:t>09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latin typeface="+mj-lt"/>
                        </a:rPr>
                        <a:t>310 055,00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latin typeface="+mj-lt"/>
                        </a:rPr>
                        <a:t>15 574,83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latin typeface="+mj-lt"/>
                        </a:rPr>
                        <a:t>282 203,82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latin typeface="+mj-lt"/>
                        </a:rPr>
                        <a:t>146 260,05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latin typeface="+mj-lt"/>
                        </a:rPr>
                        <a:t>          51,83   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latin typeface="+mj-lt"/>
                        </a:rPr>
                        <a:t>165 000,44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latin typeface="+mj-lt"/>
                        </a:rPr>
                        <a:t>112,81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latin typeface="+mj-lt"/>
                        </a:rPr>
                        <a:t>157 110,00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latin typeface="+mj-lt"/>
                        </a:rPr>
                        <a:t>95,22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9416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latin typeface="+mj-lt"/>
                        </a:rPr>
                        <a:t>Другие вопросы в области национальной экономики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latin typeface="+mj-lt"/>
                        </a:rPr>
                        <a:t>0412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latin typeface="+mj-lt"/>
                        </a:rPr>
                        <a:t>12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latin typeface="+mj-lt"/>
                        </a:rPr>
                        <a:t>17 026,52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latin typeface="+mj-lt"/>
                        </a:rPr>
                        <a:t>0,00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latin typeface="+mj-lt"/>
                        </a:rPr>
                        <a:t>17 132,74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latin typeface="+mj-lt"/>
                        </a:rPr>
                        <a:t>16 583,82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latin typeface="+mj-lt"/>
                        </a:rPr>
                        <a:t>          96,80   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latin typeface="+mj-lt"/>
                        </a:rPr>
                        <a:t>15 732,28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latin typeface="+mj-lt"/>
                        </a:rPr>
                        <a:t>94,87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latin typeface="+mj-lt"/>
                        </a:rPr>
                        <a:t>15 740,09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latin typeface="+mj-lt"/>
                        </a:rPr>
                        <a:t>100,05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9416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latin typeface="+mj-lt"/>
                        </a:rPr>
                        <a:t>Жилищно-коммунальное хозяйство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latin typeface="+mj-lt"/>
                        </a:rPr>
                        <a:t>0500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latin typeface="+mj-lt"/>
                        </a:rPr>
                        <a:t> 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latin typeface="+mj-lt"/>
                        </a:rPr>
                        <a:t>1 150 219,21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latin typeface="+mj-lt"/>
                        </a:rPr>
                        <a:t>802 675,03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latin typeface="+mj-lt"/>
                        </a:rPr>
                        <a:t>834 763,41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latin typeface="+mj-lt"/>
                        </a:rPr>
                        <a:t>875 970,54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latin typeface="+mj-lt"/>
                        </a:rPr>
                        <a:t>        104,01   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latin typeface="+mj-lt"/>
                        </a:rPr>
                        <a:t>745 934,41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latin typeface="+mj-lt"/>
                        </a:rPr>
                        <a:t>85,91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latin typeface="+mj-lt"/>
                        </a:rPr>
                        <a:t>646 488,22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latin typeface="+mj-lt"/>
                        </a:rPr>
                        <a:t>86,67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5500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latin typeface="+mj-lt"/>
                        </a:rPr>
                        <a:t>Жилищное хозяйство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latin typeface="+mj-lt"/>
                        </a:rPr>
                        <a:t>0501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latin typeface="+mj-lt"/>
                        </a:rPr>
                        <a:t>01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latin typeface="+mj-lt"/>
                        </a:rPr>
                        <a:t>412 572,12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latin typeface="+mj-lt"/>
                        </a:rPr>
                        <a:t>188 237,95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latin typeface="+mj-lt"/>
                        </a:rPr>
                        <a:t>208 159,36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latin typeface="+mj-lt"/>
                        </a:rPr>
                        <a:t>165 749,32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latin typeface="+mj-lt"/>
                        </a:rPr>
                        <a:t>          79,63   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latin typeface="+mj-lt"/>
                        </a:rPr>
                        <a:t>212 892,39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latin typeface="+mj-lt"/>
                        </a:rPr>
                        <a:t>128,44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latin typeface="+mj-lt"/>
                        </a:rPr>
                        <a:t>35 806,50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latin typeface="+mj-lt"/>
                        </a:rPr>
                        <a:t>16,82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45500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latin typeface="+mj-lt"/>
                        </a:rPr>
                        <a:t>Коммунальное хозяйство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latin typeface="+mj-lt"/>
                        </a:rPr>
                        <a:t>0502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latin typeface="+mj-lt"/>
                        </a:rPr>
                        <a:t>02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latin typeface="+mj-lt"/>
                        </a:rPr>
                        <a:t>254</a:t>
                      </a:r>
                      <a:r>
                        <a:rPr lang="ru-RU" sz="1050" u="none" strike="noStrike" baseline="0" dirty="0">
                          <a:latin typeface="+mj-lt"/>
                        </a:rPr>
                        <a:t> 856,75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latin typeface="+mj-lt"/>
                        </a:rPr>
                        <a:t>292 373,74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latin typeface="+mj-lt"/>
                        </a:rPr>
                        <a:t>233 326,68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latin typeface="+mj-lt"/>
                        </a:rPr>
                        <a:t>132 114,50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latin typeface="+mj-lt"/>
                        </a:rPr>
                        <a:t>          55,68   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latin typeface="+mj-lt"/>
                        </a:rPr>
                        <a:t>149 089,20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latin typeface="+mj-lt"/>
                        </a:rPr>
                        <a:t>114,76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latin typeface="+mj-lt"/>
                        </a:rPr>
                        <a:t>50 739,00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latin typeface="+mj-lt"/>
                        </a:rPr>
                        <a:t>34,03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45500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latin typeface="+mj-lt"/>
                        </a:rPr>
                        <a:t>Благоустройство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latin typeface="+mj-lt"/>
                        </a:rPr>
                        <a:t>0503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latin typeface="+mj-lt"/>
                        </a:rPr>
                        <a:t>03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latin typeface="+mj-lt"/>
                        </a:rPr>
                        <a:t>482</a:t>
                      </a:r>
                      <a:r>
                        <a:rPr lang="ru-RU" sz="1050" u="none" strike="noStrike" baseline="0" dirty="0">
                          <a:latin typeface="+mj-lt"/>
                        </a:rPr>
                        <a:t> 790,34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latin typeface="+mj-lt"/>
                        </a:rPr>
                        <a:t>322 063,34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latin typeface="+mj-lt"/>
                        </a:rPr>
                        <a:t>393 277,36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latin typeface="+mj-lt"/>
                        </a:rPr>
                        <a:t>578 106,72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latin typeface="+mj-lt"/>
                        </a:rPr>
                        <a:t>        145,60   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latin typeface="+mj-lt"/>
                        </a:rPr>
                        <a:t>383 952,82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latin typeface="+mj-lt"/>
                        </a:rPr>
                        <a:t>67,05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latin typeface="+mj-lt"/>
                        </a:rPr>
                        <a:t>559 942,72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latin typeface="+mj-lt"/>
                        </a:rPr>
                        <a:t>145,84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45500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latin typeface="+mj-lt"/>
                        </a:rPr>
                        <a:t>Охрана окружающей среды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latin typeface="+mj-lt"/>
                        </a:rPr>
                        <a:t>0600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latin typeface="+mj-lt"/>
                        </a:rPr>
                        <a:t> 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chemeClr val="dk1"/>
                          </a:solidFill>
                          <a:latin typeface="+mj-lt"/>
                        </a:rPr>
                        <a:t>277</a:t>
                      </a:r>
                      <a:r>
                        <a:rPr lang="ru-RU" sz="1050" b="0" i="0" u="none" strike="noStrike" baseline="0" dirty="0">
                          <a:solidFill>
                            <a:schemeClr val="dk1"/>
                          </a:solidFill>
                          <a:latin typeface="+mj-lt"/>
                        </a:rPr>
                        <a:t> 458,57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latin typeface="+mj-lt"/>
                        </a:rPr>
                        <a:t>15 208,47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latin typeface="+mj-lt"/>
                        </a:rPr>
                        <a:t>157 362,39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latin typeface="+mj-lt"/>
                        </a:rPr>
                        <a:t>60 100,52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latin typeface="+mj-lt"/>
                        </a:rPr>
                        <a:t>          38,19   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latin typeface="+mj-lt"/>
                        </a:rPr>
                        <a:t>15 962,22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latin typeface="+mj-lt"/>
                        </a:rPr>
                        <a:t>26,56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latin typeface="+mj-lt"/>
                        </a:rPr>
                        <a:t>10 072,22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latin typeface="+mj-lt"/>
                        </a:rPr>
                        <a:t>63,10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9416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latin typeface="+mj-lt"/>
                        </a:rPr>
                        <a:t>Сбор, удаление отходов и очистка сточных вод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latin typeface="+mj-lt"/>
                        </a:rPr>
                        <a:t>0605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latin typeface="+mj-lt"/>
                        </a:rPr>
                        <a:t>02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latin typeface="+mj-lt"/>
                        </a:rPr>
                        <a:t>0,00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latin typeface="+mj-lt"/>
                        </a:rPr>
                        <a:t>0,00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latin typeface="+mj-lt"/>
                        </a:rPr>
                        <a:t>141 974,60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latin typeface="+mj-lt"/>
                        </a:rPr>
                        <a:t>42 968,30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latin typeface="+mj-lt"/>
                        </a:rPr>
                        <a:t>          30,26   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latin typeface="+mj-lt"/>
                        </a:rPr>
                        <a:t>0,00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latin typeface="+mj-lt"/>
                        </a:rPr>
                        <a:t>0,00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latin typeface="+mj-lt"/>
                        </a:rPr>
                        <a:t>0,00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latin typeface="+mj-lt"/>
                        </a:rPr>
                        <a:t>0,00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29416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latin typeface="+mj-lt"/>
                        </a:rPr>
                        <a:t>Другие вопросы в области охраны окружающей среды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latin typeface="+mj-lt"/>
                        </a:rPr>
                        <a:t>0602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latin typeface="+mj-lt"/>
                        </a:rPr>
                        <a:t>05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277 458,57</a:t>
                      </a: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latin typeface="+mj-lt"/>
                        </a:rPr>
                        <a:t>15 208,47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latin typeface="+mj-lt"/>
                        </a:rPr>
                        <a:t>15 387,79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latin typeface="+mj-lt"/>
                        </a:rPr>
                        <a:t>17 132,22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latin typeface="+mj-lt"/>
                        </a:rPr>
                        <a:t>        111,34   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latin typeface="+mj-lt"/>
                        </a:rPr>
                        <a:t>15 962,22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latin typeface="+mj-lt"/>
                        </a:rPr>
                        <a:t>93,17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latin typeface="+mj-lt"/>
                        </a:rPr>
                        <a:t>10 072,22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latin typeface="+mj-lt"/>
                        </a:rPr>
                        <a:t>63,10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C9B9-88BE-4CD6-BECF-B2AAF7D9D972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" y="476672"/>
          <a:ext cx="9143999" cy="620826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5357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45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08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77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86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53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717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6345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717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717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717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3888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121358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latin typeface="+mj-lt"/>
                        </a:rPr>
                        <a:t>Наименования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latin typeface="+mj-lt"/>
                        </a:rPr>
                        <a:t>Раздел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+mj-lt"/>
                        </a:rPr>
                        <a:t>Подраздел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+mj-lt"/>
                        </a:rPr>
                        <a:t>Факт 2020 год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+mj-lt"/>
                        </a:rPr>
                        <a:t>План 2021 год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+mj-lt"/>
                        </a:rPr>
                        <a:t>2021 год ожидаемое исполнение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+mj-lt"/>
                        </a:rPr>
                        <a:t>2022 год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+mj-lt"/>
                        </a:rPr>
                        <a:t>Темп роста 2022 к 2021 %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 anchor="ctr"/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Плановый период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4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+mj-lt"/>
                        </a:rPr>
                        <a:t>2023 год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+mj-lt"/>
                        </a:rPr>
                        <a:t>Темп роста 2023 к 2022 %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+mj-lt"/>
                        </a:rPr>
                        <a:t>2024 год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+mj-lt"/>
                        </a:rPr>
                        <a:t>Темп роста 2024 к 2023 %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0" y="0"/>
            <a:ext cx="9144000" cy="51077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1200" b="1" dirty="0">
                <a:solidFill>
                  <a:prstClr val="black"/>
                </a:solidFill>
                <a:latin typeface="+mj-lt"/>
                <a:cs typeface="Calibri" pitchFamily="34" charset="0"/>
              </a:rPr>
              <a:t>Расходы бюджета Рузского городского округа</a:t>
            </a:r>
            <a:r>
              <a:rPr lang="en-US" sz="1200" b="1" dirty="0">
                <a:solidFill>
                  <a:prstClr val="black"/>
                </a:solidFill>
                <a:latin typeface="+mj-lt"/>
                <a:cs typeface="Calibri" pitchFamily="34" charset="0"/>
              </a:rPr>
              <a:t> </a:t>
            </a:r>
            <a:r>
              <a:rPr lang="ru-RU" sz="1200" b="1" dirty="0">
                <a:solidFill>
                  <a:prstClr val="black"/>
                </a:solidFill>
                <a:latin typeface="+mj-lt"/>
                <a:cs typeface="Calibri" pitchFamily="34" charset="0"/>
              </a:rPr>
              <a:t>на 2022 год и плановый период 2023 и 2024 годов по разделам и подразделам бюджетной классификации в сравнении с ожидаемым исполнением бюджета 2021 года</a:t>
            </a:r>
            <a:endParaRPr lang="ru-RU" sz="1600" b="1" dirty="0">
              <a:solidFill>
                <a:prstClr val="black"/>
              </a:solidFill>
              <a:latin typeface="+mj-lt"/>
              <a:cs typeface="Calibri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4497972"/>
              </p:ext>
            </p:extLst>
          </p:nvPr>
        </p:nvGraphicFramePr>
        <p:xfrm>
          <a:off x="0" y="1011196"/>
          <a:ext cx="9144001" cy="5846804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5352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44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07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74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83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379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822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7193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4813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692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3866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106947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latin typeface="+mj-lt"/>
                        </a:rPr>
                        <a:t>Образование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0700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2 458</a:t>
                      </a:r>
                      <a:r>
                        <a:rPr lang="ru-RU" sz="1000" u="none" strike="noStrike" baseline="0" dirty="0">
                          <a:latin typeface="+mj-lt"/>
                        </a:rPr>
                        <a:t> 953,50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2 064 602,17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1 822 262,10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2 420 785,36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        131,77 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1 581 740,09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65,87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1 597 035,11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100,97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947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latin typeface="+mj-lt"/>
                        </a:rPr>
                        <a:t>Дошкольное образование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0701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01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532 983,66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512 329,60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501 126,55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512 611,76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        101,18 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525 891,28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103,71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492 967,28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93,74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947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latin typeface="+mj-lt"/>
                        </a:rPr>
                        <a:t>Общее образование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0702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02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1 791 162,13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1 414 134,27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1 183 549,88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1 741 614,28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        145,96 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897 870,24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51,97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946 003,29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105,36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111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latin typeface="+mj-lt"/>
                        </a:rPr>
                        <a:t>Дополнительное образование детей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0703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03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102 703,79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104 289,36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104 210,04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129 781,68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        124,54 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122 051,00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94,04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122 082,06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100,03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232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latin typeface="+mj-lt"/>
                        </a:rPr>
                        <a:t>Профессиональная подготовка, переподготовка и повышение квалификации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0705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05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418,63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1 397,49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1 401,86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1 802,90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        128,61 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1 606,88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89,13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1 578,88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98,26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6947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latin typeface="+mj-lt"/>
                        </a:rPr>
                        <a:t>Молодежная политика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0707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07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14 278,28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15 755,80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15 448,14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17 449,80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        112,96 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16 717,65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95,80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16 717,65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100,00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111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latin typeface="+mj-lt"/>
                        </a:rPr>
                        <a:t>Другие вопросы в области образования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0709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09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17 407,01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16 695,65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16 525,63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17 524,94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        106,05 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17 603,04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100,45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17 685,96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100,47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6947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latin typeface="+mj-lt"/>
                        </a:rPr>
                        <a:t>Культура, кинематография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0800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253 883,20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252 092,86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255 348,41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261 961,12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        102,59 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266 956,06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101,91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261 263,02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97,87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6947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latin typeface="+mj-lt"/>
                        </a:rPr>
                        <a:t>Культура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0801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01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245 096,87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243 006,34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246 179,25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252 352,41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        102,51 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257 628,35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102,09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251 935,32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97,79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111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latin typeface="+mj-lt"/>
                        </a:rPr>
                        <a:t>Другие вопросы в области культуры, кинематографии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0804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04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8 786,33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9 086,52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9 169,16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9 608,70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        104,79 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9 327,70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97,08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9 327,70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100,00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06947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latin typeface="+mj-lt"/>
                        </a:rPr>
                        <a:t>Социальная политика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1000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134 116,51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124 396,03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118 582,00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144 631,65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        121,97 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130 655,30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90,34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114 183,18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87,39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06947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latin typeface="+mj-lt"/>
                        </a:rPr>
                        <a:t>Пенсионное обеспечение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1001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01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14 668,23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15 588,00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15 588,00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15 400,00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          98,79 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15 400,00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100,00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15 400,00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100,00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111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latin typeface="+mj-lt"/>
                        </a:rPr>
                        <a:t>Социальное обеспечение населения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1003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03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50 399,23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50 341,14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49 134,35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51 602,80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        105,02 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53 114,30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102,93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55 097,18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103,73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06947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latin typeface="+mj-lt"/>
                        </a:rPr>
                        <a:t>Охрана семьи и детства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1004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04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chemeClr val="dk1"/>
                          </a:solidFill>
                          <a:latin typeface="+mj-lt"/>
                        </a:rPr>
                        <a:t>69</a:t>
                      </a:r>
                      <a:r>
                        <a:rPr lang="ru-RU" sz="1000" b="0" i="0" u="none" strike="noStrike" baseline="0" dirty="0">
                          <a:solidFill>
                            <a:schemeClr val="dk1"/>
                          </a:solidFill>
                          <a:latin typeface="+mj-lt"/>
                        </a:rPr>
                        <a:t> 049,04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58 466,89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53 859,65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77 628,85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        144,13 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62 141,00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80,05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43 686,00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70,30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06947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latin typeface="+mj-lt"/>
                        </a:rPr>
                        <a:t>Физическая культура и спорт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1100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99 307,97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96 672,41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95 126,33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117 089,57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        123,09 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113 409,47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96,86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114 036,17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100,55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06947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latin typeface="+mj-lt"/>
                        </a:rPr>
                        <a:t>Физическая культура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1101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01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33 036,36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30 786,20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30 780,20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45 175,00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        146,77 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45 175,00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100,00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45 175,00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100,00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06947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latin typeface="+mj-lt"/>
                        </a:rPr>
                        <a:t>Массовый спорт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1102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02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57 873,17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56 814,44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55 471,13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62 857,83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        113,32 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59 222,58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94,22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59 837,58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101,04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5667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latin typeface="+mj-lt"/>
                        </a:rPr>
                        <a:t>Другие вопросы в области физической культуры и спорта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1105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05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8 398,45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9 071,77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8 875,00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9 056,75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        102,05 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9 011,89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99,50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9 023,59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100,13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111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latin typeface="+mj-lt"/>
                        </a:rPr>
                        <a:t>Средства массовой информации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1200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20 323,01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20 069,07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19 519,40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20 392,08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        104,47 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20 392,68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100,00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20 392,08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100,00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111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latin typeface="+mj-lt"/>
                        </a:rPr>
                        <a:t>Телевидение и радиовещание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1201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01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11 589,34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12 522,77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11 651,00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12 365,03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        106,13 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12 365,63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100,00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12 365,03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100,00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111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latin typeface="+mj-lt"/>
                        </a:rPr>
                        <a:t>Периодическая печать и издательства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1202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02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6 829,71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5 830,00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5 479,30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6 090,40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        111,15 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6 090,40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100,00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6 090,40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100,00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5667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latin typeface="+mj-lt"/>
                        </a:rPr>
                        <a:t>Другие вопросы в области средств массовой информации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1204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04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1 903,95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1 716,30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2 389,10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1 936,65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          81,06 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1 936,65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100,00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1 936,65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100,00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5667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latin typeface="+mj-lt"/>
                        </a:rPr>
                        <a:t>Обслуживание государственного (муниципального) долга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1300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10 294,17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27 850,73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7 441,98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10 778,30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        144,83 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25 214,15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233,93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25 726,71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102,03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342232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latin typeface="+mj-lt"/>
                        </a:rPr>
                        <a:t>Обслуживание государственного (муниципального) внутреннего долга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1301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01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10 294,17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27 850,73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7 441,98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10 778,30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        144,83 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25 214,15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0,23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25 726,71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0,10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28337">
                <a:tc gridSpan="3"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latin typeface="+mj-lt"/>
                        </a:rPr>
                        <a:t>Итого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 hMerge="1">
                  <a:txBody>
                    <a:bodyPr/>
                    <a:lstStyle/>
                    <a:p>
                      <a:pPr algn="l" fontAlgn="t"/>
                      <a:endParaRPr lang="ru-RU" sz="10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 hMerge="1">
                  <a:txBody>
                    <a:bodyPr/>
                    <a:lstStyle/>
                    <a:p>
                      <a:pPr algn="l" fontAlgn="t"/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10 727 240,29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8 430 445,56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8 540 439,43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4 804 263,83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21,17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3 713 209,47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5,02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3 596 209,01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4,77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C9B9-88BE-4CD6-BECF-B2AAF7D9D972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0" y="0"/>
            <a:ext cx="9144000" cy="57888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1400" b="1" dirty="0">
                <a:solidFill>
                  <a:prstClr val="black"/>
                </a:solidFill>
                <a:latin typeface="+mj-lt"/>
                <a:cs typeface="Calibri" pitchFamily="34" charset="0"/>
              </a:rPr>
              <a:t>Расходы бюджета Рузского городского округа</a:t>
            </a:r>
            <a:r>
              <a:rPr lang="en-US" sz="1400" b="1" dirty="0">
                <a:solidFill>
                  <a:prstClr val="black"/>
                </a:solidFill>
                <a:latin typeface="+mj-lt"/>
                <a:cs typeface="Calibri" pitchFamily="34" charset="0"/>
              </a:rPr>
              <a:t> </a:t>
            </a:r>
            <a:r>
              <a:rPr lang="ru-RU" sz="1400" b="1" dirty="0">
                <a:solidFill>
                  <a:prstClr val="black"/>
                </a:solidFill>
                <a:latin typeface="+mj-lt"/>
                <a:cs typeface="Calibri" pitchFamily="34" charset="0"/>
              </a:rPr>
              <a:t>на 2022 год и плановый период 2023 и 2024 годов по разделам и подразделам бюджетной классификации в сравнении с ожидаемым исполнением бюджета 2021 года</a:t>
            </a:r>
            <a:endParaRPr lang="ru-RU" b="1" dirty="0">
              <a:solidFill>
                <a:prstClr val="black"/>
              </a:solidFill>
              <a:latin typeface="+mj-lt"/>
              <a:cs typeface="Calibri" pitchFamily="34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0" y="548680"/>
          <a:ext cx="9144000" cy="630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C9B9-88BE-4CD6-BECF-B2AAF7D9D972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5.infourok.ru/uploads/ex/09da/0006fb31-d40e0684/2/img0.jpg"/>
          <p:cNvPicPr>
            <a:picLocks noChangeAspect="1" noChangeArrowheads="1"/>
          </p:cNvPicPr>
          <p:nvPr/>
        </p:nvPicPr>
        <p:blipFill>
          <a:blip r:embed="rId2" cstate="print"/>
          <a:srcRect l="5593" t="9959" r="4780" b="55186"/>
          <a:stretch>
            <a:fillRect/>
          </a:stretch>
        </p:blipFill>
        <p:spPr bwMode="auto">
          <a:xfrm>
            <a:off x="2483768" y="4077072"/>
            <a:ext cx="4320480" cy="1512168"/>
          </a:xfrm>
          <a:prstGeom prst="rect">
            <a:avLst/>
          </a:prstGeom>
          <a:noFill/>
        </p:spPr>
      </p:pic>
      <p:sp>
        <p:nvSpPr>
          <p:cNvPr id="9" name="Скругленный прямоугольник 8"/>
          <p:cNvSpPr/>
          <p:nvPr/>
        </p:nvSpPr>
        <p:spPr>
          <a:xfrm>
            <a:off x="323528" y="1124744"/>
            <a:ext cx="2520280" cy="132802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b="1" dirty="0"/>
          </a:p>
          <a:p>
            <a:pPr algn="ctr"/>
            <a:r>
              <a:rPr lang="ru-RU" dirty="0"/>
              <a:t>Составление проекта бюджета</a:t>
            </a:r>
          </a:p>
          <a:p>
            <a:pPr algn="ctr"/>
            <a:endParaRPr lang="ru-RU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619672" y="188640"/>
            <a:ext cx="5760640" cy="78319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u="sng" dirty="0">
                <a:latin typeface="Arial Black" pitchFamily="34" charset="0"/>
              </a:rPr>
              <a:t>Этапы составления и утверждения бюджета Рузского городской округ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372200" y="1052736"/>
            <a:ext cx="2520280" cy="132802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dirty="0"/>
          </a:p>
          <a:p>
            <a:pPr algn="ctr"/>
            <a:r>
              <a:rPr lang="ru-RU" dirty="0"/>
              <a:t>Утверждение проекта бюджета</a:t>
            </a:r>
          </a:p>
          <a:p>
            <a:pPr algn="ctr"/>
            <a:endParaRPr lang="ru-RU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347864" y="1124744"/>
            <a:ext cx="2520280" cy="71508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/>
              <a:t>Рассмотрение проекта бюджета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403648" y="2492896"/>
            <a:ext cx="72008" cy="194421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499992" y="1844824"/>
            <a:ext cx="72008" cy="122413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740352" y="2348880"/>
            <a:ext cx="72008" cy="194421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07504" y="3861048"/>
            <a:ext cx="2483768" cy="273409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b="1" dirty="0"/>
              <a:t>Составление проекта бюджета Рузского городского округа регламентируется </a:t>
            </a:r>
            <a:br>
              <a:rPr lang="ru-RU" sz="1200" dirty="0"/>
            </a:br>
            <a:r>
              <a:rPr lang="ru-RU" sz="1200" dirty="0"/>
              <a:t>Постановлением Администрации РГО от 21.06.2021 №2182 "Об утверждении Порядка составления проекта бюджета Рузского городского округа Московской области на очередной финансовый год и плановый период»</a:t>
            </a:r>
            <a:endParaRPr lang="ru-RU" b="1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660232" y="4148018"/>
            <a:ext cx="2304256" cy="270998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b="1" dirty="0"/>
              <a:t>Бюджет Рузского городского округа утверждается Советом депутатов Рузского городского округа </a:t>
            </a:r>
            <a:r>
              <a:rPr lang="ru-RU" sz="1200" dirty="0"/>
              <a:t>и подлежит опубликованию его в специальном средстве массовой информации и размещению на официальном сайте администрации Рузского городского округа.</a:t>
            </a:r>
            <a:endParaRPr lang="ru-RU" sz="1200" b="1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059832" y="2132856"/>
            <a:ext cx="3024336" cy="153233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b="1" dirty="0"/>
              <a:t>Глава Рузского городского округа представляет </a:t>
            </a:r>
            <a:r>
              <a:rPr lang="ru-RU" sz="1200" dirty="0"/>
              <a:t>проект бюджета городского округа на рассмотрение Совету депутатов не позднее 15 ноября текущего года. Совет депутатов рассматривает проект решения о бюджете городского округа.</a:t>
            </a:r>
            <a:endParaRPr lang="ru-RU" sz="1200" b="1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C9B9-88BE-4CD6-BECF-B2AAF7D9D972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0" y="0"/>
            <a:ext cx="9144000" cy="57888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prstClr val="black"/>
                </a:solidFill>
                <a:latin typeface="+mj-lt"/>
                <a:cs typeface="Calibri" pitchFamily="34" charset="0"/>
              </a:rPr>
              <a:t>Информация о расходах бюджета с учетом интересов целевых групп пользователей </a:t>
            </a:r>
            <a:r>
              <a:rPr lang="ru-RU" sz="1400" b="1" dirty="0">
                <a:latin typeface="+mj-lt"/>
              </a:rPr>
              <a:t>планируемые к реализации в 2022 -2024 годах</a:t>
            </a:r>
            <a:r>
              <a:rPr lang="ru-RU" sz="1400" b="1" dirty="0">
                <a:solidFill>
                  <a:prstClr val="black"/>
                </a:solidFill>
                <a:latin typeface="+mj-lt"/>
                <a:cs typeface="Calibri" pitchFamily="34" charset="0"/>
              </a:rPr>
              <a:t> в Рузском городском округе</a:t>
            </a:r>
            <a:endParaRPr lang="ru-RU" b="1" dirty="0">
              <a:solidFill>
                <a:prstClr val="black"/>
              </a:solidFill>
              <a:latin typeface="+mj-lt"/>
              <a:cs typeface="Calibri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0" y="548680"/>
          <a:ext cx="9144001" cy="6309319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1320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26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073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1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74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74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174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428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+mj-lt"/>
                        </a:rPr>
                        <a:t>Наименование целевой группы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516" marR="4516" marT="45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Наименование мер социальной поддержки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516" marR="4516" marT="45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НПА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516" marR="4516" marT="45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Размер выплат на 1 получателя (руб.)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516" marR="4516" marT="45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Прогноз 2022 год(тыс.руб)/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516" marR="4516" marT="45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Прогноз 2023 год(тыс.руб)/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516" marR="4516" marT="45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Прогноз 2024 год(тыс.руб)/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516" marR="4516" marT="4516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5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+mj-lt"/>
                        </a:rPr>
                        <a:t>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516" marR="4516" marT="45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+mj-lt"/>
                        </a:rPr>
                        <a:t>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516" marR="4516" marT="45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+mj-lt"/>
                        </a:rPr>
                        <a:t>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516" marR="4516" marT="45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+mj-lt"/>
                        </a:rPr>
                        <a:t>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516" marR="4516" marT="45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dk1"/>
                          </a:solidFill>
                          <a:latin typeface="+mj-lt"/>
                        </a:rPr>
                        <a:t>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516" marR="4516" marT="45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+mj-lt"/>
                        </a:rPr>
                        <a:t>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516" marR="4516" marT="45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+mj-lt"/>
                        </a:rPr>
                        <a:t>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516" marR="4516" marT="4516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666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Дети в возрасте от 1 до 7 лет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516" marR="4516" marT="4516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Компенсация родительской платы за присмотр и уход за детьми, осваивающими образовательные программы дошкольного образования в организациях Московской области, осуществляющих образовательную деятельность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516" marR="4516" marT="4516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Постановление от 23.08.2019 № 4151(в редакции от 20.08.2020 №2440, от 23.03.2021 № 834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516" marR="4516" marT="4516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исчисляется индивидуально для каждого ребенка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516" marR="4516" marT="45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19 773,00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516" marR="4516" marT="45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19 773,00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516" marR="4516" marT="45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19 773,00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516" marR="4516" marT="4516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95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3382 чел.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516" marR="4516" marT="45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3382 чел.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516" marR="4516" marT="45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3382 чел.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516" marR="4516" marT="4516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302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Дети в возрасте от 7 до 15 лет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516" marR="4516" marT="4516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Организация отдыха детей в каникулярное время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516" marR="4516" marT="4516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Постановление от 06.03.2019 № 580 "Об утверждении Порядка организации отдыха,оздоровления и занятости детей и подростков, проживающих на территории Рузского городского округа".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516" marR="4516" marT="4516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исчисляется индивидуально для каждого ребенка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516" marR="4516" marT="45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7 905,65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516" marR="4516" marT="45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7 905,65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516" marR="4516" marT="45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7 905,65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516" marR="4516" marT="4516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26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1593 чел.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516" marR="4516" marT="45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1593 чел.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516" marR="4516" marT="45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1593 чел.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516" marR="4516" marT="4516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264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Семьи Рузского городского округа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516" marR="4516" marT="4516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Предоставление гражданам субсидий на оплату жилого помещения и коммунальных услуг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516" marR="4516" marT="4516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Правила предоставления  субсидии на оплату жилого помещения и коммунальных услуг, утвержденные Правительством Российской Федерации от 14.12.2005г. № 761"О предоставлении субсидий на оплату жилого помещения и коммунальных услуг"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516" marR="4516" marT="4516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исчисляется индивидуально для каждой семьи исходя из доходов граждан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516" marR="4516" marT="45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46 939,00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516" marR="4516" marT="45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48 769,00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516" marR="4516" marT="45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50 721,00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516" marR="4516" marT="4516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52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1804 чел.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516" marR="4516" marT="45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1804 чел.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516" marR="4516" marT="45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1804 чел.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516" marR="4516" marT="4516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147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Молодые семьи,   в которых  возраст каждого из супругов не превышает 35 лет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516" marR="4516" marT="4516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Обеспечение жильем молодых семей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516" marR="4516" marT="4516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Постановление Администрации Рузского городского округа № 2650 от 15.11.2017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516" marR="4516" marT="4516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расчитывается исходя из численности молодой семьи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516" marR="4516" marT="45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13 065,00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516" marR="4516" marT="45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5 998,00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516" marR="4516" marT="45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516" marR="4516" marT="4516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14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8 семей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516" marR="4516" marT="45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4 семьи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516" marR="4516" marT="45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516" marR="4516" marT="4516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9227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Дети-сироты и дети, оставшиеся без попечения родителей, лица из их числа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516" marR="4516" marT="4516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Предоставление жилых помещений детям-сиротам и детям, оставшимся без попечения родителей, лицам из их числа по договорам найма специализированных жилых помещений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516" marR="4516" marT="4516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+mj-lt"/>
                        </a:rPr>
                        <a:t>Постановление Администрации Рузского городского округа № 2650 от 15.11.2017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516" marR="4516" marT="4516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предоставляются жилые помещения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516" marR="4516" marT="45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40 994,00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516" marR="4516" marT="45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36 172,00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516" marR="4516" marT="45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19 292,00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516" marR="4516" marT="4516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922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18 детей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516" marR="4516" marT="45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15 детей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516" marR="4516" marT="45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8 детей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516" marR="4516" marT="4516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913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ЖКУ ветеранам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516" marR="4516" marT="4516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Оказание мер социальной поддержки отдельным категориям граждан из бюджета Рузского городского округа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516" marR="4516" marT="4516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+mj-lt"/>
                        </a:rPr>
                        <a:t>"Порядок предоставления компенсации на оплату жилого помещения и коммунальных услуг инвалидам и участникам Великой отечественной войны" Постановление Главы Рузского городского округа Московской области от 23.08.2018 № 3139. Решение Совета депутатов Рузского городского округа Московской области от 25.04.2018 № 222/21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516" marR="4516" marT="4516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исчисляется фиксированной суммой в размере 1000 руб. в месяц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516" marR="4516" marT="45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1000,00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516" marR="4516" marT="45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1000,00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516" marR="4516" marT="45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100,00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516" marR="4516" marT="4516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8354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9 чел.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516" marR="4516" marT="45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9 чел.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516" marR="4516" marT="45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+mj-lt"/>
                        </a:rPr>
                        <a:t>9 чел.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516" marR="4516" marT="4516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C9B9-88BE-4CD6-BECF-B2AAF7D9D972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0" y="0"/>
            <a:ext cx="9324528" cy="57888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1400" b="1" dirty="0">
                <a:solidFill>
                  <a:prstClr val="black"/>
                </a:solidFill>
                <a:latin typeface="+mj-lt"/>
                <a:cs typeface="Calibri" pitchFamily="34" charset="0"/>
              </a:rPr>
              <a:t>Информация о расходах бюджета Рузского городского округа</a:t>
            </a:r>
            <a:r>
              <a:rPr lang="en-US" sz="1400" b="1" dirty="0">
                <a:solidFill>
                  <a:prstClr val="black"/>
                </a:solidFill>
                <a:latin typeface="+mj-lt"/>
                <a:cs typeface="Calibri" pitchFamily="34" charset="0"/>
              </a:rPr>
              <a:t> </a:t>
            </a:r>
            <a:r>
              <a:rPr lang="ru-RU" sz="1400" b="1" dirty="0">
                <a:solidFill>
                  <a:prstClr val="black"/>
                </a:solidFill>
                <a:latin typeface="+mj-lt"/>
                <a:cs typeface="Calibri" pitchFamily="34" charset="0"/>
              </a:rPr>
              <a:t>на 2022 год и плановый период 2023 и 2024 годов в разрезе муниципальных программ с указанием планируемых целевых показателях программ в динамике</a:t>
            </a:r>
            <a:endParaRPr lang="ru-RU" b="1" dirty="0">
              <a:solidFill>
                <a:prstClr val="black"/>
              </a:solidFill>
              <a:latin typeface="+mj-lt"/>
              <a:cs typeface="Calibri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0905690"/>
              </p:ext>
            </p:extLst>
          </p:nvPr>
        </p:nvGraphicFramePr>
        <p:xfrm>
          <a:off x="0" y="620688"/>
          <a:ext cx="9324530" cy="6468809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31753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80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6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80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80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48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20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9125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5979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Bahnschrift SemiLight SemiConde" pitchFamily="34" charset="0"/>
                        </a:rPr>
                        <a:t>Наименования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Целевая статья расходов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Факт 2020 года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План 2021 года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Ожидаемое исполнение за 2021 год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 2022 год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Плановый период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2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2023 год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 2024 год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97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Bahnschrift SemiLight SemiConde" pitchFamily="34" charset="0"/>
                        </a:rPr>
                        <a:t>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3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5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5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6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97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Муниципальная программа "Здравоохранение"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Bahnschrift SemiLight SemiConde" pitchFamily="34" charset="0"/>
                        </a:rPr>
                        <a:t>0100000000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2 282,6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2 880,00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2 880,00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2 880,00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2 880,00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2 880,00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97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Муниципальная программа "Культура"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Bahnschrift SemiLight SemiConde" pitchFamily="34" charset="0"/>
                        </a:rPr>
                        <a:t>0200000000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258 854,8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348 998,46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348 463,32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380 864,16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378 778,43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378 542,11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97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Муниципальная программа "Образование"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0300000000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1 556 874,1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375 577,52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374 466,87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Bahnschrift SemiLight SemiConde" pitchFamily="34" charset="0"/>
                        </a:rPr>
                        <a:t>1 596 774,35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1 467 977,66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1 477 285,35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51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Муниципальная программа "Социальная защита населения"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0400000000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Bahnschrift SemiLight SemiConde" pitchFamily="34" charset="0"/>
                        </a:rPr>
                        <a:t>68 789,5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20 759,65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19 973,20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Bahnschrift SemiLight SemiConde" pitchFamily="34" charset="0"/>
                        </a:rPr>
                        <a:t>79 870,55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81 331,64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80 230,15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97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Муниципальная программа "Спорт"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0500000000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97 372,5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94 839,86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94 839,87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116 971,37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113 301,27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113 927,97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51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Муниципальная программа "Развитие сельского хозяйства"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0600000000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Bahnschrift SemiLight SemiConde" pitchFamily="34" charset="0"/>
                        </a:rPr>
                        <a:t>22 283,6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10 864,19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9 650,76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27 747,14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20 351,18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10 009,44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51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Муниципальная программа "Экология и окружающая среда"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0700000000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191 882,0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19 247,67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15 364,65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Bahnschrift SemiLight SemiConde" pitchFamily="34" charset="0"/>
                        </a:rPr>
                        <a:t>28 682,17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21 512,17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15 622,17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42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Муниципальная программа "Безопасность и обеспечение безопасности жизнедеятельности населения"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0800000000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37 182,3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Bahnschrift SemiLight SemiConde" pitchFamily="34" charset="0"/>
                        </a:rPr>
                        <a:t>47 884,77 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47 213,19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Bahnschrift SemiLight SemiConde" pitchFamily="34" charset="0"/>
                        </a:rPr>
                        <a:t>59 296,29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50 301,33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50 304,38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97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Муниципальная программа "Жилище"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0900000000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50 207,9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4 529,01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4 149,40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Bahnschrift SemiLight SemiConde" pitchFamily="34" charset="0"/>
                        </a:rPr>
                        <a:t>58 649,38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43 161,53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24 706,53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42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latin typeface="Bahnschrift SemiLight SemiConde" pitchFamily="34" charset="0"/>
                        </a:rPr>
                        <a:t>Муниципальная программа "Развитие инженерной инфраструктуры и энергоэффективности"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1000000000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153 404,9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Bahnschrift SemiLight SemiConde" pitchFamily="34" charset="0"/>
                        </a:rPr>
                        <a:t>34 392,88 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34 392,88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Bahnschrift SemiLight SemiConde" pitchFamily="34" charset="0"/>
                        </a:rPr>
                        <a:t>163 241,97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139 736,20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51 786,00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597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Муниципальная программа "Предпринимательство"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1100000000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14 204,4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12 515,77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12 398,71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Bahnschrift SemiLight SemiConde" pitchFamily="34" charset="0"/>
                        </a:rPr>
                        <a:t>12 627,82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12 776,28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12 784,09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42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Муниципальная программа "Управление имуществом и муниципальными финансами"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1200000000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383 682,7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393 966,83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382 471,64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433 839,46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435 566,98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436 021,72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687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Муниципальная программа "Развитие институтов гражданского общества, повышение эффективности местного самоуправления и реализации молодежной политики"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1300000000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36 168,1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28 842,02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Bahnschrift SemiLight SemiConde" pitchFamily="34" charset="0"/>
                        </a:rPr>
                        <a:t>24 231,61 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36 367,23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35 172,68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35 321,08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142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Муниципальная программа "Развитие и функционирование дорожно-транспортного комплекса"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1400000000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252 380,7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154 689,98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Bahnschrift SemiLight SemiConde" pitchFamily="34" charset="0"/>
                        </a:rPr>
                        <a:t>151 891,89 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245 947,51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246 850,40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257 998,75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142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Муниципальная программа "Цифровое муниципальное образование"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1500000000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75 450,1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75 691,31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75 171,36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123 948,55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75 908,72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84 958,37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651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Муниципальная программа "Архитектура и градостроительство"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1600000000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2 160,0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500,00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500,00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Bahnschrift SemiLight SemiConde" pitchFamily="34" charset="0"/>
                        </a:rPr>
                        <a:t>7 476,00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4 476,00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1 976,00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3142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Муниципальная программа "Формирование современной комфортной городской среды"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1700000000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254 685,7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326 506,64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310 586,08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549 749,79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385 485,59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536 825,50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3142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Муниципальная программа "Строительство объектов социальной инфраструктуры"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1800000000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737 728,5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29 115,84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29 061,75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Bahnschrift SemiLight SemiConde" pitchFamily="34" charset="0"/>
                        </a:rPr>
                        <a:t>678 026,85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15 965,62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10 547,97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3142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Муниципальная программа "Переселение граждан из аварийного жилищного фонда"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1900000000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325 357,3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44 445,40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11 886,10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Bahnschrift SemiLight SemiConde" pitchFamily="34" charset="0"/>
                        </a:rPr>
                        <a:t>117 351,64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167 203,39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0,00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3142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Руководство и управление в сфере установленных функций органов местного самоуправления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9500000000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9 866,7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10 552,54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10 244,63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Bahnschrift SemiLight SemiConde" pitchFamily="34" charset="0"/>
                        </a:rPr>
                        <a:t>10 790,77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Bahnschrift SemiLight SemiConde" pitchFamily="34" charset="0"/>
                        </a:rPr>
                        <a:t>10 789,41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10 798,43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597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Непрограммные расходы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9900000000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391 288,0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26 145,55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22 420,84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Bahnschrift SemiLight SemiConde" pitchFamily="34" charset="0"/>
                        </a:rPr>
                        <a:t>73 160,83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3 682,98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3 682,98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59793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Итого по непрограммным расходам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401 154,69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36 698,09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32 665,47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Bahnschrift SemiLight SemiConde" pitchFamily="34" charset="0"/>
                        </a:rPr>
                        <a:t>83 951,60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Bahnschrift SemiLight SemiConde" pitchFamily="34" charset="0"/>
                        </a:rPr>
                        <a:t>14 472,39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14 481,41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59793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Итого по муниципальным программам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4 922 106,28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2 062 945,89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1 982 258,75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Bahnschrift SemiLight SemiConde" pitchFamily="34" charset="0"/>
                        </a:rPr>
                        <a:t>4 720 312,24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3 698 737,08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3 581 727,60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59793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Итого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Bahnschrift SemiLight SemiConde" pitchFamily="34" charset="0"/>
                        </a:rPr>
                        <a:t>5 323 260,97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2 099 643,98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2 014 924,22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Bahnschrift SemiLight SemiConde" pitchFamily="34" charset="0"/>
                        </a:rPr>
                        <a:t>4 804 263,84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Bahnschrift SemiLight SemiConde" pitchFamily="34" charset="0"/>
                        </a:rPr>
                        <a:t>3 713 209,47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Bahnschrift SemiLight SemiConde" pitchFamily="34" charset="0"/>
                        </a:rPr>
                        <a:t>3 596 209,01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</a:tbl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C9B9-88BE-4CD6-BECF-B2AAF7D9D972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0" y="0"/>
            <a:ext cx="9144000" cy="30646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1200" b="1" dirty="0">
                <a:solidFill>
                  <a:prstClr val="black"/>
                </a:solidFill>
                <a:latin typeface="+mj-lt"/>
                <a:cs typeface="Calibri" pitchFamily="34" charset="0"/>
              </a:rPr>
              <a:t>Расходы бюджета Рузского городского округа</a:t>
            </a:r>
            <a:r>
              <a:rPr lang="en-US" sz="1200" b="1" dirty="0">
                <a:solidFill>
                  <a:prstClr val="black"/>
                </a:solidFill>
                <a:latin typeface="+mj-lt"/>
                <a:cs typeface="Calibri" pitchFamily="34" charset="0"/>
              </a:rPr>
              <a:t> </a:t>
            </a:r>
            <a:r>
              <a:rPr lang="ru-RU" sz="1200" b="1" dirty="0">
                <a:solidFill>
                  <a:prstClr val="black"/>
                </a:solidFill>
                <a:latin typeface="+mj-lt"/>
                <a:cs typeface="Calibri" pitchFamily="34" charset="0"/>
              </a:rPr>
              <a:t>на 2022 год и плановый период 2023 и 2024 годов в разрезе муниципальных программ</a:t>
            </a:r>
            <a:endParaRPr lang="ru-RU" sz="1600" b="1" dirty="0">
              <a:solidFill>
                <a:prstClr val="black"/>
              </a:solidFill>
              <a:latin typeface="+mj-lt"/>
              <a:cs typeface="Calibri" pitchFamily="34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0" y="332656"/>
          <a:ext cx="9252520" cy="6525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C9B9-88BE-4CD6-BECF-B2AAF7D9D972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0" y="0"/>
            <a:ext cx="9144000" cy="30646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1200" b="1" dirty="0">
                <a:solidFill>
                  <a:prstClr val="black"/>
                </a:solidFill>
                <a:latin typeface="+mj-lt"/>
                <a:cs typeface="Calibri" pitchFamily="34" charset="0"/>
              </a:rPr>
              <a:t>Показатели муниципальной программы «Здравоохранение» Рузского городского округа</a:t>
            </a:r>
            <a:endParaRPr lang="ru-RU" sz="1600" b="1" dirty="0">
              <a:solidFill>
                <a:prstClr val="black"/>
              </a:solidFill>
              <a:latin typeface="+mj-lt"/>
              <a:cs typeface="Calibri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-1" y="361096"/>
          <a:ext cx="9144000" cy="6496907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5288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03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40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80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02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11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113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11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4113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4113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05694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209257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№ </a:t>
                      </a:r>
                      <a:r>
                        <a:rPr lang="ru-RU" sz="1000" u="none" strike="noStrike" dirty="0" err="1">
                          <a:latin typeface="+mj-lt"/>
                        </a:rPr>
                        <a:t>п</a:t>
                      </a:r>
                      <a:r>
                        <a:rPr lang="ru-RU" sz="1000" u="none" strike="noStrike" dirty="0">
                          <a:latin typeface="+mj-lt"/>
                        </a:rPr>
                        <a:t>/</a:t>
                      </a:r>
                      <a:r>
                        <a:rPr lang="ru-RU" sz="1000" u="none" strike="noStrike" dirty="0" err="1">
                          <a:latin typeface="+mj-lt"/>
                        </a:rPr>
                        <a:t>п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Планируемые результаты реализации муниципальной программы (подпрограммы) (Показатель реализации мероприятий)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Тип показателя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Единица измерения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Базовое значение показателя на начало реализации Программы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Планируемое значение по годам реализации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Номер и название основного мероприятия в перечне мероприятий подпрограммы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47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2020 год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2021 год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2022 год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2023 год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2024 год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2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+mj-lt"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+mj-lt"/>
                        </a:rPr>
                        <a:t>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+mj-lt"/>
                        </a:rPr>
                        <a:t>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+mj-lt"/>
                        </a:rPr>
                        <a:t>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+mj-lt"/>
                        </a:rPr>
                        <a:t>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+mj-lt"/>
                        </a:rPr>
                        <a:t>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+mj-lt"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+mj-lt"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+mj-lt"/>
                        </a:rPr>
                        <a:t>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+mj-lt"/>
                        </a:rPr>
                        <a:t>10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+mj-lt"/>
                        </a:rPr>
                        <a:t>11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2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+mj-lt"/>
                        </a:rPr>
                        <a:t>1.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+mj-lt"/>
                        </a:rPr>
                        <a:t>Муниципальная программа Рузского городского округа «Здравоохранение"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2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+mj-lt"/>
                        </a:rPr>
                        <a:t>1.1.</a:t>
                      </a:r>
                      <a:endParaRPr lang="ru-RU" sz="1000" b="1" i="1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+mj-lt"/>
                        </a:rPr>
                        <a:t>Подпрограмма 1. Профилактика заболеваний и формирование здорового образа жизни. Развитие первичной медико-санитарной помощи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1592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1.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latin typeface="+mj-lt"/>
                        </a:rPr>
                        <a:t>Доля населения, прошедшего профилактические медицинские осмотры и диспансеризацию («Профилактические медицинские осмотры и диспансеризация)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latin typeface="+mj-lt"/>
                        </a:rPr>
                        <a:t>Приоритетно-целевой, (Рейтинг-45)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Процент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-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54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100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100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100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100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latin typeface="+mj-lt"/>
                        </a:rPr>
                        <a:t>Основное мероприятие 03 «Развитие первичной медико-санитарной помощи, а также системы раннего выявления заболеваний, патологических состояний и факторов риска их развития, включая проведение медицинских осмотров и диспансеризации населения»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1592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1.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latin typeface="+mj-lt"/>
                        </a:rPr>
                        <a:t>Количество населения, прикрепленного к медицинским организациям на территории городского округа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latin typeface="+mj-lt"/>
                        </a:rPr>
                        <a:t>Приоритетно-целевой, (Рейтинг-45)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Процент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88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96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95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95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95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95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latin typeface="+mj-lt"/>
                        </a:rPr>
                        <a:t>Основное мероприятие 03 «Развитие первичной медико-санитарной помощи, а также системы раннего выявления заболеваний, патологических состояний и факторов риска их развития, включая проведение медицинских осмотров и диспансеризации населения»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92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+mj-lt"/>
                        </a:rPr>
                        <a:t>1.2.</a:t>
                      </a:r>
                      <a:endParaRPr lang="ru-RU" sz="1000" b="1" i="1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+mj-lt"/>
                        </a:rPr>
                        <a:t>Подпрограмма: 5. Финансовое обеспечение системы организации медицинской помощи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140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+mj-lt"/>
                        </a:rPr>
                        <a:t>2.1.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latin typeface="+mj-lt"/>
                        </a:rPr>
                        <a:t>Жилье – медикам, первичного звена и узкого профиля, обеспеченных жильем, из числа привлеченных и нуждающихся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latin typeface="+mj-lt"/>
                        </a:rPr>
                        <a:t>Приоритетно-целевой, (Рейтинг-45)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коэффициент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latin typeface="+mj-lt"/>
                        </a:rPr>
                        <a:t>Основное мероприятие 03 «Развитие мер социальной поддержки медицинских работников»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C9B9-88BE-4CD6-BECF-B2AAF7D9D972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0" y="-153234"/>
            <a:ext cx="9144000" cy="34051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1400" b="1" dirty="0">
                <a:solidFill>
                  <a:prstClr val="black"/>
                </a:solidFill>
                <a:latin typeface="+mj-lt"/>
                <a:cs typeface="Calibri" pitchFamily="34" charset="0"/>
              </a:rPr>
              <a:t>Показатели муниципальной программы «Культура» Рузского городского округа</a:t>
            </a:r>
            <a:endParaRPr lang="ru-RU" b="1" dirty="0">
              <a:solidFill>
                <a:prstClr val="black"/>
              </a:solidFill>
              <a:latin typeface="+mj-lt"/>
              <a:cs typeface="Calibri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188640"/>
          <a:ext cx="9144000" cy="1307996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235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85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113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11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4113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4113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05694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38545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latin typeface="+mj-lt"/>
                        </a:rPr>
                        <a:t>№ </a:t>
                      </a:r>
                      <a:r>
                        <a:rPr lang="ru-RU" sz="900" u="none" strike="noStrike" dirty="0" err="1">
                          <a:latin typeface="+mj-lt"/>
                        </a:rPr>
                        <a:t>п</a:t>
                      </a:r>
                      <a:r>
                        <a:rPr lang="ru-RU" sz="900" u="none" strike="noStrike" dirty="0">
                          <a:latin typeface="+mj-lt"/>
                        </a:rPr>
                        <a:t>/</a:t>
                      </a:r>
                      <a:r>
                        <a:rPr lang="ru-RU" sz="900" u="none" strike="noStrike" dirty="0" err="1">
                          <a:latin typeface="+mj-lt"/>
                        </a:rPr>
                        <a:t>п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latin typeface="+mj-lt"/>
                        </a:rPr>
                        <a:t>Планируемые результаты реализации муниципальной программы (подпрограммы) (Показатель реализации мероприятий)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latin typeface="+mj-lt"/>
                        </a:rPr>
                        <a:t>Тип показателя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latin typeface="+mj-lt"/>
                        </a:rPr>
                        <a:t>Единица измерения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Базовое значение показателя на начало </a:t>
                      </a:r>
                      <a:r>
                        <a:rPr lang="ru-RU" sz="900" u="none" strike="noStrike" dirty="0">
                          <a:latin typeface="+mj-lt"/>
                        </a:rPr>
                        <a:t>реализации Программы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latin typeface="+mj-lt"/>
                        </a:rPr>
                        <a:t>Планируемое значение по годам реализации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latin typeface="+mj-lt"/>
                        </a:rPr>
                        <a:t>Номер и название основного мероприятия в перечне мероприятий подпрограммы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38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latin typeface="+mj-lt"/>
                        </a:rPr>
                        <a:t>2020 год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latin typeface="+mj-lt"/>
                        </a:rPr>
                        <a:t>2021 год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latin typeface="+mj-lt"/>
                        </a:rPr>
                        <a:t>2022 год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latin typeface="+mj-lt"/>
                        </a:rPr>
                        <a:t>2023 год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latin typeface="+mj-lt"/>
                        </a:rPr>
                        <a:t>2024 год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0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+mj-lt"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+mj-lt"/>
                        </a:rPr>
                        <a:t>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+mj-lt"/>
                        </a:rPr>
                        <a:t>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+mj-lt"/>
                        </a:rPr>
                        <a:t>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+mj-lt"/>
                        </a:rPr>
                        <a:t>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latin typeface="+mj-lt"/>
                        </a:rPr>
                        <a:t>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+mj-lt"/>
                        </a:rPr>
                        <a:t>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+mj-lt"/>
                        </a:rPr>
                        <a:t>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+mj-lt"/>
                        </a:rPr>
                        <a:t>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+mj-lt"/>
                        </a:rPr>
                        <a:t>10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latin typeface="+mj-lt"/>
                        </a:rPr>
                        <a:t>11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" y="1052736"/>
          <a:ext cx="9143998" cy="6282511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524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33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31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69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7297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538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10507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87086"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 dirty="0">
                          <a:latin typeface="+mj-lt"/>
                        </a:rPr>
                        <a:t>2.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 anchor="ctr"/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latin typeface="+mj-lt"/>
                        </a:rPr>
                        <a:t>Муниципальная программа «Культура»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latin typeface="+mj-lt"/>
                        </a:rPr>
                        <a:t>2.1.</a:t>
                      </a:r>
                      <a:endParaRPr lang="ru-RU" sz="800" b="1" i="1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  <a:tc gridSpan="10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Подпрограмма: 1. Сохранение, использование, популяризация и государственная охрана объектов культурного наследия (памятников истории и культуры) народов Российской Федерации</a:t>
                      </a:r>
                      <a:endParaRPr lang="ru-RU" sz="800" b="1" i="1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5406"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latin typeface="+mj-lt"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Увеличение доли объектов культурного наследия, находящихся на территории Московской области, по которым проведены работы по сохранению, использованию, популяризации и государственной охране, в общем количестве объектов культурного наследия, нуждающихся в указанных работах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Показатель МП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Основное мероприятие 02 «Сохранение, использование и популяризация объектов культурного наследия, находящихся в собственности муниципального образования»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0606"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latin typeface="+mj-lt"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Количество объектов культурного наследия, находящихся в собственности муниципального образования, по которым разработана проектная документация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Показатель МП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Единиц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Основное мероприятие 01 «Государственная охрана объектов культурного наследия (местного муниципального значения)»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2217"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latin typeface="+mj-lt"/>
                        </a:rPr>
                        <a:t>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Увеличение доли объектов культурного наследия, находящихся в собственности муниципального образования на которые установлены информационные надписи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Показатель МП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Единиц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Основное мероприятие 02 «Сохранение, использование и популяризация объектов культурного наследия, находящихся в собственности муниципального образования»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4183"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latin typeface="+mj-lt"/>
                        </a:rPr>
                        <a:t>2.2.</a:t>
                      </a:r>
                      <a:endParaRPr lang="ru-RU" sz="800" b="1" i="1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 anchor="ctr"/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+mj-lt"/>
                        </a:rPr>
                        <a:t>Подпрограмма 2 Развитие музейного дела и народных художественных промыслов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1909"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latin typeface="+mj-lt"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Макропоказатель подпрограммы. Увеличение общего количества посещений музеев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Показатель МП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104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106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108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112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Основное мероприятие 01 «Обеспечение выполнения функций муниципальных музеев»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6754"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latin typeface="+mj-lt"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Перевод в электронный вид музейных фондов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Показатель МП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Основное мероприятие 01 «Обеспечение выполнения функций муниципальных музеев»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8377"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latin typeface="+mj-lt"/>
                        </a:rPr>
                        <a:t>2.3.</a:t>
                      </a:r>
                      <a:endParaRPr lang="ru-RU" sz="800" b="1" i="1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 anchor="ctr"/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+mj-lt"/>
                        </a:rPr>
                        <a:t>Подпрограмма 3 Развитие библиотечного дела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8354"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latin typeface="+mj-lt"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Макропоказатель подпрограммы.Обеспечение роста числа пользователей муниципальных библиотек Московской области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Показатель МП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Человек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29 798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29 800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29 850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29 900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29 950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30 000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Основное мероприятие 01 «Организация библиотечного обслуживания населения муниципальными библиотеками Московской области»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8354"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latin typeface="+mj-lt"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Количество посещений библиотек (на 1 жителя в год) (комплектование книжных фондов муниципальных общедоступных библиотек)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Показатель МП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посещение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-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5,29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5,49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5,69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5,89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5,98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Основное мероприятие 01 «Организация библиотечного обслуживания населения муниципальными библиотеками Московской области»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1257"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latin typeface="+mj-lt"/>
                        </a:rPr>
                        <a:t>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Увеличение количества библиотек, внедривших стандарты деятельности библиотеки нового формата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Показатель МП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Единиц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Основное мероприятие 01 «Организация библиотечного обслуживания населения муниципальными библиотеками Московской области»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75474"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latin typeface="+mj-lt"/>
                        </a:rPr>
                        <a:t>2.4.</a:t>
                      </a:r>
                      <a:endParaRPr lang="ru-RU" sz="800" b="1" i="1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 anchor="ctr"/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+mj-lt"/>
                        </a:rPr>
                        <a:t>Подпрограмма 4 "Развитие профессионального искусства, гастрольно-концертной и культурно-досуговой деятельности, кинематографии"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59657"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latin typeface="+mj-lt"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 Увеличение числа посещений культурных мероприятий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Указ ПРФ от 04.02.2021 №68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Тысяча единиц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-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369,956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373,656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377,392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381,166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Основное мероприятие 05 «Обеспечение функций культурно-досуговых учреждений»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8354"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latin typeface="+mj-lt"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Количество праздничных и культурно-массовых мероприятий, в т.ч. творческих фестивалей и конкурсов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Показатель МП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Единица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237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261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273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284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296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308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А2 «Творческие люди»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4811"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latin typeface="+mj-lt"/>
                        </a:rPr>
                        <a:t>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Доля детей, привлекаемых к участию в творческих мероприятиях сферы культуры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Показатель МП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-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-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10,47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10,69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10,85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10,94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Основное мероприятие 05 «Обеспечение функций культурно-досуговых учреждений»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latin typeface="+mj-lt"/>
                        </a:rPr>
                        <a:t>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Соотношение средней заработной платы работников учреждений культуры к среднемесячной начисленной заработной плате наемных работников в организациях, у индивидуальных предпринимателей и физических лиц (среднемесячному доходу от трудовой деятельности) в Московской области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Показатель МП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100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latin typeface="+mj-lt"/>
                        </a:rPr>
                        <a:t>Основное мероприятие 05 «Обеспечение функций культурно-досуговых учреждений»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C9B9-88BE-4CD6-BECF-B2AAF7D9D972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0" y="-153234"/>
            <a:ext cx="9144000" cy="34051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1400" b="1" dirty="0">
                <a:solidFill>
                  <a:prstClr val="black"/>
                </a:solidFill>
                <a:latin typeface="+mj-lt"/>
                <a:cs typeface="Calibri" pitchFamily="34" charset="0"/>
              </a:rPr>
              <a:t>Показатели муниципальной программы «Культура» Рузского городского округа</a:t>
            </a:r>
            <a:endParaRPr lang="ru-RU" b="1" dirty="0">
              <a:solidFill>
                <a:prstClr val="black"/>
              </a:solidFill>
              <a:latin typeface="+mj-lt"/>
              <a:cs typeface="Calibri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188640"/>
          <a:ext cx="9144000" cy="1414676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79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843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1602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7718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38545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№ </a:t>
                      </a:r>
                      <a:r>
                        <a:rPr lang="ru-RU" sz="800" u="none" strike="noStrike" dirty="0" err="1">
                          <a:latin typeface="+mj-lt"/>
                        </a:rPr>
                        <a:t>п</a:t>
                      </a:r>
                      <a:r>
                        <a:rPr lang="ru-RU" sz="800" u="none" strike="noStrike" dirty="0">
                          <a:latin typeface="+mj-lt"/>
                        </a:rPr>
                        <a:t>/</a:t>
                      </a:r>
                      <a:r>
                        <a:rPr lang="ru-RU" sz="800" u="none" strike="noStrike" dirty="0" err="1">
                          <a:latin typeface="+mj-lt"/>
                        </a:rPr>
                        <a:t>п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Планируемые результаты реализации муниципальной программы (подпрограммы) (Показатель реализации мероприятий)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Тип показателя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Единица измерения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latin typeface="+mj-lt"/>
                        </a:rPr>
                        <a:t>Базовое значение показателя на начало реализации Программы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Планируемое значение по годам реализации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Номер и название основного мероприятия в перечне мероприятий подпрограммы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75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2020 год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2021 год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2022 год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2023 год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2024 год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0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+mj-lt"/>
                        </a:rPr>
                        <a:t>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+mj-lt"/>
                        </a:rPr>
                        <a:t>11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0" y="692696"/>
          <a:ext cx="9143995" cy="645520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79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843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81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37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32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7373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7272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7272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7272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7272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78032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63200">
                <a:tc>
                  <a:txBody>
                    <a:bodyPr/>
                    <a:lstStyle/>
                    <a:p>
                      <a:pPr algn="r" fontAlgn="t"/>
                      <a:r>
                        <a:rPr lang="ru-RU" sz="700" u="none" strike="noStrike" dirty="0">
                          <a:latin typeface="+mj-lt"/>
                        </a:rPr>
                        <a:t>5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latin typeface="+mj-lt"/>
                        </a:rPr>
                        <a:t>Количество граждан, принимающих участие в добровольческой деятельности, получивших государственную (муниципальную) поддержку в форме субсидий бюджетным учреждениям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Показатель МП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-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-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latin typeface="+mj-lt"/>
                        </a:rPr>
                        <a:t>Основное мероприятие 05 «Обеспечение функций культурно-досуговых учреждений»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0">
                <a:tc>
                  <a:txBody>
                    <a:bodyPr/>
                    <a:lstStyle/>
                    <a:p>
                      <a:pPr algn="r" fontAlgn="t"/>
                      <a:r>
                        <a:rPr lang="ru-RU" sz="700" u="none" strike="noStrike">
                          <a:latin typeface="+mj-lt"/>
                        </a:rPr>
                        <a:t>2.5.</a:t>
                      </a:r>
                      <a:endParaRPr lang="ru-RU" sz="700" b="1" i="1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 gridSpan="10"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latin typeface="+mj-lt"/>
                        </a:rPr>
                        <a:t>Подпрограмма 5 Укрепление материально-технической базы государственных и муниципальных учреждений культуры, образовательных организаций в сфере культуры Московской области</a:t>
                      </a:r>
                      <a:endParaRPr lang="ru-RU" sz="700" b="1" i="1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0800">
                <a:tc>
                  <a:txBody>
                    <a:bodyPr/>
                    <a:lstStyle/>
                    <a:p>
                      <a:pPr algn="r" fontAlgn="t"/>
                      <a:r>
                        <a:rPr lang="ru-RU" sz="700" u="none" strike="noStrike">
                          <a:latin typeface="+mj-lt"/>
                        </a:rPr>
                        <a:t>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latin typeface="+mj-lt"/>
                        </a:rPr>
                        <a:t>Количество организаций культуры, получивших современное оборудование. кинооборудование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latin typeface="+mj-lt"/>
                        </a:rPr>
                        <a:t>Региональный проект «Культурная среда Подмосковья»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Единица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latin typeface="+mj-lt"/>
                        </a:rPr>
                        <a:t>Федеральный проект A1 «Культурная среда»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0800">
                <a:tc>
                  <a:txBody>
                    <a:bodyPr/>
                    <a:lstStyle/>
                    <a:p>
                      <a:pPr algn="r" fontAlgn="t"/>
                      <a:r>
                        <a:rPr lang="ru-RU" sz="700" u="none" strike="noStrike">
                          <a:latin typeface="+mj-lt"/>
                        </a:rPr>
                        <a:t>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 dirty="0">
                          <a:latin typeface="+mj-lt"/>
                        </a:rPr>
                        <a:t>Количество созданных (реконструированных) и капитально отремонтированных объектов организаций культуры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latin typeface="+mj-lt"/>
                        </a:rPr>
                        <a:t>Региональный проект «Культурная среда Подмосковья»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Единиц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latin typeface="+mj-lt"/>
                        </a:rPr>
                        <a:t>Федеральный проект A1 «Культурная среда»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6400">
                <a:tc>
                  <a:txBody>
                    <a:bodyPr/>
                    <a:lstStyle/>
                    <a:p>
                      <a:pPr algn="r" fontAlgn="t"/>
                      <a:r>
                        <a:rPr lang="ru-RU" sz="700" u="none" strike="noStrike">
                          <a:latin typeface="+mj-lt"/>
                        </a:rPr>
                        <a:t>3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latin typeface="+mj-lt"/>
                        </a:rPr>
                        <a:t>Количество переоснащенных муниципальных библиотек по модельному стандарту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Показатель МП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Единиц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latin typeface="+mj-lt"/>
                        </a:rPr>
                        <a:t>Основное мероприятие 02 «Проведение капитального ремонта, технического переоснащения современным непроизводственным оборудованием и благоустройство территории муниципальных учреждений культуры, муниципальных организаций дополнительного образования сферы культуры»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6400">
                <a:tc>
                  <a:txBody>
                    <a:bodyPr/>
                    <a:lstStyle/>
                    <a:p>
                      <a:pPr algn="r" fontAlgn="t"/>
                      <a:r>
                        <a:rPr lang="ru-RU" sz="700" u="none" strike="noStrike">
                          <a:latin typeface="+mj-lt"/>
                        </a:rPr>
                        <a:t>4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latin typeface="+mj-lt"/>
                        </a:rPr>
                        <a:t>Количество организаций культуры, получивших соврменное оборудование (детские школы искусств по видам искусств) (приобретение музыкальных инструментов)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Показатель МП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Единиц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latin typeface="+mj-lt"/>
                        </a:rPr>
                        <a:t>Основное мероприятие 02 «Проведение капитального ремонта, технического переоснащения современным непроизводственным оборудованием и благоустройство территории муниципальных учреждений культуры, муниципальных организаций дополнительного образования сферы культуры»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000"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>
                          <a:latin typeface="+mj-lt"/>
                        </a:rPr>
                        <a:t>2.6.</a:t>
                      </a:r>
                      <a:endParaRPr lang="ru-RU" sz="700" b="1" i="1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 anchor="ctr"/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latin typeface="+mj-lt"/>
                        </a:rPr>
                        <a:t>Подпрограмма: 6. Развитие образования в сфере культуры Московской области</a:t>
                      </a:r>
                      <a:endParaRPr lang="ru-RU" sz="700" b="1" i="1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3200">
                <a:tc>
                  <a:txBody>
                    <a:bodyPr/>
                    <a:lstStyle/>
                    <a:p>
                      <a:pPr algn="r" fontAlgn="t"/>
                      <a:r>
                        <a:rPr lang="ru-RU" sz="700" u="none" strike="noStrike">
                          <a:latin typeface="+mj-lt"/>
                        </a:rPr>
                        <a:t>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latin typeface="+mj-lt"/>
                        </a:rPr>
                        <a:t>Доля детей в возрасте от 5 до 18 лет, охваченных дополнительным образованием сферы культуры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Показатель МП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Процент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13,5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13,5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13,6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13,7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13,9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latin typeface="+mj-lt"/>
                        </a:rPr>
                        <a:t>Основное мероприятие 01 «Обеспечение функций муниципальных учреждений дополнительного образования сферы культуры»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3200">
                <a:tc>
                  <a:txBody>
                    <a:bodyPr/>
                    <a:lstStyle/>
                    <a:p>
                      <a:pPr algn="r" fontAlgn="t"/>
                      <a:r>
                        <a:rPr lang="ru-RU" sz="700" u="none" strike="noStrike">
                          <a:latin typeface="+mj-lt"/>
                        </a:rPr>
                        <a:t>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latin typeface="+mj-lt"/>
                        </a:rPr>
                        <a:t>Доля детей в возрасте от 7 до 15 лет, обучающихся по предпрофессиональным программам в области искусств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Показатель МП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Процент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3,4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3,4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3,73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4,01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4,45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latin typeface="+mj-lt"/>
                        </a:rPr>
                        <a:t>Основное мероприятие 01 «Обеспечение функций муниципальных учреждений дополнительного образования сферы культуры»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4000">
                <a:tc>
                  <a:txBody>
                    <a:bodyPr/>
                    <a:lstStyle/>
                    <a:p>
                      <a:pPr algn="r" fontAlgn="t"/>
                      <a:r>
                        <a:rPr lang="ru-RU" sz="700" u="none" strike="noStrike">
                          <a:latin typeface="+mj-lt"/>
                        </a:rPr>
                        <a:t>2.7.</a:t>
                      </a:r>
                      <a:endParaRPr lang="ru-RU" sz="700" b="1" i="1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 gridSpan="10"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latin typeface="+mj-lt"/>
                        </a:rPr>
                        <a:t>Подпрограмма: 7. Развитие архивного дела</a:t>
                      </a:r>
                      <a:endParaRPr lang="ru-RU" sz="700" b="1" i="1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7600">
                <a:tc>
                  <a:txBody>
                    <a:bodyPr/>
                    <a:lstStyle/>
                    <a:p>
                      <a:pPr algn="r" fontAlgn="t"/>
                      <a:r>
                        <a:rPr lang="ru-RU" sz="700" u="none" strike="noStrike">
                          <a:latin typeface="+mj-lt"/>
                        </a:rPr>
                        <a:t>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latin typeface="+mj-lt"/>
                        </a:rPr>
                        <a:t>Доля архивных документов, переведенных в электронно-цифровую форму, от общего количества документов, находящихся на хранении в муниципальном архиве муниципального образования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latin typeface="+mj-lt"/>
                        </a:rPr>
                        <a:t>Отраслевой показатель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Процент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5,5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6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6,5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7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7,5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latin typeface="+mj-lt"/>
                        </a:rPr>
                        <a:t>Основное мероприятие 01 «Хранение, комплектование, учет и использование архивных документов в муниципальных архивах»      </a:t>
                      </a:r>
                      <a:br>
                        <a:rPr lang="ru-RU" sz="700" u="none" strike="noStrike">
                          <a:latin typeface="+mj-lt"/>
                        </a:rPr>
                      </a:b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0800">
                <a:tc>
                  <a:txBody>
                    <a:bodyPr/>
                    <a:lstStyle/>
                    <a:p>
                      <a:pPr algn="r" fontAlgn="t"/>
                      <a:r>
                        <a:rPr lang="ru-RU" sz="700" u="none" strike="noStrike">
                          <a:latin typeface="+mj-lt"/>
                        </a:rPr>
                        <a:t>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latin typeface="+mj-lt"/>
                        </a:rPr>
                        <a:t>Доля архивных документов, хранящихся в муниципальном архиве в нормативных условиях, обеспечивающих их постоянное (вечное) и долговременное хранение, в общем количестве документов в муниципальном архиве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latin typeface="+mj-lt"/>
                        </a:rPr>
                        <a:t>Отраслевой показатель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Процент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100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100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100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100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100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100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latin typeface="+mj-lt"/>
                        </a:rPr>
                        <a:t>Основное мероприятие 01 «Хранение, комплектование, учет и использование архивных документов в муниципальных архивах»      </a:t>
                      </a:r>
                      <a:br>
                        <a:rPr lang="ru-RU" sz="700" u="none" strike="noStrike">
                          <a:latin typeface="+mj-lt"/>
                        </a:rPr>
                      </a:br>
                      <a:r>
                        <a:rPr lang="ru-RU" sz="700" u="none" strike="noStrike">
                          <a:latin typeface="+mj-lt"/>
                        </a:rPr>
                        <a:t>Основное мероприятие 02 «Временное хранение, комплектование, учет и использование архивных документов, относящихся к собственности Московской области и временно хранящихся в муниципальных архивах»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80800">
                <a:tc>
                  <a:txBody>
                    <a:bodyPr/>
                    <a:lstStyle/>
                    <a:p>
                      <a:pPr algn="r" fontAlgn="t"/>
                      <a:r>
                        <a:rPr lang="ru-RU" sz="700" u="none" strike="noStrike">
                          <a:latin typeface="+mj-lt"/>
                        </a:rPr>
                        <a:t>3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latin typeface="+mj-lt"/>
                        </a:rPr>
                        <a:t>Доля архивных фондов муниципального архива, внесенных в общеотраслевую базу данных "Архивный фонд", от общего количества архивных фондов, хранящихся в муниципальном архиве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latin typeface="+mj-lt"/>
                        </a:rPr>
                        <a:t>Отраслевой показатель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Процент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100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100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100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100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100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100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latin typeface="+mj-lt"/>
                        </a:rPr>
                        <a:t>Основное мероприятие 01 «Хранение, комплектование, учет и использование архивных документов в муниципальных архивах»      </a:t>
                      </a:r>
                      <a:br>
                        <a:rPr lang="ru-RU" sz="700" u="none" strike="noStrike">
                          <a:latin typeface="+mj-lt"/>
                        </a:rPr>
                      </a:br>
                      <a:r>
                        <a:rPr lang="ru-RU" sz="700" u="none" strike="noStrike">
                          <a:latin typeface="+mj-lt"/>
                        </a:rPr>
                        <a:t>Основное мероприятие 02 «Временное хранение, комплектование, учет и использование архивных документов, относящихся к собственности Московской области и временно хранящихся в муниципальных архивах»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80800">
                <a:tc>
                  <a:txBody>
                    <a:bodyPr/>
                    <a:lstStyle/>
                    <a:p>
                      <a:pPr algn="r" fontAlgn="t"/>
                      <a:r>
                        <a:rPr lang="ru-RU" sz="700" u="none" strike="noStrike">
                          <a:latin typeface="+mj-lt"/>
                        </a:rPr>
                        <a:t>4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latin typeface="+mj-lt"/>
                        </a:rPr>
                        <a:t>Доля субвенции бюджету муниципального образования Московской области на обеспечение переданных государственных полномочий по временному хранению, комплектованию, учету и использованию архивных документов, относящихся к собственности Московской области и временно хранящихся в муниципальном архиве, освоенная бюджетом муниципального образования Московской области, в общей сумме указанной субвенции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latin typeface="+mj-lt"/>
                        </a:rPr>
                        <a:t>Отраслевой показатель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Процент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-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100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100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100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100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100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latin typeface="+mj-lt"/>
                        </a:rPr>
                        <a:t>Основное мероприятие 01 «Хранение, комплектование, учет и использование архивных документов в муниципальных архивах»      </a:t>
                      </a:r>
                      <a:br>
                        <a:rPr lang="ru-RU" sz="700" u="none" strike="noStrike">
                          <a:latin typeface="+mj-lt"/>
                        </a:rPr>
                      </a:br>
                      <a:r>
                        <a:rPr lang="ru-RU" sz="700" u="none" strike="noStrike">
                          <a:latin typeface="+mj-lt"/>
                        </a:rPr>
                        <a:t>Основное мероприятие 02 «Временное хранение, комплектование, учет и использование архивных документов, относящихся к собственности Московской области и временно хранящихся в муниципальных архивах»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80800">
                <a:tc>
                  <a:txBody>
                    <a:bodyPr/>
                    <a:lstStyle/>
                    <a:p>
                      <a:pPr algn="r" fontAlgn="t"/>
                      <a:r>
                        <a:rPr lang="ru-RU" sz="700" u="none" strike="noStrike">
                          <a:latin typeface="+mj-lt"/>
                        </a:rPr>
                        <a:t>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latin typeface="+mj-lt"/>
                        </a:rPr>
                        <a:t>Количество помещений, выделенных для хранения архивных документов, относящихся к собственности Московской области, на которых проведены работы по капитальному (текущему) ремонту и техническому переоснащению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latin typeface="+mj-lt"/>
                        </a:rPr>
                        <a:t>Отраслевой показатель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единиц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latin typeface="+mj-lt"/>
                        </a:rPr>
                        <a:t>Основное мероприятие 01 «Хранение, комплектование, учет и использование архивных документов в муниципальных архивах»      </a:t>
                      </a:r>
                      <a:br>
                        <a:rPr lang="ru-RU" sz="700" u="none" strike="noStrike">
                          <a:latin typeface="+mj-lt"/>
                        </a:rPr>
                      </a:br>
                      <a:r>
                        <a:rPr lang="ru-RU" sz="700" u="none" strike="noStrike">
                          <a:latin typeface="+mj-lt"/>
                        </a:rPr>
                        <a:t>Основное мероприятие 02 «Временное хранение, комплектование, учет и использование архивных документов, относящихся к собственности Московской области и временно хранящихся в муниципальных архивах»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64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latin typeface="+mj-lt"/>
                        </a:rPr>
                        <a:t>2.9.</a:t>
                      </a:r>
                      <a:endParaRPr lang="ru-RU" sz="700" b="1" i="1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 anchor="ctr"/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latin typeface="+mj-lt"/>
                        </a:rPr>
                        <a:t>Подпрограмма: 9. Развитие парков культуры и отдыха</a:t>
                      </a:r>
                      <a:endParaRPr lang="ru-RU" sz="700" b="1" i="1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63200">
                <a:tc>
                  <a:txBody>
                    <a:bodyPr/>
                    <a:lstStyle/>
                    <a:p>
                      <a:pPr algn="r" fontAlgn="t"/>
                      <a:r>
                        <a:rPr lang="ru-RU" sz="700" u="none" strike="noStrike">
                          <a:latin typeface="+mj-lt"/>
                        </a:rPr>
                        <a:t>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latin typeface="+mj-lt"/>
                        </a:rPr>
                        <a:t>Число посетителей парков культуры и отдыха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Показатель МП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Тысяча человек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19,2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23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25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27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29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32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 dirty="0">
                          <a:latin typeface="+mj-lt"/>
                        </a:rPr>
                        <a:t>Основное мероприятие 01 «Создание условий для массового отдыха жителей городского округа в парках культуры и отдыха»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C9B9-88BE-4CD6-BECF-B2AAF7D9D972}" type="slidenum">
              <a:rPr lang="ru-RU" smtClean="0"/>
              <a:pPr/>
              <a:t>35</a:t>
            </a:fld>
            <a:endParaRPr lang="ru-RU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0" y="-153234"/>
            <a:ext cx="9144000" cy="34051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1400" b="1" dirty="0">
                <a:solidFill>
                  <a:prstClr val="black"/>
                </a:solidFill>
                <a:latin typeface="+mj-lt"/>
                <a:cs typeface="Calibri" pitchFamily="34" charset="0"/>
              </a:rPr>
              <a:t>Показатели муниципальной программы «Образование» Рузского городского округа</a:t>
            </a:r>
            <a:endParaRPr lang="ru-RU" b="1" dirty="0">
              <a:solidFill>
                <a:prstClr val="black"/>
              </a:solidFill>
              <a:latin typeface="+mj-lt"/>
              <a:cs typeface="Calibri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188640"/>
          <a:ext cx="9144000" cy="1414676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79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843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1602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7718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38545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№ </a:t>
                      </a:r>
                      <a:r>
                        <a:rPr lang="ru-RU" sz="800" u="none" strike="noStrike" dirty="0" err="1">
                          <a:latin typeface="+mj-lt"/>
                        </a:rPr>
                        <a:t>п</a:t>
                      </a:r>
                      <a:r>
                        <a:rPr lang="ru-RU" sz="800" u="none" strike="noStrike" dirty="0">
                          <a:latin typeface="+mj-lt"/>
                        </a:rPr>
                        <a:t>/</a:t>
                      </a:r>
                      <a:r>
                        <a:rPr lang="ru-RU" sz="800" u="none" strike="noStrike" dirty="0" err="1">
                          <a:latin typeface="+mj-lt"/>
                        </a:rPr>
                        <a:t>п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Планируемые результаты реализации муниципальной программы (подпрограммы) (Показатель реализации мероприятий)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Тип показателя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Единица измерения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latin typeface="+mj-lt"/>
                        </a:rPr>
                        <a:t>Базовое значение показателя на начало реализации Программы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Планируемое значение по годам реализации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Номер и название основного мероприятия в перечне мероприятий подпрограммы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75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2020 год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2021 год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2022 год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2023 год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2024 год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0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+mj-lt"/>
                        </a:rPr>
                        <a:t>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+mj-lt"/>
                        </a:rPr>
                        <a:t>11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0" y="1396758"/>
          <a:ext cx="9143999" cy="573084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828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810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81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37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32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7373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727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7272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7272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7272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78032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54429"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u="none" strike="noStrike" dirty="0">
                          <a:latin typeface="+mj-lt"/>
                        </a:rPr>
                        <a:t>3.1.</a:t>
                      </a:r>
                      <a:endParaRPr lang="ru-RU" sz="500" b="1" i="1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 gridSpan="10"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latin typeface="+mj-lt"/>
                        </a:rPr>
                        <a:t>Подпрограмма 1 Дошкольное образование</a:t>
                      </a:r>
                      <a:endParaRPr lang="ru-RU" sz="600" b="1" i="1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2167"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u="none" strike="noStrike">
                          <a:latin typeface="+mj-lt"/>
                        </a:rPr>
                        <a:t>1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latin typeface="+mj-lt"/>
                        </a:rPr>
                        <a:t>Доступность дошкольного образования для детей в возрасте до 3-х лет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 dirty="0">
                          <a:latin typeface="+mj-lt"/>
                        </a:rPr>
                        <a:t>Соглашение с ФОИВ по федеральному проекту «Содействие занятости»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u="none" strike="noStrike">
                          <a:latin typeface="+mj-lt"/>
                        </a:rPr>
                        <a:t>Процент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u="none" strike="noStrike">
                          <a:latin typeface="+mj-lt"/>
                        </a:rPr>
                        <a:t>100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u="none" strike="noStrike">
                          <a:latin typeface="+mj-lt"/>
                        </a:rPr>
                        <a:t>100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u="none" strike="noStrike">
                          <a:latin typeface="+mj-lt"/>
                        </a:rPr>
                        <a:t>100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u="none" strike="noStrike">
                          <a:latin typeface="+mj-lt"/>
                        </a:rPr>
                        <a:t>100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u="none" strike="noStrike">
                          <a:latin typeface="+mj-lt"/>
                        </a:rPr>
                        <a:t>100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u="none" strike="noStrike">
                          <a:latin typeface="+mj-lt"/>
                        </a:rPr>
                        <a:t>100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latin typeface="+mj-lt"/>
                        </a:rPr>
                        <a:t>Основное мероприятие P2. Федеральный проект «Содействие занятости»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952"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u="none" strike="noStrike">
                          <a:latin typeface="+mj-lt"/>
                        </a:rPr>
                        <a:t>2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latin typeface="+mj-lt"/>
                        </a:rPr>
                        <a:t>Доступность дошкольного образования для детей в возрасте от трех до семи лет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latin typeface="+mj-lt"/>
                        </a:rPr>
                        <a:t>Указ Президента Российской Федерации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u="none" strike="noStrike">
                          <a:latin typeface="+mj-lt"/>
                        </a:rPr>
                        <a:t>Процент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u="none" strike="noStrike">
                          <a:latin typeface="+mj-lt"/>
                        </a:rPr>
                        <a:t>100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u="none" strike="noStrike">
                          <a:latin typeface="+mj-lt"/>
                        </a:rPr>
                        <a:t>100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u="none" strike="noStrike">
                          <a:latin typeface="+mj-lt"/>
                        </a:rPr>
                        <a:t>100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u="none" strike="noStrike">
                          <a:latin typeface="+mj-lt"/>
                        </a:rPr>
                        <a:t>100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u="none" strike="noStrike">
                          <a:latin typeface="+mj-lt"/>
                        </a:rPr>
                        <a:t>100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u="none" strike="noStrike">
                          <a:latin typeface="+mj-lt"/>
                        </a:rPr>
                        <a:t>100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 dirty="0">
                          <a:latin typeface="+mj-lt"/>
                        </a:rPr>
                        <a:t>Основное мероприятие 02 «Финансовое обеспечение реализации прав граждан на получение общедоступного и бесплатного дошкольного образования»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u="none" strike="noStrike">
                          <a:latin typeface="+mj-lt"/>
                        </a:rPr>
                        <a:t>3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latin typeface="+mj-lt"/>
                        </a:rPr>
                        <a:t>Количество отремонтированных дошкольных образовательных организаций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latin typeface="+mj-lt"/>
                        </a:rPr>
                        <a:t>Обращение Губернатора Московской области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u="none" strike="noStrike">
                          <a:latin typeface="+mj-lt"/>
                        </a:rPr>
                        <a:t>Штука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u="none" strike="noStrike">
                          <a:latin typeface="+mj-lt"/>
                        </a:rPr>
                        <a:t>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u="none" strike="noStrike">
                          <a:latin typeface="+mj-lt"/>
                        </a:rPr>
                        <a:t>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u="none" strike="noStrike">
                          <a:latin typeface="+mj-lt"/>
                        </a:rPr>
                        <a:t>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u="none" strike="noStrike">
                          <a:latin typeface="+mj-lt"/>
                        </a:rPr>
                        <a:t>2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u="none" strike="noStrike">
                          <a:latin typeface="+mj-lt"/>
                        </a:rPr>
                        <a:t>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u="none" strike="noStrike">
                          <a:latin typeface="+mj-lt"/>
                        </a:rPr>
                        <a:t>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 dirty="0">
                          <a:latin typeface="+mj-lt"/>
                        </a:rPr>
                        <a:t>Основное мероприятие 01 «Проведение капитального ремонта объектов дошкольного образования, закупка оборудования»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0048"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u="none" strike="noStrike">
                          <a:latin typeface="+mj-lt"/>
                        </a:rPr>
                        <a:t>4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latin typeface="+mj-lt"/>
                        </a:rPr>
                        <a:t>Отношение средней заработной платы педагогических работников дошкольных образовательных организаций к средней заработной плате в общеобразовательных организациях в Московской области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latin typeface="+mj-lt"/>
                        </a:rPr>
                        <a:t>Указ Президента Российской Федерации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u="none" strike="noStrike">
                          <a:latin typeface="+mj-lt"/>
                        </a:rPr>
                        <a:t>Процент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u="none" strike="noStrike">
                          <a:latin typeface="+mj-lt"/>
                        </a:rPr>
                        <a:t>105,5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u="none" strike="noStrike">
                          <a:latin typeface="+mj-lt"/>
                        </a:rPr>
                        <a:t>105,5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u="none" strike="noStrike">
                          <a:latin typeface="+mj-lt"/>
                        </a:rPr>
                        <a:t>107,4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u="none" strike="noStrike">
                          <a:latin typeface="+mj-lt"/>
                        </a:rPr>
                        <a:t>107,4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u="none" strike="noStrike">
                          <a:latin typeface="+mj-lt"/>
                        </a:rPr>
                        <a:t>107,4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u="none" strike="noStrike">
                          <a:latin typeface="+mj-lt"/>
                        </a:rPr>
                        <a:t>107,4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 dirty="0">
                          <a:latin typeface="+mj-lt"/>
                        </a:rPr>
                        <a:t>Основное мероприятие 02 «Финансовое обеспечение реализации прав граждан на получение общедоступного и бесплатного дошкольного образования»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429"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u="none" strike="noStrike">
                          <a:latin typeface="+mj-lt"/>
                        </a:rPr>
                        <a:t>3.2.</a:t>
                      </a:r>
                      <a:endParaRPr lang="ru-RU" sz="500" b="1" i="1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 gridSpan="10"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latin typeface="+mj-lt"/>
                        </a:rPr>
                        <a:t>Подпрограмма 2 Общее образование"</a:t>
                      </a:r>
                      <a:endParaRPr lang="ru-RU" sz="600" b="1" i="1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6809"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u="none" strike="noStrike">
                          <a:latin typeface="+mj-lt"/>
                        </a:rPr>
                        <a:t>1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latin typeface="+mj-lt"/>
                        </a:rPr>
                        <a:t>Поддержка образования для детей с ограниченными возможностями здоровья. Обновление материально - технической базы в организациях, осуществляющих образовательную деятельность исключительно по адаптированным основным общеобразовательным программам (нарастающим итогом)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 dirty="0">
                          <a:latin typeface="+mj-lt"/>
                        </a:rPr>
                        <a:t>Соглашение с ФОИВ по федеральному проекту «Современная школа»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u="none" strike="noStrike">
                          <a:latin typeface="+mj-lt"/>
                        </a:rPr>
                        <a:t>Единица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u="none" strike="noStrike" dirty="0">
                          <a:latin typeface="+mj-lt"/>
                        </a:rPr>
                        <a:t>1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u="none" strike="noStrike" dirty="0">
                          <a:latin typeface="+mj-lt"/>
                        </a:rPr>
                        <a:t>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u="none" strike="noStrike">
                          <a:latin typeface="+mj-lt"/>
                        </a:rPr>
                        <a:t>1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u="none" strike="noStrike">
                          <a:latin typeface="+mj-lt"/>
                        </a:rPr>
                        <a:t>1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u="none" strike="noStrike">
                          <a:latin typeface="+mj-lt"/>
                        </a:rPr>
                        <a:t>1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u="none" strike="noStrike">
                          <a:latin typeface="+mj-lt"/>
                        </a:rPr>
                        <a:t>1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latin typeface="+mj-lt"/>
                        </a:rPr>
                        <a:t>Федеральный проект E1 «Современная школа»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3786"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u="none" strike="noStrike">
                          <a:latin typeface="+mj-lt"/>
                        </a:rPr>
                        <a:t>2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 dirty="0">
                          <a:latin typeface="+mj-lt"/>
                        </a:rPr>
                        <a:t>Обновлена материально-техническая база для формирования у обучающихся современных технологических и гуманитарных навыков. Создана материально-техническая база для реализации основных и дополнительных общеобразовательных программ цифрового и гуманитарного профилей в общеобразовательных организациях, расположенных в сельской местности и малых городах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latin typeface="+mj-lt"/>
                        </a:rPr>
                        <a:t>Соглашение с ФОИВ по федеральному проекту «Современная школа»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u="none" strike="noStrike">
                          <a:latin typeface="+mj-lt"/>
                        </a:rPr>
                        <a:t>Тысяча штук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u="none" strike="noStrike" dirty="0">
                          <a:latin typeface="+mj-lt"/>
                        </a:rPr>
                        <a:t>0,003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u="none" strike="noStrike">
                          <a:latin typeface="+mj-lt"/>
                        </a:rPr>
                        <a:t>0,05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u="none" strike="noStrike">
                          <a:latin typeface="+mj-lt"/>
                        </a:rPr>
                        <a:t>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u="none" strike="noStrike">
                          <a:latin typeface="+mj-lt"/>
                        </a:rPr>
                        <a:t>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u="none" strike="noStrike">
                          <a:latin typeface="+mj-lt"/>
                        </a:rPr>
                        <a:t>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u="none" strike="noStrike">
                          <a:latin typeface="+mj-lt"/>
                        </a:rPr>
                        <a:t>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latin typeface="+mj-lt"/>
                        </a:rPr>
                        <a:t>Федеральный проект E1 «Современная школа»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0976"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u="none" strike="noStrike">
                          <a:latin typeface="+mj-lt"/>
                        </a:rPr>
                        <a:t>3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latin typeface="+mj-lt"/>
                        </a:rPr>
                        <a:t>Количество отремонтированных общеобразовательных организаций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latin typeface="+mj-lt"/>
                        </a:rPr>
                        <a:t>Обращение Губернатора Московской области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u="none" strike="noStrike">
                          <a:latin typeface="+mj-lt"/>
                        </a:rPr>
                        <a:t>Штука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u="none" strike="noStrike">
                          <a:latin typeface="+mj-lt"/>
                        </a:rPr>
                        <a:t>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u="none" strike="noStrike">
                          <a:latin typeface="+mj-lt"/>
                        </a:rPr>
                        <a:t>1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u="none" strike="noStrike">
                          <a:latin typeface="+mj-lt"/>
                        </a:rPr>
                        <a:t>1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u="none" strike="noStrike">
                          <a:latin typeface="+mj-lt"/>
                        </a:rPr>
                        <a:t>3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u="none" strike="noStrike">
                          <a:latin typeface="+mj-lt"/>
                        </a:rPr>
                        <a:t>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u="none" strike="noStrike">
                          <a:latin typeface="+mj-lt"/>
                        </a:rPr>
                        <a:t>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latin typeface="+mj-lt"/>
                        </a:rPr>
                        <a:t>Федеральный проект E1 «Современная школа»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0976"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u="none" strike="noStrike">
                          <a:latin typeface="+mj-lt"/>
                        </a:rPr>
                        <a:t>4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latin typeface="+mj-lt"/>
                        </a:rPr>
                        <a:t>Отношение средней заработной платы педагогических работников общеобразовательных организаций общего образования к среднемесячному доходу от трудовой деятельности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latin typeface="+mj-lt"/>
                        </a:rPr>
                        <a:t>Указ Президента Российской Федерации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u="none" strike="noStrike">
                          <a:latin typeface="+mj-lt"/>
                        </a:rPr>
                        <a:t>Процент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u="none" strike="noStrike">
                          <a:latin typeface="+mj-lt"/>
                        </a:rPr>
                        <a:t>105,8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u="none" strike="noStrike">
                          <a:latin typeface="+mj-lt"/>
                        </a:rPr>
                        <a:t>100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u="none" strike="noStrike">
                          <a:latin typeface="+mj-lt"/>
                        </a:rPr>
                        <a:t>110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u="none" strike="noStrike">
                          <a:latin typeface="+mj-lt"/>
                        </a:rPr>
                        <a:t>110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u="none" strike="noStrike">
                          <a:latin typeface="+mj-lt"/>
                        </a:rPr>
                        <a:t>110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u="none" strike="noStrike" dirty="0">
                          <a:latin typeface="+mj-lt"/>
                        </a:rPr>
                        <a:t>100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 dirty="0">
                          <a:latin typeface="+mj-lt"/>
                        </a:rPr>
                        <a:t>Основное мероприятие 01 «Финансовое обеспечение деятельности образовательных организаций»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7024"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u="none" strike="noStrike">
                          <a:latin typeface="+mj-lt"/>
                        </a:rPr>
                        <a:t>5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latin typeface="+mj-lt"/>
                        </a:rPr>
                        <a:t>Доля выпускников текущего года, набравших 220 баллов и более по 3 предметам. к общему числу выпускников текущего года, сдавших ЕГЭ по 3 и более предметам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latin typeface="+mj-lt"/>
                        </a:rPr>
                        <a:t>Отраслевой показатель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u="none" strike="noStrike">
                          <a:latin typeface="+mj-lt"/>
                        </a:rPr>
                        <a:t>Процент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u="none" strike="noStrike">
                          <a:latin typeface="+mj-lt"/>
                        </a:rPr>
                        <a:t>19,74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u="none" strike="noStrike">
                          <a:latin typeface="+mj-lt"/>
                        </a:rPr>
                        <a:t>25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u="none" strike="noStrike">
                          <a:latin typeface="+mj-lt"/>
                        </a:rPr>
                        <a:t>25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u="none" strike="noStrike">
                          <a:latin typeface="+mj-lt"/>
                        </a:rPr>
                        <a:t>25,5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u="none" strike="noStrike">
                          <a:latin typeface="+mj-lt"/>
                        </a:rPr>
                        <a:t>25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u="none" strike="noStrike">
                          <a:latin typeface="+mj-lt"/>
                        </a:rPr>
                        <a:t>25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u="none" strike="noStrike" dirty="0">
                          <a:latin typeface="+mj-lt"/>
                        </a:rPr>
                        <a:t>Основное мероприятие 05 «Обеспечение и проведение государственной итоговой аттестации обучающихся, освоивших образовательные программы основного общего и среднего общего образования, в том числе в форме единого государственного экзамена»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0476"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latin typeface="+mj-lt"/>
                        </a:rPr>
                        <a:t>3.3.</a:t>
                      </a:r>
                      <a:endParaRPr lang="ru-RU" sz="500" b="1" i="1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 anchor="b"/>
                </a:tc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 dirty="0">
                          <a:latin typeface="+mj-lt"/>
                        </a:rPr>
                        <a:t>Подпрограмма 3 Дополнительное образование, воспитание и психолого-социальное сопровождение детей</a:t>
                      </a:r>
                      <a:endParaRPr lang="ru-RU" sz="600" b="1" i="1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90071"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u="none" strike="noStrike">
                          <a:latin typeface="+mj-lt"/>
                        </a:rPr>
                        <a:t>1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latin typeface="+mj-lt"/>
                        </a:rPr>
                        <a:t>Доля детей в возрасте от 5 до 18 лет, охваченных дополнительным образованием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 dirty="0">
                          <a:latin typeface="+mj-lt"/>
                        </a:rPr>
                        <a:t>Соглашение с ФОИВ по федеральному проекту «Успех каждого ребенка»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u="none" strike="noStrike">
                          <a:latin typeface="+mj-lt"/>
                        </a:rPr>
                        <a:t>Процент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u="none" strike="noStrike">
                          <a:latin typeface="+mj-lt"/>
                        </a:rPr>
                        <a:t>83,19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u="none" strike="noStrike">
                          <a:latin typeface="+mj-lt"/>
                        </a:rPr>
                        <a:t>83,2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u="none" strike="noStrike">
                          <a:latin typeface="+mj-lt"/>
                        </a:rPr>
                        <a:t>83,31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u="none" strike="noStrike">
                          <a:latin typeface="+mj-lt"/>
                        </a:rPr>
                        <a:t>83,4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u="none" strike="noStrike">
                          <a:latin typeface="+mj-lt"/>
                        </a:rPr>
                        <a:t>83,4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u="none" strike="noStrike" dirty="0">
                          <a:latin typeface="+mj-lt"/>
                        </a:rPr>
                        <a:t>83,5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 dirty="0">
                          <a:latin typeface="+mj-lt"/>
                        </a:rPr>
                        <a:t>Основное мероприятие E2. Федеральный проект «Успех каждого ребенка»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7952"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u="none" strike="noStrike">
                          <a:latin typeface="+mj-lt"/>
                        </a:rPr>
                        <a:t>2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latin typeface="+mj-lt"/>
                        </a:rPr>
                        <a:t>Отношение средней заработной платы педагогических работников организаций дополнительного образования детей к средней заработной плате учителей в Московской области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latin typeface="+mj-lt"/>
                        </a:rPr>
                        <a:t>Указ Президента Российской Федерации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u="none" strike="noStrike">
                          <a:latin typeface="+mj-lt"/>
                        </a:rPr>
                        <a:t>Процент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u="none" strike="noStrike">
                          <a:latin typeface="+mj-lt"/>
                        </a:rPr>
                        <a:t>100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u="none" strike="noStrike">
                          <a:latin typeface="+mj-lt"/>
                        </a:rPr>
                        <a:t>100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u="none" strike="noStrike">
                          <a:latin typeface="+mj-lt"/>
                        </a:rPr>
                        <a:t>100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u="none" strike="noStrike">
                          <a:latin typeface="+mj-lt"/>
                        </a:rPr>
                        <a:t>100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u="none" strike="noStrike">
                          <a:latin typeface="+mj-lt"/>
                        </a:rPr>
                        <a:t>100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u="none" strike="noStrike">
                          <a:latin typeface="+mj-lt"/>
                        </a:rPr>
                        <a:t>100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 dirty="0">
                          <a:latin typeface="+mj-lt"/>
                        </a:rPr>
                        <a:t>Основное мероприятие 03 «Финансовое обеспечение оказания услуг (выполнения работ) организациями дополнительного образования»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02167"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u="none" strike="noStrike">
                          <a:latin typeface="+mj-lt"/>
                        </a:rPr>
                        <a:t>3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latin typeface="+mj-lt"/>
                        </a:rPr>
                        <a:t>Число детей, охваченных деятельностью детских технопарков "Кванториум" (мобильных технопарков "Кванториум") и других проектов, направленных на обеспечение доступности дополнительных общеобразовательных программ естественнонаучной и технической направленностей, соответствующих приоритетным направлениям технологического развития Российской Федерации (нарастающим итогом)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latin typeface="+mj-lt"/>
                        </a:rPr>
                        <a:t>Соглашение с ФОИВ по федеральному проекту «Успех каждого ребенка»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u="none" strike="noStrike">
                          <a:latin typeface="+mj-lt"/>
                        </a:rPr>
                        <a:t>Тысяча человек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u="none" strike="noStrike">
                          <a:latin typeface="+mj-lt"/>
                        </a:rPr>
                        <a:t>0,04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u="none" strike="noStrike">
                          <a:latin typeface="+mj-lt"/>
                        </a:rPr>
                        <a:t>0,149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u="none" strike="noStrike">
                          <a:latin typeface="+mj-lt"/>
                        </a:rPr>
                        <a:t>0,2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u="none" strike="noStrike">
                          <a:latin typeface="+mj-lt"/>
                        </a:rPr>
                        <a:t>0,2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u="none" strike="noStrike">
                          <a:latin typeface="+mj-lt"/>
                        </a:rPr>
                        <a:t>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u="none" strike="noStrike">
                          <a:latin typeface="+mj-lt"/>
                        </a:rPr>
                        <a:t>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latin typeface="+mj-lt"/>
                        </a:rPr>
                        <a:t>Основное мероприятие E2. Федеральный проект «Успех каждого ребенка»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54429">
                <a:tc>
                  <a:txBody>
                    <a:bodyPr/>
                    <a:lstStyle/>
                    <a:p>
                      <a:pPr algn="r" fontAlgn="ctr"/>
                      <a:r>
                        <a:rPr lang="ru-RU" sz="500" u="none" strike="noStrike">
                          <a:latin typeface="+mj-lt"/>
                        </a:rPr>
                        <a:t>3.4.</a:t>
                      </a:r>
                      <a:endParaRPr lang="ru-RU" sz="500" b="1" i="1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 anchor="ctr"/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latin typeface="+mj-lt"/>
                        </a:rPr>
                        <a:t>Подпрограмма: 4. Профессиональное образование</a:t>
                      </a:r>
                      <a:endParaRPr lang="ru-RU" sz="600" b="1" i="1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02810"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u="none" strike="noStrike">
                          <a:latin typeface="+mj-lt"/>
                        </a:rPr>
                        <a:t>1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 dirty="0">
                          <a:latin typeface="+mj-lt"/>
                        </a:rPr>
                        <a:t>Доля педагогических работников, прошедших добровольную независимую оценку квалификации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latin typeface="+mj-lt"/>
                        </a:rPr>
                        <a:t>Показатель МП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u="none" strike="noStrike">
                          <a:latin typeface="+mj-lt"/>
                        </a:rPr>
                        <a:t>Процент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u="none" strike="noStrike">
                          <a:latin typeface="+mj-lt"/>
                        </a:rPr>
                        <a:t>-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u="none" strike="noStrike">
                          <a:latin typeface="+mj-lt"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u="none" strike="noStrike">
                          <a:latin typeface="+mj-lt"/>
                        </a:rPr>
                        <a:t>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u="none" strike="noStrike">
                          <a:latin typeface="+mj-lt"/>
                        </a:rPr>
                        <a:t>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u="none" strike="noStrike">
                          <a:latin typeface="+mj-lt"/>
                        </a:rPr>
                        <a:t>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u="none" strike="noStrike">
                          <a:latin typeface="+mj-lt"/>
                        </a:rPr>
                        <a:t>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 dirty="0">
                          <a:latin typeface="+mj-lt"/>
                        </a:rPr>
                        <a:t>Федеральный проект E5 «Учитель будущего»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C9B9-88BE-4CD6-BECF-B2AAF7D9D972}" type="slidenum">
              <a:rPr lang="ru-RU" smtClean="0"/>
              <a:pPr/>
              <a:t>36</a:t>
            </a:fld>
            <a:endParaRPr lang="ru-RU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0" y="-153234"/>
            <a:ext cx="9144000" cy="34051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prstClr val="black"/>
                </a:solidFill>
                <a:latin typeface="+mj-lt"/>
                <a:cs typeface="Calibri" pitchFamily="34" charset="0"/>
              </a:rPr>
              <a:t>Показатели муниципальной программы «</a:t>
            </a:r>
            <a:r>
              <a:rPr lang="ru-RU" sz="1400" b="1" dirty="0">
                <a:latin typeface="+mj-lt"/>
              </a:rPr>
              <a:t>Социальная защита населения</a:t>
            </a:r>
            <a:r>
              <a:rPr lang="ru-RU" sz="1400" b="1" dirty="0">
                <a:solidFill>
                  <a:prstClr val="black"/>
                </a:solidFill>
                <a:latin typeface="+mj-lt"/>
                <a:cs typeface="Calibri" pitchFamily="34" charset="0"/>
              </a:rPr>
              <a:t>» Рузского городского округа</a:t>
            </a:r>
            <a:endParaRPr lang="ru-RU" b="1" dirty="0">
              <a:solidFill>
                <a:prstClr val="black"/>
              </a:solidFill>
              <a:latin typeface="+mj-lt"/>
              <a:cs typeface="Calibri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188640"/>
          <a:ext cx="9144000" cy="1414676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79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563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1602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7718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38545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№ </a:t>
                      </a:r>
                      <a:r>
                        <a:rPr lang="ru-RU" sz="800" u="none" strike="noStrike" dirty="0" err="1">
                          <a:latin typeface="+mj-lt"/>
                        </a:rPr>
                        <a:t>п</a:t>
                      </a:r>
                      <a:r>
                        <a:rPr lang="ru-RU" sz="800" u="none" strike="noStrike" dirty="0">
                          <a:latin typeface="+mj-lt"/>
                        </a:rPr>
                        <a:t>/</a:t>
                      </a:r>
                      <a:r>
                        <a:rPr lang="ru-RU" sz="800" u="none" strike="noStrike" dirty="0" err="1">
                          <a:latin typeface="+mj-lt"/>
                        </a:rPr>
                        <a:t>п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Планируемые результаты реализации муниципальной программы (подпрограммы) (Показатель реализации мероприятий)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Тип показателя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Единица измерения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latin typeface="+mj-lt"/>
                        </a:rPr>
                        <a:t>Базовое значение показателя на начало реализации Программы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Планируемое значение по годам реализации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Номер и название основного мероприятия в перечне мероприятий подпрограммы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75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2020 год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2021 год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2022 год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2023 год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2024 год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0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+mj-lt"/>
                        </a:rPr>
                        <a:t>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+mj-lt"/>
                        </a:rPr>
                        <a:t>11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" y="1484784"/>
          <a:ext cx="9143999" cy="532859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13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102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95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66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57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7665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7485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7485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7485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7485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80199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018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latin typeface="+mj-lt"/>
                        </a:rPr>
                        <a:t>4.1.</a:t>
                      </a:r>
                      <a:endParaRPr lang="ru-RU" sz="800" b="1" i="1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 anchor="ctr"/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+mj-lt"/>
                        </a:rPr>
                        <a:t>Подпрограмма: 1. Социальная поддержка граждан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9657"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latin typeface="+mj-lt"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Активное долголетие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Приоритетный показатель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-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1,5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7,5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latin typeface="+mj-lt"/>
                        </a:rPr>
                        <a:t>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latin typeface="+mj-lt"/>
                        </a:rPr>
                        <a:t>12,5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latin typeface="+mj-lt"/>
                        </a:rPr>
                        <a:t>15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Основное мероприятие 20 «Создание условий для поддержания здорового образа жизни»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9314"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latin typeface="+mj-lt"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Уровень бедности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Указ Президента РФ от 04.02.2021 №68 </a:t>
                      </a:r>
                      <a:br>
                        <a:rPr lang="ru-RU" sz="800" u="none" strike="noStrike">
                          <a:latin typeface="+mj-lt"/>
                        </a:rPr>
                      </a:b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6,9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6,5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6,2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latin typeface="+mj-lt"/>
                        </a:rPr>
                        <a:t>5,8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latin typeface="+mj-lt"/>
                        </a:rPr>
                        <a:t>5,4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latin typeface="+mj-lt"/>
                        </a:rPr>
                        <a:t>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Основное мероприятие 03 «Предоставление мер социальной поддержки и субсидий по оплате жилого помещения и коммунальных услуг гражданам Российской Федерации, имеющим место жительства в Московской области»      </a:t>
                      </a:r>
                      <a:br>
                        <a:rPr lang="ru-RU" sz="800" u="none" strike="noStrike">
                          <a:latin typeface="+mj-lt"/>
                        </a:rPr>
                      </a:b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826"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latin typeface="+mj-lt"/>
                        </a:rPr>
                        <a:t>4.2.</a:t>
                      </a:r>
                      <a:endParaRPr lang="ru-RU" sz="800" b="1" i="1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 gridSpan="10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Подпрограмма 2 Доступная среда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6209"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latin typeface="+mj-lt"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Доступная среда - Доступность для инвалидов и других маломобильных групп населения муниципальных приоритетных объектов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Приоритетный показатель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66.4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72,8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77,8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82,8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87,8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92,8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Основное мероприятие 02 «Создание безбарьерной среды на объектах социальной, инженерной и транспортной инфраструктуры в Московской области»      </a:t>
                      </a:r>
                      <a:br>
                        <a:rPr lang="ru-RU" sz="800" u="none" strike="noStrike">
                          <a:latin typeface="+mj-lt"/>
                        </a:rPr>
                      </a:b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6209"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latin typeface="+mj-lt"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Доля детей-инвалидов в возрасте от 1,5 года до 7 лет, охваченных дошкольным образованием, в общей численности детей-инвалидов такого возраста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Приоритетный показатель</a:t>
                      </a:r>
                      <a:br>
                        <a:rPr lang="ru-RU" sz="800" u="none" strike="noStrike">
                          <a:latin typeface="+mj-lt"/>
                        </a:rPr>
                      </a:b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97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Основное мероприятие 02 «Создание безбарьерной среды на объектах социальной, инженерной и транспортной инфраструктуры в Московской области»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6209"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latin typeface="+mj-lt"/>
                        </a:rPr>
                        <a:t>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Доля детей-инвалидов в возрасте от 5 до 18 лет, получающих дополнительное образование, от общей численности детей-инвалидов данного возраста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Приоритетный показатель</a:t>
                      </a:r>
                      <a:br>
                        <a:rPr lang="ru-RU" sz="800" u="none" strike="noStrike">
                          <a:latin typeface="+mj-lt"/>
                        </a:rPr>
                      </a:b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46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50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50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50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Основное мероприятие 02 «Создание безбарьерной среды на объектах социальной, инженерной и транспортной инфраструктуры в Московской области»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6209"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latin typeface="+mj-lt"/>
                        </a:rPr>
                        <a:t>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Доля детей-инвалидов, которым созданы условия для получения качественного начального общего, основного общего, среднего общего образования, от общей численности детей-инвалидов школьного возраста в Московской области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Приоритетный показатель</a:t>
                      </a:r>
                      <a:br>
                        <a:rPr lang="ru-RU" sz="800" u="none" strike="noStrike">
                          <a:latin typeface="+mj-lt"/>
                        </a:rPr>
                      </a:b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90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Основное мероприятие 02 «Создание безбарьерной среды на объектах социальной, инженерной и транспортной инфраструктуры в Московской области»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1826"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latin typeface="+mj-lt"/>
                        </a:rPr>
                        <a:t>4.2.</a:t>
                      </a:r>
                      <a:endParaRPr lang="ru-RU" sz="800" b="1" i="1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 anchor="ctr"/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+mj-lt"/>
                        </a:rPr>
                        <a:t>Подпрограмма: 3. Развитие системы отдыха и оздоровления детей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6209"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latin typeface="+mj-lt"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Доля детей, находящихся в трудной жизненной ситуации, охваченных отдыхом и оздоровлением в общей численности детей в возрасте от 7 до 15 лет, находящихся в трудной жизненной ситуации, подлежащих оздоровлению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Приоритетный показатель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55,7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55,8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55,9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56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56,5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57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Основное мероприятие 05 «Мероприятия по организации отдыха детей в каникулярное время, проводимые муниципальными образованиями Московской области»</a:t>
                      </a:r>
                      <a:endParaRPr lang="ru-RU" sz="800" b="0" i="0" u="none" strike="noStrike">
                        <a:solidFill>
                          <a:srgbClr val="2E2E2E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9657"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latin typeface="+mj-lt"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Доля детей, охваченных отдыхом и оздоровлением, в общей численности детей в возрасте от 7 до 15 лет, подлежащих оздоровлению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Приоритетный показатель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59,5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60,5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61,5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62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62,5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63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Основное мероприятие 05 «Мероприятия по организации отдыха детей в каникулярное время, проводимые муниципальными образованиями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01826"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latin typeface="+mj-lt"/>
                        </a:rPr>
                        <a:t>4.8.</a:t>
                      </a:r>
                      <a:endParaRPr lang="ru-RU" sz="800" b="1" i="1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 anchor="ctr"/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+mj-lt"/>
                        </a:rPr>
                        <a:t>Подпрограмма: 8. Развитие трудовых ресурсов и охраны труда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878380"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latin typeface="+mj-lt"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Число пострадавших в результате несчастных случаев на производстве со смертельным исходом в расчете на 1000 работающих (организаций, занятых в экономике муниципального образования)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Приоритетный показатель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Промилле (0,1 процента)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0,067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0,063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0,062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0,061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0,06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0,059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latin typeface="+mj-lt"/>
                        </a:rPr>
                        <a:t>Основное мероприятие 01 «Профилактика производственного травматизма»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C9B9-88BE-4CD6-BECF-B2AAF7D9D972}" type="slidenum">
              <a:rPr lang="ru-RU" smtClean="0"/>
              <a:pPr/>
              <a:t>37</a:t>
            </a:fld>
            <a:endParaRPr lang="ru-RU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0" y="-153234"/>
            <a:ext cx="9144000" cy="34051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prstClr val="black"/>
                </a:solidFill>
                <a:latin typeface="+mj-lt"/>
                <a:cs typeface="Calibri" pitchFamily="34" charset="0"/>
              </a:rPr>
              <a:t>Показатели муниципальной программы «</a:t>
            </a:r>
            <a:r>
              <a:rPr lang="ru-RU" sz="1400" b="1" dirty="0">
                <a:latin typeface="+mj-lt"/>
              </a:rPr>
              <a:t>Социальная защита населения</a:t>
            </a:r>
            <a:r>
              <a:rPr lang="ru-RU" sz="1400" b="1" dirty="0">
                <a:solidFill>
                  <a:prstClr val="black"/>
                </a:solidFill>
                <a:latin typeface="+mj-lt"/>
                <a:cs typeface="Calibri" pitchFamily="34" charset="0"/>
              </a:rPr>
              <a:t>» Рузского городского округа</a:t>
            </a:r>
            <a:endParaRPr lang="ru-RU" b="1" dirty="0">
              <a:solidFill>
                <a:prstClr val="black"/>
              </a:solidFill>
              <a:latin typeface="+mj-lt"/>
              <a:cs typeface="Calibri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188640"/>
          <a:ext cx="9144000" cy="1414676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79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563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1602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7718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38545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№ </a:t>
                      </a:r>
                      <a:r>
                        <a:rPr lang="ru-RU" sz="800" u="none" strike="noStrike" dirty="0" err="1">
                          <a:latin typeface="+mj-lt"/>
                        </a:rPr>
                        <a:t>п</a:t>
                      </a:r>
                      <a:r>
                        <a:rPr lang="ru-RU" sz="800" u="none" strike="noStrike" dirty="0">
                          <a:latin typeface="+mj-lt"/>
                        </a:rPr>
                        <a:t>/</a:t>
                      </a:r>
                      <a:r>
                        <a:rPr lang="ru-RU" sz="800" u="none" strike="noStrike" dirty="0" err="1">
                          <a:latin typeface="+mj-lt"/>
                        </a:rPr>
                        <a:t>п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Планируемые результаты реализации муниципальной программы (подпрограммы) (Показатель реализации мероприятий)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Тип показателя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Единица измерения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latin typeface="+mj-lt"/>
                        </a:rPr>
                        <a:t>Базовое значение показателя на начало реализации Программы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Планируемое значение по годам реализации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Номер и название основного мероприятия в перечне мероприятий подпрограммы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75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2020 год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2021 год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2022 год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2023 год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2024 год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0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+mj-lt"/>
                        </a:rPr>
                        <a:t>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+mj-lt"/>
                        </a:rPr>
                        <a:t>11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0" y="1556787"/>
          <a:ext cx="9143999" cy="530121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13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102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95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66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57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7665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7485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7485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7485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7485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80199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208826"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u="none" strike="noStrike">
                          <a:latin typeface="+mj-lt"/>
                        </a:rPr>
                        <a:t>4.9.</a:t>
                      </a:r>
                      <a:endParaRPr lang="ru-RU" sz="850" b="1" i="1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 anchor="ctr"/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latin typeface="+mj-lt"/>
                        </a:rPr>
                        <a:t>Подпрограмма: 9. Развитие и поддержка социально ориентированных некоммерческих организаций</a:t>
                      </a:r>
                      <a:endParaRPr lang="ru-RU" sz="850" b="1" i="1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4366">
                <a:tc>
                  <a:txBody>
                    <a:bodyPr/>
                    <a:lstStyle/>
                    <a:p>
                      <a:pPr algn="r" fontAlgn="t"/>
                      <a:r>
                        <a:rPr lang="ru-RU" sz="850" u="none" strike="noStrike">
                          <a:latin typeface="+mj-lt"/>
                        </a:rPr>
                        <a:t>1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50" u="none" strike="noStrike">
                          <a:latin typeface="+mj-lt"/>
                        </a:rPr>
                        <a:t> Количество СО НКО, которым оказана поддержка органами местного самоуправления всего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50" u="none" strike="noStrike">
                          <a:latin typeface="+mj-lt"/>
                        </a:rPr>
                        <a:t>Приоритетный показатель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latin typeface="+mj-lt"/>
                        </a:rPr>
                        <a:t>Единиц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latin typeface="+mj-lt"/>
                        </a:rPr>
                        <a:t>16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latin typeface="+mj-lt"/>
                        </a:rPr>
                        <a:t>16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latin typeface="+mj-lt"/>
                        </a:rPr>
                        <a:t>16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latin typeface="+mj-lt"/>
                        </a:rPr>
                        <a:t>16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latin typeface="+mj-lt"/>
                        </a:rPr>
                        <a:t>16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latin typeface="+mj-lt"/>
                        </a:rPr>
                        <a:t>16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50" u="none" strike="noStrike">
                          <a:latin typeface="+mj-lt"/>
                        </a:rPr>
                        <a:t>Основное мероприятие 02 «Осуществление имущественной, информационной и консультационной поддержки СО НКО»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4366">
                <a:tc>
                  <a:txBody>
                    <a:bodyPr/>
                    <a:lstStyle/>
                    <a:p>
                      <a:pPr algn="r" fontAlgn="t"/>
                      <a:r>
                        <a:rPr lang="ru-RU" sz="850" u="none" strike="noStrike">
                          <a:latin typeface="+mj-lt"/>
                        </a:rPr>
                        <a:t>2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50" u="none" strike="noStrike">
                          <a:latin typeface="+mj-lt"/>
                        </a:rPr>
                        <a:t> Количество СО НКО в сфере социальной защиты населения, которым оказана поддержка органами местного самоуправления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50" u="none" strike="noStrike" dirty="0">
                          <a:latin typeface="+mj-lt"/>
                        </a:rPr>
                        <a:t>Приоритетный показатель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latin typeface="+mj-lt"/>
                        </a:rPr>
                        <a:t>Единица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latin typeface="+mj-lt"/>
                        </a:rPr>
                        <a:t>9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latin typeface="+mj-lt"/>
                        </a:rPr>
                        <a:t>9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latin typeface="+mj-lt"/>
                        </a:rPr>
                        <a:t>9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latin typeface="+mj-lt"/>
                        </a:rPr>
                        <a:t>9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latin typeface="+mj-lt"/>
                        </a:rPr>
                        <a:t>9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latin typeface="+mj-lt"/>
                        </a:rPr>
                        <a:t>9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50" u="none" strike="noStrike">
                          <a:latin typeface="+mj-lt"/>
                        </a:rPr>
                        <a:t>Основное мероприятие 02 «Осуществление имущественной, информационной и консультационной поддержки СО НКО»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4366">
                <a:tc>
                  <a:txBody>
                    <a:bodyPr/>
                    <a:lstStyle/>
                    <a:p>
                      <a:pPr algn="r" fontAlgn="t"/>
                      <a:r>
                        <a:rPr lang="ru-RU" sz="850" u="none" strike="noStrike">
                          <a:latin typeface="+mj-lt"/>
                        </a:rPr>
                        <a:t>3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50" u="none" strike="noStrike">
                          <a:latin typeface="+mj-lt"/>
                        </a:rPr>
                        <a:t>Общее количество предоставленной органами местного самоуправления площади на льготных условиях или в безвозмездное пользование СО НКО в иных сферах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latin typeface="+mj-lt"/>
                        </a:rPr>
                        <a:t>Показатель МП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latin typeface="+mj-lt"/>
                        </a:rPr>
                        <a:t>Кквадратный метр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latin typeface="+mj-lt"/>
                        </a:rPr>
                        <a:t>30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latin typeface="+mj-lt"/>
                        </a:rPr>
                        <a:t>30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latin typeface="+mj-lt"/>
                        </a:rPr>
                        <a:t>30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latin typeface="+mj-lt"/>
                        </a:rPr>
                        <a:t>30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latin typeface="+mj-lt"/>
                        </a:rPr>
                        <a:t>30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latin typeface="+mj-lt"/>
                        </a:rPr>
                        <a:t>30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50" u="none" strike="noStrike">
                          <a:latin typeface="+mj-lt"/>
                        </a:rPr>
                        <a:t>Основное мероприятие 02 «Осуществление имущественной, информационной и консультационной поддержки СО НКО»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4366">
                <a:tc>
                  <a:txBody>
                    <a:bodyPr/>
                    <a:lstStyle/>
                    <a:p>
                      <a:pPr algn="r" fontAlgn="t"/>
                      <a:r>
                        <a:rPr lang="ru-RU" sz="850" u="none" strike="noStrike">
                          <a:latin typeface="+mj-lt"/>
                        </a:rPr>
                        <a:t>4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50" u="none" strike="noStrike">
                          <a:latin typeface="+mj-lt"/>
                        </a:rPr>
                        <a:t>Количество СО НКО в иных сферах, которым оказана имущественная поддержка органами местного самоуправления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latin typeface="+mj-lt"/>
                        </a:rPr>
                        <a:t>Показатель МП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latin typeface="+mj-lt"/>
                        </a:rPr>
                        <a:t>Единица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latin typeface="+mj-lt"/>
                        </a:rPr>
                        <a:t>2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latin typeface="+mj-lt"/>
                        </a:rPr>
                        <a:t>2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latin typeface="+mj-lt"/>
                        </a:rPr>
                        <a:t>2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latin typeface="+mj-lt"/>
                        </a:rPr>
                        <a:t>2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latin typeface="+mj-lt"/>
                        </a:rPr>
                        <a:t>2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latin typeface="+mj-lt"/>
                        </a:rPr>
                        <a:t>2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50" u="none" strike="noStrike">
                          <a:latin typeface="+mj-lt"/>
                        </a:rPr>
                        <a:t>Основное мероприятие 02 «Осуществление имущественной, информационной и консультационной поддержки СО НКО»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4366">
                <a:tc>
                  <a:txBody>
                    <a:bodyPr/>
                    <a:lstStyle/>
                    <a:p>
                      <a:pPr algn="r" fontAlgn="t"/>
                      <a:r>
                        <a:rPr lang="ru-RU" sz="850" u="none" strike="noStrike">
                          <a:latin typeface="+mj-lt"/>
                        </a:rPr>
                        <a:t>5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50" u="none" strike="noStrike">
                          <a:latin typeface="+mj-lt"/>
                        </a:rPr>
                        <a:t>Количество СО НКО, которым оказана консультационная поддержка органами местного самоуправления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latin typeface="+mj-lt"/>
                        </a:rPr>
                        <a:t>Показатель МП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latin typeface="+mj-lt"/>
                        </a:rPr>
                        <a:t>Единица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latin typeface="+mj-lt"/>
                        </a:rPr>
                        <a:t>14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latin typeface="+mj-lt"/>
                        </a:rPr>
                        <a:t>14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latin typeface="+mj-lt"/>
                        </a:rPr>
                        <a:t>14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latin typeface="+mj-lt"/>
                        </a:rPr>
                        <a:t>14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latin typeface="+mj-lt"/>
                        </a:rPr>
                        <a:t>14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latin typeface="+mj-lt"/>
                        </a:rPr>
                        <a:t>14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50" u="none" strike="noStrike">
                          <a:latin typeface="+mj-lt"/>
                        </a:rPr>
                        <a:t>Основное мероприятие 02 «Осуществление имущественной, информационной и консультационной поддержки СО НКО»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4366">
                <a:tc>
                  <a:txBody>
                    <a:bodyPr/>
                    <a:lstStyle/>
                    <a:p>
                      <a:pPr algn="r" fontAlgn="t"/>
                      <a:r>
                        <a:rPr lang="ru-RU" sz="850" u="none" strike="noStrike">
                          <a:latin typeface="+mj-lt"/>
                        </a:rPr>
                        <a:t>6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50" u="none" strike="noStrike">
                          <a:latin typeface="+mj-lt"/>
                        </a:rPr>
                        <a:t>Количество СО НКО в сфере социальной защиты населения, которым оказана имущественная поддержка органами местного самоуправления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latin typeface="+mj-lt"/>
                        </a:rPr>
                        <a:t>Показатель МП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latin typeface="+mj-lt"/>
                        </a:rPr>
                        <a:t>Единица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latin typeface="+mj-lt"/>
                        </a:rPr>
                        <a:t>6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latin typeface="+mj-lt"/>
                        </a:rPr>
                        <a:t>6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latin typeface="+mj-lt"/>
                        </a:rPr>
                        <a:t>6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latin typeface="+mj-lt"/>
                        </a:rPr>
                        <a:t>6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latin typeface="+mj-lt"/>
                        </a:rPr>
                        <a:t>6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latin typeface="+mj-lt"/>
                        </a:rPr>
                        <a:t>6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50" u="none" strike="noStrike">
                          <a:latin typeface="+mj-lt"/>
                        </a:rPr>
                        <a:t>Основное мероприятие 02 «Осуществление имущественной, информационной и консультационной поддержки СО НКО»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4366">
                <a:tc>
                  <a:txBody>
                    <a:bodyPr/>
                    <a:lstStyle/>
                    <a:p>
                      <a:pPr algn="r" fontAlgn="t"/>
                      <a:r>
                        <a:rPr lang="ru-RU" sz="850" u="none" strike="noStrike">
                          <a:latin typeface="+mj-lt"/>
                        </a:rPr>
                        <a:t>7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50" u="none" strike="noStrike">
                          <a:latin typeface="+mj-lt"/>
                        </a:rPr>
                        <a:t>Общее количество предоставленной органами местного самоуправления площади на льготных условиях или в безвозмездное пользование СО НКО.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latin typeface="+mj-lt"/>
                        </a:rPr>
                        <a:t>Показатель МП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latin typeface="+mj-lt"/>
                        </a:rPr>
                        <a:t>Квадратный метр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latin typeface="+mj-lt"/>
                        </a:rPr>
                        <a:t>595,6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latin typeface="+mj-lt"/>
                        </a:rPr>
                        <a:t>595,6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latin typeface="+mj-lt"/>
                        </a:rPr>
                        <a:t>595,6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latin typeface="+mj-lt"/>
                        </a:rPr>
                        <a:t>595,6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latin typeface="+mj-lt"/>
                        </a:rPr>
                        <a:t>595,6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latin typeface="+mj-lt"/>
                        </a:rPr>
                        <a:t>595,6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50" u="none" strike="noStrike">
                          <a:latin typeface="+mj-lt"/>
                        </a:rPr>
                        <a:t>Основное мероприятие 02 «Осуществление имущественной, информационной и консультационной поддержки СО НКО»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4366">
                <a:tc>
                  <a:txBody>
                    <a:bodyPr/>
                    <a:lstStyle/>
                    <a:p>
                      <a:pPr algn="r" fontAlgn="t"/>
                      <a:r>
                        <a:rPr lang="ru-RU" sz="850" u="none" strike="noStrike">
                          <a:latin typeface="+mj-lt"/>
                        </a:rPr>
                        <a:t>8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50" u="none" strike="noStrike">
                          <a:latin typeface="+mj-lt"/>
                        </a:rPr>
                        <a:t>Общее количество предоставленной органами местного самоуправления площади на льготных условиях или в безвозмездное пользование СО НКО в сфере социальной защиты населения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latin typeface="+mj-lt"/>
                        </a:rPr>
                        <a:t>Показатель МП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latin typeface="+mj-lt"/>
                        </a:rPr>
                        <a:t>Квадратный метр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latin typeface="+mj-lt"/>
                        </a:rPr>
                        <a:t>565,6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latin typeface="+mj-lt"/>
                        </a:rPr>
                        <a:t>565,6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latin typeface="+mj-lt"/>
                        </a:rPr>
                        <a:t>565,6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latin typeface="+mj-lt"/>
                        </a:rPr>
                        <a:t>565,6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latin typeface="+mj-lt"/>
                        </a:rPr>
                        <a:t>565,6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latin typeface="+mj-lt"/>
                        </a:rPr>
                        <a:t>565,6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50" u="none" strike="noStrike">
                          <a:latin typeface="+mj-lt"/>
                        </a:rPr>
                        <a:t>Основное мероприятие 02 «Осуществление имущественной, информационной и консультационной поддержки СО НКО»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4366">
                <a:tc>
                  <a:txBody>
                    <a:bodyPr/>
                    <a:lstStyle/>
                    <a:p>
                      <a:pPr algn="r" fontAlgn="t"/>
                      <a:r>
                        <a:rPr lang="ru-RU" sz="850" u="none" strike="noStrike">
                          <a:latin typeface="+mj-lt"/>
                        </a:rPr>
                        <a:t>9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50" u="none" strike="noStrike">
                          <a:latin typeface="+mj-lt"/>
                        </a:rPr>
                        <a:t>Количество СО НКО в иных сферах, которым оказана поддержка органами местного самоуправления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latin typeface="+mj-lt"/>
                        </a:rPr>
                        <a:t>Показатель МП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latin typeface="+mj-lt"/>
                        </a:rPr>
                        <a:t>Единиц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latin typeface="+mj-lt"/>
                        </a:rPr>
                        <a:t>7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latin typeface="+mj-lt"/>
                        </a:rPr>
                        <a:t>7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latin typeface="+mj-lt"/>
                        </a:rPr>
                        <a:t>7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latin typeface="+mj-lt"/>
                        </a:rPr>
                        <a:t>7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latin typeface="+mj-lt"/>
                        </a:rPr>
                        <a:t>7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latin typeface="+mj-lt"/>
                        </a:rPr>
                        <a:t>7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50" u="none" strike="noStrike">
                          <a:latin typeface="+mj-lt"/>
                        </a:rPr>
                        <a:t>Основное мероприятие 02 «Осуществление имущественной, информационной и консультационной поддержки СО НКО»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4366">
                <a:tc>
                  <a:txBody>
                    <a:bodyPr/>
                    <a:lstStyle/>
                    <a:p>
                      <a:pPr algn="r" fontAlgn="t"/>
                      <a:r>
                        <a:rPr lang="ru-RU" sz="850" u="none" strike="noStrike">
                          <a:latin typeface="+mj-lt"/>
                        </a:rPr>
                        <a:t>10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50" u="none" strike="noStrike">
                          <a:latin typeface="+mj-lt"/>
                        </a:rPr>
                        <a:t>Количество СО НКО, которым оказана имущественная поддержка органами местного самоуправления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latin typeface="+mj-lt"/>
                        </a:rPr>
                        <a:t>Показатель МП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latin typeface="+mj-lt"/>
                        </a:rPr>
                        <a:t>Единиц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latin typeface="+mj-lt"/>
                        </a:rPr>
                        <a:t>8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latin typeface="+mj-lt"/>
                        </a:rPr>
                        <a:t>8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latin typeface="+mj-lt"/>
                        </a:rPr>
                        <a:t>8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latin typeface="+mj-lt"/>
                        </a:rPr>
                        <a:t>8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latin typeface="+mj-lt"/>
                        </a:rPr>
                        <a:t>8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latin typeface="+mj-lt"/>
                        </a:rPr>
                        <a:t>8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50" u="none" strike="noStrike">
                          <a:latin typeface="+mj-lt"/>
                        </a:rPr>
                        <a:t>Основное мероприятие 02 «Осуществление имущественной, информационной и консультационной поддержки СО НКО»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4366">
                <a:tc>
                  <a:txBody>
                    <a:bodyPr/>
                    <a:lstStyle/>
                    <a:p>
                      <a:pPr algn="r" fontAlgn="t"/>
                      <a:r>
                        <a:rPr lang="ru-RU" sz="850" u="none" strike="noStrike">
                          <a:latin typeface="+mj-lt"/>
                        </a:rPr>
                        <a:t>11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50" u="none" strike="noStrike">
                          <a:latin typeface="+mj-lt"/>
                        </a:rPr>
                        <a:t>Численность граждан, принявших участие в просветительских мероприятиях по вопросам деятельности СО НКО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latin typeface="+mj-lt"/>
                        </a:rPr>
                        <a:t>Показатель МП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latin typeface="+mj-lt"/>
                        </a:rPr>
                        <a:t>Человек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latin typeface="+mj-lt"/>
                        </a:rPr>
                        <a:t>192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latin typeface="+mj-lt"/>
                        </a:rPr>
                        <a:t>192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latin typeface="+mj-lt"/>
                        </a:rPr>
                        <a:t>192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latin typeface="+mj-lt"/>
                        </a:rPr>
                        <a:t>192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latin typeface="+mj-lt"/>
                        </a:rPr>
                        <a:t>192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latin typeface="+mj-lt"/>
                        </a:rPr>
                        <a:t>192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50" u="none" strike="noStrike">
                          <a:latin typeface="+mj-lt"/>
                        </a:rPr>
                        <a:t>Основное мероприятие 02 «Осуществление имущественной, информационной и консультационной поддержки СО НКО»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24366">
                <a:tc>
                  <a:txBody>
                    <a:bodyPr/>
                    <a:lstStyle/>
                    <a:p>
                      <a:pPr algn="r" fontAlgn="t"/>
                      <a:r>
                        <a:rPr lang="ru-RU" sz="850" u="none" strike="noStrike">
                          <a:latin typeface="+mj-lt"/>
                        </a:rPr>
                        <a:t>12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50" u="none" strike="noStrike">
                          <a:latin typeface="+mj-lt"/>
                        </a:rPr>
                        <a:t>Количество проведенных органами местного самоуправления просветительских мероприятий по вопросам деятельности СО НКО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latin typeface="+mj-lt"/>
                        </a:rPr>
                        <a:t>Показатель МП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latin typeface="+mj-lt"/>
                        </a:rPr>
                        <a:t>Единиц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latin typeface="+mj-lt"/>
                        </a:rPr>
                        <a:t>11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latin typeface="+mj-lt"/>
                        </a:rPr>
                        <a:t>11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latin typeface="+mj-lt"/>
                        </a:rPr>
                        <a:t>11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latin typeface="+mj-lt"/>
                        </a:rPr>
                        <a:t>11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latin typeface="+mj-lt"/>
                        </a:rPr>
                        <a:t>11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latin typeface="+mj-lt"/>
                        </a:rPr>
                        <a:t>11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50" u="none" strike="noStrike" dirty="0">
                          <a:latin typeface="+mj-lt"/>
                        </a:rPr>
                        <a:t>Основное мероприятие 02 «Осуществление имущественной, информационной и консультационной поддержки СО НКО»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C9B9-88BE-4CD6-BECF-B2AAF7D9D972}" type="slidenum">
              <a:rPr lang="ru-RU" smtClean="0"/>
              <a:pPr/>
              <a:t>38</a:t>
            </a:fld>
            <a:endParaRPr lang="ru-RU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0" y="-153234"/>
            <a:ext cx="9144000" cy="34051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prstClr val="black"/>
                </a:solidFill>
                <a:latin typeface="+mj-lt"/>
                <a:cs typeface="Calibri" pitchFamily="34" charset="0"/>
              </a:rPr>
              <a:t>Показатели муниципальной программы «</a:t>
            </a:r>
            <a:r>
              <a:rPr lang="ru-RU" sz="1400" b="1" dirty="0">
                <a:latin typeface="+mj-lt"/>
              </a:rPr>
              <a:t>Спорт</a:t>
            </a:r>
            <a:r>
              <a:rPr lang="ru-RU" sz="1400" b="1" dirty="0">
                <a:solidFill>
                  <a:prstClr val="black"/>
                </a:solidFill>
                <a:latin typeface="+mj-lt"/>
                <a:cs typeface="Calibri" pitchFamily="34" charset="0"/>
              </a:rPr>
              <a:t>» Рузского городского округа</a:t>
            </a:r>
            <a:endParaRPr lang="ru-RU" b="1" dirty="0">
              <a:solidFill>
                <a:prstClr val="black"/>
              </a:solidFill>
              <a:latin typeface="+mj-lt"/>
              <a:cs typeface="Calibri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188640"/>
          <a:ext cx="9144000" cy="111684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79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563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1602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7718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78251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№ </a:t>
                      </a:r>
                      <a:r>
                        <a:rPr lang="ru-RU" sz="800" u="none" strike="noStrike" dirty="0" err="1">
                          <a:latin typeface="+mj-lt"/>
                        </a:rPr>
                        <a:t>п</a:t>
                      </a:r>
                      <a:r>
                        <a:rPr lang="ru-RU" sz="800" u="none" strike="noStrike" dirty="0">
                          <a:latin typeface="+mj-lt"/>
                        </a:rPr>
                        <a:t>/</a:t>
                      </a:r>
                      <a:r>
                        <a:rPr lang="ru-RU" sz="800" u="none" strike="noStrike" dirty="0" err="1">
                          <a:latin typeface="+mj-lt"/>
                        </a:rPr>
                        <a:t>п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Планируемые результаты реализации муниципальной программы (подпрограммы) (Показатель реализации мероприятий)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Тип показателя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Единица измерения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latin typeface="+mj-lt"/>
                        </a:rPr>
                        <a:t>Базовое значение показателя на начало реализации Программы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vert="vert270"/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Планируемое значение по годам реализации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Номер и название основного мероприятия в перечне мероприятий подпрограммы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84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2020 год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2021 год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2022 год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2023 год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2024 год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3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+mj-lt"/>
                        </a:rPr>
                        <a:t>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+mj-lt"/>
                        </a:rPr>
                        <a:t>11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5" y="1340769"/>
          <a:ext cx="9143992" cy="590648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795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23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1602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77179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871260"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latin typeface="+mj-lt"/>
                        </a:rPr>
                        <a:t>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latin typeface="+mj-lt"/>
                        </a:rPr>
                        <a:t>Доля жителей муниципального образования Московской области, систематически занимающихся физической культурой и спортом, в общей численности населения муниципального образования Московской области в возрасте 3-79 лет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 dirty="0">
                          <a:latin typeface="+mj-lt"/>
                        </a:rPr>
                        <a:t>Приоритетный показатель,</a:t>
                      </a:r>
                      <a:br>
                        <a:rPr lang="ru-RU" sz="700" u="none" strike="noStrike" dirty="0">
                          <a:latin typeface="+mj-lt"/>
                        </a:rPr>
                      </a:br>
                      <a:r>
                        <a:rPr lang="ru-RU" sz="700" u="none" strike="noStrike" dirty="0">
                          <a:latin typeface="+mj-lt"/>
                        </a:rPr>
                        <a:t>Указ 204, показатель  Регионального проекта «Спорт – норма жизни»</a:t>
                      </a:r>
                      <a:br>
                        <a:rPr lang="ru-RU" sz="700" u="none" strike="noStrike" dirty="0">
                          <a:latin typeface="+mj-lt"/>
                        </a:rPr>
                      </a:br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40,5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43,6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45,1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48,5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51,7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55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latin typeface="+mj-lt"/>
                        </a:rPr>
                        <a:t>Основное мероприятие 01 «Обеспечение условий для развития на территории городского округа физической культуры, школьного спорта и массового спорта»      </a:t>
                      </a:r>
                      <a:br>
                        <a:rPr lang="ru-RU" sz="800" u="none" strike="noStrike" dirty="0">
                          <a:latin typeface="+mj-lt"/>
                        </a:rPr>
                      </a:br>
                      <a:r>
                        <a:rPr lang="ru-RU" sz="800" u="none" strike="noStrike" dirty="0">
                          <a:latin typeface="+mj-lt"/>
                        </a:rPr>
                        <a:t>Федеральный проект P5 «Спорт - норма жизни»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1260"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latin typeface="+mj-lt"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Доступные спортивные площадки. Доля спортивных площадок, управляемых в соответствии со стандартом их использования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latin typeface="+mj-lt"/>
                        </a:rPr>
                        <a:t>Приоритетный показатель,</a:t>
                      </a:r>
                      <a:br>
                        <a:rPr lang="ru-RU" sz="700" u="none" strike="noStrike">
                          <a:latin typeface="+mj-lt"/>
                        </a:rPr>
                      </a:br>
                      <a:r>
                        <a:rPr lang="ru-RU" sz="700" u="none" strike="noStrike">
                          <a:latin typeface="+mj-lt"/>
                        </a:rPr>
                        <a:t>Указ 204, показатель  Регионального проекта «Спорт – норма жизни»</a:t>
                      </a:r>
                      <a:br>
                        <a:rPr lang="ru-RU" sz="700" u="none" strike="noStrike">
                          <a:latin typeface="+mj-lt"/>
                        </a:rPr>
                      </a:b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27,37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68,42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95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Основное мероприятие 01 «Обеспечение условий для развития на территории городского округа физической культуры, школьного спорта и массового спорта»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3554"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latin typeface="+mj-lt"/>
                        </a:rPr>
                        <a:t>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Количество установленных (отремонтированных, модернизированных) плоскостных спортивных сооружений в муниципальных образованиях Московской области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latin typeface="+mj-lt"/>
                        </a:rPr>
                        <a:t>Приоритетный показатель,</a:t>
                      </a:r>
                      <a:br>
                        <a:rPr lang="ru-RU" sz="700" u="none" strike="noStrike">
                          <a:latin typeface="+mj-lt"/>
                        </a:rPr>
                      </a:br>
                      <a:r>
                        <a:rPr lang="ru-RU" sz="700" u="none" strike="noStrike">
                          <a:latin typeface="+mj-lt"/>
                        </a:rPr>
                        <a:t>показатель Регионального проекта «Спорт – норма жизни»</a:t>
                      </a:r>
                      <a:br>
                        <a:rPr lang="ru-RU" sz="700" u="none" strike="noStrike">
                          <a:latin typeface="+mj-lt"/>
                        </a:rPr>
                      </a:b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Единиц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Федеральный проект P5 «Спорт - норма жизни»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1984"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latin typeface="+mj-lt"/>
                        </a:rPr>
                        <a:t>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Доля жителей Рузского городского округа Московской области, выполнивших нормативы испытаний (тестов) Всероссийского комплекса "Готов к труду и обороне" (ГТО), в общей численности населения, принявшего участие в испытаниях (тестах)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Показатель МП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30,3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30,6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30,9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31,2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31,3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31,4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Основное мероприятие 01 «Обеспечение условий для развития на территории городского округа физической культуры, школьного спорта и массового спорта»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8892"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latin typeface="+mj-lt"/>
                        </a:rPr>
                        <a:t>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Доля граждан среднего возраста(женщины: 30-54 года; мужчины: 30-59 лет), систематически занимающихся физической культурой и спортом, в общей численности граждан среднего возраста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Показатель МП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24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25,5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28,5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33,5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38,5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43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Основное мероприятие 01 «Обеспечение условий для развития на территории городского округа физической культуры, школьного спорта и массового спорта»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1984"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latin typeface="+mj-lt"/>
                        </a:rPr>
                        <a:t>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Макропоказатель – Доля лиц с ограниченными возможностями здоровья и инвалидов, систематически занимающихся физической культурой и спортом, в общей численности указанной категории населения, проживающих в Рузском городском округе Московской области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Показатель МП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15,5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16,5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Основное мероприятие 01 «Обеспечение условий для развития на территории городского округа физической культуры, школьного спорта и массового спорта»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8892"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latin typeface="+mj-lt"/>
                        </a:rPr>
                        <a:t>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Макропоказатель – Доля жителей Рузского городского округа Московской области, занимающихся в спортивных организациях, в общей численности детей и молодежи в возрасте 6-15 лет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Показатель МП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47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47,5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-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-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-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-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Основное мероприятие 01 «Обеспечение условий для развития на территории городского округа физической культуры, школьного спорта и массового спорта»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8892"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latin typeface="+mj-lt"/>
                        </a:rPr>
                        <a:t>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Доля граждан старшего возраста (женщины: 55-79 лет; мужчины: 60-79 лет), систематически занимающихся физической культурой и спортом, в общей численности граждан старшего возраста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Показатель МП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20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22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24,5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27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Основное мероприятие 01 «Обеспечение условий для развития на территории городского округа физической культуры, школьного спорта и массового спорта»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1984"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latin typeface="+mj-lt"/>
                        </a:rPr>
                        <a:t>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Количество объектов физической культуры и спорта, на которых произведена модернизация материально-технической базы путем проведения капитального ремонта и технического переоснащения в Рузском городском округе Московской области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Показатель МП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Единиц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-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Федеральный проект P5 «Спорт - норма жизни»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8892"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latin typeface="+mj-lt"/>
                        </a:rPr>
                        <a:t>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Макропоказатель – Доля обучающихся и студентов, систематически занимающихся физической культурой и спортом, в общей численности обучающихся и студентов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Показатель МП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81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85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-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-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-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-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Основное мероприятие 01 «Обеспечение условий для развития на территории городского округа физической культуры, школьного спорта и массового спорта»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8892"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latin typeface="+mj-lt"/>
                        </a:rPr>
                        <a:t>11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Количество проведенных массовых, официальных физкультурных и спортивных мероприятий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latin typeface="+mj-lt"/>
                        </a:rPr>
                        <a:t>Показатель МП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Единиц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93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93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94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95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96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97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latin typeface="+mj-lt"/>
                        </a:rPr>
                        <a:t>Основное мероприятие 01 «Обеспечение условий для развития на территории городского округа физической культуры, школьного спорта и массового спорта»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0" y="1196752"/>
          <a:ext cx="9144001" cy="142251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142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297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6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latin typeface="+mj-lt"/>
                        </a:rPr>
                        <a:t>5.1.</a:t>
                      </a:r>
                      <a:endParaRPr lang="ru-RU" sz="900" b="1" i="1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latin typeface="+mj-lt"/>
                        </a:rPr>
                        <a:t>Подпрограмма: 1. Развитие физической культуры и спорта</a:t>
                      </a:r>
                      <a:endParaRPr lang="ru-RU" sz="900" b="1" i="1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C9B9-88BE-4CD6-BECF-B2AAF7D9D972}" type="slidenum">
              <a:rPr lang="ru-RU" smtClean="0"/>
              <a:pPr/>
              <a:t>39</a:t>
            </a:fld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6172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u="sng" dirty="0">
                <a:latin typeface="Arial Black" pitchFamily="34" charset="0"/>
              </a:rPr>
              <a:t>Основы формирования бюджета Рузского городского округа на 2022 год и на плановый период 2023 и 2024 годов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988840"/>
            <a:ext cx="7128792" cy="43204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/>
              <a:t>Муниципальные программы Рузского городского округа на 2022-2024 годы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2780928"/>
            <a:ext cx="8856984" cy="50405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/>
              <a:t>Прогноз социально-экономического развития Рузского городского округа на 2022-2024 годы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3645024"/>
            <a:ext cx="8784976" cy="50405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/>
              <a:t>Основные направления бюджетной и налоговой политики Рузского городского округа на 2022-2024 годы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1196752"/>
            <a:ext cx="5472608" cy="43204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/>
              <a:t>Требования Бюджетного Кодекса Российской Федерации</a:t>
            </a:r>
          </a:p>
        </p:txBody>
      </p:sp>
      <p:pic>
        <p:nvPicPr>
          <p:cNvPr id="9" name="Picture 6" descr="https://zvezdaaltaya.ru/wp-content/uploads/2020/10/bjudzh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437112"/>
            <a:ext cx="3384376" cy="2216767"/>
          </a:xfrm>
          <a:prstGeom prst="rect">
            <a:avLst/>
          </a:prstGeom>
          <a:noFill/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C9B9-88BE-4CD6-BECF-B2AAF7D9D972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0" y="-153234"/>
            <a:ext cx="9144000" cy="34051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prstClr val="black"/>
                </a:solidFill>
                <a:latin typeface="+mj-lt"/>
                <a:cs typeface="Calibri" pitchFamily="34" charset="0"/>
              </a:rPr>
              <a:t>Показатели муниципальной программы «</a:t>
            </a:r>
            <a:r>
              <a:rPr lang="ru-RU" sz="1400" b="1" dirty="0">
                <a:latin typeface="+mj-lt"/>
              </a:rPr>
              <a:t>Спорт</a:t>
            </a:r>
            <a:r>
              <a:rPr lang="ru-RU" sz="1400" b="1" dirty="0">
                <a:solidFill>
                  <a:prstClr val="black"/>
                </a:solidFill>
                <a:latin typeface="+mj-lt"/>
                <a:cs typeface="Calibri" pitchFamily="34" charset="0"/>
              </a:rPr>
              <a:t>» Рузского городского округа</a:t>
            </a:r>
            <a:endParaRPr lang="ru-RU" b="1" dirty="0">
              <a:solidFill>
                <a:prstClr val="black"/>
              </a:solidFill>
              <a:latin typeface="+mj-lt"/>
              <a:cs typeface="Calibri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188640"/>
          <a:ext cx="9144000" cy="111684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79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563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1602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7718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78251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№ </a:t>
                      </a:r>
                      <a:r>
                        <a:rPr lang="ru-RU" sz="800" u="none" strike="noStrike" dirty="0" err="1">
                          <a:latin typeface="+mj-lt"/>
                        </a:rPr>
                        <a:t>п</a:t>
                      </a:r>
                      <a:r>
                        <a:rPr lang="ru-RU" sz="800" u="none" strike="noStrike" dirty="0">
                          <a:latin typeface="+mj-lt"/>
                        </a:rPr>
                        <a:t>/</a:t>
                      </a:r>
                      <a:r>
                        <a:rPr lang="ru-RU" sz="800" u="none" strike="noStrike" dirty="0" err="1">
                          <a:latin typeface="+mj-lt"/>
                        </a:rPr>
                        <a:t>п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Планируемые результаты реализации муниципальной программы (подпрограммы) (Показатель реализации мероприятий)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Тип показателя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Единица измерения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latin typeface="+mj-lt"/>
                        </a:rPr>
                        <a:t>Базовое значение показателя на начало реализации Программы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vert="vert270"/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Планируемое значение по годам реализации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Номер и название основного мероприятия в перечне мероприятий подпрограммы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84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2020 год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2021 год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2022 год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2023 год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2024 год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3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+mj-lt"/>
                        </a:rPr>
                        <a:t>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+mj-lt"/>
                        </a:rPr>
                        <a:t>11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" y="1196752"/>
          <a:ext cx="9163042" cy="5661247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795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563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50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500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5784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4620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79084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497997"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Макропоказатель – Эффективность использования существующих объектов спорта (отношение фактической посещаемости к нормативной пропускной способности)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Показатель МП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Процент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97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96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99,6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Основное мероприятие 01 «Обеспечение условий для развития на территории городского округа физической культуры, школьного спорта и массового спорта»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0241"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Макропоказатель – Доля населения Рузского городского округа Московской области, занятого в экономике, занимающегося физической культурой и спортом, в общей численности населения, занятого в экономике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Показатель МП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Процент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25,3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28,9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Основное мероприятие 01 «Обеспечение условий для развития на территории городского округа физической культуры, школьного спорта и массового спорта»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4729"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Доля обучающихся и студентов Рузского городского округа Московской области, выполнивших нормативы Всероссийского физкультурно-спортивного комплекса "Готов к труду и обороне" (ГТО), в общей численности обучающихся и студентов, принявших участие в сдаче нормативов Всероссийского физкультурно-спортивного комплекса "Готов к труду и обороне" (ГТО)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Показатель МП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Процент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50,3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50,6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50,9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51,2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51,5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51,8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Федеральный проект P5 «Спорт - норма жизни»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7997"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Доля детей и молодежи(возраст 3-29), систематически занимающихся физической культурой и спортом, в общей численности детей и молодежи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Показатель МП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Процент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91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92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93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94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94,5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95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Основное мероприятие 01 «Обеспечение условий для развития на территории городского округа физической культуры, школьного спорта и массового спорта»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7997"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Макропоказатель – Уровень обеспеченности граждан спортивными сооружениями исходя из единовременной пропускной способности объектов спорта Рузского городского округа Московской области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Показатель МП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Процент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65,24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68,33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60,09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60,1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60,11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60,12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Федеральный проект P5 «Спорт - норма жизни»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8658"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1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5.3.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Подпрограмма: 3. Подготовка спортивного резерва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2485"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Доля организаций, оказывающих услуги по спортивной подготовке в соответствии с федеральными стандартами спортивной подготовки, в общем количестве организаций в сфере физической культуры и спорта Рузского городского округа Московской области, в том числе для лиц с ограниченными возможностями здоровья и инвалидов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Показатель МП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Процент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95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Основное мероприятие 01 «Подготовка спортивного резерва»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22485"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Макропоказатель – Доля занимающихся по программам спортивной подготовки в организациях ведомственной принадлежности физической культуры и спорта в общем количестве занимающихся в организациях ведомственной принадлежности физической культуры и спорта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Показатель МП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Процент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84,4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87,5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90,6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93,7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96,8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Основное мероприятие 01 «Подготовка спортивного резерва»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8658"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Темп прироста занимающихся в учреждениях и организациях при спортивных сооружениях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Показатель МП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Процент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Основное мероприятие 01 «Подготовка спортивного резерва»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C9B9-88BE-4CD6-BECF-B2AAF7D9D972}" type="slidenum">
              <a:rPr lang="ru-RU" smtClean="0"/>
              <a:pPr/>
              <a:t>40</a:t>
            </a:fld>
            <a:endParaRPr lang="ru-RU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0" y="-153234"/>
            <a:ext cx="9144000" cy="34051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prstClr val="black"/>
                </a:solidFill>
                <a:latin typeface="+mj-lt"/>
                <a:cs typeface="Calibri" pitchFamily="34" charset="0"/>
              </a:rPr>
              <a:t>Показатели муниципальной программы «</a:t>
            </a:r>
            <a:r>
              <a:rPr lang="ru-RU" sz="1400" b="1" dirty="0">
                <a:latin typeface="+mj-lt"/>
              </a:rPr>
              <a:t>Развитие сельского хозяйства</a:t>
            </a:r>
            <a:r>
              <a:rPr lang="ru-RU" sz="1400" b="1" dirty="0">
                <a:solidFill>
                  <a:prstClr val="black"/>
                </a:solidFill>
                <a:latin typeface="+mj-lt"/>
                <a:cs typeface="Calibri" pitchFamily="34" charset="0"/>
              </a:rPr>
              <a:t>» Рузского городского округа</a:t>
            </a:r>
            <a:endParaRPr lang="ru-RU" b="1" dirty="0">
              <a:solidFill>
                <a:prstClr val="black"/>
              </a:solidFill>
              <a:latin typeface="+mj-lt"/>
              <a:cs typeface="Calibri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188640"/>
          <a:ext cx="9144000" cy="111684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79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563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1602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7718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78251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№ </a:t>
                      </a:r>
                      <a:r>
                        <a:rPr lang="ru-RU" sz="800" u="none" strike="noStrike" dirty="0" err="1">
                          <a:latin typeface="+mj-lt"/>
                        </a:rPr>
                        <a:t>п</a:t>
                      </a:r>
                      <a:r>
                        <a:rPr lang="ru-RU" sz="800" u="none" strike="noStrike" dirty="0">
                          <a:latin typeface="+mj-lt"/>
                        </a:rPr>
                        <a:t>/</a:t>
                      </a:r>
                      <a:r>
                        <a:rPr lang="ru-RU" sz="800" u="none" strike="noStrike" dirty="0" err="1">
                          <a:latin typeface="+mj-lt"/>
                        </a:rPr>
                        <a:t>п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Планируемые результаты реализации муниципальной программы (подпрограммы) (Показатель реализации мероприятий)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Тип показателя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Единица измерения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latin typeface="+mj-lt"/>
                        </a:rPr>
                        <a:t>Базовое значение показателя на начало реализации Программы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vert="vert270"/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Планируемое значение по годам реализации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Номер и название основного мероприятия в перечне мероприятий подпрограммы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84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2020 год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2021 год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2022 год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2023 год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2024 год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3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+mj-lt"/>
                        </a:rPr>
                        <a:t>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+mj-lt"/>
                        </a:rPr>
                        <a:t>11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" y="1196752"/>
          <a:ext cx="9163042" cy="566125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795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50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500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5784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4620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79084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571434"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Ввод мощностей животноводческих комплексов молочного направления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Приоритетный, обращение Губернатора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Скотомест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300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300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Основное мероприятие 10 «Создание условий для развития сельскохозяйственного производства, расширения рынка сельскохозяйственной продукции, сырья и продовольствия»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3843"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Индекс производства продукции сельского хозяйства в хозяйствах всех категорий (в сопоставимых ценах) к предыдущему году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Приоритетный,отраслевой показатель (показатель программы)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Процент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100,2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100,3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100,3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100,3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100,3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100,3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Основное мероприятие 10 «Создание условий для развития сельскохозяйственного производства, расширения рынка сельскохозяйственной продукции, сырья и продовольствия»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1434"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Инвестиции в основной капитал по видам экономической деятельности: Растениеводство и животноводство, охота и предоставление соответствующих услуг в этих областях, Производство пищевых продуктов, Производство напитков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Приоритетный, обращение Губернатора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Миллион рублей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166,4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850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81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82,2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84,4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Основное мероприятие 10 «Создание условий для развития сельскохозяйственного производства, расширения рынка сельскохозяйственной продукции, сырья и продовольствия»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1434"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Производство молока в хозяйствах всех категорий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Приоритетный, обращение Губернатора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Тысяча тонн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17,8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Основное мероприятие 10 «Создание условий для развития сельскохозяйственного производства, расширения рынка сельскохозяйственной продукции, сырья и продовольствия»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0593"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1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6.2.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Подпрограмма: 2. Развитие мелиорации земель сельскохозяйственного назначения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1434"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 Вовлечение в оборот выбывших сельскохозяйственных угодий за счет проведения культуртехнических работ сельскохозяйственными товаропроизводителями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latin typeface="+mj-lt"/>
                        </a:rPr>
                        <a:t>Приоритетныйсоглашение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с ФОИВ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Тысяча гектаров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0,500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0,500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0,600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Основное мероприятие 01 «Предотвращение выбытия из оборота земель сельскохозяйственного назначения и развитие мелиоративных систем и гидротехнических сооружений сельскохозяйственного назначения»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1434"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Площадь земель, обработанных от борщевика Сосновского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ПриоритетныйРейтинг-45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Гектар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636,8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543,36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680,2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535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530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525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Основное мероприятие 01 «Предотвращение выбытия из оборота земель сельскохозяйственного назначения и развитие мелиоративных систем и гидротехнических сооружений сельскохозяйственного назначения»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1434"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Площадь земельных участков, находящихся в муниципальной собственности и государственная собственность на которые не разграничена, предоставленных сельхозтоваропроизводителям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Приоритетныйотраслевой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Гектар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2 056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2 757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2 757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Основное мероприятие 01 «Предотвращение выбытия из оборота земель сельскохозяйственного назначения и развитие мелиоративных систем и гидротехнических сооружений сельскохозяйственного назначения»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05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6.3.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Подпрограмма: 3. Комплексное развитие сельских территорий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75936"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 Доля сельских населенных пунктов, обслуживаемых по доставке продовольственных и непродовольственных товаров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latin typeface="+mj-lt"/>
                        </a:rPr>
                        <a:t>Приоритетныйотраслевой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Процент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70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70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70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70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70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70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Основное мероприятие 05 «Развитие торгового обслуживания в сельских населенных пунктах»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1681"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Ввод в действие распределительных газовых сетей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Показатель МП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Километр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3,63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2,58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4,3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Основное мероприятие 02 «Развитие инженерной инфраструктуры на сельских территориях»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0" y="1052736"/>
          <a:ext cx="9144001" cy="142251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142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297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1826"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latin typeface="+mj-lt"/>
                        </a:rPr>
                        <a:t>6.1.</a:t>
                      </a:r>
                      <a:endParaRPr lang="ru-RU" sz="900" b="1" i="1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latin typeface="+mj-lt"/>
                        </a:rPr>
                        <a:t>Подпрограмма 1 Развитие отраслей сельского хозяйства и перерабатывающей промышленности</a:t>
                      </a:r>
                      <a:endParaRPr lang="ru-RU" sz="900" b="1" i="1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C9B9-88BE-4CD6-BECF-B2AAF7D9D972}" type="slidenum">
              <a:rPr lang="ru-RU" smtClean="0"/>
              <a:pPr/>
              <a:t>41</a:t>
            </a:fld>
            <a:endParaRPr lang="ru-RU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-19042" y="1124744"/>
          <a:ext cx="9163042" cy="2876367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795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50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500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5784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4620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79084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497997"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Объем ввода (приобретения) жилья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Показатель МП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Квадратный метр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291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291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291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291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291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Основное мероприятие 01 «Улучшение жилищных условий граждан, проживающих на сельских территориях»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7997"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Количество реализованных проектов по благоустройству сельских территорий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Показатель МП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Единица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Основное мероприятие 04 «Благоустройство сельских территорий»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32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6.4.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Подпрограмма: 4. Обеспечение эпизоотического и ветеринарно-санитарного благополучия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8353"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Количество отловленных животных без владельцев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latin typeface="+mj-lt"/>
                        </a:rPr>
                        <a:t>Приоритетныйотраслевой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Единиц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198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163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242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194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194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194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Основное мероприятие 01 «Обеспечение эпизоотического благополучия территории от заноса и распространения заразных, в том числе особо опасных болезней животных, включая африканскую чуму свиней»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30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6.7.</a:t>
                      </a:r>
                    </a:p>
                  </a:txBody>
                  <a:tcPr marL="9525" marR="9525" marT="9525" marB="0" anchor="ctr"/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Подпрограмма: 7. Экспорт продукции агропромышленного комплекса Московской области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8658"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Объем экспорта продукции АПК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Приоритетный Указ Президента </a:t>
                      </a:r>
                      <a:b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</a:b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№ 204</a:t>
                      </a:r>
                      <a:b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</a:b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Тысяча долларов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181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198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222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230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240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250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Федеральный проект T2 «Экспорт продукции агропромышленного комплекса»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0"/>
          <a:ext cx="9144000" cy="111684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79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563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1602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7718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78251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№ </a:t>
                      </a:r>
                      <a:r>
                        <a:rPr lang="ru-RU" sz="800" u="none" strike="noStrike" dirty="0" err="1">
                          <a:latin typeface="+mj-lt"/>
                        </a:rPr>
                        <a:t>п</a:t>
                      </a:r>
                      <a:r>
                        <a:rPr lang="ru-RU" sz="800" u="none" strike="noStrike" dirty="0">
                          <a:latin typeface="+mj-lt"/>
                        </a:rPr>
                        <a:t>/</a:t>
                      </a:r>
                      <a:r>
                        <a:rPr lang="ru-RU" sz="800" u="none" strike="noStrike" dirty="0" err="1">
                          <a:latin typeface="+mj-lt"/>
                        </a:rPr>
                        <a:t>п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Планируемые результаты реализации муниципальной программы (подпрограммы) (Показатель реализации мероприятий)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Тип показателя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Единица измерения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latin typeface="+mj-lt"/>
                        </a:rPr>
                        <a:t>Базовое значение показателя на начало реализации Программы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vert="vert270"/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Планируемое значение по годам реализации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Номер и название основного мероприятия в перечне мероприятий подпрограммы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84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2020 год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2021 год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2022 год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2023 год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2024 год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3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+mj-lt"/>
                        </a:rPr>
                        <a:t>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+mj-lt"/>
                        </a:rPr>
                        <a:t>11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0" y="4005064"/>
            <a:ext cx="9144000" cy="34051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prstClr val="black"/>
                </a:solidFill>
                <a:latin typeface="+mj-lt"/>
                <a:cs typeface="Calibri" pitchFamily="34" charset="0"/>
              </a:rPr>
              <a:t>Показатели муниципальной программы «</a:t>
            </a:r>
            <a:r>
              <a:rPr lang="ru-RU" sz="1400" b="1" dirty="0">
                <a:latin typeface="+mj-lt"/>
              </a:rPr>
              <a:t>Экология и окружающая среда</a:t>
            </a:r>
            <a:r>
              <a:rPr lang="ru-RU" sz="1400" b="1" dirty="0">
                <a:solidFill>
                  <a:prstClr val="black"/>
                </a:solidFill>
                <a:latin typeface="+mj-lt"/>
                <a:cs typeface="Calibri" pitchFamily="34" charset="0"/>
              </a:rPr>
              <a:t>» Рузского городского округа</a:t>
            </a:r>
            <a:endParaRPr lang="ru-RU" b="1" dirty="0">
              <a:solidFill>
                <a:prstClr val="black"/>
              </a:solidFill>
              <a:latin typeface="+mj-lt"/>
              <a:cs typeface="Calibri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8" y="4365104"/>
          <a:ext cx="9143992" cy="249289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795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455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12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36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3879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6526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77179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40082"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/>
                        <a:t>7.1.</a:t>
                      </a:r>
                      <a:endParaRPr lang="ru-RU" sz="900" b="1" i="1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/>
                        <a:t>Подпрограмма: 1. Охрана окружающей среды</a:t>
                      </a:r>
                      <a:endParaRPr lang="ru-RU" sz="900" b="1" i="1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7165"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/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/>
                        <a:t>Количество проведенных исследований состояния окружающей среды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/>
                        <a:t> 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/>
                        <a:t>Единица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/>
                        <a:t>-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/>
                        <a:t>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/>
                        <a:t>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/>
                        <a:t>-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/>
                        <a:t>-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/>
                        <a:t>-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/>
                        <a:t>Основное мероприятие 01 «Проведение обследований состояния окружающей среды»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7165"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/>
                        <a:t>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/>
                        <a:t>Количество проведенных экологических мероприятий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/>
                        <a:t> 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/>
                        <a:t>Единица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/>
                        <a:t>-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/>
                        <a:t>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/>
                        <a:t>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/>
                        <a:t>-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/>
                        <a:t>-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/>
                        <a:t>-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/>
                        <a:t>Основное мероприятие 03 «Вовлечение населения в экологические мероприятия»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0082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/>
                        <a:t>7.2.</a:t>
                      </a:r>
                      <a:endParaRPr lang="ru-RU" sz="900" b="1" i="1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/>
                        <a:t>Подпрограмма: 2. Развитие водохозяйственного комплекса</a:t>
                      </a:r>
                      <a:endParaRPr lang="ru-RU" sz="900" b="1" i="1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8404"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/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/>
                        <a:t>Количество гидротехнических сооружений с неудовлетворительным и опасным уровнем </a:t>
                      </a:r>
                      <a:r>
                        <a:rPr lang="ru-RU" sz="900" u="none" strike="noStrike" dirty="0" err="1"/>
                        <a:t>безопасности,проведенных</a:t>
                      </a:r>
                      <a:r>
                        <a:rPr lang="ru-RU" sz="900" u="none" strike="noStrike" dirty="0"/>
                        <a:t> в безопасное техническое состояние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/>
                        <a:t>Приоритетный показатель (показатель госпрограммы)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/>
                        <a:t>штука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/>
                        <a:t>-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/>
                        <a:t>-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/>
                        <a:t>-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/>
                        <a:t>-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/>
                        <a:t>-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/>
                        <a:t>-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/>
                        <a:t>Основное мероприятие 01 «Обеспечение безопасности гидротехнических сооружений и проведение мероприятий по </a:t>
                      </a:r>
                      <a:r>
                        <a:rPr lang="ru-RU" sz="900" u="none" strike="noStrike" dirty="0" err="1"/>
                        <a:t>берегоукреплению</a:t>
                      </a:r>
                      <a:r>
                        <a:rPr lang="ru-RU" sz="900" u="none" strike="noStrike" dirty="0"/>
                        <a:t>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C9B9-88BE-4CD6-BECF-B2AAF7D9D972}" type="slidenum">
              <a:rPr lang="ru-RU" smtClean="0"/>
              <a:pPr/>
              <a:t>42</a:t>
            </a:fld>
            <a:endParaRPr lang="ru-RU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0"/>
          <a:ext cx="9144000" cy="111684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79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1602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7718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78251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№ </a:t>
                      </a:r>
                      <a:r>
                        <a:rPr lang="ru-RU" sz="800" u="none" strike="noStrike" dirty="0" err="1">
                          <a:latin typeface="+mj-lt"/>
                        </a:rPr>
                        <a:t>п</a:t>
                      </a:r>
                      <a:r>
                        <a:rPr lang="ru-RU" sz="800" u="none" strike="noStrike" dirty="0">
                          <a:latin typeface="+mj-lt"/>
                        </a:rPr>
                        <a:t>/</a:t>
                      </a:r>
                      <a:r>
                        <a:rPr lang="ru-RU" sz="800" u="none" strike="noStrike" dirty="0" err="1">
                          <a:latin typeface="+mj-lt"/>
                        </a:rPr>
                        <a:t>п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Планируемые результаты реализации муниципальной программы (подпрограммы) (Показатель реализации мероприятий)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Тип показателя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Единица измерения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latin typeface="+mj-lt"/>
                        </a:rPr>
                        <a:t>Базовое значение показателя на начало реализации Программы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vert="vert270"/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Планируемое значение по годам реализации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Номер и название основного мероприятия в перечне мероприятий подпрограммы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84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2020 год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2021 год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2022 год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2023 год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2024 год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3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+mj-lt"/>
                        </a:rPr>
                        <a:t>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+mj-lt"/>
                        </a:rPr>
                        <a:t>11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" y="980727"/>
          <a:ext cx="9163042" cy="611383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795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50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500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5784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4620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79084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440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latin typeface="+mj-lt"/>
                        </a:rPr>
                        <a:t>7.5.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latin typeface="+mj-lt"/>
                        </a:rPr>
                        <a:t>Подпрограмма: 5. Региональная программа в области обращения с отходами, в том числе с твердыми коммунальными отходами</a:t>
                      </a:r>
                      <a:endParaRPr lang="ru-RU" sz="900" b="1" i="1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8029"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latin typeface="+mj-lt"/>
                        </a:rPr>
                        <a:t>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latin typeface="+mj-lt"/>
                        </a:rPr>
                        <a:t>Ликвидировано объектов накопленного вреда (в том числе наиболее опасных объектов накопленного вреда)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latin typeface="+mj-lt"/>
                        </a:rPr>
                        <a:t>Приоритетный показатель (национальный проект) (показатель госпрограммы)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latin typeface="+mj-lt"/>
                        </a:rPr>
                        <a:t>Единиц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latin typeface="+mj-lt"/>
                        </a:rPr>
                        <a:t>-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latin typeface="+mj-lt"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latin typeface="+mj-lt"/>
                        </a:rPr>
                        <a:t>-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latin typeface="+mj-lt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latin typeface="+mj-lt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latin typeface="+mj-lt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latin typeface="+mj-lt"/>
                        </a:rPr>
                        <a:t>Федеральный проект G1 «Чистая страна»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3239"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>
                          <a:latin typeface="+mj-lt"/>
                        </a:rPr>
                        <a:t>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latin typeface="+mj-lt"/>
                        </a:rPr>
                        <a:t>Общая площадь восстановленных, в том числе рекультивированных земель подверженных негативному воздействию накопленного вреда окружающей среде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latin typeface="+mj-lt"/>
                        </a:rPr>
                        <a:t>Приоритетный показатель (Соглашение ФОИВ, ФП, показатель госпрограммы)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latin typeface="+mj-lt"/>
                        </a:rPr>
                        <a:t>Гектар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latin typeface="+mj-lt"/>
                        </a:rPr>
                        <a:t>-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latin typeface="+mj-lt"/>
                        </a:rPr>
                        <a:t>7,22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latin typeface="+mj-lt"/>
                        </a:rPr>
                        <a:t>-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latin typeface="+mj-lt"/>
                        </a:rPr>
                        <a:t>-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latin typeface="+mj-lt"/>
                        </a:rPr>
                        <a:t>-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latin typeface="+mj-lt"/>
                        </a:rPr>
                        <a:t>-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latin typeface="+mj-lt"/>
                        </a:rPr>
                        <a:t>Федеральный проект G1 «Чистая страна»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3239"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>
                          <a:latin typeface="+mj-lt"/>
                        </a:rPr>
                        <a:t>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latin typeface="+mj-lt"/>
                        </a:rPr>
                        <a:t>Численность населения, качество жизни которого улучшится в связи с ликвидацией выявленных на 1 января 2018 г. несанкционированных свалок в границах городов и наиболее опасных объектов накопленного экологического вреда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latin typeface="+mj-lt"/>
                        </a:rPr>
                        <a:t>Приоритетный показатель (Соглашение ФОИВ, ФП, показатель госпрограммы)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latin typeface="+mj-lt"/>
                        </a:rPr>
                        <a:t>Тысяча человек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latin typeface="+mj-lt"/>
                        </a:rPr>
                        <a:t>-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latin typeface="+mj-lt"/>
                        </a:rPr>
                        <a:t>62,7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latin typeface="+mj-lt"/>
                        </a:rPr>
                        <a:t>-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latin typeface="+mj-lt"/>
                        </a:rPr>
                        <a:t>-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latin typeface="+mj-lt"/>
                        </a:rPr>
                        <a:t>-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latin typeface="+mj-lt"/>
                        </a:rPr>
                        <a:t>-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latin typeface="+mj-lt"/>
                        </a:rPr>
                        <a:t>Федеральный проект G1 «Чистая страна»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682"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>
                          <a:latin typeface="+mj-lt"/>
                        </a:rPr>
                        <a:t>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latin typeface="+mj-lt"/>
                        </a:rPr>
                        <a:t>Ликвидация несанкционированных свалок, очаговых навалов бытовых отходов и мусора, в местах массового отдыха на береговой полосе водоемов общего пользования , на территории, прилегающей к населенными пунктами, в общем количестве выявленных нарушений.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latin typeface="+mj-lt"/>
                        </a:rPr>
                        <a:t>Показатель МП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latin typeface="+mj-lt"/>
                        </a:rPr>
                        <a:t>Штука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latin typeface="+mj-lt"/>
                        </a:rPr>
                        <a:t>-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latin typeface="+mj-lt"/>
                        </a:rPr>
                        <a:t>-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latin typeface="+mj-lt"/>
                        </a:rPr>
                        <a:t>28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latin typeface="+mj-lt"/>
                        </a:rPr>
                        <a:t>-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latin typeface="+mj-lt"/>
                        </a:rPr>
                        <a:t>-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latin typeface="+mj-lt"/>
                        </a:rPr>
                        <a:t>-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latin typeface="+mj-lt"/>
                        </a:rPr>
                        <a:t>Основное мероприятие 11 «Организация работ в области обращения с отходами»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1582">
                <a:tc gridSpan="11">
                  <a:txBody>
                    <a:bodyPr/>
                    <a:lstStyle/>
                    <a:p>
                      <a:endParaRPr lang="ru-RU" dirty="0">
                        <a:latin typeface="+mj-lt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9394"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 dirty="0">
                          <a:latin typeface="+mj-lt"/>
                        </a:rPr>
                        <a:t>8.1.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+mj-lt"/>
                        </a:rPr>
                        <a:t>Подпрограмма 1. Профилактика преступлений и иных правонарушений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latin typeface="+mj-lt"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latin typeface="+mj-lt"/>
                        </a:rPr>
                        <a:t>Снижение общего количества преступлений, совершенных на территории муниципального образования, не менее чем на 5 % ежегодно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latin typeface="+mj-lt"/>
                        </a:rPr>
                        <a:t>Приоритетный целевой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Количество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777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762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724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688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654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621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Основное мероприятие 02 «Обеспечение деятельности общественных объединений правоохранительной направленности»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6803"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latin typeface="+mj-lt"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Увеличение общего количества видеокамер, введенных в эксплуатацию в систему технологического обеспечения региональной общественной безопасности и оперативного управления "Безопасный регион", не менее чем на 5 % ежегодно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Приоритетный целевой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единица/процент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286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-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300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315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331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348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Основное мероприятие 04 «Развертывание элементов системы технологического обеспечения региональной общественной безопасности и оперативного управления «Безопасный регион»»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1646"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latin typeface="+mj-lt"/>
                        </a:rPr>
                        <a:t>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latin typeface="+mj-lt"/>
                        </a:rPr>
                        <a:t> Благоустроим кладбища  "Доля кладбищ, соответствующих Региональному стандарту"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Приоритетный целевой</a:t>
                      </a:r>
                      <a:br>
                        <a:rPr lang="ru-RU" sz="800" u="none" strike="noStrike">
                          <a:latin typeface="+mj-lt"/>
                        </a:rPr>
                      </a:br>
                      <a:r>
                        <a:rPr lang="ru-RU" sz="800" u="none" strike="noStrike">
                          <a:latin typeface="+mj-lt"/>
                        </a:rPr>
                        <a:t>Рейтинг - 45</a:t>
                      </a:r>
                      <a:br>
                        <a:rPr lang="ru-RU" sz="800" u="none" strike="noStrike">
                          <a:latin typeface="+mj-lt"/>
                        </a:rPr>
                      </a:b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27,08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29,17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35,42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42,71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51,04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latin typeface="+mj-lt"/>
                        </a:rPr>
                        <a:t>Основное мероприятие 07 «Развитие похоронного дела на территории Московской области»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6489"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latin typeface="+mj-lt"/>
                        </a:rPr>
                        <a:t>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latin typeface="+mj-lt"/>
                        </a:rPr>
                        <a:t>Количество восстановленных (ремонт, реставрация, благоустройство) воинских захоронений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Приоритетный целевой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единиц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-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latin typeface="+mj-lt"/>
                        </a:rPr>
                        <a:t>Основное мероприятие 07 «Развитие похоронного дела на территории Московской области»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4719"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latin typeface="+mj-lt"/>
                        </a:rPr>
                        <a:t>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Увеличение доли социально значимых объектов (учреждений), оборудованных в целях антитеррористической защищенности средствами безопасности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Показатель МП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90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95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latin typeface="+mj-lt"/>
                        </a:rPr>
                        <a:t>Основное мероприятие 01 «Повышение степени антитеррористической защищенности социально значимых объектов, находящихся в собственности муниципального образования, и мест с массовым пребыванием людей»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9" name="Скругленный прямоугольник 8"/>
          <p:cNvSpPr/>
          <p:nvPr/>
        </p:nvSpPr>
        <p:spPr>
          <a:xfrm>
            <a:off x="0" y="4365104"/>
            <a:ext cx="9144000" cy="28944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prstClr val="black"/>
                </a:solidFill>
                <a:latin typeface="+mj-lt"/>
                <a:cs typeface="Calibri" pitchFamily="34" charset="0"/>
              </a:rPr>
              <a:t>Показатели муниципальной программы «</a:t>
            </a:r>
            <a:r>
              <a:rPr lang="ru-RU" sz="1100" b="1" dirty="0">
                <a:latin typeface="+mj-lt"/>
              </a:rPr>
              <a:t>Безопасность и обеспечение безопасности жизнедеятельности населения</a:t>
            </a:r>
            <a:r>
              <a:rPr lang="ru-RU" sz="1100" b="1" dirty="0">
                <a:solidFill>
                  <a:prstClr val="black"/>
                </a:solidFill>
                <a:latin typeface="+mj-lt"/>
                <a:cs typeface="Calibri" pitchFamily="34" charset="0"/>
              </a:rPr>
              <a:t>» Рузского городского округа</a:t>
            </a:r>
            <a:endParaRPr lang="ru-RU" sz="1400" b="1" dirty="0">
              <a:solidFill>
                <a:prstClr val="black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C9B9-88BE-4CD6-BECF-B2AAF7D9D972}" type="slidenum">
              <a:rPr lang="ru-RU" smtClean="0"/>
              <a:pPr/>
              <a:t>43</a:t>
            </a:fld>
            <a:endParaRPr lang="ru-RU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0"/>
          <a:ext cx="9144000" cy="111684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79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1602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7718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78251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№ </a:t>
                      </a:r>
                      <a:r>
                        <a:rPr lang="ru-RU" sz="800" u="none" strike="noStrike" dirty="0" err="1">
                          <a:latin typeface="+mj-lt"/>
                        </a:rPr>
                        <a:t>п</a:t>
                      </a:r>
                      <a:r>
                        <a:rPr lang="ru-RU" sz="800" u="none" strike="noStrike" dirty="0">
                          <a:latin typeface="+mj-lt"/>
                        </a:rPr>
                        <a:t>/</a:t>
                      </a:r>
                      <a:r>
                        <a:rPr lang="ru-RU" sz="800" u="none" strike="noStrike" dirty="0" err="1">
                          <a:latin typeface="+mj-lt"/>
                        </a:rPr>
                        <a:t>п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Планируемые результаты реализации муниципальной программы (подпрограммы) (Показатель реализации мероприятий)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Тип показателя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Единица измерения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latin typeface="+mj-lt"/>
                        </a:rPr>
                        <a:t>Базовое значение показателя на начало реализации Программы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vert="vert270"/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Планируемое значение по годам реализации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Номер и название основного мероприятия в перечне мероприятий подпрограммы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84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2020 год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2021 год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2022 год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2023 год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2024 год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3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+mj-lt"/>
                        </a:rPr>
                        <a:t>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+mj-lt"/>
                        </a:rPr>
                        <a:t>11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" y="980727"/>
          <a:ext cx="9163042" cy="587727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795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50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500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5784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4620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79084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90844"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latin typeface="+mj-lt"/>
                        </a:rPr>
                        <a:t>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latin typeface="+mj-lt"/>
                        </a:rPr>
                        <a:t>Увеличение доли от числа граждан принимающих участие в деятельности народных дружин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Показатель МП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105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115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120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125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Основное мероприятие 02 «Обеспечение деятельности общественных объединений правоохранительной направленности»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310"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latin typeface="+mj-lt"/>
                        </a:rPr>
                        <a:t>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Снижение доли несовершеннолетних в общем числе лиц, совершивших преступления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Показатель МП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99,9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99,8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99,7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99,6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99,5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Основное мероприятие 03 «Реализация мероприятий по обеспечению общественного порядка и общественной безопасности, профилактике проявлений экстремизма на территории муниципального образования Московской области»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8742"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latin typeface="+mj-lt"/>
                        </a:rPr>
                        <a:t>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Рост числа лиц, состоящих на диспансерном наблюдении с диагнозом «Употребление наркотиков с вредными последствиями»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Показатель МП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102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104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106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108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Основное мероприятие 05 «Профилактика наркомании и токсикомании, проведение ежегодных медицинских осмотров школьников и студентов, обучающихся в образовательных организациях Московской области, с целью раннего выявления незаконного потребления наркотических средств и психотропных веществ, медицинских осмотров призывников в Военном комиссариате Московской области»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8742"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latin typeface="+mj-lt"/>
                        </a:rPr>
                        <a:t>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Снижение уровня криминогенности наркомании на 100 ты. Человек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Показатель МП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Процент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-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-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70,16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67,78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65,4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63,02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Основное мероприятие 05 «Профилактика наркомании и токсикомании, проведение ежегодных медицинских осмотров школьников и студентов, обучающихся в образовательных организациях Московской области, с целью раннего выявления незаконного потребления наркотических средств и психотропных веществ, медицинских осмотров призывников в Военном комиссариате Московской области»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8742"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latin typeface="+mj-lt"/>
                        </a:rPr>
                        <a:t>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Снижение уровня вовлечённости населения в незаконный оборот наркотиков на 100 тыс. населения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Показатель МП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-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-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79,95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78,24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76,53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74,82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Основное мероприятие 05 «Профилактика наркомании и токсикомании, проведение ежегодных медицинских осмотров школьников и студентов, обучающихся в образовательных организациях Московской области, с целью раннего выявления незаконного потребления наркотических средств и психотропных веществ, медицинских осмотров призывников в Военном комиссариате Московской области»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7816"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latin typeface="+mj-lt"/>
                        </a:rPr>
                        <a:t>11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Инвентаризация мест захоронения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Показатель МП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39,53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39,53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Основное мероприятие 07 «Развитие похоронного дела на территории Московской области»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0844"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latin typeface="+mj-lt"/>
                        </a:rPr>
                        <a:t>12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Доля транспортировок умерших в морг с мест обнаружения или происшествия для производства судебно-медицинской экспертизы, произведенных в соответствии с установленными требованиями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Показатель МП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Основное мероприятие 07 «Развитие похоронного дела на территории Московской области»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3541"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 dirty="0">
                          <a:latin typeface="+mj-lt"/>
                        </a:rPr>
                        <a:t>8.2.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Подпрограмма 2. "Снижение рисков и смягчение последствий чрезвычайных ситуаций природного и техногенного характера"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152691"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latin typeface="+mj-lt"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Степень готовности муниципального образования </a:t>
                      </a:r>
                      <a:br>
                        <a:rPr lang="ru-RU" sz="800" u="none" strike="noStrike">
                          <a:latin typeface="+mj-lt"/>
                        </a:rPr>
                      </a:br>
                      <a:r>
                        <a:rPr lang="ru-RU" sz="800" u="none" strike="noStrike">
                          <a:latin typeface="+mj-lt"/>
                        </a:rPr>
                        <a:t>Московской области </a:t>
                      </a:r>
                      <a:br>
                        <a:rPr lang="ru-RU" sz="800" u="none" strike="noStrike">
                          <a:latin typeface="+mj-lt"/>
                        </a:rPr>
                      </a:br>
                      <a:r>
                        <a:rPr lang="ru-RU" sz="800" u="none" strike="noStrike">
                          <a:latin typeface="+mj-lt"/>
                        </a:rPr>
                        <a:t>к действиям по предназначению при возникновении </a:t>
                      </a:r>
                      <a:br>
                        <a:rPr lang="ru-RU" sz="800" u="none" strike="noStrike">
                          <a:latin typeface="+mj-lt"/>
                        </a:rPr>
                      </a:br>
                      <a:r>
                        <a:rPr lang="ru-RU" sz="800" u="none" strike="noStrike">
                          <a:latin typeface="+mj-lt"/>
                        </a:rPr>
                        <a:t>чрезвычайных ситуациях (происшествиях) природного</a:t>
                      </a:r>
                      <a:br>
                        <a:rPr lang="ru-RU" sz="800" u="none" strike="noStrike">
                          <a:latin typeface="+mj-lt"/>
                        </a:rPr>
                      </a:br>
                      <a:r>
                        <a:rPr lang="ru-RU" sz="800" u="none" strike="noStrike">
                          <a:latin typeface="+mj-lt"/>
                        </a:rPr>
                        <a:t>и техногенного характера.</a:t>
                      </a:r>
                      <a:br>
                        <a:rPr lang="ru-RU" sz="800" u="none" strike="noStrike">
                          <a:latin typeface="+mj-lt"/>
                        </a:rPr>
                      </a:b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Приоритетный показатель</a:t>
                      </a:r>
                      <a:br>
                        <a:rPr lang="ru-RU" sz="800" u="none" strike="noStrike">
                          <a:latin typeface="+mj-lt"/>
                        </a:rPr>
                      </a:br>
                      <a:r>
                        <a:rPr lang="ru-RU" sz="800" u="none" strike="noStrike">
                          <a:latin typeface="+mj-lt"/>
                        </a:rPr>
                        <a:t>Указы Президента РФ</a:t>
                      </a:r>
                      <a:br>
                        <a:rPr lang="ru-RU" sz="800" u="none" strike="noStrike">
                          <a:latin typeface="+mj-lt"/>
                        </a:rPr>
                      </a:br>
                      <a:r>
                        <a:rPr lang="ru-RU" sz="800" u="none" strike="noStrike">
                          <a:latin typeface="+mj-lt"/>
                        </a:rPr>
                        <a:t>от 11.01.2018  №12; от 16.10.2019 г. № 501</a:t>
                      </a:r>
                      <a:br>
                        <a:rPr lang="ru-RU" sz="800" u="none" strike="noStrike">
                          <a:latin typeface="+mj-lt"/>
                        </a:rPr>
                      </a:br>
                      <a:br>
                        <a:rPr lang="ru-RU" sz="800" u="none" strike="noStrike">
                          <a:latin typeface="+mj-lt"/>
                        </a:rPr>
                      </a:b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7,3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-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12,5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23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28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31,5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latin typeface="+mj-lt"/>
                        </a:rPr>
                        <a:t>Основное мероприятие 01 «Осуществление мероприятий по защите и смягчению последствий от чрезвычайных ситуаций природного и техногенного характера населения и территорий муниципального образования Московской области»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C9B9-88BE-4CD6-BECF-B2AAF7D9D972}" type="slidenum">
              <a:rPr lang="ru-RU" smtClean="0"/>
              <a:pPr/>
              <a:t>44</a:t>
            </a:fld>
            <a:endParaRPr lang="ru-RU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0"/>
          <a:ext cx="9144000" cy="111684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79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1602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7718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78251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№ </a:t>
                      </a:r>
                      <a:r>
                        <a:rPr lang="ru-RU" sz="800" u="none" strike="noStrike" dirty="0" err="1">
                          <a:latin typeface="+mj-lt"/>
                        </a:rPr>
                        <a:t>п</a:t>
                      </a:r>
                      <a:r>
                        <a:rPr lang="ru-RU" sz="800" u="none" strike="noStrike" dirty="0">
                          <a:latin typeface="+mj-lt"/>
                        </a:rPr>
                        <a:t>/</a:t>
                      </a:r>
                      <a:r>
                        <a:rPr lang="ru-RU" sz="800" u="none" strike="noStrike" dirty="0" err="1">
                          <a:latin typeface="+mj-lt"/>
                        </a:rPr>
                        <a:t>п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Планируемые результаты реализации муниципальной программы (подпрограммы) (Показатель реализации мероприятий)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Тип показателя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Единица измерения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latin typeface="+mj-lt"/>
                        </a:rPr>
                        <a:t>Базовое значение показателя на начало реализации Программы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vert="vert270"/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Планируемое значение по годам реализации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Номер и название основного мероприятия в перечне мероприятий подпрограммы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84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2020 год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2021 год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2022 год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2023 год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2024 год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3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+mj-lt"/>
                        </a:rPr>
                        <a:t>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+mj-lt"/>
                        </a:rPr>
                        <a:t>11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" y="980727"/>
          <a:ext cx="9163042" cy="6220317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795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50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500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5784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4620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79084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822918"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latin typeface="+mj-lt"/>
                        </a:rPr>
                        <a:t>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Прирост уровня безопасности людей</a:t>
                      </a:r>
                      <a:br>
                        <a:rPr lang="ru-RU" sz="800" u="none" strike="noStrike">
                          <a:latin typeface="+mj-lt"/>
                        </a:rPr>
                      </a:br>
                      <a:r>
                        <a:rPr lang="ru-RU" sz="800" u="none" strike="noStrike">
                          <a:latin typeface="+mj-lt"/>
                        </a:rPr>
                        <a:t>на водных объектах, расположенных</a:t>
                      </a:r>
                      <a:br>
                        <a:rPr lang="ru-RU" sz="800" u="none" strike="noStrike">
                          <a:latin typeface="+mj-lt"/>
                        </a:rPr>
                      </a:br>
                      <a:r>
                        <a:rPr lang="ru-RU" sz="800" u="none" strike="noStrike">
                          <a:latin typeface="+mj-lt"/>
                        </a:rPr>
                        <a:t>на территории Московской области</a:t>
                      </a:r>
                      <a:br>
                        <a:rPr lang="ru-RU" sz="800" u="none" strike="noStrike">
                          <a:latin typeface="+mj-lt"/>
                        </a:rPr>
                      </a:b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Приоритетный показатель</a:t>
                      </a:r>
                      <a:br>
                        <a:rPr lang="ru-RU" sz="800" u="none" strike="noStrike">
                          <a:latin typeface="+mj-lt"/>
                        </a:rPr>
                      </a:br>
                      <a:r>
                        <a:rPr lang="ru-RU" sz="800" u="none" strike="noStrike">
                          <a:latin typeface="+mj-lt"/>
                        </a:rPr>
                        <a:t>Указ Президента РФ </a:t>
                      </a:r>
                      <a:br>
                        <a:rPr lang="ru-RU" sz="800" u="none" strike="noStrike">
                          <a:latin typeface="+mj-lt"/>
                        </a:rPr>
                      </a:br>
                      <a:r>
                        <a:rPr lang="ru-RU" sz="800" u="none" strike="noStrike">
                          <a:latin typeface="+mj-lt"/>
                        </a:rPr>
                        <a:t>от 11.01.2018  </a:t>
                      </a:r>
                      <a:br>
                        <a:rPr lang="ru-RU" sz="800" u="none" strike="noStrike">
                          <a:latin typeface="+mj-lt"/>
                        </a:rPr>
                      </a:br>
                      <a:r>
                        <a:rPr lang="ru-RU" sz="800" u="none" strike="noStrike">
                          <a:latin typeface="+mj-lt"/>
                        </a:rPr>
                        <a:t>№ 12 </a:t>
                      </a:r>
                      <a:br>
                        <a:rPr lang="ru-RU" sz="800" u="none" strike="noStrike">
                          <a:latin typeface="+mj-lt"/>
                        </a:rPr>
                      </a:b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-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22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24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26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Основное мероприятие 02 «Выполнение мероприятий по безопасности населения на водных объектах, расположенных на территории муниципального образования Московской области»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1704"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latin typeface="+mj-lt"/>
                        </a:rPr>
                        <a:t>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Сокращение среднего времени совместного реагирования нескольких экстренных оперативных служб на обращения населения по единому номеру «112» на территории муниципального образования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Приоритетный показатель</a:t>
                      </a:r>
                      <a:br>
                        <a:rPr lang="ru-RU" sz="800" u="none" strike="noStrike">
                          <a:latin typeface="+mj-lt"/>
                        </a:rPr>
                      </a:br>
                      <a:r>
                        <a:rPr lang="ru-RU" sz="800" u="none" strike="noStrike">
                          <a:latin typeface="+mj-lt"/>
                        </a:rPr>
                        <a:t>Указы Президента РФ</a:t>
                      </a:r>
                      <a:br>
                        <a:rPr lang="ru-RU" sz="800" u="none" strike="noStrike">
                          <a:latin typeface="+mj-lt"/>
                        </a:rPr>
                      </a:br>
                      <a:r>
                        <a:rPr lang="ru-RU" sz="800" u="none" strike="noStrike">
                          <a:latin typeface="+mj-lt"/>
                        </a:rPr>
                        <a:t>от 13.11.2012 </a:t>
                      </a:r>
                      <a:br>
                        <a:rPr lang="ru-RU" sz="800" u="none" strike="noStrike">
                          <a:latin typeface="+mj-lt"/>
                        </a:rPr>
                      </a:br>
                      <a:r>
                        <a:rPr lang="ru-RU" sz="800" u="none" strike="noStrike">
                          <a:latin typeface="+mj-lt"/>
                        </a:rPr>
                        <a:t>№1522;</a:t>
                      </a:r>
                      <a:br>
                        <a:rPr lang="ru-RU" sz="800" u="none" strike="noStrike">
                          <a:latin typeface="+mj-lt"/>
                        </a:rPr>
                      </a:br>
                      <a:r>
                        <a:rPr lang="ru-RU" sz="800" u="none" strike="noStrike">
                          <a:latin typeface="+mj-lt"/>
                        </a:rPr>
                        <a:t>от 28.12.2010 № 1632</a:t>
                      </a:r>
                      <a:br>
                        <a:rPr lang="ru-RU" sz="800" u="none" strike="noStrike">
                          <a:latin typeface="+mj-lt"/>
                        </a:rPr>
                      </a:br>
                      <a:br>
                        <a:rPr lang="ru-RU" sz="800" u="none" strike="noStrike">
                          <a:latin typeface="+mj-lt"/>
                        </a:rPr>
                      </a:b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85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82,5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80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77,5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75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72,5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Основное мероприятие 01 «Осуществление мероприятий по защите и смягчению последствий от чрезвычайных ситуаций природного и техногенного характера населения и территорий муниципального образования Московской области»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2567"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latin typeface="+mj-lt"/>
                        </a:rPr>
                        <a:t>8.3.</a:t>
                      </a:r>
                      <a:endParaRPr lang="ru-RU" sz="800" b="1" i="1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+mj-lt"/>
                        </a:rPr>
                        <a:t>Подпрограмма 3. "Развитие и совершенствование систем оповещения и информирования населения Московской области"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9180"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latin typeface="+mj-lt"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Увеличение процента покрытия системой централизованного оповещения и информирования при чрезвычайных ситуациях или угрозе их возникновения территории муниципального образования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Приоритетный показатель</a:t>
                      </a:r>
                      <a:br>
                        <a:rPr lang="ru-RU" sz="800" u="none" strike="noStrike">
                          <a:latin typeface="+mj-lt"/>
                        </a:rPr>
                      </a:br>
                      <a:r>
                        <a:rPr lang="ru-RU" sz="800" u="none" strike="noStrike">
                          <a:latin typeface="+mj-lt"/>
                        </a:rPr>
                        <a:t>Указы Президента РФ</a:t>
                      </a:r>
                      <a:br>
                        <a:rPr lang="ru-RU" sz="800" u="none" strike="noStrike">
                          <a:latin typeface="+mj-lt"/>
                        </a:rPr>
                      </a:br>
                      <a:r>
                        <a:rPr lang="ru-RU" sz="800" u="none" strike="noStrike">
                          <a:latin typeface="+mj-lt"/>
                        </a:rPr>
                        <a:t>от 13.11.2012 № 1522;</a:t>
                      </a:r>
                      <a:br>
                        <a:rPr lang="ru-RU" sz="800" u="none" strike="noStrike">
                          <a:latin typeface="+mj-lt"/>
                        </a:rPr>
                      </a:br>
                      <a:r>
                        <a:rPr lang="ru-RU" sz="800" u="none" strike="noStrike">
                          <a:latin typeface="+mj-lt"/>
                        </a:rPr>
                        <a:t>от 20.12.2016  № 696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95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97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98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99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-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Основное мероприятие 01 «Создание, развитие и поддержание в постоянной готовности систем оповещения населения об опасностях, возникающих при военных конфликтах или вследствие этих конфликтов, а также при чрезвычайных ситуациях природного и техногенного характера (происшествиях) на территории муниципального образования Московской области»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2855"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latin typeface="+mj-lt"/>
                        </a:rPr>
                        <a:t>8.4.</a:t>
                      </a:r>
                      <a:endParaRPr lang="ru-RU" sz="800" b="1" i="1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+mj-lt"/>
                        </a:rPr>
                        <a:t>Подпрограмма 4. "Обеспечение пожарной безопасности на территории муниципального образования Московской области"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6656"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latin typeface="+mj-lt"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Повышение степени пожарной защищенности муниципального образования, по отношению к базовому периоду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Приоритетный показатель</a:t>
                      </a:r>
                      <a:br>
                        <a:rPr lang="ru-RU" sz="800" u="none" strike="noStrike">
                          <a:latin typeface="+mj-lt"/>
                        </a:rPr>
                      </a:br>
                      <a:r>
                        <a:rPr lang="ru-RU" sz="800" u="none" strike="noStrike">
                          <a:latin typeface="+mj-lt"/>
                        </a:rPr>
                        <a:t>Указ Президента РФ от 1.01.2018  №2 </a:t>
                      </a:r>
                      <a:br>
                        <a:rPr lang="ru-RU" sz="800" u="none" strike="noStrike">
                          <a:latin typeface="+mj-lt"/>
                        </a:rPr>
                      </a:b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15,5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16,5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17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18,5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19,5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20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Основное мероприятие 01 «Повышение степени пожарной безопасности»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951"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latin typeface="+mj-lt"/>
                        </a:rPr>
                        <a:t>8.5.</a:t>
                      </a:r>
                      <a:endParaRPr lang="ru-RU" sz="800" b="1" i="1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+mj-lt"/>
                        </a:rPr>
                        <a:t>Подпрограмма 5. "Обеспечение мероприятий гражданской обороны"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0394"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latin typeface="+mj-lt"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Темп прироста степени обеспеченности запасами материально-технических, продовольственных, медицинских и иных средств для целей гражданской обороны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Приоритетный показатель</a:t>
                      </a:r>
                      <a:br>
                        <a:rPr lang="ru-RU" sz="800" u="none" strike="noStrike">
                          <a:latin typeface="+mj-lt"/>
                        </a:rPr>
                      </a:br>
                      <a:r>
                        <a:rPr lang="ru-RU" sz="800" u="none" strike="noStrike">
                          <a:latin typeface="+mj-lt"/>
                        </a:rPr>
                        <a:t>Указ Президента РФ от 20.12.2016  №696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Основное мероприятие 01 «Организация накопления, хранения, освежения и обслуживания запасов материально-технических, продовольственных, медицинских и иных средств в целях гражданской обороны»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99199"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latin typeface="+mj-lt"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Увеличение степени готовности к использованию по предназначению защитных сооружений и иных объектов ГО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Приоритетный показатель</a:t>
                      </a:r>
                      <a:br>
                        <a:rPr lang="ru-RU" sz="800" u="none" strike="noStrike">
                          <a:latin typeface="+mj-lt"/>
                        </a:rPr>
                      </a:br>
                      <a:r>
                        <a:rPr lang="ru-RU" sz="800" u="none" strike="noStrike">
                          <a:latin typeface="+mj-lt"/>
                        </a:rPr>
                        <a:t>Указ Президента РФ</a:t>
                      </a:r>
                      <a:br>
                        <a:rPr lang="ru-RU" sz="800" u="none" strike="noStrike">
                          <a:latin typeface="+mj-lt"/>
                        </a:rPr>
                      </a:br>
                      <a:r>
                        <a:rPr lang="ru-RU" sz="800" u="none" strike="noStrike">
                          <a:latin typeface="+mj-lt"/>
                        </a:rPr>
                        <a:t>от 20.12.2016  № 696 </a:t>
                      </a:r>
                      <a:br>
                        <a:rPr lang="ru-RU" sz="800" u="none" strike="noStrike">
                          <a:latin typeface="+mj-lt"/>
                        </a:rPr>
                      </a:b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latin typeface="+mj-lt"/>
                        </a:rPr>
                        <a:t>Основное мероприятие 02 «Обеспечение готовности защитных сооружений и других объектов гражданской обороны на территории муниципальных образований Московской области»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C9B9-88BE-4CD6-BECF-B2AAF7D9D972}" type="slidenum">
              <a:rPr lang="ru-RU" smtClean="0"/>
              <a:pPr/>
              <a:t>45</a:t>
            </a:fld>
            <a:endParaRPr lang="ru-RU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0"/>
          <a:ext cx="9144000" cy="111684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79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1602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7718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78251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№ </a:t>
                      </a:r>
                      <a:r>
                        <a:rPr lang="ru-RU" sz="800" u="none" strike="noStrike" dirty="0" err="1">
                          <a:latin typeface="+mj-lt"/>
                        </a:rPr>
                        <a:t>п</a:t>
                      </a:r>
                      <a:r>
                        <a:rPr lang="ru-RU" sz="800" u="none" strike="noStrike" dirty="0">
                          <a:latin typeface="+mj-lt"/>
                        </a:rPr>
                        <a:t>/</a:t>
                      </a:r>
                      <a:r>
                        <a:rPr lang="ru-RU" sz="800" u="none" strike="noStrike" dirty="0" err="1">
                          <a:latin typeface="+mj-lt"/>
                        </a:rPr>
                        <a:t>п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Планируемые результаты реализации муниципальной программы (подпрограммы) (Показатель реализации мероприятий)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Тип показателя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Единица измерения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latin typeface="+mj-lt"/>
                        </a:rPr>
                        <a:t>Базовое значение показателя на начало реализации Программы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vert="vert270"/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Планируемое значение по годам реализации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Номер и название основного мероприятия в перечне мероприятий подпрограммы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84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2020 год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2021 год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2022 год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2023 год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2024 год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3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+mj-lt"/>
                        </a:rPr>
                        <a:t>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+mj-lt"/>
                        </a:rPr>
                        <a:t>11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" y="980727"/>
          <a:ext cx="9163046" cy="652831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795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83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50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500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5784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4620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79084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20070"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 dirty="0">
                          <a:latin typeface="+mj-lt"/>
                        </a:rPr>
                        <a:t>9.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10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kern="1200" dirty="0">
                          <a:solidFill>
                            <a:prstClr val="black"/>
                          </a:solidFill>
                          <a:latin typeface="+mj-lt"/>
                          <a:ea typeface="+mn-ea"/>
                          <a:cs typeface="Calibri" pitchFamily="34" charset="0"/>
                        </a:rPr>
                        <a:t>Показатели муниципальной программы «</a:t>
                      </a:r>
                      <a:r>
                        <a:rPr kumimoji="0" lang="ru-RU" sz="900" b="1" u="none" strike="noStrike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Жилище</a:t>
                      </a:r>
                      <a:r>
                        <a:rPr kumimoji="0" lang="ru-RU" sz="900" b="1" kern="1200" dirty="0">
                          <a:solidFill>
                            <a:prstClr val="black"/>
                          </a:solidFill>
                          <a:latin typeface="+mj-lt"/>
                          <a:ea typeface="+mn-ea"/>
                          <a:cs typeface="Calibri" pitchFamily="34" charset="0"/>
                        </a:rPr>
                        <a:t>» Рузского городского округа</a:t>
                      </a:r>
                      <a:endParaRPr kumimoji="0" lang="ru-RU" sz="1050" b="1" kern="1200" dirty="0">
                        <a:solidFill>
                          <a:prstClr val="black"/>
                        </a:solidFill>
                        <a:latin typeface="+mj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070"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latin typeface="+mj-lt"/>
                        </a:rPr>
                        <a:t>9.1.</a:t>
                      </a:r>
                      <a:endParaRPr lang="ru-RU" sz="800" b="1" i="1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Подпрограмма 1. Комплексное освоение земельных участков в целях жилищного строительства и развитие застроенных территорий</a:t>
                      </a:r>
                      <a:endParaRPr lang="ru-RU" sz="800" b="1" i="1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3175"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latin typeface="+mj-lt"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latin typeface="+mj-lt"/>
                        </a:rPr>
                        <a:t>Количество семей, улучшивших жилищные условия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latin typeface="+mj-lt"/>
                        </a:rPr>
                        <a:t>Указы Президента РФ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Штука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latin typeface="+mj-lt"/>
                        </a:rPr>
                        <a:t>Основное мероприятие 01</a:t>
                      </a:r>
                      <a:br>
                        <a:rPr lang="ru-RU" sz="800" u="none" strike="noStrike" dirty="0">
                          <a:latin typeface="+mj-lt"/>
                        </a:rPr>
                      </a:br>
                      <a:r>
                        <a:rPr lang="ru-RU" sz="800" u="none" strike="noStrike" dirty="0">
                          <a:latin typeface="+mj-lt"/>
                        </a:rPr>
                        <a:t>Создание условий для развития рынка доступного жилья, развитие жилищного строительства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8288"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latin typeface="+mj-lt"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Количество уведомлений о соответствии (несоответствии) указанных в уведомлении о планируемом строительстве параметров объекта индивидуального жилищного строительства (далее – ИЖС) или садового дома установленным параметрам и допустимости размещения объекта ИЖС или садового дома на земельном участке, уведомлений о соответствии (несоответствии) построенных или реконструированных объектов ИЖС или садового дома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latin typeface="+mj-lt"/>
                        </a:rPr>
                        <a:t>Государственная программа Московской области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Единица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-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2 358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1 140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1 140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1 140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1 140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Основное мероприятие 07 «Финансовое обеспечение выполнения отдельных государственных полномочий в сфере жилищной политики, переданных органам местного самоуправления»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213"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latin typeface="+mj-lt"/>
                        </a:rPr>
                        <a:t>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Объем ввода индивидуального жилищного строительства, построенного населением за счет собственных и (или) кредитных средств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latin typeface="+mj-lt"/>
                        </a:rPr>
                        <a:t>Указ Президента РФ № 204</a:t>
                      </a:r>
                      <a:br>
                        <a:rPr lang="ru-RU" sz="800" u="none" strike="noStrike" dirty="0">
                          <a:latin typeface="+mj-lt"/>
                        </a:rPr>
                      </a:br>
                      <a:r>
                        <a:rPr lang="ru-RU" sz="800" u="none" strike="noStrike" dirty="0">
                          <a:latin typeface="+mj-lt"/>
                        </a:rPr>
                        <a:t>Показатель Национального проекта (Регионального проекта)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Тысяча квадратных метров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90,55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62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83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68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70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73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latin typeface="+mj-lt"/>
                        </a:rPr>
                        <a:t>Основное мероприятие 01 «Создание условий для развития рынка доступного жилья, развитие жилищного строительства»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1440"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latin typeface="+mj-lt"/>
                        </a:rPr>
                        <a:t>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Решаем проблемы дольщиков. Сопровождение проблемных объектов до восстановления прав пострадавших граждан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Обращение Рейтинг-50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-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Основное мероприятие 04 «Обеспечение прав пострадавших граждан-соинвесторов»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0070"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 dirty="0">
                          <a:latin typeface="+mj-lt"/>
                        </a:rPr>
                        <a:t>9.2.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+mj-lt"/>
                        </a:rPr>
                        <a:t>Подпрограмма: 2. Обеспечение жильем молодых семей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4179"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latin typeface="+mj-lt"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Количество молодых семей, получивших свидетельство о праве на получение социальной выплаты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Соглашение с ФОИВ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Семья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23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Основное мероприятие 01 «Оказание государственной поддержки молодым семьям в виде социальных выплат на приобретение жилого помещения или на создание объекта индивидуального жилищного строительства»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9936"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latin typeface="+mj-lt"/>
                        </a:rPr>
                        <a:t>9.3.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Подпрограмма 3. Обеспечение жильем детей-сирот и детей, оставшихся без попечения родителей, лиц из числа детей-сирот и детей, оставшихся без попечения родителей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122396"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latin typeface="+mj-lt"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Доля детей-сирот и детей, оставшихся без попечения родителей, лиц из числа детей-сирот и детей, оставшихся без попечения родителей, состоящих на учете на получение жилого помещения, включая лиц в возрасте от 23 лет и старше, обеспеченных жилыми помещениями за отчетный год, в общей численности детей-сирот и детей, оставшихся без попечения родителей, лиц из числа детей-сирот и детей, оставшихся без попечения родителей, включенных в список детей-сирот и детей, оставшихся без попечения родителей, лиц из их числа, которые подлежат обеспечению жилыми помещениями, в отчетном году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Соглашение с ФОИВ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Основное мероприятие 01 «Оказание мер социальной поддержки детям-сиротам, детям, оставшимся без попечения родителей, лицам из числа указанной категории детей, а также гражданам, желающим взять детей на воспитание в семью»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76918"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latin typeface="+mj-lt"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Численность детей сирот и детей, оставшихся без попечения родителей, лиц из числа детей-сирот и детей, оставшихся без попечения родителей, обеспеченных благоустроенными жилыми помещениями специализированного жилищного фонда по договорам найма специализированных жилых помещений в отчетном финансовом году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Соглашение с ФОИВ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Человек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Основное мероприятие 01 «Оказание мер социальной поддержки детям-сиротам, детям, оставшимся без попечения родителей, лицам из числа указанной категории детей, а также гражданам, желающим взять детей на воспитание в семью»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0975"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latin typeface="+mj-lt"/>
                        </a:rPr>
                        <a:t>9.4.</a:t>
                      </a:r>
                      <a:endParaRPr lang="ru-RU" sz="900" b="1" i="1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10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kern="12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Calibri" pitchFamily="34" charset="0"/>
                        </a:rPr>
                        <a:t>Показатели муниципальной программы «</a:t>
                      </a:r>
                      <a:r>
                        <a:rPr kumimoji="0" lang="ru-RU" sz="9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Социальная ипотека</a:t>
                      </a:r>
                      <a:r>
                        <a:rPr kumimoji="0" lang="ru-RU" sz="900" b="1" kern="12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Calibri" pitchFamily="34" charset="0"/>
                        </a:rPr>
                        <a:t>» Рузского городского округа</a:t>
                      </a:r>
                      <a:endParaRPr kumimoji="0" lang="ru-RU" sz="1050" b="1" kern="1200" dirty="0">
                        <a:solidFill>
                          <a:prstClr val="black"/>
                        </a:solidFill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853407"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latin typeface="+mj-lt"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Количество участников подпрограммы, получивших финансовую помощь, предоставляемую для погашения основной части долга по ипотечному жилищному кредиту (I этап)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Показатель МП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Человек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latin typeface="+mj-lt"/>
                        </a:rPr>
                        <a:t>Основное мероприятие 01 «I этап реализации подпрограммы 4. Компенсация оплаты основного долга по ипотечному жилищному кредиту»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C9B9-88BE-4CD6-BECF-B2AAF7D9D972}" type="slidenum">
              <a:rPr lang="ru-RU" smtClean="0"/>
              <a:pPr/>
              <a:t>46</a:t>
            </a:fld>
            <a:endParaRPr lang="ru-RU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0"/>
          <a:ext cx="9144000" cy="111684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79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1602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7718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78251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№ </a:t>
                      </a:r>
                      <a:r>
                        <a:rPr lang="ru-RU" sz="800" u="none" strike="noStrike" dirty="0" err="1">
                          <a:latin typeface="+mj-lt"/>
                        </a:rPr>
                        <a:t>п</a:t>
                      </a:r>
                      <a:r>
                        <a:rPr lang="ru-RU" sz="800" u="none" strike="noStrike" dirty="0">
                          <a:latin typeface="+mj-lt"/>
                        </a:rPr>
                        <a:t>/</a:t>
                      </a:r>
                      <a:r>
                        <a:rPr lang="ru-RU" sz="800" u="none" strike="noStrike" dirty="0" err="1">
                          <a:latin typeface="+mj-lt"/>
                        </a:rPr>
                        <a:t>п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Планируемые результаты реализации муниципальной программы (подпрограммы) (Показатель реализации мероприятий)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Тип показателя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Единица измерения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latin typeface="+mj-lt"/>
                        </a:rPr>
                        <a:t>Базовое значение показателя на начало реализации Программы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vert="vert270"/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Планируемое значение по годам реализации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Номер и название основного мероприятия в перечне мероприятий подпрограммы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84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2020 год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2021 год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2022 год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2023 год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2024 год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3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+mj-lt"/>
                        </a:rPr>
                        <a:t>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+mj-lt"/>
                        </a:rPr>
                        <a:t>11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" y="980727"/>
          <a:ext cx="9163042" cy="6472741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795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50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500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5784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4620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79084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216025"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 dirty="0">
                          <a:latin typeface="+mj-lt"/>
                        </a:rPr>
                        <a:t>9.7.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+mj-lt"/>
                        </a:rPr>
                        <a:t>Подпрограмма: 7. Улучшение жилищных условий отдельных категорий многодетных семей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310"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latin typeface="+mj-lt"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Количество свидетельств о праве на получение жилищной субсидии на приобретение жилого помещения или строительство индивидуального жилого дома, выданных многодетным семьям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Показатель МП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Штука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Основное мероприятие 01 «Предоставление многодетным семьям жилищных субсидий на приобретение жилого помещения или строительство индивидуального жилого дома»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8786"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latin typeface="+mj-lt"/>
                        </a:rPr>
                        <a:t>9.8.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latin typeface="+mj-lt"/>
                        </a:rPr>
                        <a:t>Подпрограмма: 8. Обеспечение жильем отдельных категорий граждан, установленных федеральным законодательством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8742"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latin typeface="+mj-lt"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latin typeface="+mj-lt"/>
                        </a:rPr>
                        <a:t>Количество ветеранов и инвалидов Великой Отечественной войны, членов семей погибших (умерших) инвалидов и участников Великой Отечественной войны, получивших государственную поддержку по обеспечению жилыми помещениями за счет средств федерального бюджета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Показатель МП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Человек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-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Основное мероприятие 03 «Оказание государственной поддержки по обеспечению жильем граждан, уволенных с военной службы, и приравненных к ним лиц в соответствии с Федеральным законом от 8 декабря 2010 года № 342-ФЗ «О внесении изменений в Федеральный закон «О статусе военнослужащих» и об обеспечении жилыми помещениями некоторых категорий граждан»»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8742"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latin typeface="+mj-lt"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Количество граждан, уволенных с военной службы, и приравненных к ним лиц, получивших государственную поддержку по обеспечению жилыми помещениями за счет средств федерального бюджета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Показатель МП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Человек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-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Основное мероприятие 03 «Оказание государственной поддержки по обеспечению жильем граждан, уволенных с военной службы, и приравненных к ним лиц в соответствии с Федеральным законом от 8 декабря 2010 года № 342-ФЗ «О внесении изменений в Федеральный закон «О статусе военнослужащих» и об обеспечении жилыми помещениями некоторых категорий граждан»»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7816"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latin typeface="+mj-lt"/>
                        </a:rPr>
                        <a:t>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Количество инвалидов и ветеранов боевых действий, членов семей погибших (умерших) инвалидов и ветеранов боевых действий, получивших государственную поддержку по обеспечению жилыми помещениями за счет средств федерального бюджета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Показатель МП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Человек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-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Основное мероприятие 03 «Оказание государственной поддержки по обеспечению жильем граждан, уволенных с военной службы, и приравненных к ним лиц в соответствии с Федеральным законом от 8 декабря 2010 года № 342-ФЗ «О внесении изменений в Федеральный закон «О статусе военнослужащих» и об обеспечении жилыми помещениями некоторых категорий граждан»»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0844"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latin typeface="+mj-lt"/>
                        </a:rPr>
                        <a:t>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Количество инвалидов и семей, имеющих детей-инвалидов, получивших государственную поддержку по обеспечению жилыми помещениями за счет средств федерального бюджета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Показатель МП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Человек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-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latin typeface="+mj-lt"/>
                        </a:rPr>
                        <a:t>Основное мероприятие 02 «Оказание государственной поддержки по обеспечению жильем отдельных категорий граждан, установленных федеральными законами от 12 января 1995 года № 5-ФЗ «О ветеранах» и от 24 ноября 1995 года № 181-ФЗ «О социальной защите инвалидов в Российской Федерации»»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3541">
                <a:tc gridSpan="1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kern="12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Calibri" pitchFamily="34" charset="0"/>
                        </a:rPr>
                        <a:t>Показатели муниципальной программы «</a:t>
                      </a:r>
                      <a:r>
                        <a:rPr kumimoji="0" lang="ru-RU" sz="105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Развитие инженерной инфраструктуры и </a:t>
                      </a:r>
                      <a:r>
                        <a:rPr kumimoji="0" lang="ru-RU" sz="105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энергоэффективности</a:t>
                      </a:r>
                      <a:r>
                        <a:rPr kumimoji="0" lang="ru-RU" sz="1050" b="1" kern="12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Calibri" pitchFamily="34" charset="0"/>
                        </a:rPr>
                        <a:t>» Рузского городского округа</a:t>
                      </a:r>
                      <a:endParaRPr kumimoji="0" lang="ru-RU" sz="1200" b="1" kern="1200" dirty="0">
                        <a:solidFill>
                          <a:prstClr val="black"/>
                        </a:solidFill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1" kern="1200" dirty="0">
                        <a:solidFill>
                          <a:prstClr val="black"/>
                        </a:solidFill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5385"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1" i="1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10.1</a:t>
                      </a:r>
                      <a:r>
                        <a:rPr lang="ru-RU" sz="800" b="1" i="1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.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Подпрограмма 1. Чистая вода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96076"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Количество созданных и восстановленных ВЗУ, ВНС и станций водоподготовки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Обращение Губернатора Московской области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Единиц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Основное мероприятие 02 «Строительство, реконструкция, капитальный ремонт, приобретение, монтаж и ввод в эксплуатацию объектов водоснабжения на территории муниципальных образований Московской области»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02927"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Увеличение доли населения, обеспеченного доброкачественной питьевой водой из централизованных источников водоснабжения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Показатель МП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Процент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83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86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86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87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88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89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Основное мероприятие 02 «Строительство, реконструкция, капитальный ремонт, приобретение, монтаж и ввод в эксплуатацию объектов водоснабжения на территории муниципальных образований Московской области»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Количество очищенных и отремонтированных общественных питьевых колодцев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Показатель МП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Единица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37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41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37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37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37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Основное мероприятие 02 «Строительство, реконструкция, капитальный ремонт, приобретение, монтаж и ввод в эксплуатацию объектов водоснабжения на территории муниципальных образований Московской области»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C9B9-88BE-4CD6-BECF-B2AAF7D9D972}" type="slidenum">
              <a:rPr lang="ru-RU" smtClean="0"/>
              <a:pPr/>
              <a:t>47</a:t>
            </a:fld>
            <a:endParaRPr lang="ru-RU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0"/>
          <a:ext cx="9144000" cy="111684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79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1602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7718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78251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№ </a:t>
                      </a:r>
                      <a:r>
                        <a:rPr lang="ru-RU" sz="800" u="none" strike="noStrike" dirty="0" err="1">
                          <a:latin typeface="+mj-lt"/>
                        </a:rPr>
                        <a:t>п</a:t>
                      </a:r>
                      <a:r>
                        <a:rPr lang="ru-RU" sz="800" u="none" strike="noStrike" dirty="0">
                          <a:latin typeface="+mj-lt"/>
                        </a:rPr>
                        <a:t>/</a:t>
                      </a:r>
                      <a:r>
                        <a:rPr lang="ru-RU" sz="800" u="none" strike="noStrike" dirty="0" err="1">
                          <a:latin typeface="+mj-lt"/>
                        </a:rPr>
                        <a:t>п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Планируемые результаты реализации муниципальной программы (подпрограммы) (Показатель реализации мероприятий)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Тип показателя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Единица измерения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latin typeface="+mj-lt"/>
                        </a:rPr>
                        <a:t>Базовое значение показателя на начало реализации Программы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vert="vert270"/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Планируемое значение по годам реализации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Номер и название основного мероприятия в перечне мероприятий подпрограммы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84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2020 год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2021 год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2022 год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2023 год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2024 год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3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+mj-lt"/>
                        </a:rPr>
                        <a:t>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+mj-lt"/>
                        </a:rPr>
                        <a:t>11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" y="980727"/>
          <a:ext cx="9163042" cy="6553241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795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50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500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5784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4620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79084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212178"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 dirty="0">
                          <a:latin typeface="+mj-lt"/>
                        </a:rPr>
                        <a:t>10.2.</a:t>
                      </a:r>
                      <a:endParaRPr lang="ru-RU" sz="700" b="1" i="1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+mj-lt"/>
                        </a:rPr>
                        <a:t>Подпрограмма: 2. Системы водоотведения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9383">
                <a:tc>
                  <a:txBody>
                    <a:bodyPr/>
                    <a:lstStyle/>
                    <a:p>
                      <a:pPr algn="r" fontAlgn="t"/>
                      <a:r>
                        <a:rPr lang="ru-RU" sz="700" u="none" strike="noStrike">
                          <a:latin typeface="+mj-lt"/>
                        </a:rPr>
                        <a:t>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 Количество построенных, реконструированных, отремонтированных коллекторов (участков), канализационных насосных станций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Обращение Губернатора Московской области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Единиц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-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Основное мероприятие 01 «Строительство, реконструкция (модернизация), капитальный ремонт, приобретение, монтаж и ввод в эксплуатацию объектов очистки сточных вод на территории муниципальных образований Московской области»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5446">
                <a:tc>
                  <a:txBody>
                    <a:bodyPr/>
                    <a:lstStyle/>
                    <a:p>
                      <a:pPr algn="r" fontAlgn="t"/>
                      <a:r>
                        <a:rPr lang="ru-RU" sz="700" u="none" strike="noStrike">
                          <a:latin typeface="+mj-lt"/>
                        </a:rPr>
                        <a:t>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 Количество созданных и восстановленных объектов очистки сточных вод суммарной производительностью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Отраслевой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Единиц на тысячу кубических метров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-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-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Основное мероприятие 01 «Строительство, реконструкция (модернизация), капитальный ремонт, приобретение, монтаж и ввод в эксплуатацию объектов очистки сточных вод на территории муниципальных образований Московской области»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9383">
                <a:tc>
                  <a:txBody>
                    <a:bodyPr/>
                    <a:lstStyle/>
                    <a:p>
                      <a:pPr algn="r" fontAlgn="t"/>
                      <a:r>
                        <a:rPr lang="ru-RU" sz="700" u="none" strike="noStrike">
                          <a:latin typeface="+mj-lt"/>
                        </a:rPr>
                        <a:t>3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Прирост мощности очистных сооружений, обеспечивающих сокращение отведения в реку Волгу загрязненных сточных вод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Региональный проект «Оздоровление Волги»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Кубический километр в год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-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Основное мероприятие 01 «Строительство, реконструкция (модернизация), капитальный ремонт, приобретение, монтаж и ввод в эксплуатацию объектов очистки сточных вод на территории муниципальных образований Московской области»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9383">
                <a:tc>
                  <a:txBody>
                    <a:bodyPr/>
                    <a:lstStyle/>
                    <a:p>
                      <a:pPr algn="r" fontAlgn="t"/>
                      <a:r>
                        <a:rPr lang="ru-RU" sz="700" u="none" strike="noStrike">
                          <a:latin typeface="+mj-lt"/>
                        </a:rPr>
                        <a:t>4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Увеличение доли сточных вод, очищенных до нормативных значений, в общем объеме сточных вод, пропущенных через очистные сооружения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Показатель МП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Основное мероприятие 01 «Строительство, реконструкция (модернизация), капитальный ремонт, приобретение, монтаж и ввод в эксплуатацию объектов очистки сточных вод на территории муниципальных образований Московской области»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2178"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>
                          <a:latin typeface="+mj-lt"/>
                        </a:rPr>
                        <a:t>10.3.</a:t>
                      </a:r>
                      <a:endParaRPr lang="ru-RU" sz="700" b="1" i="1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+mj-lt"/>
                        </a:rPr>
                        <a:t>Подпрограмма 3. "Создание условий для обеспечения качественными коммунальными услугами"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9383">
                <a:tc>
                  <a:txBody>
                    <a:bodyPr/>
                    <a:lstStyle/>
                    <a:p>
                      <a:pPr algn="r" fontAlgn="t"/>
                      <a:r>
                        <a:rPr lang="ru-RU" sz="700" u="none" strike="noStrike">
                          <a:latin typeface="+mj-lt"/>
                        </a:rPr>
                        <a:t>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Количество созданных и восстановленных объектов коммунальной инфраструктуры (котельные, ЦТП, сети)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Обращение Губернатора Московской области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Единица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-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Основное мероприятие 02 «Строительство, реконструкция, капитальный ремонт, приобретение, монтаж и ввод в эксплуатацию объектов коммунальной инфраструктуры на территории муниципальных образований Московской области»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3320">
                <a:tc>
                  <a:txBody>
                    <a:bodyPr/>
                    <a:lstStyle/>
                    <a:p>
                      <a:pPr algn="r" fontAlgn="t"/>
                      <a:r>
                        <a:rPr lang="ru-RU" sz="700" u="none" strike="noStrike">
                          <a:latin typeface="+mj-lt"/>
                        </a:rPr>
                        <a:t>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Доля актуальных схем теплоснабжения, водоснабжения и водоотведения, программ комплексного развития систем коммунальной инфраструктуры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Показатель МП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67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Основное мероприятие 05 «Мониторинг разработки и утверждения схем водоснабжения и водоотведения, теплоснабжения, а также программ комплексного развития систем коммунальной инфраструктуры городских округов»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89383">
                <a:tc>
                  <a:txBody>
                    <a:bodyPr/>
                    <a:lstStyle/>
                    <a:p>
                      <a:pPr algn="r" fontAlgn="t"/>
                      <a:r>
                        <a:rPr lang="ru-RU" sz="700" u="none" strike="noStrike">
                          <a:latin typeface="+mj-lt"/>
                        </a:rPr>
                        <a:t>3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Погашение просроченной задолженности перед поставщиками энергоресурсов (газа, электроэнергии, тепловой энергии) с целью повышения эффективности работы предприятий, оказывающих услуги в сфере жилищно-коммунального хозяйства, в размере не менее суммы предоставленных иных межбюджетных трансфертов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Показатель МП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Рубль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-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37000000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2000000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Основное мероприятие 04 «Создание экономических условий для повышения эффективности работы организаций жилищно-коммунального хозяйства»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2178"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>
                          <a:latin typeface="+mj-lt"/>
                        </a:rPr>
                        <a:t>10.4.</a:t>
                      </a:r>
                      <a:endParaRPr lang="ru-RU" sz="700" b="1" i="1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+mj-lt"/>
                        </a:rPr>
                        <a:t>Подпрограмма 4. "Энергосбережение и повышение энергетической эффективности"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1194">
                <a:tc>
                  <a:txBody>
                    <a:bodyPr/>
                    <a:lstStyle/>
                    <a:p>
                      <a:pPr algn="r" fontAlgn="t"/>
                      <a:r>
                        <a:rPr lang="ru-RU" sz="700" u="none" strike="noStrike">
                          <a:latin typeface="+mj-lt"/>
                        </a:rPr>
                        <a:t>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Доля многоквартирных домов с присвоенными классами энергоэфективности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Государствен- ная программа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22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22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22,9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24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25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26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Основное мероприятие 03 «Повышение энергетической эффективности многоквартирных домов»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7257">
                <a:tc>
                  <a:txBody>
                    <a:bodyPr/>
                    <a:lstStyle/>
                    <a:p>
                      <a:pPr algn="r" fontAlgn="t"/>
                      <a:r>
                        <a:rPr lang="ru-RU" sz="700" u="none" strike="noStrike">
                          <a:latin typeface="+mj-lt"/>
                        </a:rPr>
                        <a:t>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Доля зданий, строений, сооружений органов местного самоуправления и муниципальных учреждений, оснащенных приборами учета потребляемых энергетических ресурсов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Отраслевой показатель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68,86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Основное мероприятие 01 «Повышение энергетической эффективности муниципальных учреждений Московской области»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7257">
                <a:tc>
                  <a:txBody>
                    <a:bodyPr/>
                    <a:lstStyle/>
                    <a:p>
                      <a:pPr algn="r" fontAlgn="t"/>
                      <a:r>
                        <a:rPr lang="ru-RU" sz="700" u="none" strike="noStrike">
                          <a:latin typeface="+mj-lt"/>
                        </a:rPr>
                        <a:t>3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Доля зданий, строений, сооружений муниципальной собственности, соответствующих нормальному уровню энергетической эффективности и выше (А, B, C, D)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Отраслевой показатель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21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Основное мероприятие 01 «Повышение энергетической эффективности муниципальных учреждений Московской области»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46776">
                <a:tc>
                  <a:txBody>
                    <a:bodyPr/>
                    <a:lstStyle/>
                    <a:p>
                      <a:pPr algn="r" fontAlgn="t"/>
                      <a:r>
                        <a:rPr lang="ru-RU" sz="700" u="none" strike="noStrike" dirty="0">
                          <a:latin typeface="+mj-lt"/>
                        </a:rPr>
                        <a:t>4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latin typeface="+mj-lt"/>
                        </a:rPr>
                        <a:t>Бережливый учет - Оснащенность многоквартирных домов </a:t>
                      </a:r>
                      <a:r>
                        <a:rPr lang="ru-RU" sz="800" u="none" strike="noStrike" dirty="0" err="1">
                          <a:latin typeface="+mj-lt"/>
                        </a:rPr>
                        <a:t>общедомовыми</a:t>
                      </a:r>
                      <a:r>
                        <a:rPr lang="ru-RU" sz="800" u="none" strike="noStrike" dirty="0">
                          <a:latin typeface="+mj-lt"/>
                        </a:rPr>
                        <a:t> приборами учета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 err="1">
                          <a:latin typeface="+mj-lt"/>
                        </a:rPr>
                        <a:t>Государствен</a:t>
                      </a:r>
                      <a:r>
                        <a:rPr lang="ru-RU" sz="800" u="none" strike="noStrike" dirty="0">
                          <a:latin typeface="+mj-lt"/>
                        </a:rPr>
                        <a:t>- </a:t>
                      </a:r>
                      <a:r>
                        <a:rPr lang="ru-RU" sz="800" u="none" strike="noStrike" dirty="0" err="1">
                          <a:latin typeface="+mj-lt"/>
                        </a:rPr>
                        <a:t>ная</a:t>
                      </a:r>
                      <a:r>
                        <a:rPr lang="ru-RU" sz="800" u="none" strike="noStrike" dirty="0">
                          <a:latin typeface="+mj-lt"/>
                        </a:rPr>
                        <a:t> программа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Процент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40,47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52,5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54,83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64,4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76,4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88,5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latin typeface="+mj-lt"/>
                        </a:rPr>
                        <a:t>Основное мероприятие 02 «Организация учета энергоресурсов в жилищном фонде Московской области»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C9B9-88BE-4CD6-BECF-B2AAF7D9D972}" type="slidenum">
              <a:rPr lang="ru-RU" smtClean="0"/>
              <a:pPr/>
              <a:t>48</a:t>
            </a:fld>
            <a:endParaRPr lang="ru-RU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0"/>
          <a:ext cx="9144000" cy="111684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79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1602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7718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78251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№ </a:t>
                      </a:r>
                      <a:r>
                        <a:rPr lang="ru-RU" sz="800" u="none" strike="noStrike" dirty="0" err="1">
                          <a:latin typeface="+mj-lt"/>
                        </a:rPr>
                        <a:t>п</a:t>
                      </a:r>
                      <a:r>
                        <a:rPr lang="ru-RU" sz="800" u="none" strike="noStrike" dirty="0">
                          <a:latin typeface="+mj-lt"/>
                        </a:rPr>
                        <a:t>/</a:t>
                      </a:r>
                      <a:r>
                        <a:rPr lang="ru-RU" sz="800" u="none" strike="noStrike" dirty="0" err="1">
                          <a:latin typeface="+mj-lt"/>
                        </a:rPr>
                        <a:t>п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Планируемые результаты реализации муниципальной программы (подпрограммы) (Показатель реализации мероприятий)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Тип показателя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Единица измерения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latin typeface="+mj-lt"/>
                        </a:rPr>
                        <a:t>Базовое значение показателя на начало реализации Программы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vert="vert270"/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Планируемое значение по годам реализации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Номер и название основного мероприятия в перечне мероприятий подпрограммы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84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2020 год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2021 год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2022 год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2023 год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2024 год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3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+mj-lt"/>
                        </a:rPr>
                        <a:t>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+mj-lt"/>
                        </a:rPr>
                        <a:t>11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" y="980727"/>
          <a:ext cx="9163042" cy="745502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795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50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500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5784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4620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79084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212178">
                <a:tc gridSpan="1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kern="1200" dirty="0">
                          <a:latin typeface="+mj-lt"/>
                        </a:rPr>
                        <a:t>Показатели муниципальной программы «Предпринимательство» Рузского городского округа</a:t>
                      </a:r>
                      <a:endParaRPr kumimoji="0" lang="ru-RU" sz="900" b="1" kern="1200" dirty="0">
                        <a:solidFill>
                          <a:prstClr val="black"/>
                        </a:solidFill>
                        <a:latin typeface="+mj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7863"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 dirty="0">
                          <a:latin typeface="+mj-lt"/>
                        </a:rPr>
                        <a:t>11.1.</a:t>
                      </a:r>
                      <a:endParaRPr lang="ru-RU" sz="700" b="1" i="1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Подпрограмма 1 Инвестиции 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010"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latin typeface="+mj-lt"/>
                        </a:rPr>
                        <a:t>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latin typeface="+mj-lt"/>
                        </a:rPr>
                        <a:t>Объем инвестиций, привлеченных в основной капитал (без учета бюджетных инвестиций ), на душу населения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latin typeface="+mj-lt"/>
                        </a:rPr>
                        <a:t>Рейтинг-45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Тысяча рублей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latin typeface="+mj-lt"/>
                        </a:rPr>
                        <a:t>50,72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57,19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164,3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166,6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latin typeface="+mj-lt"/>
                        </a:rPr>
                        <a:t>170,5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175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latin typeface="+mj-lt"/>
                        </a:rPr>
                        <a:t>Основное мероприятие 07 «Организация работ по поддержке и развитию промышленного потенциала»    </a:t>
                      </a:r>
                      <a:br>
                        <a:rPr lang="ru-RU" sz="800" u="none" strike="noStrike" dirty="0">
                          <a:latin typeface="+mj-lt"/>
                        </a:rPr>
                      </a:b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5797"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latin typeface="+mj-lt"/>
                        </a:rPr>
                        <a:t>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Площадь территории, на которую привлечены новые резиденты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Отраслевой показатель (показатель госпрограммы)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Гектар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3,78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Основное мероприятие 02 «Создание многофункциональных индустриальных парков, технологических парков, промышленных площадок»      </a:t>
                      </a:r>
                      <a:br>
                        <a:rPr lang="ru-RU" sz="800" u="none" strike="noStrike">
                          <a:latin typeface="+mj-lt"/>
                        </a:rPr>
                      </a:b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8632"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latin typeface="+mj-lt"/>
                        </a:rPr>
                        <a:t>3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Количество созданных рабочих мест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Указ Президента РФ №596 от 07.05.2012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Единиц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1167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850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900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910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920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930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Основное мероприятие 07 «Организация работ по поддержке и развитию промышленного потенциала»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3387"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latin typeface="+mj-lt"/>
                        </a:rPr>
                        <a:t>4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Увеличение среднемесячной заработной платы работников организаций, не относящихся к субъектам малого предпринимательства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Указы Президента РФ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113,7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104,3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103,2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104,1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103,9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104,7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Основное мероприятие 07 «Организация работ по поддержке и развитию промышленного потенциала»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158"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latin typeface="+mj-lt"/>
                        </a:rPr>
                        <a:t>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Количество многопрофильных индустриальных парков, технологических парков, промышленных площадок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Обращение Губернатора Московской области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Единиц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Основное мероприятие 02 «Создание многофункциональных индустриальных парков, технологических парков, промышленных площадок»      </a:t>
                      </a:r>
                      <a:br>
                        <a:rPr lang="ru-RU" sz="800" u="none" strike="noStrike">
                          <a:latin typeface="+mj-lt"/>
                        </a:rPr>
                      </a:b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9009"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latin typeface="+mj-lt"/>
                        </a:rPr>
                        <a:t>6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Процент заполняемости многопрофильных индустриальных парков, технологических парков, промышленных площадок индустриальных парков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Отраслевой показатель (показатель госпрограммы)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44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47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50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53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56,59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Основное мероприятие 02 «Создание многофункциональных индустриальных парков, технологических парков, промышленных площадок»      </a:t>
                      </a:r>
                      <a:br>
                        <a:rPr lang="ru-RU" sz="800" u="none" strike="noStrike">
                          <a:latin typeface="+mj-lt"/>
                        </a:rPr>
                      </a:b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2178"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latin typeface="+mj-lt"/>
                        </a:rPr>
                        <a:t>7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Количество привлеченных резидентов на территории многофункциональных индустриальных парков, технологических парков, промышленных площадок муниципальных образований Московской области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Отраслевой показатель (показатель госпрограммы)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Единиц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Основное мероприятие 02 «Создание многофункциональных индустриальных парков, технологических парков, промышленных площадок» 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2711"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latin typeface="+mj-lt"/>
                        </a:rPr>
                        <a:t>8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Темп роста (индекс роста) физического объема инвестиций в основной капитал, за исключением инвестиций инфраструктурных монополий (федеральные проекты) и бюджетных ассигнований федерального бюджета за отчетный период (прошлый год))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Отраслевой показатель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процентов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-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-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58,98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102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103,1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106,8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Основное мероприятие 07 «Организация работ по поддержке и развитию промышленного потенциала»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29522"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 dirty="0">
                          <a:latin typeface="+mj-lt"/>
                        </a:rPr>
                        <a:t>11.2</a:t>
                      </a:r>
                      <a:endParaRPr lang="ru-RU" sz="700" b="1" i="1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Подпрограмма 2 Развитие конкуренции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89383"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latin typeface="+mj-lt"/>
                        </a:rPr>
                        <a:t>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Доля закупок среди субъектов малого и среднего предпринимательства, социально ориентированных некоммерческих организаций, осуществляемых в соответствии с Федеральным законом от 05.04.2013 № 44-ФЗ "О контрактной системе в сфере закупок товаров, работ, услуг для обеспечения государственных и муниципальных нужд"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Приоритетный показатель (показатель госпрограммы)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25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30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33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34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35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35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Основное мероприятие 02 «Развитие конкурентной среды в рамках Федерального закона № 44-ФЗ»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2178"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latin typeface="+mj-lt"/>
                        </a:rPr>
                        <a:t>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Доля несостоявшихся торгов от общего количества объявленных торгов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Приоритетный показатель (показатель госпрограммы)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20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40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40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40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40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40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Основное мероприятие 02 «Развитие конкурентной среды в рамках Федерального закона № 44-ФЗ»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1194"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latin typeface="+mj-lt"/>
                        </a:rPr>
                        <a:t>3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Среднее количество участников на состоявшихся торгах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Приоритетный показатель (показатель госпрограммы)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Единиц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4,2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3,4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4,2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4,3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4,4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4,5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Основное мероприятие 02 «Развитие конкурентной среды в рамках Федерального закона № 44-ФЗ»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57257"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latin typeface="+mj-lt"/>
                        </a:rPr>
                        <a:t>4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Доля обоснованных, частично обоснованных жалоб в Федеральную антимонопольную службу (ФАС России) (от общего количества опубликованных торгов)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Приоритетный показатель (показатель госпрограммы)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1,2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3,6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3,6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3,6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3,6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3,6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Основное мероприятие 02 «Развитие конкурентной среды в рамках Федерального закона № 44-ФЗ»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57257"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latin typeface="+mj-lt"/>
                        </a:rPr>
                        <a:t>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Доля общей экономии денежных средств от общей суммы состоявшихся торгов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Приоритетный показатель (показатель госпрограммы)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Основное мероприятие 02 «Развитие конкурентной среды в рамках Федерального закона № 44-ФЗ»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546776"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 dirty="0">
                          <a:latin typeface="+mj-lt"/>
                        </a:rPr>
                        <a:t>6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Количество реализованных требований Стандарта развития конкуренции в муниципальном образовании Московской области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Приоритетный показатель (показатель госпрограммы)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Единиц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latin typeface="+mj-lt"/>
                        </a:rPr>
                        <a:t>Основное мероприятие 04 «Реализация комплекса мер по содействию развитию конкуренции»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C9B9-88BE-4CD6-BECF-B2AAF7D9D972}" type="slidenum">
              <a:rPr lang="ru-RU" smtClean="0"/>
              <a:pPr/>
              <a:t>49</a:t>
            </a:fld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0" y="0"/>
            <a:ext cx="9144000" cy="34051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u="sng" dirty="0">
                <a:latin typeface="Arial Black" pitchFamily="34" charset="0"/>
              </a:rPr>
              <a:t>Информация об основных показателях социально-экономического развития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" y="404668"/>
          <a:ext cx="9036494" cy="6459635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28253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27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55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91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70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709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0634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7918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825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1126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3764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latin typeface="+mj-lt"/>
                        </a:rPr>
                        <a:t>Показатели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latin typeface="+mj-lt"/>
                        </a:rPr>
                        <a:t>Единицы измерения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/>
                        <a:t>Отчет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/>
                        <a:t>Оценка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68" marR="5968" marT="5968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/>
                        <a:t>2022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68" marR="5968" marT="5968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/>
                        <a:t>2023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68" marR="5968" marT="5968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/>
                        <a:t>2024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68" marR="5968" marT="5968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69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latin typeface="+mj-lt"/>
                        </a:rPr>
                        <a:t>2020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latin typeface="+mj-lt"/>
                        </a:rPr>
                        <a:t>2021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latin typeface="+mj-lt"/>
                        </a:rPr>
                        <a:t>Прогноз вариант 1 (консервативный)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latin typeface="+mj-lt"/>
                        </a:rPr>
                        <a:t>Прогноз вариант 2 (базовый)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latin typeface="+mj-lt"/>
                        </a:rPr>
                        <a:t>Прогноз вариант 1 (консервативный)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latin typeface="+mj-lt"/>
                        </a:rPr>
                        <a:t>Прогноз вариант 2 (базовый)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latin typeface="+mj-lt"/>
                        </a:rPr>
                        <a:t>Прогноз вариант 1 (консервативный)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+mj-lt"/>
                        </a:rPr>
                        <a:t>Прогноз вариант 2 (базовый)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40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latin typeface="+mj-lt"/>
                        </a:rPr>
                        <a:t>1. Демографические показатели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+mj-lt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+mj-lt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+mj-lt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+mj-lt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+mj-lt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+mj-lt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+mj-lt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latin typeface="+mj-lt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+mj-lt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16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latin typeface="+mj-lt"/>
                        </a:rPr>
                        <a:t>Численность постоянного населения (на конец года)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1612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latin typeface="+mj-lt"/>
                        </a:rPr>
                        <a:t>человек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+mj-lt"/>
                        </a:rPr>
                        <a:t>60 743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+mj-lt"/>
                        </a:rPr>
                        <a:t>60 343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latin typeface="+mj-lt"/>
                        </a:rPr>
                        <a:t>59 944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+mj-lt"/>
                        </a:rPr>
                        <a:t>60 043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+mj-lt"/>
                        </a:rPr>
                        <a:t>59 644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+mj-lt"/>
                        </a:rPr>
                        <a:t>59 853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latin typeface="+mj-lt"/>
                        </a:rPr>
                        <a:t>59 423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+mj-lt"/>
                        </a:rPr>
                        <a:t>59 753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40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latin typeface="+mj-lt"/>
                        </a:rPr>
                        <a:t>2. Промышленное производство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+mj-lt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+mj-lt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+mj-lt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latin typeface="+mj-lt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+mj-lt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+mj-lt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+mj-lt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latin typeface="+mj-lt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+mj-lt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921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latin typeface="+mj-lt"/>
                        </a:rPr>
                        <a:t>Объем отгруженных товаров собственного производства, выполненных работ и услуг собственными силами по промышленным видам деятельности по крупным и средним организациям (без организаций с численностью работающих менее 15 человек)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1612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latin typeface="+mj-lt"/>
                        </a:rPr>
                        <a:t>млн.руб.в ценах соответствующих лет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+mj-lt"/>
                        </a:rPr>
                        <a:t>106 620,3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+mj-lt"/>
                        </a:rPr>
                        <a:t>117 495,6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latin typeface="+mj-lt"/>
                        </a:rPr>
                        <a:t>115 940,2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latin typeface="+mj-lt"/>
                        </a:rPr>
                        <a:t>131 007,6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latin typeface="+mj-lt"/>
                        </a:rPr>
                        <a:t>119 212,9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+mj-lt"/>
                        </a:rPr>
                        <a:t>144 501,3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+mj-lt"/>
                        </a:rPr>
                        <a:t>122 979,0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latin typeface="+mj-lt"/>
                        </a:rPr>
                        <a:t>158 951,5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40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latin typeface="+mj-lt"/>
                        </a:rPr>
                        <a:t>3. Транспорт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latin typeface="+mj-lt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+mj-lt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+mj-lt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+mj-lt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latin typeface="+mj-lt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+mj-lt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+mj-lt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+mj-lt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latin typeface="+mj-lt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92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latin typeface="+mj-lt"/>
                        </a:rPr>
                        <a:t>Протяженность автомобильных дорог общего пользования с твердым типом покрытия местного значения, километр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1612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latin typeface="+mj-lt"/>
                        </a:rPr>
                        <a:t>километр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latin typeface="+mj-lt"/>
                        </a:rPr>
                        <a:t>695,10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+mj-lt"/>
                        </a:rPr>
                        <a:t>711,00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+mj-lt"/>
                        </a:rPr>
                        <a:t>711,00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+mj-lt"/>
                        </a:rPr>
                        <a:t>721,00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latin typeface="+mj-lt"/>
                        </a:rPr>
                        <a:t>721,00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+mj-lt"/>
                        </a:rPr>
                        <a:t>731,00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+mj-lt"/>
                        </a:rPr>
                        <a:t>731,00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latin typeface="+mj-lt"/>
                        </a:rPr>
                        <a:t>741,00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16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latin typeface="+mj-lt"/>
                        </a:rPr>
                        <a:t>4. Малое и среднее предпринимательство, включая микропредприятия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+mj-lt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latin typeface="+mj-lt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+mj-lt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+mj-lt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+mj-lt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latin typeface="+mj-lt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+mj-lt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+mj-lt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latin typeface="+mj-lt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16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latin typeface="+mj-lt"/>
                        </a:rPr>
                        <a:t>Число малых и средних предприятий, включая микропредприятия (на конец года)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1612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+mj-lt"/>
                        </a:rPr>
                        <a:t>единица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latin typeface="+mj-lt"/>
                        </a:rPr>
                        <a:t>840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latin typeface="+mj-lt"/>
                        </a:rPr>
                        <a:t>820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+mj-lt"/>
                        </a:rPr>
                        <a:t>826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+mj-lt"/>
                        </a:rPr>
                        <a:t>830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latin typeface="+mj-lt"/>
                        </a:rPr>
                        <a:t>840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latin typeface="+mj-lt"/>
                        </a:rPr>
                        <a:t>846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+mj-lt"/>
                        </a:rPr>
                        <a:t>852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latin typeface="+mj-lt"/>
                        </a:rPr>
                        <a:t>870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40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latin typeface="+mj-lt"/>
                        </a:rPr>
                        <a:t>5. Инвестиции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+mj-lt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latin typeface="+mj-lt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latin typeface="+mj-lt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+mj-lt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+mj-lt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latin typeface="+mj-lt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+mj-lt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+mj-lt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latin typeface="+mj-lt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7445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latin typeface="+mj-lt"/>
                        </a:rPr>
                        <a:t>Инвестиции в основной капитал за счет всех источников финансирования (без субъектов малого предпринимательства и объемов инвестиций, не наблюдаемых прямыми статистическими методами) - всего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1612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+mj-lt"/>
                        </a:rPr>
                        <a:t>млн.рублей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latin typeface="+mj-lt"/>
                        </a:rPr>
                        <a:t>10 089,79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+mj-lt"/>
                        </a:rPr>
                        <a:t>10 857,26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latin typeface="+mj-lt"/>
                        </a:rPr>
                        <a:t>10 900,00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latin typeface="+mj-lt"/>
                        </a:rPr>
                        <a:t>10 950,00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+mj-lt"/>
                        </a:rPr>
                        <a:t>11 000,00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latin typeface="+mj-lt"/>
                        </a:rPr>
                        <a:t>11 150,00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+mj-lt"/>
                        </a:rPr>
                        <a:t>11 200,00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latin typeface="+mj-lt"/>
                        </a:rPr>
                        <a:t>11 400,00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16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latin typeface="+mj-lt"/>
                        </a:rPr>
                        <a:t>6. Строительство и жилищно-коммунальное хозяйство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+mj-lt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latin typeface="+mj-lt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+mj-lt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+mj-lt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latin typeface="+mj-lt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latin typeface="+mj-lt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latin typeface="+mj-lt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+mj-lt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latin typeface="+mj-lt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969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latin typeface="+mj-lt"/>
                        </a:rPr>
                        <a:t>Объем работ, выполненных по виду экономической деятельности «Строительство» (Раздел F) по крупным и средним организациям (без организаций с численностью работающих менее 15 человек)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1612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+mj-lt"/>
                        </a:rPr>
                        <a:t>млн.рублей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latin typeface="+mj-lt"/>
                        </a:rPr>
                        <a:t>797,5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+mj-lt"/>
                        </a:rPr>
                        <a:t>801,2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+mj-lt"/>
                        </a:rPr>
                        <a:t>400,0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+mj-lt"/>
                        </a:rPr>
                        <a:t>801,5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latin typeface="+mj-lt"/>
                        </a:rPr>
                        <a:t>400,0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latin typeface="+mj-lt"/>
                        </a:rPr>
                        <a:t>804,0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latin typeface="+mj-lt"/>
                        </a:rPr>
                        <a:t>400,0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latin typeface="+mj-lt"/>
                        </a:rPr>
                        <a:t>807,0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03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latin typeface="+mj-lt"/>
                        </a:rPr>
                        <a:t>7. Труд и заработная плата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+mj-lt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latin typeface="+mj-lt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+mj-lt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+mj-lt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+mj-lt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+mj-lt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+mj-lt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latin typeface="+mj-lt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latin typeface="+mj-lt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540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latin typeface="+mj-lt"/>
                        </a:rPr>
                        <a:t>Количество созданных рабочих мест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1612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+mj-lt"/>
                        </a:rPr>
                        <a:t>единица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latin typeface="+mj-lt"/>
                        </a:rPr>
                        <a:t>884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+mj-lt"/>
                        </a:rPr>
                        <a:t>900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+mj-lt"/>
                        </a:rPr>
                        <a:t>905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+mj-lt"/>
                        </a:rPr>
                        <a:t>910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+mj-lt"/>
                        </a:rPr>
                        <a:t>915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+mj-lt"/>
                        </a:rPr>
                        <a:t>920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latin typeface="+mj-lt"/>
                        </a:rPr>
                        <a:t>925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latin typeface="+mj-lt"/>
                        </a:rPr>
                        <a:t>930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4492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latin typeface="+mj-lt"/>
                        </a:rPr>
                        <a:t>Среднемесячная номинальная начисленная заработная плата работников (по полному кругу организаций)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1612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+mj-lt"/>
                        </a:rPr>
                        <a:t>рубль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latin typeface="+mj-lt"/>
                        </a:rPr>
                        <a:t>50 104,2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+mj-lt"/>
                        </a:rPr>
                        <a:t>51 940,8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+mj-lt"/>
                        </a:rPr>
                        <a:t>54 094,5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+mj-lt"/>
                        </a:rPr>
                        <a:t>55 411,4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+mj-lt"/>
                        </a:rPr>
                        <a:t>56 237,9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+mj-lt"/>
                        </a:rPr>
                        <a:t>58 719,4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latin typeface="+mj-lt"/>
                        </a:rPr>
                        <a:t>58 757,4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latin typeface="+mj-lt"/>
                        </a:rPr>
                        <a:t>61 937,8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540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latin typeface="+mj-lt"/>
                        </a:rPr>
                        <a:t>8. Торговля и услуги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+mj-lt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+mj-lt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+mj-lt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+mj-lt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+mj-lt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+mj-lt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+mj-lt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+mj-lt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latin typeface="+mj-lt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016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latin typeface="+mj-lt"/>
                        </a:rPr>
                        <a:t>Обеспеченность населения площадью торговых объектов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1612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latin typeface="+mj-lt"/>
                        </a:rPr>
                        <a:t>кв.метров на 1000 чел.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+mj-lt"/>
                        </a:rPr>
                        <a:t>1 542,2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latin typeface="+mj-lt"/>
                        </a:rPr>
                        <a:t>1 562,5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+mj-lt"/>
                        </a:rPr>
                        <a:t>1 549,6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+mj-lt"/>
                        </a:rPr>
                        <a:t>1 573,3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+mj-lt"/>
                        </a:rPr>
                        <a:t>1 563,7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+mj-lt"/>
                        </a:rPr>
                        <a:t>1 579,7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+mj-lt"/>
                        </a:rPr>
                        <a:t>1 575,6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latin typeface="+mj-lt"/>
                        </a:rPr>
                        <a:t>1 583,5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C9B9-88BE-4CD6-BECF-B2AAF7D9D972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0"/>
          <a:ext cx="9144000" cy="111684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79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1602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7718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78251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№ </a:t>
                      </a:r>
                      <a:r>
                        <a:rPr lang="ru-RU" sz="800" u="none" strike="noStrike" dirty="0" err="1">
                          <a:latin typeface="+mj-lt"/>
                        </a:rPr>
                        <a:t>п</a:t>
                      </a:r>
                      <a:r>
                        <a:rPr lang="ru-RU" sz="800" u="none" strike="noStrike" dirty="0">
                          <a:latin typeface="+mj-lt"/>
                        </a:rPr>
                        <a:t>/</a:t>
                      </a:r>
                      <a:r>
                        <a:rPr lang="ru-RU" sz="800" u="none" strike="noStrike" dirty="0" err="1">
                          <a:latin typeface="+mj-lt"/>
                        </a:rPr>
                        <a:t>п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Планируемые результаты реализации муниципальной программы (подпрограммы) (Показатель реализации мероприятий)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Тип показателя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Единица измерения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latin typeface="+mj-lt"/>
                        </a:rPr>
                        <a:t>Базовое значение показателя на начало реализации Программы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vert="vert270"/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Планируемое значение по годам реализации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Номер и название основного мероприятия в перечне мероприятий подпрограммы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84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2020 год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2021 год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2022 год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2023 год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2024 год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3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+mj-lt"/>
                        </a:rPr>
                        <a:t>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+mj-lt"/>
                        </a:rPr>
                        <a:t>11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" y="980727"/>
          <a:ext cx="9163042" cy="6379057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795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50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500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5784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4620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79084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72009"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 dirty="0">
                          <a:latin typeface="+mj-lt"/>
                        </a:rPr>
                        <a:t>11.3</a:t>
                      </a:r>
                      <a:endParaRPr lang="ru-RU" sz="600" b="1" i="1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latin typeface="+mj-lt"/>
                        </a:rPr>
                        <a:t>Подпрограмма 3 Развитие малого и среднего предпринимательства</a:t>
                      </a:r>
                      <a:endParaRPr lang="ru-RU" sz="900" b="1" i="1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7863">
                <a:tc>
                  <a:txBody>
                    <a:bodyPr/>
                    <a:lstStyle/>
                    <a:p>
                      <a:pPr algn="r" fontAlgn="t"/>
                      <a:r>
                        <a:rPr lang="ru-RU" sz="600" u="none" strike="noStrike">
                          <a:latin typeface="+mj-lt"/>
                        </a:rPr>
                        <a:t>1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Число субъектов МСП в расчете на 10 тыс. человек населения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latin typeface="+mj-lt"/>
                        </a:rPr>
                        <a:t>Указ Президента РФ №607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latin typeface="+mj-lt"/>
                        </a:rPr>
                        <a:t>Единиц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latin typeface="+mj-lt"/>
                        </a:rPr>
                        <a:t>245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latin typeface="+mj-lt"/>
                        </a:rPr>
                        <a:t>429,37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latin typeface="+mj-lt"/>
                        </a:rPr>
                        <a:t>433,8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latin typeface="+mj-lt"/>
                        </a:rPr>
                        <a:t>440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latin typeface="+mj-lt"/>
                        </a:rPr>
                        <a:t>441,1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latin typeface="+mj-lt"/>
                        </a:rPr>
                        <a:t>442,5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latin typeface="+mj-lt"/>
                        </a:rPr>
                        <a:t>Основное мероприятие 02 «Реализация механизмов муниципальной поддержки субъектов малого и среднего предпринимательства»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010">
                <a:tc>
                  <a:txBody>
                    <a:bodyPr/>
                    <a:lstStyle/>
                    <a:p>
                      <a:pPr algn="r" fontAlgn="t"/>
                      <a:r>
                        <a:rPr lang="ru-RU" sz="600" u="none" strike="noStrike">
                          <a:latin typeface="+mj-lt"/>
                        </a:rPr>
                        <a:t>2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Доля среднесписочной численности работников (без внешних совместителей) малых и средних предприятий в среднесписочной численности работников (без внешних совместителей) всех предприятий и организаций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latin typeface="+mj-lt"/>
                        </a:rPr>
                        <a:t>Указ Президента РФ №607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latin typeface="+mj-lt"/>
                        </a:rPr>
                        <a:t>Процент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latin typeface="+mj-lt"/>
                        </a:rPr>
                        <a:t>38,96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latin typeface="+mj-lt"/>
                        </a:rPr>
                        <a:t>24,66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latin typeface="+mj-lt"/>
                        </a:rPr>
                        <a:t>26,8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latin typeface="+mj-lt"/>
                        </a:rPr>
                        <a:t>26,9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latin typeface="+mj-lt"/>
                        </a:rPr>
                        <a:t>27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latin typeface="+mj-lt"/>
                        </a:rPr>
                        <a:t>27,1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latin typeface="+mj-lt"/>
                        </a:rPr>
                        <a:t>Основное мероприятие 02 «Реализация механизмов муниципальной поддержки субъектов малого и среднего предпринимательства»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5797">
                <a:tc>
                  <a:txBody>
                    <a:bodyPr/>
                    <a:lstStyle/>
                    <a:p>
                      <a:pPr algn="r" fontAlgn="t"/>
                      <a:r>
                        <a:rPr lang="ru-RU" sz="600" u="none" strike="noStrike">
                          <a:latin typeface="+mj-lt"/>
                        </a:rPr>
                        <a:t>3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Малый бизнес большого региона. Прирост количества субъектов малого и среднего предпринимательства на 10 тыс. населения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Рейтинг-45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latin typeface="+mj-lt"/>
                        </a:rPr>
                        <a:t>Единиц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latin typeface="+mj-lt"/>
                        </a:rPr>
                        <a:t>21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latin typeface="+mj-lt"/>
                        </a:rPr>
                        <a:t>30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latin typeface="+mj-lt"/>
                        </a:rPr>
                        <a:t>1,16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latin typeface="+mj-lt"/>
                        </a:rPr>
                        <a:t>1,17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latin typeface="+mj-lt"/>
                        </a:rPr>
                        <a:t>1,18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latin typeface="+mj-lt"/>
                        </a:rPr>
                        <a:t>1,19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latin typeface="+mj-lt"/>
                        </a:rPr>
                        <a:t>Основное мероприятие 02 «Реализация механизмов муниципальной поддержки субъектов малого и среднего предпринимательства»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8632">
                <a:tc>
                  <a:txBody>
                    <a:bodyPr/>
                    <a:lstStyle/>
                    <a:p>
                      <a:pPr algn="r" fontAlgn="t"/>
                      <a:r>
                        <a:rPr lang="ru-RU" sz="600" u="none" strike="noStrike">
                          <a:latin typeface="+mj-lt"/>
                        </a:rPr>
                        <a:t>4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Количество вновь созданных субъектов МСП участниками проекта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 dirty="0">
                          <a:latin typeface="+mj-lt"/>
                        </a:rPr>
                        <a:t>Обращение Губернатора Московской области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latin typeface="+mj-lt"/>
                        </a:rPr>
                        <a:t>единиц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latin typeface="+mj-lt"/>
                        </a:rPr>
                        <a:t>68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latin typeface="+mj-lt"/>
                        </a:rPr>
                        <a:t>15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latin typeface="+mj-lt"/>
                        </a:rPr>
                        <a:t>363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365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latin typeface="+mj-lt"/>
                        </a:rPr>
                        <a:t>367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latin typeface="+mj-lt"/>
                        </a:rPr>
                        <a:t>3670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latin typeface="+mj-lt"/>
                        </a:rPr>
                        <a:t>Основное мероприятие 08 «Популяризация предпринимательства»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3387">
                <a:tc>
                  <a:txBody>
                    <a:bodyPr/>
                    <a:lstStyle/>
                    <a:p>
                      <a:pPr algn="r" fontAlgn="t"/>
                      <a:r>
                        <a:rPr lang="ru-RU" sz="600" u="none" strike="noStrike">
                          <a:latin typeface="+mj-lt"/>
                        </a:rPr>
                        <a:t>5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Количество самозанятых, зарегистрированных на территории муниципального образования и осуществляющих деятельность на территории Московской области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latin typeface="+mj-lt"/>
                        </a:rPr>
                        <a:t>ВДЛ (Указ Президента РФ №193)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latin typeface="+mj-lt"/>
                        </a:rPr>
                        <a:t>человек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latin typeface="+mj-lt"/>
                        </a:rPr>
                        <a:t>700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latin typeface="+mj-lt"/>
                        </a:rPr>
                        <a:t>700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latin typeface="+mj-lt"/>
                        </a:rPr>
                        <a:t>1495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latin typeface="+mj-lt"/>
                        </a:rPr>
                        <a:t>1495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latin typeface="+mj-lt"/>
                        </a:rPr>
                        <a:t>1495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latin typeface="+mj-lt"/>
                        </a:rPr>
                        <a:t>1495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latin typeface="+mj-lt"/>
                        </a:rPr>
                        <a:t>Основное мероприятие 08 «Популяризация предпринимательства»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5507"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 dirty="0">
                          <a:latin typeface="+mj-lt"/>
                        </a:rPr>
                        <a:t>11.4.</a:t>
                      </a:r>
                      <a:endParaRPr lang="ru-RU" sz="600" b="1" i="1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latin typeface="+mj-lt"/>
                        </a:rPr>
                        <a:t>Подпрограмма 4 Развитие потребительского рынка и услуг </a:t>
                      </a:r>
                      <a:endParaRPr lang="ru-RU" sz="1050" b="1" i="1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8010">
                <a:tc>
                  <a:txBody>
                    <a:bodyPr/>
                    <a:lstStyle/>
                    <a:p>
                      <a:pPr algn="r" fontAlgn="t"/>
                      <a:r>
                        <a:rPr lang="ru-RU" sz="600" u="none" strike="noStrike">
                          <a:latin typeface="+mj-lt"/>
                        </a:rPr>
                        <a:t>1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latin typeface="+mj-lt"/>
                        </a:rPr>
                        <a:t>Стандарт потребительского рынка и услуг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latin typeface="+mj-lt"/>
                        </a:rPr>
                        <a:t>Приоритетный, Рейтинг-45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балл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-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-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2700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2700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2700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2700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latin typeface="+mj-lt"/>
                        </a:rPr>
                        <a:t>Основное мероприятие 01 «Развитие потребительского рынка и услуг на территории муниципального образования Московской области»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2178">
                <a:tc>
                  <a:txBody>
                    <a:bodyPr/>
                    <a:lstStyle/>
                    <a:p>
                      <a:pPr algn="r" fontAlgn="t"/>
                      <a:r>
                        <a:rPr lang="ru-RU" sz="600" u="none" strike="noStrike">
                          <a:latin typeface="+mj-lt"/>
                        </a:rPr>
                        <a:t>2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latin typeface="+mj-lt"/>
                        </a:rPr>
                        <a:t>Обеспеченность населения площадью торговых объектов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latin typeface="+mj-lt"/>
                        </a:rPr>
                        <a:t>Приоритетный, отраслевой показатель (</a:t>
                      </a:r>
                      <a:r>
                        <a:rPr lang="ru-RU" sz="800" u="none" strike="noStrike" dirty="0" err="1">
                          <a:latin typeface="+mj-lt"/>
                        </a:rPr>
                        <a:t>показатель</a:t>
                      </a:r>
                      <a:r>
                        <a:rPr lang="ru-RU" sz="800" u="none" strike="noStrike" dirty="0">
                          <a:latin typeface="+mj-lt"/>
                        </a:rPr>
                        <a:t> госпрограммы)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Кв. метры на 1000 жителей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1519,1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1519,1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1563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1550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1564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1576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Основное мероприятие 01 «Развитие потребительского рынка и услуг на территории муниципального образования Московской области»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2711">
                <a:tc>
                  <a:txBody>
                    <a:bodyPr/>
                    <a:lstStyle/>
                    <a:p>
                      <a:pPr algn="r" fontAlgn="t"/>
                      <a:r>
                        <a:rPr lang="ru-RU" sz="600" u="none" strike="noStrike">
                          <a:latin typeface="+mj-lt"/>
                        </a:rPr>
                        <a:t>3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latin typeface="+mj-lt"/>
                        </a:rPr>
                        <a:t>Прирост площадей торговых объектов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latin typeface="+mj-lt"/>
                        </a:rPr>
                        <a:t>Приоритетный, отраслевой показатель (</a:t>
                      </a:r>
                      <a:r>
                        <a:rPr lang="ru-RU" sz="800" u="none" strike="noStrike" dirty="0" err="1">
                          <a:latin typeface="+mj-lt"/>
                        </a:rPr>
                        <a:t>показатель</a:t>
                      </a:r>
                      <a:r>
                        <a:rPr lang="ru-RU" sz="800" u="none" strike="noStrike" dirty="0">
                          <a:latin typeface="+mj-lt"/>
                        </a:rPr>
                        <a:t> госпрограммы)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Тыс.кв. м.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0,6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0,6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0,5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0,1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0,1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0,1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latin typeface="+mj-lt"/>
                        </a:rPr>
                        <a:t>Основное мероприятие 01 «Развитие потребительского рынка и услуг на территории муниципального образования Московской области»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29522">
                <a:tc>
                  <a:txBody>
                    <a:bodyPr/>
                    <a:lstStyle/>
                    <a:p>
                      <a:pPr algn="r" fontAlgn="t"/>
                      <a:r>
                        <a:rPr lang="ru-RU" sz="600" u="none" strike="noStrike">
                          <a:latin typeface="+mj-lt"/>
                        </a:rPr>
                        <a:t>4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Доля ОДС, соответствующих требованиям, нормам и стандартам действующего законодательства, от общего количества ОДС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latin typeface="+mj-lt"/>
                        </a:rPr>
                        <a:t>Приоритетный, перечень поручений Губернатора Московской области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Процент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24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-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100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Основное мероприятие 03 «Развитие сферы бытовых услуг на территории муниципального образования Московской области»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89383">
                <a:tc>
                  <a:txBody>
                    <a:bodyPr/>
                    <a:lstStyle/>
                    <a:p>
                      <a:pPr algn="r" fontAlgn="t"/>
                      <a:r>
                        <a:rPr lang="ru-RU" sz="600" u="none" strike="noStrike">
                          <a:latin typeface="+mj-lt"/>
                        </a:rPr>
                        <a:t>5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latin typeface="+mj-lt"/>
                        </a:rPr>
                        <a:t>Прирост посадочных мест на объектах общественного питания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latin typeface="+mj-lt"/>
                        </a:rPr>
                        <a:t>Приоритетный, отраслевой показатель (</a:t>
                      </a:r>
                      <a:r>
                        <a:rPr lang="ru-RU" sz="800" u="none" strike="noStrike" dirty="0" err="1">
                          <a:latin typeface="+mj-lt"/>
                        </a:rPr>
                        <a:t>показатель</a:t>
                      </a:r>
                      <a:r>
                        <a:rPr lang="ru-RU" sz="800" u="none" strike="noStrike" dirty="0">
                          <a:latin typeface="+mj-lt"/>
                        </a:rPr>
                        <a:t> госпрограммы)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Посадочное место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30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30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20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30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30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30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latin typeface="+mj-lt"/>
                        </a:rPr>
                        <a:t>Основное мероприятие 02 «Развитие сферы общественного питания на территории муниципального образования Московской области»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2178">
                <a:tc>
                  <a:txBody>
                    <a:bodyPr/>
                    <a:lstStyle/>
                    <a:p>
                      <a:pPr algn="r" fontAlgn="t"/>
                      <a:r>
                        <a:rPr lang="ru-RU" sz="600" u="none" strike="noStrike">
                          <a:latin typeface="+mj-lt"/>
                        </a:rPr>
                        <a:t>6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latin typeface="+mj-lt"/>
                        </a:rPr>
                        <a:t>Прирост рабочих мест на объектах бытового обслуживания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latin typeface="+mj-lt"/>
                        </a:rPr>
                        <a:t>Приоритетный, отраслевой показатель (</a:t>
                      </a:r>
                      <a:r>
                        <a:rPr lang="ru-RU" sz="800" u="none" strike="noStrike" dirty="0" err="1">
                          <a:latin typeface="+mj-lt"/>
                        </a:rPr>
                        <a:t>показатель</a:t>
                      </a:r>
                      <a:r>
                        <a:rPr lang="ru-RU" sz="800" u="none" strike="noStrike" dirty="0">
                          <a:latin typeface="+mj-lt"/>
                        </a:rPr>
                        <a:t> госпрограммы)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Рабочее место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latin typeface="+mj-lt"/>
                        </a:rPr>
                        <a:t>Основное мероприятие 03 «Развитие сферы бытовых услуг на территории муниципального образования Московской области»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1194">
                <a:tc>
                  <a:txBody>
                    <a:bodyPr/>
                    <a:lstStyle/>
                    <a:p>
                      <a:pPr algn="r" fontAlgn="t"/>
                      <a:r>
                        <a:rPr lang="ru-RU" sz="600" u="none" strike="noStrike">
                          <a:latin typeface="+mj-lt"/>
                        </a:rPr>
                        <a:t>7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latin typeface="+mj-lt"/>
                        </a:rPr>
                        <a:t> Количество банных объектов, на которых в текущем году проведены работы по строительству (реконструкции) или капитальному (текущему) ремонту по программе «100 бань Подмосковья»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latin typeface="+mj-lt"/>
                        </a:rPr>
                        <a:t>Приоритетный, обращение Губернатора Московской области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Единиц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latin typeface="+mj-lt"/>
                        </a:rPr>
                        <a:t>Основное мероприятие 05 «Реализация губернаторской программы «100 бань Подмосковья» на территории муниципального образования Московской области»</a:t>
                      </a:r>
                      <a:endParaRPr lang="ru-RU" sz="800" b="0" i="0" u="none" strike="noStrike" dirty="0">
                        <a:solidFill>
                          <a:srgbClr val="2E2E2E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57257">
                <a:tc>
                  <a:txBody>
                    <a:bodyPr/>
                    <a:lstStyle/>
                    <a:p>
                      <a:pPr algn="r" fontAlgn="t"/>
                      <a:r>
                        <a:rPr lang="ru-RU" sz="600" u="none" strike="noStrike" dirty="0">
                          <a:latin typeface="+mj-lt"/>
                        </a:rPr>
                        <a:t>8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latin typeface="+mj-lt"/>
                        </a:rPr>
                        <a:t>Доля обращений по вопросу защиты прав потребителей от общего количества поступивших обращений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latin typeface="+mj-lt"/>
                        </a:rPr>
                        <a:t>Приоритетный, отраслевой показатель (</a:t>
                      </a:r>
                      <a:r>
                        <a:rPr lang="ru-RU" sz="800" u="none" strike="noStrike" dirty="0" err="1">
                          <a:latin typeface="+mj-lt"/>
                        </a:rPr>
                        <a:t>показатель</a:t>
                      </a:r>
                      <a:r>
                        <a:rPr lang="ru-RU" sz="800" u="none" strike="noStrike" dirty="0">
                          <a:latin typeface="+mj-lt"/>
                        </a:rPr>
                        <a:t> государственной программы 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latin typeface="+mj-lt"/>
                        </a:rPr>
                        <a:t>Основное мероприятие 4</a:t>
                      </a:r>
                      <a:br>
                        <a:rPr lang="ru-RU" sz="800" u="none" strike="noStrike" dirty="0">
                          <a:latin typeface="+mj-lt"/>
                        </a:rPr>
                      </a:br>
                      <a:r>
                        <a:rPr lang="ru-RU" sz="800" u="none" strike="noStrike" dirty="0">
                          <a:latin typeface="+mj-lt"/>
                        </a:rPr>
                        <a:t>Участие в организации региональной системы защиты прав потребителей</a:t>
                      </a:r>
                      <a:br>
                        <a:rPr lang="ru-RU" sz="800" u="none" strike="noStrike" dirty="0">
                          <a:latin typeface="+mj-lt"/>
                        </a:rPr>
                      </a:br>
                      <a:endParaRPr lang="ru-RU" sz="800" b="0" i="0" u="none" strike="noStrike" dirty="0">
                        <a:solidFill>
                          <a:srgbClr val="2E2E2E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C9B9-88BE-4CD6-BECF-B2AAF7D9D972}" type="slidenum">
              <a:rPr lang="ru-RU" smtClean="0"/>
              <a:pPr/>
              <a:t>50</a:t>
            </a:fld>
            <a:endParaRPr lang="ru-RU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0"/>
          <a:ext cx="9144000" cy="111684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79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1602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7718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78251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№ </a:t>
                      </a:r>
                      <a:r>
                        <a:rPr lang="ru-RU" sz="800" u="none" strike="noStrike" dirty="0" err="1">
                          <a:latin typeface="+mj-lt"/>
                        </a:rPr>
                        <a:t>п</a:t>
                      </a:r>
                      <a:r>
                        <a:rPr lang="ru-RU" sz="800" u="none" strike="noStrike" dirty="0">
                          <a:latin typeface="+mj-lt"/>
                        </a:rPr>
                        <a:t>/</a:t>
                      </a:r>
                      <a:r>
                        <a:rPr lang="ru-RU" sz="800" u="none" strike="noStrike" dirty="0" err="1">
                          <a:latin typeface="+mj-lt"/>
                        </a:rPr>
                        <a:t>п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Планируемые результаты реализации муниципальной программы (подпрограммы) (Показатель реализации мероприятий)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Тип показателя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Единица измерения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latin typeface="+mj-lt"/>
                        </a:rPr>
                        <a:t>Базовое значение показателя на начало реализации Программы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vert="vert270"/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Планируемое значение по годам реализации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Номер и название основного мероприятия в перечне мероприятий подпрограммы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84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2020 год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2021 год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2022 год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2023 год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2024 год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3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+mj-lt"/>
                        </a:rPr>
                        <a:t>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+mj-lt"/>
                        </a:rPr>
                        <a:t>11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" y="980727"/>
          <a:ext cx="9163042" cy="700762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795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50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500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5784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4620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79084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72009">
                <a:tc gridSpan="1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kern="1200" dirty="0"/>
                        <a:t>Показатели муниципальной программы «</a:t>
                      </a:r>
                      <a:r>
                        <a:rPr lang="ru-RU" sz="1100" dirty="0"/>
                        <a:t>Управление муниципальным имуществом и муниципальными финансами </a:t>
                      </a:r>
                      <a:r>
                        <a:rPr kumimoji="0" lang="ru-RU" sz="1100" kern="1200" dirty="0"/>
                        <a:t>Рузского городского округа</a:t>
                      </a:r>
                      <a:endParaRPr kumimoji="0" lang="ru-RU" sz="1100" b="1" kern="1200" dirty="0">
                        <a:solidFill>
                          <a:prstClr val="black"/>
                        </a:solidFill>
                        <a:latin typeface="+mj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kern="1200" dirty="0">
                        <a:solidFill>
                          <a:prstClr val="black"/>
                        </a:solidFill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78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12.1.</a:t>
                      </a:r>
                    </a:p>
                  </a:txBody>
                  <a:tcPr marL="9525" marR="9525" marT="9525" marB="0" anchor="ctr"/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1. Развитие имущественного комплекса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9943"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Эффективность работы по взысканию задолженности по арендной плате за земельные участки, государственная собственность на которые не разграничена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Рейтинг-45</a:t>
                      </a:r>
                      <a:b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</a:b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Закон МО 05.11.2019 № 222/2019-ОЗ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Процент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Основное мероприятие 03 «Создание условий для реализации государственных полномочий в области земельных отношений»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Эффективность работы по взысканию задолженности по арендной плате за муниципальное имущество и землю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Рейтинг-45</a:t>
                      </a:r>
                      <a:b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</a:b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Закон МО 05.11.2019 № 222/2019-ОЗ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Процент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Основное мероприятие 02 «Управление имуществом, находящимся в муниципальной собственности, и выполнение кадастровых работ»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6803"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Доля объектов недвижимого имущества, поставленных на кадастровый учет от выявленных земельных участков с объектами без прав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Рейтинг-45</a:t>
                      </a:r>
                      <a:b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</a:b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Распоряжение 65-р от 26.12.2017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Процент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30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33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50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30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30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30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Основное мероприятие 07 «Создание условий для реализации полномочий органов местного самоуправления»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3387"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Проверка использования земель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Приоритетный целевой Пост. Прав. МО 26.05.2016 </a:t>
                      </a:r>
                      <a:b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</a:b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№ 400/17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Процент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Основное мероприятие 07 «Создание условий для реализации полномочий органов местного самоуправления»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5507"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Предоставление земельных участков многодетным семьям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Закон МО 01.06.2011 № 73/2011-ОЗ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Процент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Основное мероприятие 02 «Управление имуществом, находящимся в муниципальной собственности, и выполнение кадастровых работ»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8010"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Поступления доходов в бюджет муниципального образования от распоряжения земельными участками, государственная собственность на которые не разграничена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Приоритетный целевой показатель Закон МО 05.11.2019 №222/2019-ОЗ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Процент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Основное мероприятие 03 «Создание условий для реализации государственных полномочий в области земельных отношений»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2178"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 Исключение незаконных решений по земле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Рейтинг-45</a:t>
                      </a:r>
                      <a:b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</a:b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Закон МО 05.11.2019 № 222/2019-ОЗ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Штука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Основное мероприятие 07 «Создание условий для реализации полномочий органов местного самоуправления»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0439"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Поступления доходов в бюджет муниципального образования от распоряжения муниципальным имуществом и землей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Приоритетный целевой показатель Закон МО 05.11.2019 №222/2019-ОЗ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Процент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Основное мероприятие 02 «Управление имуществом, находящимся в муниципальной собственности, и выполнение кадастровых работ»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29522"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Прирост земельного налога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Приоритетный целевой показатель Указ Президента РФ от 28.04.2008 №607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Процент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Основное мероприятие 07 «Создание условий для реализации полномочий органов местного самоуправления»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89383"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Доля проведенных аукционов на право заключения договоров аренды земельных участков для субъектов малого и среднего предпринимательства к общему количеству таких торгов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Государственная программа МО "Предпринимательство Подмосковья" на 2017-2024 годы"</a:t>
                      </a:r>
                      <a:b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</a:b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Региональный проект «Улучшение условий ведения предпринимательской деятельности»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Процент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Основное мероприятие 07 «Создание условий для реализации полномочий органов местного самоуправления»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2178"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1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12.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Подпрограмма: 3. Совершенствование муниципальной службы Московской области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1194"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Доля работников органов местного самоуправления , прошедших обучение, переобучение, повышение квалификации и обмену опытом специалистов в соответствии с муниципальным заказом, от общего числа работников органов местного самоуправления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Показатель МП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Процент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Основное мероприятие 01 «Организация профессионального развития муниципальных служащих Московской области»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57257"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Доля работников органов местного самоуправления , прошедших повышение квалификации муниципальных служащих, в т.ч участие в краткосрочных семинарах в соответствии с муниципальным заказом, от общего числа работников органов местного самоуправления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Показатель МП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Процент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Основное мероприятие 01 «Организация профессионального развития муниципальных служащих Московской области»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C9B9-88BE-4CD6-BECF-B2AAF7D9D972}" type="slidenum">
              <a:rPr lang="ru-RU" smtClean="0"/>
              <a:pPr/>
              <a:t>51</a:t>
            </a:fld>
            <a:endParaRPr lang="ru-RU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0"/>
          <a:ext cx="9144000" cy="111684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79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1602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7718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78251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№ </a:t>
                      </a:r>
                      <a:r>
                        <a:rPr lang="ru-RU" sz="800" u="none" strike="noStrike" dirty="0" err="1">
                          <a:latin typeface="+mj-lt"/>
                        </a:rPr>
                        <a:t>п</a:t>
                      </a:r>
                      <a:r>
                        <a:rPr lang="ru-RU" sz="800" u="none" strike="noStrike" dirty="0">
                          <a:latin typeface="+mj-lt"/>
                        </a:rPr>
                        <a:t>/</a:t>
                      </a:r>
                      <a:r>
                        <a:rPr lang="ru-RU" sz="800" u="none" strike="noStrike" dirty="0" err="1">
                          <a:latin typeface="+mj-lt"/>
                        </a:rPr>
                        <a:t>п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Планируемые результаты реализации муниципальной программы (подпрограммы) (Показатель реализации мероприятий)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Тип показателя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Единица измерения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latin typeface="+mj-lt"/>
                        </a:rPr>
                        <a:t>Базовое значение показателя на начало реализации Программы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vert="vert270"/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Планируемое значение по годам реализации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Номер и название основного мероприятия в перечне мероприятий подпрограммы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84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2020 год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2021 год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2022 год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2023 год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2024 год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3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+mj-lt"/>
                        </a:rPr>
                        <a:t>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+mj-lt"/>
                        </a:rPr>
                        <a:t>11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" y="980727"/>
          <a:ext cx="9163042" cy="591990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795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50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500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5784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4620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79084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720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1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12.4.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Подпрограмма: 4. Управление муниципальными финансами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009">
                <a:tc>
                  <a:txBody>
                    <a:bodyPr/>
                    <a:lstStyle/>
                    <a:p>
                      <a:pPr algn="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Ежегодный прирост налоговых и неналоговых доходов местного бюджета в отчетном финансовом году к поступлениям в году, предшествующем отчетному финансовому году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Показатель МП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Процент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-5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-1,4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3,6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5,3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5,5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Основное мероприятие 01 «Проведение мероприятий в сфере формирования доходов местного бюджета»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7863">
                <a:tc>
                  <a:txBody>
                    <a:bodyPr/>
                    <a:lstStyle/>
                    <a:p>
                      <a:pPr algn="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Удельный вес расходов бюджета Рузского городского округа, формируемых программно-целевым методом, в общем объеме расходов бюджета округа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Показатель МП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Процент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90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95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96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98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99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99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Основное мероприятие 05 «Повышение качества управления муниципальными финансами и соблюдения требований бюджетного законодательства Российской Федерации при осуществлении бюджетного процесса в муниципальных образованиях Московской области»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9943">
                <a:tc>
                  <a:txBody>
                    <a:bodyPr/>
                    <a:lstStyle/>
                    <a:p>
                      <a:pPr algn="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Ежегодное снижение доли просроченной кредиторской задолженности в расходах бюджета Рузского городского округа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Показатель МП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Процент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Основное мероприятие 06 «Управление муниципальным долгом»      </a:t>
                      </a:r>
                      <a:b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</a:b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Основное мероприятие 07 «Ежегодное снижение доли просроченной кредиторской задолженности в расходах бюджета городского округа»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980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13</a:t>
                      </a:r>
                    </a:p>
                  </a:txBody>
                  <a:tcPr marL="9525" marR="9525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Муниципальная программа «Развитие институтов гражданского общества, повышение эффективности местного самоуправления и реализации молодежной политики»</a:t>
                      </a:r>
                    </a:p>
                  </a:txBody>
                  <a:tcPr marL="9525" marR="9525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1" i="1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13.1.</a:t>
                      </a:r>
                    </a:p>
                  </a:txBody>
                  <a:tcPr marL="9525" marR="9525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 fontAlgn="t"/>
                      <a:r>
                        <a:rPr lang="ru-RU" sz="800" b="1" i="1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Развитие системы информирования населения о деятельности органов местного самоуправления Московской области, создание доступной современной </a:t>
                      </a:r>
                      <a:r>
                        <a:rPr lang="ru-RU" sz="800" b="1" i="1" u="none" strike="noStrike" dirty="0" err="1">
                          <a:solidFill>
                            <a:srgbClr val="000000"/>
                          </a:solidFill>
                          <a:latin typeface="+mj-lt"/>
                        </a:rPr>
                        <a:t>медиасреды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3387">
                <a:tc>
                  <a:txBody>
                    <a:bodyPr/>
                    <a:lstStyle/>
                    <a:p>
                      <a:pPr algn="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Информирование населения через СМИ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Рейтинг-45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Процент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508,58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110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116,1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119,3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119,3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Основное мероприятие 01 «Информирование населения об основных событиях социально-экономического развития и общественно-политической жизни»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5507">
                <a:tc>
                  <a:txBody>
                    <a:bodyPr/>
                    <a:lstStyle/>
                    <a:p>
                      <a:pPr algn="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Уровень информированности населения в социальных сетях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Рейтинг-45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Балл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7,81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8,01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Основное мероприятие 02 «Разработка новых эффективных и высокотехнологичных (интерактивных) информационных проектов, повышающих степень интереса населения и бизнеса к проблематике Московской области по социально значимым темам, в СМИ, на интернет-ресурсах, в социальных сетях и блогосфере»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4961">
                <a:tc>
                  <a:txBody>
                    <a:bodyPr/>
                    <a:lstStyle/>
                    <a:p>
                      <a:pPr algn="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Наличие незаконных рекламных конструкций, установленных на территории муниципального образования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Показатель ГП: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Процент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Основное мероприятие 07 «Организация создания и эксплуатации сети объектов наружной рекламы»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2178">
                <a:tc>
                  <a:txBody>
                    <a:bodyPr/>
                    <a:lstStyle/>
                    <a:p>
                      <a:pPr algn="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Наличие задолженности в муниципальный бюджет по платежам за установку и эксплуатацию рекламных конструкций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Показатель ГП: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Процент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51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Основное мероприятие 07 «Организация создания и эксплуатации сети объектов наружной рекламы»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0279"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1" i="1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13.2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Подпрограмма: 2. Мир и согласие. Новые возможности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29522">
                <a:tc>
                  <a:txBody>
                    <a:bodyPr/>
                    <a:lstStyle/>
                    <a:p>
                      <a:pPr algn="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Количество участников мероприятий, направленных на укрепление общероссийского гражданского единства на территории муниципального образования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Полказатель МП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Процент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107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78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78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78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78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78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Основное мероприятие 02 «Организация и проведение мероприятий, направленных на укрепление межэтнических и межконфессиональных отношений»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89383">
                <a:tc>
                  <a:txBody>
                    <a:bodyPr/>
                    <a:lstStyle/>
                    <a:p>
                      <a:pPr algn="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Количество участников мероприятий, направленных на укрепление общероссийского гражданского единства на территории муниципального образования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Полказатель МП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Тыс.чел.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Основное мероприятие 02 «Организация и проведение мероприятий, направленных на укрепление межэтнических и межконфессиональных отношений»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2178">
                <a:tc>
                  <a:txBody>
                    <a:bodyPr/>
                    <a:lstStyle/>
                    <a:p>
                      <a:pPr algn="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Численность участников мероприятий, направленных на этнокультурное развитие народов России на территории муниципального образования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Полказатель МП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Тыс.чел.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Основное мероприятие 02 «Организация и проведение мероприятий, направленных на укрепление межэтнических и межконфессиональных отношений»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22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1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13.3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Подпрограмма 3. Эффективное местное самоуправление Московской области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57257">
                <a:tc>
                  <a:txBody>
                    <a:bodyPr/>
                    <a:lstStyle/>
                    <a:p>
                      <a:pPr algn="r" fontAlgn="t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Количество реализованных общественных инициатив и проектов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Показатель МП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Единиц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Основное мероприятие 07 «Реализация практик инициативного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latin typeface="+mj-lt"/>
                        </a:rPr>
                        <a:t>бюджетирования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на территории муниципальных образований Московской области»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C9B9-88BE-4CD6-BECF-B2AAF7D9D972}" type="slidenum">
              <a:rPr lang="ru-RU" smtClean="0"/>
              <a:pPr/>
              <a:t>52</a:t>
            </a:fld>
            <a:endParaRPr lang="ru-RU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0"/>
          <a:ext cx="9144000" cy="111684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79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1602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7718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78251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№ </a:t>
                      </a:r>
                      <a:r>
                        <a:rPr lang="ru-RU" sz="800" u="none" strike="noStrike" dirty="0" err="1">
                          <a:latin typeface="+mj-lt"/>
                        </a:rPr>
                        <a:t>п</a:t>
                      </a:r>
                      <a:r>
                        <a:rPr lang="ru-RU" sz="800" u="none" strike="noStrike" dirty="0">
                          <a:latin typeface="+mj-lt"/>
                        </a:rPr>
                        <a:t>/</a:t>
                      </a:r>
                      <a:r>
                        <a:rPr lang="ru-RU" sz="800" u="none" strike="noStrike" dirty="0" err="1">
                          <a:latin typeface="+mj-lt"/>
                        </a:rPr>
                        <a:t>п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Планируемые результаты реализации муниципальной программы (подпрограммы) (Показатель реализации мероприятий)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Тип показателя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Единица измерения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latin typeface="+mj-lt"/>
                        </a:rPr>
                        <a:t>Базовое значение показателя на начало реализации Программы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vert="vert270"/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Планируемое значение по годам реализации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Номер и название основного мероприятия в перечне мероприятий подпрограммы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84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2020 год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2021 год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2022 год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2023 год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2024 год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3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+mj-lt"/>
                        </a:rPr>
                        <a:t>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+mj-lt"/>
                        </a:rPr>
                        <a:t>11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" y="980726"/>
          <a:ext cx="9163042" cy="587727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795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50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500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5784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4620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79084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503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1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13.4.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Подпрограмма: 4. Молодежь Подмосковья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3608">
                <a:tc>
                  <a:txBody>
                    <a:bodyPr/>
                    <a:lstStyle/>
                    <a:p>
                      <a:pPr algn="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Доля молодежи, задействованной в мероприятиях по вовлечению в творческую деятельность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Показатель МП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Процент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30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33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36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39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42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45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Основное мероприятие 01 «Организация и проведения мероприятий по гражданско-патриотическому и духовно-нравственному воспитанию молодежи, а также по вовлечению молодежи в международное, межрегиональное и межмуниципальное сотрудничество»      </a:t>
                      </a:r>
                      <a:b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</a:b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Федеральный проект E8 «Социальная активность»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43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1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13.6.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Подпрограмма: 6. Развитие туризма в Московской области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9959">
                <a:tc>
                  <a:txBody>
                    <a:bodyPr/>
                    <a:lstStyle/>
                    <a:p>
                      <a:pPr algn="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Увеличение туристского и экскурсионного потока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Показатель МП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Миллион человек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0,25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0,4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0,55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0,7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0,85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Основное мероприятие 01 «Развитие рынка туристских услуг, развитие внутреннего и въездного туризма»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77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1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13.7.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Подпрограмма: 7. Развитие добровольчества (</a:t>
                      </a:r>
                      <a:r>
                        <a:rPr lang="ru-RU" sz="800" b="1" i="1" u="none" strike="noStrike" dirty="0" err="1">
                          <a:solidFill>
                            <a:srgbClr val="000000"/>
                          </a:solidFill>
                          <a:latin typeface="+mj-lt"/>
                        </a:rPr>
                        <a:t>волонтерства</a:t>
                      </a:r>
                      <a:r>
                        <a:rPr lang="ru-RU" sz="800" b="1" i="1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) в Московской области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73608">
                <a:tc>
                  <a:txBody>
                    <a:bodyPr/>
                    <a:lstStyle/>
                    <a:p>
                      <a:pPr algn="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Общая численность граждан, вовлеченных центрами (сообществами, объединениями) поддержки добровольчества (волонтерства) на базе образовательных организаций, некоммерческих организаций, государственных и муниципальных учреждений, в добровольческую (волонтерскую) деятельность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Приоритетный показатель, соглашение с ФОИВ (региональ-ный проект)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Человек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7868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8925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8933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8991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9050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91,08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Федеральный проект E8 «Социальная активность»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2691"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14.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Муниципальная программа «Развитие и функционирование дорожно-транспортного комплекса»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1901"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1" i="1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14.1.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1. Пассажирский транспорт общего пользования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46330">
                <a:tc>
                  <a:txBody>
                    <a:bodyPr/>
                    <a:lstStyle/>
                    <a:p>
                      <a:pPr algn="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Соблюдение расписания на автобусных маршрутах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Обращение Губернатора Московской области Рейтинг-45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Процент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81,82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81,82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81,82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81,82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81,82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81,82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Основное мероприятие 02 «Организация транспортного обслуживания населения по муниципальным маршрутам регулярных перевозок по регулируемым тарифам в соответствии с муниципальными контрактами и договорами на выполнение работ по перевозке пассажиров» 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46330">
                <a:tc>
                  <a:txBody>
                    <a:bodyPr/>
                    <a:lstStyle/>
                    <a:p>
                      <a:pPr algn="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Доля поездок, оплаченных посредством безналичных расчетов, в общем количестве оплаченных пассажирами поездок на конец года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Показатель МП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Процент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65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90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65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65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65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65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Основное мероприятие 02 «Организация транспортного обслуживания населения по муниципальным маршрутам регулярных перевозок по регулируемым тарифам в соответствии с муниципальными контрактами и договорами на выполнение работ по перевозке пассажиров»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77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1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14.2.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Подпрограмма: 2. Дороги Подмосковья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773608">
                <a:tc>
                  <a:txBody>
                    <a:bodyPr/>
                    <a:lstStyle/>
                    <a:p>
                      <a:pPr algn="r" fontAlgn="t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Ремонт (капитальный ремонт) сети автомобильных дорог общего пользования местного значения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Отраслевой показатель (показатель госпрограммы)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Километров на тысячу квадратных метров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41,6/198,3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9,35/ 65,43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6,864/ 48,032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40/200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40/200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40/200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Основное мероприятие 05 «Ремонт, капитальный ремонт сети автомобильных дорог, мостов и путепроводов местного значения»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869066">
                <a:tc>
                  <a:txBody>
                    <a:bodyPr/>
                    <a:lstStyle/>
                    <a:p>
                      <a:pPr algn="r" fontAlgn="t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ДТП. Снижение смертности от дорожно-транспортных происшествий: на дорогах федерального значения, на дорогах регионального значения, на дорогах муниципального значения, на частных дорогах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Рейтинг-45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Человек на 100 тыс. населения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19,38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11,76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10,53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19,19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19,19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19,19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Основное мероприятие 05 «Ремонт, капитальный ремонт сети автомобильных дорог, мостов и путепроводов местного значения»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C9B9-88BE-4CD6-BECF-B2AAF7D9D972}" type="slidenum">
              <a:rPr lang="ru-RU" smtClean="0"/>
              <a:pPr/>
              <a:t>53</a:t>
            </a:fld>
            <a:endParaRPr lang="ru-RU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0"/>
          <a:ext cx="9144000" cy="111684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79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1602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7718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78251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№ </a:t>
                      </a:r>
                      <a:r>
                        <a:rPr lang="ru-RU" sz="800" u="none" strike="noStrike" dirty="0" err="1">
                          <a:latin typeface="+mj-lt"/>
                        </a:rPr>
                        <a:t>п</a:t>
                      </a:r>
                      <a:r>
                        <a:rPr lang="ru-RU" sz="800" u="none" strike="noStrike" dirty="0">
                          <a:latin typeface="+mj-lt"/>
                        </a:rPr>
                        <a:t>/</a:t>
                      </a:r>
                      <a:r>
                        <a:rPr lang="ru-RU" sz="800" u="none" strike="noStrike" dirty="0" err="1">
                          <a:latin typeface="+mj-lt"/>
                        </a:rPr>
                        <a:t>п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Планируемые результаты реализации муниципальной программы (подпрограммы) (Показатель реализации мероприятий)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Тип показателя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Единица измерения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latin typeface="+mj-lt"/>
                        </a:rPr>
                        <a:t>Базовое значение показателя на начало реализации Программы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vert="vert270"/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Планируемое значение по годам реализации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Номер и название основного мероприятия в перечне мероприятий подпрограммы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84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2020 год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2021 год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2022 год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2023 год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2024 год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3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+mj-lt"/>
                        </a:rPr>
                        <a:t>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+mj-lt"/>
                        </a:rPr>
                        <a:t>11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" y="980726"/>
          <a:ext cx="9163042" cy="706901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795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50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500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5784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4620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79084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60042">
                <a:tc>
                  <a:txBody>
                    <a:bodyPr/>
                    <a:lstStyle/>
                    <a:p>
                      <a:pPr algn="r" fontAlgn="t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Объемы ввода в эксплуатацию после строительства и реконструкции автомобильных дорог общего пользования местного значения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Отраслевой показатель (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latin typeface="+mj-lt"/>
                        </a:rPr>
                        <a:t>показатель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госпрограммы) </a:t>
                      </a:r>
                      <a:b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</a:b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Соглашение с ФОИВ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Км. на погонный метр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Основное мероприятие 02 «Строительство и реконструкция автомобильных дорог местного значения»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0345">
                <a:tc>
                  <a:txBody>
                    <a:bodyPr/>
                    <a:lstStyle/>
                    <a:p>
                      <a:pPr algn="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Создание парковочного пространства на улично-дорожной сети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Отраслевой показатель (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latin typeface="+mj-lt"/>
                        </a:rPr>
                        <a:t>показатель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госпрограммы)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Количество машиномест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552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330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300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300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300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300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Основное мероприятие 05 «Ремонт, капитальный ремонт сети автомобильных дорог, мостов и путепроводов местного значения»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0345"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15.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Муниципальная программа  "Цифровое муниципальное образование" 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3399">
                <a:tc>
                  <a:txBody>
                    <a:bodyPr/>
                    <a:lstStyle/>
                    <a:p>
                      <a:pPr algn="r" fontAlgn="t"/>
                      <a:r>
                        <a:rPr lang="ru-RU" sz="600" b="1" i="1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15.1.</a:t>
                      </a:r>
                    </a:p>
                  </a:txBody>
                  <a:tcPr marL="9525" marR="9525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 fontAlgn="t"/>
                      <a:r>
                        <a:rPr lang="ru-RU" sz="800" b="1" i="1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Подпрограмма 1. «Снижение административных барьеров, повышение качества и доступности предоставления государственных и муниципальных услуг, в том числе на базе многофункциональных центров предоставления государственных и муниципальных услуг» </a:t>
                      </a:r>
                    </a:p>
                  </a:txBody>
                  <a:tcPr marL="9525" marR="9525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4360">
                <a:tc>
                  <a:txBody>
                    <a:bodyPr/>
                    <a:lstStyle/>
                    <a:p>
                      <a:pPr algn="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 Доля граждан, имеющих доступ к получению государственных и муниципальных услуг по принципу «одного окна» по месту пребывания, в том числе в МФЦ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Указ Президента РФ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Процент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Основное мероприятие 03 «Совершенствование системы предоставления государственных и муниципальных услуг по принципу одного окна в многофункциональных центрах предоставления государственных и муниципальных услуг»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9959">
                <a:tc>
                  <a:txBody>
                    <a:bodyPr/>
                    <a:lstStyle/>
                    <a:p>
                      <a:pPr algn="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Уровень удовлетворенности граждан качеством предоставления государственных и муниципальных услуг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Указ Президента РФ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Процент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96,6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94,6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96,7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96,7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96,7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96,7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Основное мероприятие 01 «Реализация общесистемных мер по повышению качества и доступности государственных и муниципальных услуг на территории муниципального образования»      </a:t>
                      </a:r>
                      <a:b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</a:b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Основное мероприятие 02 «Организация деятельности многофункциональных центров предоставления государственных и муниципальных услуг»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7706">
                <a:tc>
                  <a:txBody>
                    <a:bodyPr/>
                    <a:lstStyle/>
                    <a:p>
                      <a:pPr algn="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Среднее время ожидания в очереди для получения государственных (муниципальных) услуг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Указ Президента РФ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Минут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1,7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11,5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1,7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1,7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1,7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1,7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Основное мероприятие 02 «Организация деятельности многофункциональных центров предоставления государственных и муниципальных услуг»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8632">
                <a:tc>
                  <a:txBody>
                    <a:bodyPr/>
                    <a:lstStyle/>
                    <a:p>
                      <a:pPr algn="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Доля заявителей МФЦ, ожидающих в очереди более 11 минут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Отраслевой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Процент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Основное мероприятие 02 «Организация деятельности многофункциональных центров предоставления государственных и муниципальных услуг»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2691">
                <a:tc>
                  <a:txBody>
                    <a:bodyPr/>
                    <a:lstStyle/>
                    <a:p>
                      <a:pPr algn="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Выполнение требований комфортности и доступности МФЦ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Отраслевой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Процент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93,9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Основное мероприятие 02 «Организация деятельности многофункциональных центров предоставления государственных и муниципальных услуг»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1901">
                <a:tc>
                  <a:txBody>
                    <a:bodyPr/>
                    <a:lstStyle/>
                    <a:p>
                      <a:pPr algn="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Доля отделений почтовой связи, работы по ремонту которых выполнены с использованием иного межбюджетного трансферта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Закон МО №50/2021-ОЗ от 13.04.2021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Процент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Основное мероприятие 04 «Реализация общесистемных мер по повышению качества оказываемых услуг почтовой связи жителям Московской области»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141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i="1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15.2.</a:t>
                      </a:r>
                    </a:p>
                  </a:txBody>
                  <a:tcPr marL="9525" marR="9525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10">
                  <a:txBody>
                    <a:bodyPr/>
                    <a:lstStyle/>
                    <a:p>
                      <a:pPr marL="0" indent="0" algn="ctr" fontAlgn="t"/>
                      <a:r>
                        <a:rPr lang="ru-RU" sz="800" b="1" i="1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Подпрограмма:2. «Развитие информационной и технологической инфраструктуры экосистемы цифровой экономики муниципального образования Московской области»                                                                         </a:t>
                      </a:r>
                    </a:p>
                  </a:txBody>
                  <a:tcPr marL="9525" marR="9525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46330">
                <a:tc>
                  <a:txBody>
                    <a:bodyPr/>
                    <a:lstStyle/>
                    <a:p>
                      <a:pPr algn="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 Доля муниципальных учреждений культуры, обеспеченных доступом в информационно-телекоммуникационную сеть Интернет на скорости: для учреждений культуры, расположенных в городских населенных пунктах, – не менее 50 Мбит/с; для учреждений культуры, расположенных в сельских населенных пунктах, – не менее 10 Мбит/с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Отраслевой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Процент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Основное мероприятие 04 «Цифровая культура»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7761">
                <a:tc>
                  <a:txBody>
                    <a:bodyPr/>
                    <a:lstStyle/>
                    <a:p>
                      <a:pPr algn="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Доля рабочих мест, обеспеченных необходимым компьютерным оборудованием и услугами связи в соответствии с требованиями нормативных правовых актов Московской области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Отраслевой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Процент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Основное мероприятие 01 «Информационная инфраструктура»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611862">
                <a:tc>
                  <a:txBody>
                    <a:bodyPr/>
                    <a:lstStyle/>
                    <a:p>
                      <a:pPr algn="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Доля многоквартирных домов, имеющих возможность пользоваться услугами проводного и мобильного доступа в информационно-телекоммуникационную сеть Интернет на скорости не менее 1 Мбит/с, предоставляемыми не менее чем 2 операторами связи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Обращение Губернатора Московской области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Процент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87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87,2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87,4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87,5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87,7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87,8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Основное мероприятие 01 «Информационная инфраструктура»      </a:t>
                      </a:r>
                      <a:b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</a:b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869066">
                <a:tc>
                  <a:txBody>
                    <a:bodyPr/>
                    <a:lstStyle/>
                    <a:p>
                      <a:pPr algn="r" fontAlgn="t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Увеличение доли защищенных по требованиям безопасности информации информационных систем, используемых ОМСУ муниципального образования Московской области, в соответствии с категорией обрабатываемой информации, а также персональных компьютеров, используемых на рабочих местах работников, обеспеченных антивирусным программным обеспечением с регулярным обновлением соответствующих баз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Отраслевой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Процент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97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Основное мероприятие 02 «Информационная безопасность»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C9B9-88BE-4CD6-BECF-B2AAF7D9D972}" type="slidenum">
              <a:rPr lang="ru-RU" smtClean="0"/>
              <a:pPr/>
              <a:t>54</a:t>
            </a:fld>
            <a:endParaRPr lang="ru-RU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0"/>
          <a:ext cx="9144000" cy="111684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79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1602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7718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78251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№ </a:t>
                      </a:r>
                      <a:r>
                        <a:rPr lang="ru-RU" sz="800" u="none" strike="noStrike" dirty="0" err="1">
                          <a:latin typeface="+mj-lt"/>
                        </a:rPr>
                        <a:t>п</a:t>
                      </a:r>
                      <a:r>
                        <a:rPr lang="ru-RU" sz="800" u="none" strike="noStrike" dirty="0">
                          <a:latin typeface="+mj-lt"/>
                        </a:rPr>
                        <a:t>/</a:t>
                      </a:r>
                      <a:r>
                        <a:rPr lang="ru-RU" sz="800" u="none" strike="noStrike" dirty="0" err="1">
                          <a:latin typeface="+mj-lt"/>
                        </a:rPr>
                        <a:t>п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Планируемые результаты реализации муниципальной программы (подпрограммы) (Показатель реализации мероприятий)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Тип показателя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Единица измерения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latin typeface="+mj-lt"/>
                        </a:rPr>
                        <a:t>Базовое значение показателя на начало реализации Программы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vert="vert270"/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Планируемое значение по годам реализации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Номер и название основного мероприятия в перечне мероприятий подпрограммы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84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2020 год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2021 год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2022 год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2023 год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2024 год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3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+mj-lt"/>
                        </a:rPr>
                        <a:t>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+mj-lt"/>
                        </a:rPr>
                        <a:t>11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-19042" y="764705"/>
          <a:ext cx="9163042" cy="631706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795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50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500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5784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4620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79084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53908"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Доля работников ОМСУ муниципального образования Московской области, обеспеченных средствами электронной подписи в соответствии с установленными требованиями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Отраслевой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Процент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Основное мероприятие 02 «Информационная безопасность»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908"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Стоимостная доля закупаемого и (или) арендуемого ОМСУ муниципального образования Московской области отечественного программного обеспечения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Отраслевой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Процент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75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75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75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2E2E2E"/>
                          </a:solidFill>
                          <a:latin typeface="+mj-lt"/>
                        </a:rPr>
                        <a:t>Основное мероприятие 03 «Цифровое государственное управление»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8785"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Доля документов служебной переписки ОМСУ муниципального образования Московской области и их подведомственных учреждений с ЦИОГВ и ГО Московской области, подведомственными ЦИОГВ и ГО Московской области организациями и учреждениями, не содержащих персональные данные и конфиденциальные сведения и направляемых исключительно в электронном виде с использованием МСЭД и средств электронной подписи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Отраслевой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Процент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Основное мероприятие 03 «Цифровое государственное управление»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933"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Качественные услуги – Доля муниципальных (государственных) услуг, по которым нарушены регламентные сроки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Рейтинг-45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Процент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Основное мероприятие 03 «Цифровое государственное управление»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3908"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Удобные услуги – Доля муниципальных (государственных) услуг, по которым заявления поданы в электронном виде через региональный портал государственных и муниципальных услуг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Отраслевой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Процент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85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90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90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90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90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90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Основное мероприятие 03 «Цифровое государственное управление»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3908"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Повторные обращения – Доля обращений, поступивших на портал «Добродел», по которым поступили повторные обращения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Рейтинг-45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Процент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30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30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30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30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30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30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Основное мероприятие 03 «Цифровое государственное управление»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8933"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 Процент проникновения ЕСИА в муниципальном образовании Московской области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Отраслевой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Процент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75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80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80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80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80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80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Основное мероприятие 03 «Цифровое государственное управление»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3908"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Отложенные решения – Доля отложенных решений от числа ответов, предоставленных на портале «Добродел» (по проблемам со сроком решения 8 р.д.)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Процент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Основное мероприятие 03 «Цифровое государственное управление»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8933"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Ответь вовремя – Доля жалоб, поступивших на портал «Добродел», по которым нарушен срок подготовки ответа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Процент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2E2E2E"/>
                          </a:solidFill>
                          <a:latin typeface="+mj-lt"/>
                        </a:rPr>
                        <a:t>Основное мероприятие 03 «Цифровое государственное управление»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813809"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Доля муниципальных общеобразовательных организаций в муниципальном образовании Московской области, подключенных к сети Интернет на скорости: для общеобразовательных организаций, расположенных в городских населенных пунктах, – не менее 100 Мбит/с; для общеобразовательных организаций, расположенных в сельских населенных пунктах, – не менее 50 Мбит/с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Субсидия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Процент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Основное мероприятие 04 «Цифровая культура»      </a:t>
                      </a:r>
                      <a:b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</a:b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Федеральный проект D2 «Информационная инфраструктура»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83859"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Образовательные организации оснащены (обновили) компьютерным, мультимедийным, презентационным оборудованием и программным обеспечением в рамках эксперимента по модернизации начального общего, основного общего и среднего общего образования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Региональный проект «Цифровая образовательная среда»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Процент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Федеральный проект E4 «Цифровая образовательная среда»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98834"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Доля государственных и муниципальных образовательных организаций, реализующих программы начального общего, основного общего, среднего общего образования, в учебных классах которых обеспечена возможность беспроводного широкополосного доступа к информационно-телекоммуникационной сети "Интернет" по технологии WiFi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Региональный проект «Информационная инфраструктура»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Процент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28,42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Федеральный проект E4 «Цифровая образовательная среда»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23958"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16.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Муниципальная программа "Архитектура и градостроительство"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41078"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1" i="1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16.1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Подпрограмма 1 "Разработка Генерального плана развития городского округа»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C9B9-88BE-4CD6-BECF-B2AAF7D9D972}" type="slidenum">
              <a:rPr lang="ru-RU" smtClean="0"/>
              <a:pPr/>
              <a:t>55</a:t>
            </a:fld>
            <a:endParaRPr lang="ru-RU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0"/>
          <a:ext cx="9144000" cy="111684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79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1602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7718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78251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№ </a:t>
                      </a:r>
                      <a:r>
                        <a:rPr lang="ru-RU" sz="800" u="none" strike="noStrike" dirty="0" err="1">
                          <a:latin typeface="+mj-lt"/>
                        </a:rPr>
                        <a:t>п</a:t>
                      </a:r>
                      <a:r>
                        <a:rPr lang="ru-RU" sz="800" u="none" strike="noStrike" dirty="0">
                          <a:latin typeface="+mj-lt"/>
                        </a:rPr>
                        <a:t>/</a:t>
                      </a:r>
                      <a:r>
                        <a:rPr lang="ru-RU" sz="800" u="none" strike="noStrike" dirty="0" err="1">
                          <a:latin typeface="+mj-lt"/>
                        </a:rPr>
                        <a:t>п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Планируемые результаты реализации муниципальной программы (подпрограммы) (Показатель реализации мероприятий)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Тип показателя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Единица измерения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latin typeface="+mj-lt"/>
                        </a:rPr>
                        <a:t>Базовое значение показателя на начало реализации Программы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vert="vert270"/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Планируемое значение по годам реализации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Номер и название основного мероприятия в перечне мероприятий подпрограммы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84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2020 год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2021 год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2022 год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2023 год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2024 год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3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+mj-lt"/>
                        </a:rPr>
                        <a:t>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+mj-lt"/>
                        </a:rPr>
                        <a:t>11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-19042" y="260648"/>
          <a:ext cx="9163042" cy="6730221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795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50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500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5784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4620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79084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78482"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Наличие утвержденного в актуальной версии генерального плана городского округа (внесение изменений в генеральный план городского округа)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Показатель МП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да/нет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да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да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да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да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да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да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Основное мероприятие 02 «Разработка и внесение изменений в документы территориального планирования муниципальных образований Московской области»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1441"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Наличие утвержденных в актуальной версии Правил землепользования и застройки городского округа (внесение изменений в Правила землепользования и застройки городского округа)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да/нет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да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да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да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да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да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да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Основное мероприятие 03 «Разработка и внесение изменений в документы градостроительного зонирования муниципальных образований Московской области»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1441"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3.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Наличие утвержденных нормативов градостроительного проектирования городского округа (внесение изменений в нормативы градостроительного проектирования городского округа)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да/нет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да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да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да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да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да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да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Основное мероприятие 04 «Обеспечение разработки и внесение изменений в нормативы градостроительного проектирования городского округа»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8482"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4.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Наличие утвержденной карты планируемого размещения объектов местного значения муниципального образования Московской области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да/нет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да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да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да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да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да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да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Основное мероприятие 02 «Разработка и внесение изменений в документы территориального планирования муниципальных образований Московской области»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6167">
                <a:tc>
                  <a:txBody>
                    <a:bodyPr/>
                    <a:lstStyle/>
                    <a:p>
                      <a:pPr algn="r" fontAlgn="ctr"/>
                      <a:r>
                        <a:rPr lang="ru-RU" sz="500" b="1" i="1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16.2.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Подпрограмма: 2. Реализация политики пространственного развития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1441"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Количество ликвидированных самовольных, недостроенных и аварийных объектов на территории муниципального образования Московской области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Ретинг-45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Единиц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Основное мероприятие 04 «Обеспечение мер по ликвидации самовольных, недостроенных и аварийных объектов на территории муниципального образования Московской области»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2565">
                <a:tc>
                  <a:txBody>
                    <a:bodyPr/>
                    <a:lstStyle/>
                    <a:p>
                      <a:pPr algn="r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17.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Муниципальная программа "Формирование современной комфортной городской среды" 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2565">
                <a:tc>
                  <a:txBody>
                    <a:bodyPr/>
                    <a:lstStyle/>
                    <a:p>
                      <a:pPr algn="r" fontAlgn="ctr"/>
                      <a:r>
                        <a:rPr lang="ru-RU" sz="500" b="1" i="1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17.1.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Подпрограмма 1. "Комфортная городская среда"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1441"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Площадь устраненных дефектов асфальтового покрытия дворовых территорий, в том числе проездов на дворовые территории, в том числе внутриквартальных проездов, в рамках проведения ямочного ремонта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Отраслевой показатель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Квадратный метр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7639,91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7640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7640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7640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7640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Федеральный проект F2 «Формирование комфортной городской среды»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01441"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Соответствие нормативу обеспеченности парками культуры и отдыха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Отраслевой показатель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Процент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Основное мероприятие 01 «Благоустройство общественных территорий муниципальных образований Московской области» Федеральный проект F2 «Формирование комфортной городской среды»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01441"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Увеличение числа посетителей парков культуры и отдыха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Обращение Губернатора Московской области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Процент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60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60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60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60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60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Основное мероприятие 01 «Благоустройство общественных территорий муниципальных образований Московской области» Федеральный проект F2 «Формирование комфортной городской среды»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01441"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Количество объектов электросетевого хозяйства и систем наружного освещения, на которых реализованы мероприятия по устройству и капитальному ремонту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Отраслевой показатель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Единица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Основное мероприятие 01 «Благоустройство общественных территорий муниципальных образований Московской области» Федеральный проект F2 «Формирование комфортной городской среды»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01441"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Количество созданных и благоустроенных парков культуры и отдыха на территории Московской области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Единица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Основное мероприятие 01 «Благоустройство общественных территорий муниципальных образований Московской области» Федеральный проект F2 «Формирование комфортной городской среды»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01441"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Количество объектов архитектурно-художественного освещения, на которых реализованы мероприятия по устройству и капитальному ремонту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Отраслевой показатель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Единица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Основное мероприятие 01 «Благоустройство общественных территорий муниципальных образований Московской области» Федеральный проект F2 «Формирование комфортной городской среды»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501441"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 Количество разработанных концепций благоустройства общественных территорий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Отраслевой показатель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Единица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Основное мероприятие 01 «Благоустройство общественных территорий муниципальных образований Московской области» Федеральный проект F2 «Формирование комфортной городской среды»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547550"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Реализованы проекты победителей Всероссийского конкурса лучших проектов создания комфортной городской среды в малых городах и исторических поселениях, не менее единицы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Региональный проект «Формирование комфортной городской среды (Московская область)»</a:t>
                      </a:r>
                      <a:b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</a:br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Единица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Федеральный проект F2 «Формирование комфортной городской среды»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C9B9-88BE-4CD6-BECF-B2AAF7D9D972}" type="slidenum">
              <a:rPr lang="ru-RU" smtClean="0"/>
              <a:pPr/>
              <a:t>56</a:t>
            </a:fld>
            <a:endParaRPr lang="ru-RU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0"/>
          <a:ext cx="9144000" cy="111684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79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1602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7718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78251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№ </a:t>
                      </a:r>
                      <a:r>
                        <a:rPr lang="ru-RU" sz="800" u="none" strike="noStrike" dirty="0" err="1">
                          <a:latin typeface="+mj-lt"/>
                        </a:rPr>
                        <a:t>п</a:t>
                      </a:r>
                      <a:r>
                        <a:rPr lang="ru-RU" sz="800" u="none" strike="noStrike" dirty="0">
                          <a:latin typeface="+mj-lt"/>
                        </a:rPr>
                        <a:t>/</a:t>
                      </a:r>
                      <a:r>
                        <a:rPr lang="ru-RU" sz="800" u="none" strike="noStrike" dirty="0" err="1">
                          <a:latin typeface="+mj-lt"/>
                        </a:rPr>
                        <a:t>п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Планируемые результаты реализации муниципальной программы (подпрограммы) (Показатель реализации мероприятий)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Тип показателя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Единица измерения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latin typeface="+mj-lt"/>
                        </a:rPr>
                        <a:t>Базовое значение показателя на начало реализации Программы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vert="vert270"/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Планируемое значение по годам реализации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Номер и название основного мероприятия в перечне мероприятий подпрограммы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84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2020 год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2021 год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2022 год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2023 год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2024 год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3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+mj-lt"/>
                        </a:rPr>
                        <a:t>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+mj-lt"/>
                        </a:rPr>
                        <a:t>11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0" y="1124744"/>
          <a:ext cx="9163042" cy="572597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795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50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500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5784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4620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79084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78482"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Количество установленных детских игровых площадок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Обращение Губернатора Московской области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Единица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Основное мероприятие 01 «Благоустройство общественных территорий муниципальных образований Московской области»      </a:t>
                      </a:r>
                      <a:b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</a:b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Федеральный проект F2 «Формирование комфортной городской среды»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1441"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Количество благоустроенных дворовых территорий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Обращение Губернатора Московской области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Единица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Основное мероприятие 01 «Благоустройство общественных территорий муниципальных образований Московской области»      </a:t>
                      </a:r>
                      <a:b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</a:b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Федеральный проект F2 «Формирование комфортной городской среды»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3958"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Доля граждан, принявших участие в решении вопросов развития городской среды, от общего количества граждан в возрасте от 14 лет, проживающих в муниципальных образованиях, на территории которых реализуются проекты по созданию комфортной городской среды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Региональный проект «Формирование комфортной городской среды (Московская область)»</a:t>
                      </a:r>
                      <a:b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</a:b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Процент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30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Основное мероприятие 01 «Благоустройство общественных территорий муниципальных образований Московской области»      </a:t>
                      </a:r>
                      <a:b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</a:b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Федеральный проект F2 «Формирование комфортной городской среды»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8482"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 Количество установленных детских игровых площадок в парках культуры и отдыха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Отраслевой показатель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Единица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Основное мероприятие 01 «Благоустройство общественных территорий муниципальных образований Московской области» Федеральный проект F2 «Формирование комфортной городской среды»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6167"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 Количество разработанных проектов благоустройства общественных территорий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Отраслевой показатель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Единиц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Федеральный проект F2 «Формирование комфортной городской среды»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1441"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Количество реализованных мероприятий по благоустройству общественных территорий, в том числе: пешеходные зоны, набережные, скверы, зоны отдыха, площади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Региональный проект "Формирование комфортной городской среды (Московская область)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Единица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Федеральный проект F2 «Формирование комфортной городской среды»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2565"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1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17.2.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Подпрограмма 2. "Благоустройство территорий"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2565"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Содержание мемориального комплекса «Вечный огонь»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Показатель МП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Процент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Основное мероприятие 01 «Обеспечение комфортной среды проживания на территории муниципального образования»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8736"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1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17.3.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Подпрограмма 3. "Создание условий для обеспечения комфортного проживания жителей в многоквартирных домах"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01441"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Количество МКД, в которых проведен капитальный ремонт в рамках региональной программы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Обращение Губернатора Московской области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Единиц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Основное мероприятие 02 «Создание благоприятных условий для проживания граждан в многоквартирных домах, расположенных на территории Московской области»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01441"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Количество отремонтированных подъездов в МКД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Обращение Губернатора Московской области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Единиц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35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Основное мероприятие 01 «Приведение в надлежащее состояние подъездов в многоквартирных домах»      </a:t>
                      </a:r>
                      <a:b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</a:b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Основное мероприятие 02 «Создание благоприятных условий для проживания граждан в многоквартирных домах, расположенных на территории Московской области»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2957"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18.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Муниципальная программа "Строительство объектов социальной инфраструктуры" 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1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18.2.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Подпрограмма: 2. "Строительство (реконструкция) объектов культуры"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C9B9-88BE-4CD6-BECF-B2AAF7D9D972}" type="slidenum">
              <a:rPr lang="ru-RU" smtClean="0"/>
              <a:pPr/>
              <a:t>57</a:t>
            </a:fld>
            <a:endParaRPr lang="ru-RU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0"/>
          <a:ext cx="9144000" cy="111684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79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1602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7718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78251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№ </a:t>
                      </a:r>
                      <a:r>
                        <a:rPr lang="ru-RU" sz="800" u="none" strike="noStrike" dirty="0" err="1">
                          <a:latin typeface="+mj-lt"/>
                        </a:rPr>
                        <a:t>п</a:t>
                      </a:r>
                      <a:r>
                        <a:rPr lang="ru-RU" sz="800" u="none" strike="noStrike" dirty="0">
                          <a:latin typeface="+mj-lt"/>
                        </a:rPr>
                        <a:t>/</a:t>
                      </a:r>
                      <a:r>
                        <a:rPr lang="ru-RU" sz="800" u="none" strike="noStrike" dirty="0" err="1">
                          <a:latin typeface="+mj-lt"/>
                        </a:rPr>
                        <a:t>п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Планируемые результаты реализации муниципальной программы (подпрограммы) (Показатель реализации мероприятий)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Тип показателя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Единица измерения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latin typeface="+mj-lt"/>
                        </a:rPr>
                        <a:t>Базовое значение показателя на начало реализации Программы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vert="vert270"/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Планируемое значение по годам реализации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Номер и название основного мероприятия в перечне мероприятий подпрограммы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84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2020 год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2021 год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2022 год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2023 год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2024 год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3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+mj-lt"/>
                        </a:rPr>
                        <a:t>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+mj-lt"/>
                        </a:rPr>
                        <a:t>11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0" y="1124744"/>
          <a:ext cx="9163042" cy="595016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795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50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500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5784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4620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79084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78482">
                <a:tc>
                  <a:txBody>
                    <a:bodyPr/>
                    <a:lstStyle/>
                    <a:p>
                      <a:pPr algn="r" fontAlgn="t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Количество введенных в эксплуатацию объектов культуры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Региональный проект «Культурная среда Подмосковья»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Единиц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Федеральный проект A1 «Культурная среда»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1441">
                <a:tc>
                  <a:txBody>
                    <a:bodyPr/>
                    <a:lstStyle/>
                    <a:p>
                      <a:pPr algn="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Количество введенных в эксплуатацию объектов культуры за счет средств бюджетов муниципальных образований Московской области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Обращение (Показатель направлен на достижение целевых показателей, определенных Указом Президента РФ от 07.05.2018 №204)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Единиц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Основное мероприятие 01 «Организация строительства (реконструкции) объектов культуры»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8713"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1" i="1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18.3.</a:t>
                      </a:r>
                    </a:p>
                  </a:txBody>
                  <a:tcPr marL="9525" marR="9525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 fontAlgn="t"/>
                      <a:r>
                        <a:rPr lang="ru-RU" sz="800" b="1" i="1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Подпрограмма: 3. "Строительство (реконструкция) объектов образования"</a:t>
                      </a:r>
                    </a:p>
                  </a:txBody>
                  <a:tcPr marL="9525" marR="9525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8482">
                <a:tc>
                  <a:txBody>
                    <a:bodyPr/>
                    <a:lstStyle/>
                    <a:p>
                      <a:pPr algn="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Количество введенных в эксплуатацию объектов общего образования за счет бюджетных средств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Региональный проект «Современная школа»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Единиц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Федеральный проект E1 «Современная школа»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6167">
                <a:tc>
                  <a:txBody>
                    <a:bodyPr/>
                    <a:lstStyle/>
                    <a:p>
                      <a:pPr algn="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Количество введенных в эксплуатацию учреждений дополнительного образования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Отраслевой показатель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Единиц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Основное мероприятие 03 «Организация строительства (реконструкции) объектов дополнительного образования»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7597"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1" i="1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18.6.</a:t>
                      </a:r>
                    </a:p>
                  </a:txBody>
                  <a:tcPr marL="9525" marR="9525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 fontAlgn="t"/>
                      <a:r>
                        <a:rPr lang="ru-RU" sz="800" b="1" i="1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Подпрограмма: 6. "Строительство (реконструкция) объектов административно-общественного и жилого назначения"</a:t>
                      </a:r>
                    </a:p>
                  </a:txBody>
                  <a:tcPr marL="9525" marR="9525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2565">
                <a:tc>
                  <a:txBody>
                    <a:bodyPr/>
                    <a:lstStyle/>
                    <a:p>
                      <a:pPr algn="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Количество введенных в эксплуатацию объектов административного назначения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Единиц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Основное мероприятие 01 «Организация строительства (реконструкции) объектов административного назначения»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2565"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19.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Муниципальная программа "Переселение граждан из аварийного жилищного фонда"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6374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1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19.1.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Подпрограмма: 1. Обеспечение устойчивого сокращения непригодного для проживания жилищного фонда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01441">
                <a:tc>
                  <a:txBody>
                    <a:bodyPr/>
                    <a:lstStyle/>
                    <a:p>
                      <a:pPr algn="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Общая площадь аварийного фонда, подлежащая расселению до 01.09.2025, в том числе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МП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Тысяча квадратных метров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Федеральный проект F3 «Обеспечение устойчивого сокращения непригодного для проживания жилищного фонда»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9059">
                <a:tc>
                  <a:txBody>
                    <a:bodyPr/>
                    <a:lstStyle/>
                    <a:p>
                      <a:pPr algn="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Количество граждан, подлежащих расселению из аварийного жилищного фонда до 01.09.2025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МП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Тысяча человек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Федеральный проект F3 «Обеспечение устойчивого сокращения непригодного для проживания жилищного фонда»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177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1" i="1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19.2.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ru-RU" sz="700" b="1" i="1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Подпрограмма: 2. Обеспечение мероприятий по переселению граждан из аварийного жилищного фонда в Московской области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2957"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Количество переселённых жителей из аварийного жилищного фонда за счет внебюджетных источников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МП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Тысяча человек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Федеральный проект F3 «Обеспечение устойчивого сокращения непригодного для проживания жилищного фонда»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2957"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Количество граждан, переселенных из аварийного жилищного фонда за счет муниципальных программ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МП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Тысяча человек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Федеральный проект F3 «Обеспечение устойчивого сокращения непригодного для проживания жилищного фонда»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2957"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Количество граждан, переселенных из аварийного жилищного фонда, признанного таковым до 01.01.2017, переселенных по второй подпрограмме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МП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Тысяча человек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Федеральный проект F3 «Обеспечение устойчивого сокращения непригодного для проживания жилищного фонда»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2957"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Количество граждан, переселенных из аварийного жилищного фонда, признанного таковым до 01.01.2017, переселенных по адресной программе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МП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Тысяча человек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Основное мероприятие 02 «Переселение граждан из аварийного жилищного фонда»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42957"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Количество граждан, переселенных из аварийного жилищного фонда, признанного таковым после 01.01.2017, переселенных по второй подпрограмме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МП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Тысяча человек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0,083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0,004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0,079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Основное мероприятие 02 «Переселение граждан из аварийного жилищного фонда»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095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1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19.3.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 fontAlgn="t"/>
                      <a:r>
                        <a:rPr lang="ru-RU" sz="700" b="1" i="1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Подпрограмма: 3. Обеспечение мероприятий в рамках Адресной программы Московской области «Переселение граждан из аварийного жилищного фонда в Московской области на 2016-2021 годы»</a:t>
                      </a:r>
                    </a:p>
                  </a:txBody>
                  <a:tcPr marL="9525" marR="9525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Количество граждан, переселенных из аварийного жилищного фонда, признанного таковым после 01.01.2017, переселенных по адресной программе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МП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Тысяча человек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0,51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0,51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Основное мероприятие 01 «Переселение граждан из многоквартирных жилых домов, признанных аварийными в установленном законодательством порядке»      </a:t>
                      </a:r>
                      <a:b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</a:b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Федеральный проект F3 «Обеспечение устойчивого сокращения непригодного для проживания жилищного фонда»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C9B9-88BE-4CD6-BECF-B2AAF7D9D972}" type="slidenum">
              <a:rPr lang="ru-RU" smtClean="0"/>
              <a:pPr/>
              <a:t>58</a:t>
            </a:fld>
            <a:endParaRPr lang="ru-RU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https://stapm.ru/img/nac_proek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4293096"/>
            <a:ext cx="4644008" cy="2564904"/>
          </a:xfrm>
          <a:prstGeom prst="rect">
            <a:avLst/>
          </a:prstGeom>
          <a:noFill/>
        </p:spPr>
      </p:pic>
      <p:pic>
        <p:nvPicPr>
          <p:cNvPr id="1032" name="Picture 8" descr="https://gazetaingush.ru/sites/default/files/news/2021/08/c1f40f2fc0051907e417d36ab482a038xl.jpg"/>
          <p:cNvPicPr>
            <a:picLocks noChangeAspect="1" noChangeArrowheads="1"/>
          </p:cNvPicPr>
          <p:nvPr/>
        </p:nvPicPr>
        <p:blipFill>
          <a:blip r:embed="rId3" cstate="print"/>
          <a:srcRect l="16800" t="12280" r="15161" b="12121"/>
          <a:stretch>
            <a:fillRect/>
          </a:stretch>
        </p:blipFill>
        <p:spPr bwMode="auto">
          <a:xfrm>
            <a:off x="0" y="4149080"/>
            <a:ext cx="4572000" cy="2708920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0" y="0"/>
            <a:ext cx="9144000" cy="30646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1200" b="1" dirty="0">
                <a:solidFill>
                  <a:prstClr val="black"/>
                </a:solidFill>
                <a:latin typeface="+mj-lt"/>
                <a:cs typeface="Calibri" pitchFamily="34" charset="0"/>
              </a:rPr>
              <a:t>Планируемые расходы в рамках «Национального проекта»</a:t>
            </a:r>
            <a:endParaRPr lang="ru-RU" sz="1600" b="1" dirty="0">
              <a:solidFill>
                <a:prstClr val="black"/>
              </a:solidFill>
              <a:latin typeface="+mj-lt"/>
              <a:cs typeface="Calibri" pitchFamily="34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0" y="332659"/>
          <a:ext cx="9144001" cy="4047359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60061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39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64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7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56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/>
                        <a:t>Наименование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748" marR="4748" marT="4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/>
                        <a:t>2022 год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748" marR="4748" marT="4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/>
                        <a:t>2023 год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748" marR="4748" marT="4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/>
                        <a:t>2024 год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748" marR="4748" marT="4748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7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/>
                        <a:t>1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748" marR="4748" marT="4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/>
                        <a:t>2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748" marR="4748" marT="4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/>
                        <a:t>3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748" marR="4748" marT="4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/>
                        <a:t>4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748" marR="4748" marT="4748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691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/>
                        <a:t>Национальный проект "Культура"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748" marR="4748" marT="4748" marB="0" anchor="ctr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50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latin typeface="+mj-lt"/>
                        </a:rPr>
                        <a:t>Приобретение музыкальных инструментов для муниципальных организаций дополнительного образования в сфере культуры Московской области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748" marR="4748" marT="47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latin typeface="+mj-lt"/>
                        </a:rPr>
                        <a:t>7 430 000,00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748" marR="4748" marT="47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latin typeface="+mj-lt"/>
                        </a:rPr>
                        <a:t>0,00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748" marR="4748" marT="47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latin typeface="+mj-lt"/>
                        </a:rPr>
                        <a:t>0,00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748" marR="4748" marT="4748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9691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/>
                        <a:t>Национальный проект "Образование"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748" marR="4748" marT="4748" marB="0" anchor="ctr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58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latin typeface="+mj-lt"/>
                        </a:rPr>
                        <a:t>Создание и обеспечение функционирования центров образования естественно-научной и технологической направленностей в общеобразовательных организациях, расположенных в сельской местности и малых городах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748" marR="4748" marT="47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latin typeface="+mj-lt"/>
                        </a:rPr>
                        <a:t>117 660,00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748" marR="4748" marT="47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latin typeface="+mj-lt"/>
                        </a:rPr>
                        <a:t>156 860,00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748" marR="4748" marT="47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latin typeface="+mj-lt"/>
                        </a:rPr>
                        <a:t>150 000,00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748" marR="4748" marT="4748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25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latin typeface="+mj-lt"/>
                        </a:rPr>
                        <a:t>Создание центров образования естественно-научной и технологической направленностей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748" marR="4748" marT="47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latin typeface="+mj-lt"/>
                        </a:rPr>
                        <a:t>1 500 000,00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748" marR="4748" marT="47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latin typeface="+mj-lt"/>
                        </a:rPr>
                        <a:t>2 000 000,00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748" marR="4748" marT="47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latin typeface="+mj-lt"/>
                        </a:rPr>
                        <a:t>2 000 000,00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748" marR="4748" marT="4748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latin typeface="+mj-lt"/>
                        </a:rPr>
                        <a:t>Государственная поддержка образовательных организаций в целях оснащения (обновления) их компьютерным, мультимедийным, презентационным оборудованием и программным обеспечением в рамках эксперимента по модернизации начального общего, основного общего и среднего общего образования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748" marR="4748" marT="47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latin typeface="+mj-lt"/>
                        </a:rPr>
                        <a:t>461 950,00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748" marR="4748" marT="47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latin typeface="+mj-lt"/>
                        </a:rPr>
                        <a:t>0,00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748" marR="4748" marT="47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latin typeface="+mj-lt"/>
                        </a:rPr>
                        <a:t>0,00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748" marR="4748" marT="4748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latin typeface="+mj-lt"/>
                        </a:rPr>
                        <a:t>Обеспечение образовательных организаций материально-технической базой для внедрения цифровой образовательной среды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748" marR="4748" marT="47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latin typeface="+mj-lt"/>
                        </a:rPr>
                        <a:t>0,00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748" marR="4748" marT="47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latin typeface="+mj-lt"/>
                        </a:rPr>
                        <a:t>0,00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748" marR="4748" marT="47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latin typeface="+mj-lt"/>
                        </a:rPr>
                        <a:t>199 030,00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748" marR="4748" marT="4748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latin typeface="+mj-lt"/>
                        </a:rPr>
                        <a:t>Обновление и техническое обслуживание (ремонт) средств (программного обеспечения и оборудования), приобретенных в рамках субсидии на обеспечение образовательных организаций материально-технической базой для внедрения цифровой образовательной среды в рамках федерального проекта «Цифровая образовательная среда» национального проекта «Образование»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748" marR="4748" marT="47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latin typeface="+mj-lt"/>
                        </a:rPr>
                        <a:t>0,00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748" marR="4748" marT="47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latin typeface="+mj-lt"/>
                        </a:rPr>
                        <a:t>0,00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748" marR="4748" marT="47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latin typeface="+mj-lt"/>
                        </a:rPr>
                        <a:t>242 000,00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748" marR="4748" marT="4748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latin typeface="+mj-lt"/>
                        </a:rPr>
                        <a:t>Обновление и техническое обслуживание (ремонт) средств (программного обеспечения и оборудования), приобретенных в рамках предоставленной субсидии на государственную поддержку образовательных организаций в целях оснащения (обновления) их компьютерным, мультимедийным, презентационным оборудованием и программным обеспечением в рамках эксперимента по модернизации начального общего, основного общего и среднего общего образования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748" marR="4748" marT="47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latin typeface="+mj-lt"/>
                        </a:rPr>
                        <a:t>256 200,00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748" marR="4748" marT="47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latin typeface="+mj-lt"/>
                        </a:rPr>
                        <a:t>0,00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748" marR="4748" marT="47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latin typeface="+mj-lt"/>
                        </a:rPr>
                        <a:t>0,00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748" marR="4748" marT="4748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latin typeface="+mj-lt"/>
                        </a:rPr>
                        <a:t>Оснащение планшетными компьютерами общеобразовательных организаций в муниципальном образовании Московской области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748" marR="4748" marT="47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latin typeface="+mj-lt"/>
                        </a:rPr>
                        <a:t>314 000,00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748" marR="4748" marT="47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latin typeface="+mj-lt"/>
                        </a:rPr>
                        <a:t>74 000,00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748" marR="4748" marT="47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latin typeface="+mj-lt"/>
                        </a:rPr>
                        <a:t>0,00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748" marR="4748" marT="4748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latin typeface="+mj-lt"/>
                        </a:rPr>
                        <a:t>Оснащение мультимедийными проекторами и экранами для мультимедийных проекторов общеобразовательных организаций в муниципальном образовании Московской области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748" marR="4748" marT="47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latin typeface="+mj-lt"/>
                        </a:rPr>
                        <a:t>4 149 000,00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748" marR="4748" marT="47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latin typeface="+mj-lt"/>
                        </a:rPr>
                        <a:t>0,00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748" marR="4748" marT="47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latin typeface="+mj-lt"/>
                        </a:rPr>
                        <a:t>0,00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748" marR="4748" marT="4748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latin typeface="+mj-lt"/>
                        </a:rPr>
                        <a:t>Установка, монтаж и настройка ip-камер, приобретенных в рамках предоставленной субсидии на государственную поддержку образовательных организаций в целях оснащения (обновления) их компьютерным, мультимедийным, презентационным оборудованием и программным обеспечением в рамках эксперимента по модернизации начального общего, основного общего и среднего общего образования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748" marR="4748" marT="47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latin typeface="+mj-lt"/>
                        </a:rPr>
                        <a:t>45 000,00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748" marR="4748" marT="47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latin typeface="+mj-lt"/>
                        </a:rPr>
                        <a:t>0,00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748" marR="4748" marT="47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latin typeface="+mj-lt"/>
                        </a:rPr>
                        <a:t>0,00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748" marR="4748" marT="4748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C9B9-88BE-4CD6-BECF-B2AAF7D9D972}" type="slidenum">
              <a:rPr lang="ru-RU" smtClean="0"/>
              <a:pPr/>
              <a:t>59</a:t>
            </a:fld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Диаграмма 10"/>
          <p:cNvGraphicFramePr/>
          <p:nvPr/>
        </p:nvGraphicFramePr>
        <p:xfrm>
          <a:off x="0" y="3068960"/>
          <a:ext cx="6948264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0" y="0"/>
            <a:ext cx="9144000" cy="44267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u="sng" dirty="0">
                <a:latin typeface="+mj-lt"/>
              </a:rPr>
              <a:t>Информация об основных показателях социально-экономического развития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548680"/>
            <a:ext cx="5292080" cy="338554"/>
          </a:xfrm>
          <a:prstGeom prst="rect">
            <a:avLst/>
          </a:prstGeom>
          <a:solidFill>
            <a:srgbClr val="FDF3C9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latin typeface="Candara" pitchFamily="34" charset="0"/>
              </a:rPr>
              <a:t>1) </a:t>
            </a:r>
            <a:r>
              <a:rPr lang="ru-RU" sz="1400" dirty="0">
                <a:latin typeface="Candara" pitchFamily="34" charset="0"/>
              </a:rPr>
              <a:t>Численность постоянного населения (на конец года, человек)</a:t>
            </a:r>
            <a:endParaRPr lang="ru-RU" sz="1600" dirty="0">
              <a:latin typeface="Candar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780928"/>
            <a:ext cx="8172400" cy="338554"/>
          </a:xfrm>
          <a:prstGeom prst="rect">
            <a:avLst/>
          </a:prstGeom>
          <a:solidFill>
            <a:srgbClr val="FDF3C9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latin typeface="Candara" pitchFamily="34" charset="0"/>
              </a:rPr>
              <a:t>2) </a:t>
            </a:r>
            <a:r>
              <a:rPr lang="ru-RU" sz="1400" dirty="0">
                <a:latin typeface="Candara" pitchFamily="34" charset="0"/>
              </a:rPr>
              <a:t>Объем отгруженных товаров собственного производства ( млн.руб. в ценах соответствующих лет)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5013176"/>
            <a:ext cx="6156176" cy="338554"/>
          </a:xfrm>
          <a:prstGeom prst="rect">
            <a:avLst/>
          </a:prstGeom>
          <a:solidFill>
            <a:srgbClr val="FDF3C9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latin typeface="Candara" pitchFamily="34" charset="0"/>
              </a:rPr>
              <a:t>3)</a:t>
            </a:r>
            <a:r>
              <a:rPr lang="ru-RU" sz="1400" dirty="0"/>
              <a:t>Протяженность автомобильных дорог общего пользования (километр)  </a:t>
            </a:r>
            <a:endParaRPr lang="ru-RU" sz="1400" dirty="0">
              <a:latin typeface="Candara" pitchFamily="34" charset="0"/>
            </a:endParaRP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0" y="836712"/>
          <a:ext cx="6948264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Диаграмма 11"/>
          <p:cNvGraphicFramePr/>
          <p:nvPr/>
        </p:nvGraphicFramePr>
        <p:xfrm>
          <a:off x="0" y="5301208"/>
          <a:ext cx="6948264" cy="1556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C9B9-88BE-4CD6-BECF-B2AAF7D9D972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332657"/>
          <a:ext cx="9144000" cy="2628879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60132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79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40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87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0775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latin typeface="+mj-lt"/>
                        </a:rPr>
                        <a:t>Национальный проект "Жилье и городская среда" 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189" marR="7189" marT="7189" marB="0" anchor="ctr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54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latin typeface="+mj-lt"/>
                        </a:rPr>
                        <a:t>Ремонт дворовых территорий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189" marR="7189" marT="71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latin typeface="+mj-lt"/>
                        </a:rPr>
                        <a:t>68 770,00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189" marR="7189" marT="71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latin typeface="+mj-lt"/>
                        </a:rPr>
                        <a:t>3 403 700,00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189" marR="7189" marT="71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latin typeface="+mj-lt"/>
                        </a:rPr>
                        <a:t>0,00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189" marR="7189" marT="7189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34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latin typeface="+mj-lt"/>
                        </a:rPr>
                        <a:t>Обеспечение мероприятий по переселению граждан из непригодного для проживания жилищного фонда, признанного аварийным до 01.01.2017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189" marR="7189" marT="71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latin typeface="+mj-lt"/>
                        </a:rPr>
                        <a:t>9 770 424,00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189" marR="7189" marT="71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latin typeface="+mj-lt"/>
                        </a:rPr>
                        <a:t>0,00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189" marR="7189" marT="71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latin typeface="+mj-lt"/>
                        </a:rPr>
                        <a:t>0,00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189" marR="7189" marT="7189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34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latin typeface="+mj-lt"/>
                        </a:rPr>
                        <a:t>Реализация программ формирования современной городской среды в части благоустройства общественных территорий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189" marR="7189" marT="71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latin typeface="+mj-lt"/>
                        </a:rPr>
                        <a:t>0,00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189" marR="7189" marT="71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latin typeface="+mj-lt"/>
                        </a:rPr>
                        <a:t>0,00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189" marR="7189" marT="71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latin typeface="+mj-lt"/>
                        </a:rPr>
                        <a:t>35 657 000,00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189" marR="7189" marT="7189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34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latin typeface="+mj-lt"/>
                        </a:rPr>
                        <a:t>Реализация программ формирования современной городской среды в части достижения основного результата по благоустройству общественных территорий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189" marR="7189" marT="71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latin typeface="+mj-lt"/>
                        </a:rPr>
                        <a:t>12 805 000,00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189" marR="7189" marT="71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latin typeface="+mj-lt"/>
                        </a:rPr>
                        <a:t>0,00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189" marR="7189" marT="71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latin typeface="+mj-lt"/>
                        </a:rPr>
                        <a:t>0,00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189" marR="7189" marT="7189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34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latin typeface="+mj-lt"/>
                        </a:rPr>
                        <a:t>Обустройство и установка детских игровых площадок на территории муниципальных образований Московской области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189" marR="7189" marT="71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latin typeface="+mj-lt"/>
                        </a:rPr>
                        <a:t>30 660 000,00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189" marR="7189" marT="71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latin typeface="+mj-lt"/>
                        </a:rPr>
                        <a:t>0,00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189" marR="7189" marT="71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latin typeface="+mj-lt"/>
                        </a:rPr>
                        <a:t>0,00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189" marR="7189" marT="7189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34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latin typeface="+mj-lt"/>
                        </a:rPr>
                        <a:t>Капитальные вложения в общеобразовательные организации в целях обеспечения односменного режима обучения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189" marR="7189" marT="71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latin typeface="+mj-lt"/>
                        </a:rPr>
                        <a:t>32 327 870,00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189" marR="7189" marT="71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latin typeface="+mj-lt"/>
                        </a:rPr>
                        <a:t>0,00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189" marR="7189" marT="71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latin typeface="+mj-lt"/>
                        </a:rPr>
                        <a:t>0,00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189" marR="7189" marT="7189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54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latin typeface="+mj-lt"/>
                        </a:rPr>
                        <a:t>Итого: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189" marR="7189" marT="71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latin typeface="+mj-lt"/>
                        </a:rPr>
                        <a:t>99 905 874,00 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189" marR="7189" marT="71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latin typeface="+mj-lt"/>
                        </a:rPr>
                        <a:t>5 634 560,00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189" marR="7189" marT="71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latin typeface="+mj-lt"/>
                        </a:rPr>
                        <a:t>38 248 030,00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189" marR="7189" marT="7189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0"/>
          <a:ext cx="9144001" cy="382438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60061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3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64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75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28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+mj-lt"/>
                        </a:rPr>
                        <a:t>Наименование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189" marR="7189" marT="71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+mj-lt"/>
                        </a:rPr>
                        <a:t>2022 год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189" marR="7189" marT="71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+mj-lt"/>
                        </a:rPr>
                        <a:t>2023 год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189" marR="7189" marT="71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+mj-lt"/>
                        </a:rPr>
                        <a:t>2024 год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189" marR="7189" marT="7189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7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+mj-lt"/>
                        </a:rPr>
                        <a:t>1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189" marR="7189" marT="71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+mj-lt"/>
                        </a:rPr>
                        <a:t>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189" marR="7189" marT="71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+mj-lt"/>
                        </a:rPr>
                        <a:t>3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189" marR="7189" marT="71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+mj-lt"/>
                        </a:rPr>
                        <a:t>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189" marR="7189" marT="7189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7106" name="Picture 2" descr="https://strategy24.ru/images/news/202011/ae3d0f9aabcaa35e01d0c365637f71e0.jpg"/>
          <p:cNvPicPr>
            <a:picLocks noChangeAspect="1" noChangeArrowheads="1"/>
          </p:cNvPicPr>
          <p:nvPr/>
        </p:nvPicPr>
        <p:blipFill>
          <a:blip r:embed="rId2" cstate="print"/>
          <a:srcRect l="14765" t="8864" r="16132" b="8825"/>
          <a:stretch>
            <a:fillRect/>
          </a:stretch>
        </p:blipFill>
        <p:spPr bwMode="auto">
          <a:xfrm>
            <a:off x="2987824" y="2852936"/>
            <a:ext cx="6300192" cy="4149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C9B9-88BE-4CD6-BECF-B2AAF7D9D972}" type="slidenum">
              <a:rPr lang="ru-RU" smtClean="0"/>
              <a:pPr/>
              <a:t>60</a:t>
            </a:fld>
            <a:endParaRPr lang="ru-RU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-108520" y="0"/>
            <a:ext cx="9433048" cy="30646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"/>
            <a:r>
              <a:rPr lang="ru-RU" sz="1200" b="1" dirty="0">
                <a:solidFill>
                  <a:srgbClr val="000000"/>
                </a:solidFill>
                <a:latin typeface="Calibri"/>
              </a:rPr>
              <a:t>Информация об общественно значимых проектах, реализуемых на территории Рузского городского округа  в 2022-2024 годах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0" y="260648"/>
          <a:ext cx="2489200" cy="200025"/>
        </p:xfrm>
        <a:graphic>
          <a:graphicData uri="http://schemas.openxmlformats.org/drawingml/2006/table">
            <a:tbl>
              <a:tblPr/>
              <a:tblGrid>
                <a:gridCol w="248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Ед. измерения: тыс. рублей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969106"/>
              </p:ext>
            </p:extLst>
          </p:nvPr>
        </p:nvGraphicFramePr>
        <p:xfrm>
          <a:off x="0" y="460673"/>
          <a:ext cx="9144000" cy="632551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1963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05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11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04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04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04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9379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5079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2838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latin typeface="+mj-lt"/>
                        </a:rPr>
                        <a:t>Наименование социально-значимого объекта (в том числе наименование проекта, место реализации проекта, срок ввода объекта, объем финансирования, результат реализации проекта)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latin typeface="+mj-lt"/>
                        </a:rPr>
                        <a:t>Источники финансирования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latin typeface="+mj-lt"/>
                        </a:rPr>
                        <a:t>2021 год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latin typeface="+mj-lt"/>
                        </a:rPr>
                        <a:t>2022 год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latin typeface="+mj-lt"/>
                        </a:rPr>
                        <a:t>Плановый период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latin typeface="+mj-lt"/>
                        </a:rPr>
                        <a:t>Результат реализации проекта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latin typeface="+mj-lt"/>
                        </a:rPr>
                        <a:t>Срок ввода объекта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20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latin typeface="+mj-lt"/>
                        </a:rPr>
                        <a:t>2023 год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latin typeface="+mj-lt"/>
                        </a:rPr>
                        <a:t>2024 год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252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latin typeface="+mj-lt"/>
                        </a:rPr>
                        <a:t>Муниципальная программа "Развитие сельского хозяйства"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latin typeface="+mj-lt"/>
                        </a:rPr>
                        <a:t>8 983,60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latin typeface="+mj-lt"/>
                        </a:rPr>
                        <a:t>10 400,00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latin typeface="+mj-lt"/>
                        </a:rPr>
                        <a:t>0,00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>
                          <a:latin typeface="+mj-lt"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>
                          <a:latin typeface="+mj-lt"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0800"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latin typeface="+mj-lt"/>
                        </a:rPr>
                        <a:t>Газификация МКД № 1,2,3 с. Богородское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latin typeface="+mj-lt"/>
                        </a:rPr>
                        <a:t>Средства Рузского городского округа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0,00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latin typeface="+mj-lt"/>
                        </a:rPr>
                        <a:t>1 800,00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4 900,00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0,00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latin typeface="+mj-lt"/>
                        </a:rPr>
                        <a:t>Повышения уровня и качества жизни сельского населения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latin typeface="+mj-lt"/>
                        </a:rPr>
                        <a:t>2023 год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0800"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latin typeface="+mj-lt"/>
                        </a:rPr>
                        <a:t>Газификация д. Контемирово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latin typeface="+mj-lt"/>
                        </a:rPr>
                        <a:t>Средства Рузского городского округа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0,00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latin typeface="+mj-lt"/>
                        </a:rPr>
                        <a:t>1 683,60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0,00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0,00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Повышения уровня и качества жизни сельского населения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2022 год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0800"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latin typeface="+mj-lt"/>
                        </a:rPr>
                        <a:t>Газификация МКД п.Старая Руза, ул.Садовая №11 и 11а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latin typeface="+mj-lt"/>
                        </a:rPr>
                        <a:t>Средства Рузского городского округа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0,00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latin typeface="+mj-lt"/>
                        </a:rPr>
                        <a:t>4 000,00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0,00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0,00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Повышения уровня и качества жизни сельского населения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2022 год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0800"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latin typeface="+mj-lt"/>
                        </a:rPr>
                        <a:t>Газификация МКД ул. Первомайская №29/1, 29/2, 29/3, д. Шелковка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latin typeface="+mj-lt"/>
                        </a:rPr>
                        <a:t>Средства Рузского городского округа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0,00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latin typeface="+mj-lt"/>
                        </a:rPr>
                        <a:t>1 500,00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5 500,00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0,00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latin typeface="+mj-lt"/>
                        </a:rPr>
                        <a:t>Повышения уровня и качества жизни сельского населения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2023 год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6174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latin typeface="+mj-lt"/>
                        </a:rPr>
                        <a:t>Муниципальная программа "Развитие инженерной инфраструктуры и энергоэффективности"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latin typeface="+mj-lt"/>
                        </a:rPr>
                        <a:t>121 165,67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latin typeface="+mj-lt"/>
                        </a:rPr>
                        <a:t>134 450,20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latin typeface="+mj-lt"/>
                        </a:rPr>
                        <a:t>46 500,00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latin typeface="+mj-lt"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latin typeface="+mj-lt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4452"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latin typeface="+mj-lt"/>
                        </a:rPr>
                        <a:t>Приобретение, монтаж и ввод в эксплуатацию станции водоочистки на артскважине д.Нововолково д.20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latin typeface="+mj-lt"/>
                        </a:rPr>
                        <a:t>Средства Московской области/ Средства Рузского городского округа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0,00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latin typeface="+mj-lt"/>
                        </a:rPr>
                        <a:t>0,00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latin typeface="+mj-lt"/>
                        </a:rPr>
                        <a:t>3 000,00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0,00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Обеспечение комфортных условий проживания, повышение качества и условий жизни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latin typeface="+mj-lt"/>
                        </a:rPr>
                        <a:t>2023 год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8349"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latin typeface="+mj-lt"/>
                        </a:rPr>
                        <a:t>Приобретение, монтаж и ввод в эксплуатацию станции водоочистки на ВЗУ в д. Городище, п/ст151, соор.2В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latin typeface="+mj-lt"/>
                        </a:rPr>
                        <a:t>Средства Московской области/ Средства Рузского городского округа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3 000,00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0,00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latin typeface="+mj-lt"/>
                        </a:rPr>
                        <a:t>3 000,00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0,00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Обеспечение комфортных условий проживания, повышение качества и условий жизни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latin typeface="+mj-lt"/>
                        </a:rPr>
                        <a:t>2023 год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8349"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latin typeface="+mj-lt"/>
                        </a:rPr>
                        <a:t>Приобретение, монтаж и ввод в эксплуатацию локальных очистных сооружений для МКД, пос. Полушкино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latin typeface="+mj-lt"/>
                        </a:rPr>
                        <a:t>Средства Московской области/ Средства Рузского городского округа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0,00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9 300,00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latin typeface="+mj-lt"/>
                        </a:rPr>
                        <a:t>46 500,00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46 500,00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Обеспечение комфортных условий проживания, повышение качества и условий жизни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latin typeface="+mj-lt"/>
                        </a:rPr>
                        <a:t>2024 год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8349"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latin typeface="+mj-lt"/>
                        </a:rPr>
                        <a:t>Строительсвто БМК г. Руза, Волоколамское шоссе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latin typeface="+mj-lt"/>
                        </a:rPr>
                        <a:t>Средства Московской области/ Средства Рузского городского округа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22 679,42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19 572,58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latin typeface="+mj-lt"/>
                        </a:rPr>
                        <a:t>8 608,62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0,00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Повышение качества предоставляемых коммунальных услуг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latin typeface="+mj-lt"/>
                        </a:rPr>
                        <a:t>2023 год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8349"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latin typeface="+mj-lt"/>
                        </a:rPr>
                        <a:t>Строительство БМК г. Руза, ул. Говорова, д.1А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latin typeface="+mj-lt"/>
                        </a:rPr>
                        <a:t>Средства Московской области/ Средства Рузского городского округа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35 694,05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46 390,83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latin typeface="+mj-lt"/>
                        </a:rPr>
                        <a:t>0,00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0,00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Повышение качества предоставляемых коммунальных услуг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latin typeface="+mj-lt"/>
                        </a:rPr>
                        <a:t>2023 год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8349"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latin typeface="+mj-lt"/>
                        </a:rPr>
                        <a:t>Строительство БМК д. Старониколаево, д. 195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latin typeface="+mj-lt"/>
                        </a:rPr>
                        <a:t>Средства Московской области/ Средства Рузского городского округа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11 343,92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0,00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latin typeface="+mj-lt"/>
                        </a:rPr>
                        <a:t>11 343,92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latin typeface="+mj-lt"/>
                        </a:rPr>
                        <a:t>0,00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latin typeface="+mj-lt"/>
                        </a:rPr>
                        <a:t>Повышение качества предоставляемых коммунальных услуг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latin typeface="+mj-lt"/>
                        </a:rPr>
                        <a:t>2023 год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28349"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latin typeface="+mj-lt"/>
                        </a:rPr>
                        <a:t>Строительство БМК д. Сумароково, д.34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latin typeface="+mj-lt"/>
                        </a:rPr>
                        <a:t>Средства Московской области/ Средства Рузского городского округа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9 283,92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0,00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9 283,92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latin typeface="+mj-lt"/>
                        </a:rPr>
                        <a:t>0,00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Повышение качества предоставляемых коммунальных услуг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latin typeface="+mj-lt"/>
                        </a:rPr>
                        <a:t>2023 год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28349"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latin typeface="+mj-lt"/>
                        </a:rPr>
                        <a:t>Строительство котельной по адресу: Рузский г.о., п.Тучково, ул. Лебеденко д.36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latin typeface="+mj-lt"/>
                        </a:rPr>
                        <a:t>Средства Московской области/ Средства Рузского городского округа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71 018,24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45 902,26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52 713,74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latin typeface="+mj-lt"/>
                        </a:rPr>
                        <a:t>0,00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Повышение качества предоставляемых коммунальных услуг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latin typeface="+mj-lt"/>
                        </a:rPr>
                        <a:t>2023 год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56174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latin typeface="+mj-lt"/>
                        </a:rPr>
                        <a:t>Муниципальная программа "Строительство объектов социальной инфраструктуры"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latin typeface="+mj-lt"/>
                        </a:rPr>
                        <a:t>665 721,64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latin typeface="+mj-lt"/>
                        </a:rPr>
                        <a:t>5 417,65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latin typeface="+mj-lt"/>
                        </a:rPr>
                        <a:t>0,00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latin typeface="+mj-lt"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latin typeface="+mj-lt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28349"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latin typeface="+mj-lt"/>
                        </a:rPr>
                        <a:t>Строительство Дома культуры по адресу: Московская область, Рузский район, д.Нестерово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 dirty="0">
                          <a:latin typeface="+mj-lt"/>
                        </a:rPr>
                        <a:t>Средства Московской области/ Средства Рузского городского округа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latin typeface="+mj-lt"/>
                        </a:rPr>
                        <a:t>0,00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latin typeface="+mj-lt"/>
                        </a:rPr>
                        <a:t>4 522,14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latin typeface="+mj-lt"/>
                        </a:rPr>
                        <a:t>5 417,65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latin typeface="+mj-lt"/>
                        </a:rPr>
                        <a:t>0,00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latin typeface="+mj-lt"/>
                        </a:rPr>
                        <a:t>Увеличение числа посещений организаций культуры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latin typeface="+mj-lt"/>
                        </a:rPr>
                        <a:t>2023 год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84380"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latin typeface="+mj-lt"/>
                        </a:rPr>
                        <a:t>Общеобразовательная школа на 400 Meст Рузский район, гп Тучково, Западный микрорайон ул.Новая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latin typeface="+mj-lt"/>
                        </a:rPr>
                        <a:t>Средства Московской области/ Средства Рузского городского округа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481 277,60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661 199,50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0,00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latin typeface="+mj-lt"/>
                        </a:rPr>
                        <a:t>0,00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latin typeface="+mj-lt"/>
                        </a:rPr>
                        <a:t>Создание условий для получения качественного, комфортного образования и развитии подрастающего поколения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latin typeface="+mj-lt"/>
                        </a:rPr>
                        <a:t>2022 год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13252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latin typeface="+mj-lt"/>
                        </a:rPr>
                        <a:t>Муниципальная программа «Жилище"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latin typeface="+mj-lt"/>
                        </a:rPr>
                        <a:t>40 994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,00</a:t>
                      </a:r>
                      <a:endParaRPr lang="ru-RU" sz="700" u="none" strike="noStrike" dirty="0">
                        <a:latin typeface="+mj-lt"/>
                      </a:endParaRPr>
                    </a:p>
                  </a:txBody>
                  <a:tcPr marL="5658" marR="5658" marT="56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latin typeface="+mj-lt"/>
                        </a:rPr>
                        <a:t>36 172,00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latin typeface="+mj-lt"/>
                        </a:rPr>
                        <a:t>19 292,00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latin typeface="+mj-lt"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latin typeface="+mj-lt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543445"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 dirty="0">
                          <a:latin typeface="+mj-lt"/>
                        </a:rPr>
                        <a:t>Предоставление жилых помещений детям-сиротам и детям, оставшимся без попечения родителей, лицам из числа детей-сирот и детей, оставшихся без попечения родителей, по договорам найма специализированных жилых помещений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 dirty="0">
                          <a:latin typeface="+mj-lt"/>
                        </a:rPr>
                        <a:t>Средства Московской области/ Средства Рузского городского округа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latin typeface="+mj-lt"/>
                        </a:rPr>
                        <a:t>0,00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40 994</a:t>
                      </a:r>
                      <a:r>
                        <a:rPr kumimoji="0" lang="ru-RU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,00</a:t>
                      </a:r>
                      <a:endParaRPr kumimoji="0" lang="ru-RU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5658" marR="5658" marT="5658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36 172,00</a:t>
                      </a:r>
                      <a:endParaRPr kumimoji="0" lang="ru-RU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5658" marR="5658" marT="5658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19 292,00</a:t>
                      </a:r>
                      <a:endParaRPr kumimoji="0" lang="ru-RU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5658" marR="5658" marT="5658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Повышения уровня и качества жизни сельского населения</a:t>
                      </a:r>
                      <a:endParaRPr kumimoji="0" lang="ru-RU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5658" marR="5658" marT="56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latin typeface="+mj-lt"/>
                        </a:rPr>
                        <a:t>2023 год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/>
                </a:tc>
                <a:extLst>
                  <a:ext uri="{0D108BD9-81ED-4DB2-BD59-A6C34878D82A}">
                    <a16:rowId xmlns:a16="http://schemas.microsoft.com/office/drawing/2014/main" val="1040454014"/>
                  </a:ext>
                </a:extLst>
              </a:tr>
              <a:tr h="113252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latin typeface="+mj-lt"/>
                        </a:rPr>
                        <a:t>Муниципальная программа «Переселение граждан из аварийного жилищного фонда"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latin typeface="+mj-lt"/>
                        </a:rPr>
                        <a:t>117 351,64</a:t>
                      </a:r>
                    </a:p>
                  </a:txBody>
                  <a:tcPr marL="5658" marR="5658" marT="56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latin typeface="+mj-lt"/>
                        </a:rPr>
                        <a:t>167 203,39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latin typeface="+mj-lt"/>
                        </a:rPr>
                        <a:t>0,00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latin typeface="+mj-lt"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latin typeface="+mj-lt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 anchor="ctr"/>
                </a:tc>
                <a:extLst>
                  <a:ext uri="{0D108BD9-81ED-4DB2-BD59-A6C34878D82A}">
                    <a16:rowId xmlns:a16="http://schemas.microsoft.com/office/drawing/2014/main" val="205871905"/>
                  </a:ext>
                </a:extLst>
              </a:tr>
              <a:tr h="328349"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 dirty="0">
                          <a:latin typeface="+mj-lt"/>
                        </a:rPr>
                        <a:t>Обеспечение мероприятий по переселению граждан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 dirty="0">
                          <a:latin typeface="+mj-lt"/>
                        </a:rPr>
                        <a:t>Средства Московской области/ Средства Рузского городского округа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latin typeface="+mj-lt"/>
                        </a:rPr>
                        <a:t>0,00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latin typeface="+mj-lt"/>
                        </a:rPr>
                        <a:t>117 351,64</a:t>
                      </a:r>
                    </a:p>
                  </a:txBody>
                  <a:tcPr marL="5658" marR="5658" marT="56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latin typeface="+mj-lt"/>
                        </a:rPr>
                        <a:t>167 203,39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latin typeface="+mj-lt"/>
                        </a:rPr>
                        <a:t>0,00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Повышения уровня и качества жизни сельского населения</a:t>
                      </a:r>
                      <a:endParaRPr kumimoji="0" lang="ru-RU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5658" marR="5658" marT="56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latin typeface="+mj-lt"/>
                        </a:rPr>
                        <a:t>2023 год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/>
                </a:tc>
                <a:extLst>
                  <a:ext uri="{0D108BD9-81ED-4DB2-BD59-A6C34878D82A}">
                    <a16:rowId xmlns:a16="http://schemas.microsoft.com/office/drawing/2014/main" val="1269860522"/>
                  </a:ext>
                </a:extLst>
              </a:tr>
              <a:tr h="1121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latin typeface="+mj-lt"/>
                        </a:rPr>
                        <a:t>Итого: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latin typeface="+mj-lt"/>
                        </a:rPr>
                        <a:t> 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latin typeface="+mj-lt"/>
                        </a:rPr>
                        <a:t>634 297,15  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latin typeface="+mj-lt"/>
                        </a:rPr>
                        <a:t>954 216,55  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latin typeface="+mj-lt"/>
                        </a:rPr>
                        <a:t>353 643,24  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latin typeface="+mj-lt"/>
                        </a:rPr>
                        <a:t>65 792,00  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ru-RU" sz="7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 anchor="ctr"/>
                </a:tc>
                <a:extLst>
                  <a:ext uri="{0D108BD9-81ED-4DB2-BD59-A6C34878D82A}">
                    <a16:rowId xmlns:a16="http://schemas.microsoft.com/office/drawing/2014/main" val="2313817532"/>
                  </a:ext>
                </a:extLst>
              </a:tr>
            </a:tbl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C9B9-88BE-4CD6-BECF-B2AAF7D9D972}" type="slidenum">
              <a:rPr lang="ru-RU" smtClean="0"/>
              <a:pPr/>
              <a:t>61</a:t>
            </a:fld>
            <a:endParaRPr lang="ru-RU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0" y="0"/>
            <a:ext cx="9433048" cy="40862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"/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</a:rPr>
              <a:t>Контактная информация Рузского городского округа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7544" y="908720"/>
            <a:ext cx="8424936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/>
              <a:t>«</a:t>
            </a:r>
            <a:r>
              <a:rPr lang="ru-RU" sz="1300" dirty="0"/>
              <a:t>Бюджет для граждан» подготовлен</a:t>
            </a:r>
          </a:p>
          <a:p>
            <a:pPr algn="ctr"/>
            <a:r>
              <a:rPr lang="ru-RU" sz="1300" dirty="0"/>
              <a:t> Финансовым управлением администрации городского округа Московской области </a:t>
            </a:r>
          </a:p>
          <a:p>
            <a:pPr algn="ctr"/>
            <a:r>
              <a:rPr lang="ru-RU" sz="1300" dirty="0"/>
              <a:t>Финансовое управление Администрации  Рузского городского округа Московской области находится по адресу: </a:t>
            </a:r>
          </a:p>
          <a:p>
            <a:pPr algn="ctr"/>
            <a:r>
              <a:rPr lang="ru-RU" sz="1300" dirty="0"/>
              <a:t>ул. Солнцева, 11, Руза, Московская обл., 143100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11560" y="2276872"/>
            <a:ext cx="8064896" cy="41764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numCol="2" rtlCol="0" anchor="t"/>
          <a:lstStyle/>
          <a:p>
            <a:endParaRPr lang="ru-RU" sz="1200" dirty="0"/>
          </a:p>
          <a:p>
            <a:r>
              <a:rPr lang="ru-RU" sz="1200" dirty="0"/>
              <a:t>Часы работы:</a:t>
            </a:r>
            <a:br>
              <a:rPr lang="ru-RU" sz="1200" dirty="0"/>
            </a:br>
            <a:r>
              <a:rPr lang="ru-RU" sz="1200" dirty="0"/>
              <a:t>Пн.-Чт. с 08:45 до 18:00</a:t>
            </a:r>
          </a:p>
          <a:p>
            <a:r>
              <a:rPr lang="ru-RU" sz="1200" dirty="0"/>
              <a:t>Пт. с 08:45 до 16:45</a:t>
            </a:r>
          </a:p>
          <a:p>
            <a:r>
              <a:rPr lang="ru-RU" sz="1200" dirty="0"/>
              <a:t> </a:t>
            </a:r>
          </a:p>
          <a:p>
            <a:r>
              <a:rPr lang="ru-RU" sz="1200" dirty="0"/>
              <a:t>Телефон: </a:t>
            </a:r>
            <a:br>
              <a:rPr lang="ru-RU" sz="1200" dirty="0"/>
            </a:br>
            <a:r>
              <a:rPr lang="ru-RU" sz="1200" dirty="0"/>
              <a:t>+7 (496) 27-23-533</a:t>
            </a:r>
          </a:p>
          <a:p>
            <a:r>
              <a:rPr lang="ru-RU" sz="1200" dirty="0"/>
              <a:t>+7 (496) 27-23-603</a:t>
            </a:r>
          </a:p>
          <a:p>
            <a:r>
              <a:rPr lang="ru-RU" sz="1200" dirty="0"/>
              <a:t>  </a:t>
            </a:r>
          </a:p>
          <a:p>
            <a:r>
              <a:rPr lang="ru-RU" sz="1200" dirty="0"/>
              <a:t>Адрес электронной почты:</a:t>
            </a:r>
          </a:p>
          <a:p>
            <a:r>
              <a:rPr lang="en-US" sz="1200" dirty="0"/>
              <a:t>finruza@mail.ru</a:t>
            </a:r>
          </a:p>
          <a:p>
            <a:r>
              <a:rPr lang="ru-RU" sz="700" dirty="0"/>
              <a:t> </a:t>
            </a:r>
          </a:p>
          <a:p>
            <a:r>
              <a:rPr lang="ru-RU" sz="1200" dirty="0"/>
              <a:t>Начальник финансового управления:</a:t>
            </a:r>
          </a:p>
          <a:p>
            <a:r>
              <a:rPr lang="ru-RU" sz="1200" dirty="0"/>
              <a:t>Буздина Валентина Борисовна</a:t>
            </a:r>
          </a:p>
          <a:p>
            <a:r>
              <a:rPr lang="ru-RU" sz="1200" dirty="0"/>
              <a:t>телефон: +7 (496) 27-24-758</a:t>
            </a:r>
          </a:p>
          <a:p>
            <a:r>
              <a:rPr lang="ru-RU" sz="1200" dirty="0"/>
              <a:t> </a:t>
            </a:r>
          </a:p>
          <a:p>
            <a:r>
              <a:rPr lang="ru-RU" sz="1200" dirty="0"/>
              <a:t>Заместитель начальника финансового управления:</a:t>
            </a:r>
          </a:p>
          <a:p>
            <a:r>
              <a:rPr lang="ru-RU" sz="1200" dirty="0"/>
              <a:t>Лущихина Елена Александровна</a:t>
            </a:r>
          </a:p>
          <a:p>
            <a:r>
              <a:rPr lang="ru-RU" sz="1200" dirty="0"/>
              <a:t>телефон: +7 (496) 27-23-603</a:t>
            </a:r>
          </a:p>
          <a:p>
            <a:r>
              <a:rPr lang="ru-RU" sz="1200" dirty="0"/>
              <a:t> </a:t>
            </a:r>
          </a:p>
          <a:p>
            <a:r>
              <a:rPr lang="ru-RU" sz="1200" dirty="0"/>
              <a:t>Начальник отдела бухгалтерского учета и отчетности:</a:t>
            </a:r>
          </a:p>
          <a:p>
            <a:r>
              <a:rPr lang="ru-RU" sz="1200" dirty="0"/>
              <a:t>Королева Людмила Николаевна</a:t>
            </a:r>
          </a:p>
          <a:p>
            <a:r>
              <a:rPr lang="ru-RU" sz="1200" dirty="0"/>
              <a:t>телефон: +7 (496) 27-23-575</a:t>
            </a:r>
          </a:p>
          <a:p>
            <a:r>
              <a:rPr lang="ru-RU" sz="1200" dirty="0"/>
              <a:t> </a:t>
            </a:r>
          </a:p>
          <a:p>
            <a:r>
              <a:rPr lang="ru-RU" sz="1200" dirty="0"/>
              <a:t> </a:t>
            </a:r>
          </a:p>
          <a:p>
            <a:r>
              <a:rPr lang="ru-RU" sz="1200" dirty="0"/>
              <a:t>Начальник отдела казначейского исполнения:</a:t>
            </a:r>
          </a:p>
          <a:p>
            <a:r>
              <a:rPr lang="ru-RU" sz="1200" dirty="0"/>
              <a:t>Варфоломеева Наталья Викторовна</a:t>
            </a:r>
          </a:p>
          <a:p>
            <a:r>
              <a:rPr lang="ru-RU" sz="1200" dirty="0"/>
              <a:t>телефон: +7 (496) 27-24-977</a:t>
            </a:r>
          </a:p>
          <a:p>
            <a:endParaRPr lang="ru-RU" sz="1200" dirty="0"/>
          </a:p>
          <a:p>
            <a:endParaRPr lang="ru-RU" sz="1200" dirty="0"/>
          </a:p>
          <a:p>
            <a:endParaRPr lang="ru-RU" sz="1200" dirty="0"/>
          </a:p>
          <a:p>
            <a:endParaRPr lang="ru-RU" sz="1200" dirty="0"/>
          </a:p>
          <a:p>
            <a:endParaRPr lang="ru-RU" sz="1200" dirty="0"/>
          </a:p>
          <a:p>
            <a:endParaRPr lang="ru-RU" sz="1200" dirty="0"/>
          </a:p>
          <a:p>
            <a:pPr>
              <a:buFont typeface="Wingdings" pitchFamily="2" charset="2"/>
              <a:buChar char="v"/>
            </a:pPr>
            <a:r>
              <a:rPr lang="ru-RU" sz="1600" dirty="0"/>
              <a:t>Личный прием граждан осуществляется согласно графику работы Финансового управления </a:t>
            </a:r>
          </a:p>
          <a:p>
            <a:pPr algn="ctr"/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C9B9-88BE-4CD6-BECF-B2AAF7D9D972}" type="slidenum">
              <a:rPr lang="ru-RU" smtClean="0"/>
              <a:pPr/>
              <a:t>62</a:t>
            </a:fld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Диаграмма 9"/>
          <p:cNvGraphicFramePr/>
          <p:nvPr/>
        </p:nvGraphicFramePr>
        <p:xfrm>
          <a:off x="0" y="5013176"/>
          <a:ext cx="6948264" cy="1844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0" y="0"/>
            <a:ext cx="9144000" cy="44267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u="sng" dirty="0">
                <a:latin typeface="+mj-lt"/>
              </a:rPr>
              <a:t>Информация об основных показателях социально-экономического развития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708920"/>
            <a:ext cx="2195736" cy="338554"/>
          </a:xfrm>
          <a:prstGeom prst="rect">
            <a:avLst/>
          </a:prstGeom>
          <a:solidFill>
            <a:srgbClr val="FDF3C9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latin typeface="Candara" pitchFamily="34" charset="0"/>
              </a:rPr>
              <a:t>5) </a:t>
            </a:r>
            <a:r>
              <a:rPr lang="ru-RU" sz="1400" dirty="0">
                <a:latin typeface="Candara" pitchFamily="34" charset="0"/>
              </a:rPr>
              <a:t>Инвестиции (млн.руб)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548680"/>
            <a:ext cx="7956376" cy="338554"/>
          </a:xfrm>
          <a:prstGeom prst="rect">
            <a:avLst/>
          </a:prstGeom>
          <a:solidFill>
            <a:srgbClr val="FDF3C9"/>
          </a:solidFill>
        </p:spPr>
        <p:txBody>
          <a:bodyPr wrap="square" rtlCol="0">
            <a:spAutoFit/>
          </a:bodyPr>
          <a:lstStyle/>
          <a:p>
            <a:pPr fontAlgn="ctr"/>
            <a:r>
              <a:rPr lang="ru-RU" sz="1600" b="1" dirty="0"/>
              <a:t>4</a:t>
            </a:r>
            <a:r>
              <a:rPr lang="ru-RU" sz="1400" b="1" dirty="0"/>
              <a:t>) </a:t>
            </a:r>
            <a:r>
              <a:rPr lang="ru-RU" sz="1400" dirty="0"/>
              <a:t>Число малых и средних предприятий, включая микропредприятия (на конец года, единица)</a:t>
            </a:r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797152"/>
            <a:ext cx="8100392" cy="307777"/>
          </a:xfrm>
          <a:prstGeom prst="rect">
            <a:avLst/>
          </a:prstGeom>
          <a:solidFill>
            <a:srgbClr val="FDF3C9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/>
              <a:t>6) </a:t>
            </a:r>
            <a:r>
              <a:rPr lang="ru-RU" sz="1400" dirty="0"/>
              <a:t>Объем работ, выполненных по виду экономической деятельности «Строительство» (млн.руб) </a:t>
            </a: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0" y="836712"/>
          <a:ext cx="6948264" cy="180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/>
          <p:nvPr/>
        </p:nvGraphicFramePr>
        <p:xfrm>
          <a:off x="0" y="2996952"/>
          <a:ext cx="6948264" cy="1700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C9B9-88BE-4CD6-BECF-B2AAF7D9D972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Диаграмма 10"/>
          <p:cNvGraphicFramePr/>
          <p:nvPr/>
        </p:nvGraphicFramePr>
        <p:xfrm>
          <a:off x="0" y="2924944"/>
          <a:ext cx="6948264" cy="1556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0" y="1124744"/>
          <a:ext cx="6948264" cy="1556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0" y="0"/>
            <a:ext cx="9144000" cy="44267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u="sng" dirty="0">
                <a:latin typeface="+mj-lt"/>
              </a:rPr>
              <a:t>Информация об основных показателях социально-экономического развития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99792" y="4581128"/>
            <a:ext cx="3960440" cy="3385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Candara" pitchFamily="34" charset="0"/>
              </a:rPr>
              <a:t>8) </a:t>
            </a:r>
            <a:r>
              <a:rPr lang="ru-RU" sz="1600" b="1" dirty="0"/>
              <a:t>Торговля и услуги (м</a:t>
            </a:r>
            <a:r>
              <a:rPr lang="ru-RU" sz="1600" b="1" baseline="30000" dirty="0"/>
              <a:t>2</a:t>
            </a:r>
            <a:r>
              <a:rPr lang="ru-RU" sz="1600" b="1" dirty="0"/>
              <a:t> на 1000 чел.)</a:t>
            </a:r>
            <a:endParaRPr lang="ru-RU" b="1" baseline="30000" dirty="0">
              <a:latin typeface="Candar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27784" y="476672"/>
            <a:ext cx="41764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fontAlgn="ctr"/>
            <a:r>
              <a:rPr lang="ru-RU" b="1" dirty="0"/>
              <a:t>7</a:t>
            </a:r>
            <a:r>
              <a:rPr lang="ru-RU" sz="1600" b="1" dirty="0"/>
              <a:t>) Труд и заработная плата (единица)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908720"/>
            <a:ext cx="4283968" cy="3385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latin typeface="Candara" pitchFamily="34" charset="0"/>
              </a:rPr>
              <a:t>7.1) </a:t>
            </a:r>
            <a:r>
              <a:rPr lang="ru-RU" sz="1400" dirty="0">
                <a:latin typeface="Candara" pitchFamily="34" charset="0"/>
              </a:rPr>
              <a:t>Количество созданных рабочих мест (единица)</a:t>
            </a:r>
            <a:endParaRPr lang="ru-RU" sz="1600" baseline="30000" dirty="0">
              <a:latin typeface="Candar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2708920"/>
            <a:ext cx="7092280" cy="3385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latin typeface="Candara" pitchFamily="34" charset="0"/>
              </a:rPr>
              <a:t>7.2) </a:t>
            </a:r>
            <a:r>
              <a:rPr lang="ru-RU" sz="1400" dirty="0"/>
              <a:t>Среднемесячная номинальная начисленная заработная плата работников (руб.)</a:t>
            </a:r>
            <a:endParaRPr lang="ru-RU" sz="1600" baseline="30000" dirty="0">
              <a:latin typeface="Candara" pitchFamily="34" charset="0"/>
            </a:endParaRPr>
          </a:p>
        </p:txBody>
      </p:sp>
      <p:graphicFrame>
        <p:nvGraphicFramePr>
          <p:cNvPr id="12" name="Диаграмма 11"/>
          <p:cNvGraphicFramePr/>
          <p:nvPr/>
        </p:nvGraphicFramePr>
        <p:xfrm>
          <a:off x="0" y="5013176"/>
          <a:ext cx="6948264" cy="1556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C9B9-88BE-4CD6-BECF-B2AAF7D9D972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>
            <a:off x="0" y="836712"/>
            <a:ext cx="9144000" cy="5616624"/>
          </a:xfrm>
          <a:prstGeom prst="roundRect">
            <a:avLst/>
          </a:prstGeom>
          <a:gradFill>
            <a:gsLst>
              <a:gs pos="35000">
                <a:schemeClr val="accent3">
                  <a:tint val="98000"/>
                  <a:shade val="25000"/>
                  <a:satMod val="250000"/>
                </a:schemeClr>
              </a:gs>
              <a:gs pos="68000">
                <a:schemeClr val="accent3">
                  <a:tint val="86000"/>
                  <a:satMod val="115000"/>
                </a:schemeClr>
              </a:gs>
              <a:gs pos="100000">
                <a:schemeClr val="accent3">
                  <a:tint val="50000"/>
                  <a:satMod val="150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0" y="0"/>
            <a:ext cx="9144000" cy="71508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+mj-lt"/>
              </a:rPr>
              <a:t>Основными задачами и приоритетами бюджетной политики Рузского городского округа на 2022 год и на плановый период 2023 и 2024 годов являются: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9512" y="1052736"/>
            <a:ext cx="3995936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600" dirty="0">
                <a:latin typeface="+mj-lt"/>
              </a:rPr>
              <a:t>обеспечение сбалансированности и устойчивости бюджетной системы Рузского городского округа;</a:t>
            </a:r>
          </a:p>
          <a:p>
            <a:r>
              <a:rPr lang="ru-RU" sz="1600" dirty="0">
                <a:latin typeface="+mj-lt"/>
              </a:rPr>
              <a:t> 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>
                <a:latin typeface="+mj-lt"/>
              </a:rPr>
              <a:t>сохранение социальной направленности бюджета Рузского городского округа;</a:t>
            </a:r>
          </a:p>
          <a:p>
            <a:r>
              <a:rPr lang="ru-RU" sz="1600" dirty="0">
                <a:latin typeface="+mj-lt"/>
              </a:rPr>
              <a:t> 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>
                <a:latin typeface="+mj-lt"/>
              </a:rPr>
              <a:t>поддержание достигнутого уровня заработной платы в бюджетной сфере;</a:t>
            </a:r>
          </a:p>
          <a:p>
            <a:r>
              <a:rPr lang="ru-RU" sz="1600" dirty="0">
                <a:latin typeface="+mj-lt"/>
              </a:rPr>
              <a:t> 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>
                <a:latin typeface="+mj-lt"/>
              </a:rPr>
              <a:t>повышение эффективности бюджетных расходов;</a:t>
            </a:r>
          </a:p>
          <a:p>
            <a:r>
              <a:rPr lang="ru-RU" sz="1600" dirty="0">
                <a:latin typeface="+mj-lt"/>
              </a:rPr>
              <a:t> 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>
                <a:latin typeface="+mj-lt"/>
              </a:rPr>
              <a:t>обеспечение соответствия расходных обязательств реальным доходным источникам и источникам покрытия дефицита бюджета;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47457" y="908720"/>
            <a:ext cx="4896543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600" dirty="0">
                <a:latin typeface="+mj-lt"/>
              </a:rPr>
              <a:t>реализацию мероприятий, направленных на достижение целей национальных проектов Российской Федерации, показателей государственных программ Московской области и муниципальных программ Рузского городского округа в 2022-2024 годах; </a:t>
            </a:r>
          </a:p>
          <a:p>
            <a:endParaRPr lang="ru-RU" sz="1600" dirty="0">
              <a:latin typeface="+mj-lt"/>
            </a:endParaRPr>
          </a:p>
          <a:p>
            <a:pPr>
              <a:buFont typeface="Wingdings" pitchFamily="2" charset="2"/>
              <a:buChar char="Ø"/>
            </a:pPr>
            <a:r>
              <a:rPr lang="ru-RU" sz="1600" dirty="0">
                <a:latin typeface="+mj-lt"/>
              </a:rPr>
              <a:t>недопущение образования просроченной кредиторской задолженности по принятым обязательствам; </a:t>
            </a:r>
          </a:p>
          <a:p>
            <a:endParaRPr lang="ru-RU" sz="1600" dirty="0">
              <a:latin typeface="+mj-lt"/>
            </a:endParaRPr>
          </a:p>
          <a:p>
            <a:pPr>
              <a:buFont typeface="Wingdings" pitchFamily="2" charset="2"/>
              <a:buChar char="Ø"/>
            </a:pPr>
            <a:r>
              <a:rPr lang="ru-RU" sz="1600" dirty="0">
                <a:latin typeface="+mj-lt"/>
              </a:rPr>
              <a:t>совершенствование процедуры исполнения бюджета Рузского городского округа;</a:t>
            </a:r>
          </a:p>
          <a:p>
            <a:endParaRPr lang="ru-RU" sz="1600" dirty="0">
              <a:latin typeface="+mj-lt"/>
            </a:endParaRPr>
          </a:p>
          <a:p>
            <a:pPr>
              <a:buFont typeface="Wingdings" pitchFamily="2" charset="2"/>
              <a:buChar char="Ø"/>
            </a:pPr>
            <a:r>
              <a:rPr lang="ru-RU" sz="1600" dirty="0">
                <a:latin typeface="+mj-lt"/>
              </a:rPr>
              <a:t>обеспечение открытости и прозрачности бюджетного процесса и вовлечение в него граждан;</a:t>
            </a:r>
          </a:p>
          <a:p>
            <a:pPr>
              <a:buFont typeface="Wingdings" pitchFamily="2" charset="2"/>
              <a:buChar char="Ø"/>
            </a:pPr>
            <a:endParaRPr lang="ru-RU" sz="1600" dirty="0">
              <a:latin typeface="+mj-lt"/>
            </a:endParaRPr>
          </a:p>
          <a:p>
            <a:pPr>
              <a:buFont typeface="Wingdings" pitchFamily="2" charset="2"/>
              <a:buChar char="Ø"/>
            </a:pPr>
            <a:r>
              <a:rPr lang="ru-RU" sz="1600" dirty="0">
                <a:latin typeface="+mj-lt"/>
              </a:rPr>
              <a:t>поддержание умеренной долговой нагрузки на бюджет Рузского городского округа;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23529" y="5733256"/>
            <a:ext cx="65527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ru-RU" sz="1600" dirty="0">
                <a:latin typeface="+mj-lt"/>
              </a:rPr>
              <a:t>максимальное привлечение населения к электронным сервисам в части уплаты имущественных налогов.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C9B9-88BE-4CD6-BECF-B2AAF7D9D972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3754</TotalTime>
  <Words>22959</Words>
  <Application>Microsoft Office PowerPoint</Application>
  <PresentationFormat>Экран (4:3)</PresentationFormat>
  <Paragraphs>5962</Paragraphs>
  <Slides>62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62</vt:i4>
      </vt:variant>
    </vt:vector>
  </HeadingPairs>
  <TitlesOfParts>
    <vt:vector size="71" baseType="lpstr">
      <vt:lpstr>Arial Black</vt:lpstr>
      <vt:lpstr>Bahnschrift SemiLight SemiConde</vt:lpstr>
      <vt:lpstr>Calibri</vt:lpstr>
      <vt:lpstr>Candara</vt:lpstr>
      <vt:lpstr>Constantia</vt:lpstr>
      <vt:lpstr>Times New Roman</vt:lpstr>
      <vt:lpstr>Wingdings</vt:lpstr>
      <vt:lpstr>Wingdings 2</vt:lpstr>
      <vt:lpstr>Поток</vt:lpstr>
      <vt:lpstr>Бюджет для граждан</vt:lpstr>
      <vt:lpstr>Презентация PowerPoint</vt:lpstr>
      <vt:lpstr>Презентация PowerPoint</vt:lpstr>
      <vt:lpstr>Основы формирования бюджета Рузского городского округа на 2022 год и на плановый период 2023 и 2024 годов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User</dc:creator>
  <cp:lastModifiedBy>Admin</cp:lastModifiedBy>
  <cp:revision>295</cp:revision>
  <dcterms:created xsi:type="dcterms:W3CDTF">2021-11-17T09:18:37Z</dcterms:created>
  <dcterms:modified xsi:type="dcterms:W3CDTF">2022-02-03T09:32:48Z</dcterms:modified>
</cp:coreProperties>
</file>