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28" r:id="rId16"/>
    <p:sldId id="270" r:id="rId17"/>
    <p:sldId id="271" r:id="rId18"/>
    <p:sldId id="329" r:id="rId19"/>
    <p:sldId id="272" r:id="rId20"/>
    <p:sldId id="330" r:id="rId21"/>
    <p:sldId id="273" r:id="rId22"/>
    <p:sldId id="274" r:id="rId23"/>
    <p:sldId id="275" r:id="rId24"/>
    <p:sldId id="276" r:id="rId25"/>
    <p:sldId id="277" r:id="rId26"/>
    <p:sldId id="324" r:id="rId27"/>
    <p:sldId id="278" r:id="rId28"/>
    <p:sldId id="279" r:id="rId29"/>
    <p:sldId id="280" r:id="rId30"/>
    <p:sldId id="281" r:id="rId31"/>
    <p:sldId id="282" r:id="rId32"/>
    <p:sldId id="331" r:id="rId33"/>
    <p:sldId id="332" r:id="rId34"/>
    <p:sldId id="283" r:id="rId35"/>
    <p:sldId id="333" r:id="rId36"/>
    <p:sldId id="284" r:id="rId37"/>
    <p:sldId id="334" r:id="rId38"/>
    <p:sldId id="285" r:id="rId39"/>
    <p:sldId id="335" r:id="rId40"/>
    <p:sldId id="286" r:id="rId41"/>
    <p:sldId id="336" r:id="rId42"/>
    <p:sldId id="287" r:id="rId43"/>
    <p:sldId id="288" r:id="rId44"/>
    <p:sldId id="337" r:id="rId45"/>
    <p:sldId id="338" r:id="rId46"/>
    <p:sldId id="289" r:id="rId47"/>
    <p:sldId id="339" r:id="rId48"/>
    <p:sldId id="290" r:id="rId49"/>
    <p:sldId id="340" r:id="rId50"/>
    <p:sldId id="291" r:id="rId51"/>
    <p:sldId id="341" r:id="rId52"/>
    <p:sldId id="292" r:id="rId53"/>
    <p:sldId id="342" r:id="rId54"/>
    <p:sldId id="293" r:id="rId55"/>
    <p:sldId id="343" r:id="rId56"/>
    <p:sldId id="294" r:id="rId57"/>
    <p:sldId id="295" r:id="rId58"/>
    <p:sldId id="344" r:id="rId59"/>
    <p:sldId id="345" r:id="rId60"/>
    <p:sldId id="296" r:id="rId61"/>
    <p:sldId id="297" r:id="rId62"/>
    <p:sldId id="346" r:id="rId63"/>
    <p:sldId id="298" r:id="rId64"/>
    <p:sldId id="299" r:id="rId65"/>
    <p:sldId id="347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5" r:id="rId89"/>
    <p:sldId id="326" r:id="rId90"/>
    <p:sldId id="322" r:id="rId91"/>
    <p:sldId id="323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996E-3"/>
                  <c:y val="0.29902250744355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718E-3"/>
                  <c:y val="0.29902250744355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175234976331E-3"/>
                  <c:y val="0.19335870088508686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4B-493E-AD85-BB8B80E729CA}"/>
                </c:ext>
              </c:extLst>
            </c:dLbl>
            <c:dLbl>
              <c:idx val="3"/>
              <c:layout>
                <c:manualLayout>
                  <c:x val="-8.3333333333332604E-3"/>
                  <c:y val="8.0211431904345289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4B-493E-AD85-BB8B80E729C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5854.55</c:v>
                </c:pt>
                <c:pt idx="1">
                  <c:v>6089.24</c:v>
                </c:pt>
                <c:pt idx="2">
                  <c:v>-55</c:v>
                </c:pt>
                <c:pt idx="3">
                  <c:v>251.6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57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718E-3"/>
                  <c:y val="0.29902250744355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4B-493E-AD85-BB8B80E729C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4769.6600000000026</c:v>
                </c:pt>
                <c:pt idx="1">
                  <c:v>4847.8500000000004</c:v>
                </c:pt>
                <c:pt idx="2">
                  <c:v>-78.2</c:v>
                </c:pt>
                <c:pt idx="3">
                  <c:v>329.8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965E-3"/>
                  <c:y val="0.29902250744355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38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4B-493E-AD85-BB8B80E729C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4370.3</c:v>
                </c:pt>
                <c:pt idx="1">
                  <c:v>4930.3</c:v>
                </c:pt>
                <c:pt idx="2">
                  <c:v>-88</c:v>
                </c:pt>
                <c:pt idx="3">
                  <c:v>417.8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965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7996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729E-3"/>
                  <c:y val="0.18925637892086078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4B-493E-AD85-BB8B80E729C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4264.88</c:v>
                </c:pt>
                <c:pt idx="1">
                  <c:v>4148.88</c:v>
                </c:pt>
                <c:pt idx="2">
                  <c:v>-17</c:v>
                </c:pt>
                <c:pt idx="3">
                  <c:v>434.8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942976"/>
        <c:axId val="60961152"/>
        <c:axId val="0"/>
      </c:bar3DChart>
      <c:catAx>
        <c:axId val="60942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60961152"/>
        <c:crosses val="autoZero"/>
        <c:auto val="1"/>
        <c:lblAlgn val="ctr"/>
        <c:lblOffset val="100"/>
        <c:noMultiLvlLbl val="0"/>
      </c:catAx>
      <c:valAx>
        <c:axId val="609611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60942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3"/>
          <c:h val="0.22815613080028158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6304714843853413E-4"/>
          <c:y val="0"/>
          <c:w val="0.99923695285156056"/>
          <c:h val="0.61261086773218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515618947237535E-3"/>
                  <c:y val="-2.61676377169013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058 111,20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71-423C-9F0E-A3E85723E561}"/>
                </c:ext>
              </c:extLst>
            </c:dLbl>
            <c:dLbl>
              <c:idx val="1"/>
              <c:layout>
                <c:manualLayout>
                  <c:x val="-2.7031237894475277E-3"/>
                  <c:y val="-2.616763771690138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9 350,00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71-423C-9F0E-A3E85723E561}"/>
                </c:ext>
              </c:extLst>
            </c:dLbl>
            <c:dLbl>
              <c:idx val="2"/>
              <c:layout>
                <c:manualLayout>
                  <c:x val="-6.757809473618797E-3"/>
                  <c:y val="-2.616763771690138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87 688,85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214184729891660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85 435,74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71-423C-9F0E-A3E85723E561}"/>
                </c:ext>
              </c:extLst>
            </c:dLbl>
            <c:dLbl>
              <c:idx val="4"/>
              <c:layout>
                <c:manualLayout>
                  <c:x val="-2.7031237894475277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3 908,08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71-423C-9F0E-A3E85723E561}"/>
                </c:ext>
              </c:extLst>
            </c:dLbl>
            <c:dLbl>
              <c:idx val="5"/>
              <c:layout>
                <c:manualLayout>
                  <c:x val="0"/>
                  <c:y val="-2.616763771690138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22 332,90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E71-423C-9F0E-A3E85723E561}"/>
                </c:ext>
              </c:extLst>
            </c:dLbl>
            <c:dLbl>
              <c:idx val="6"/>
              <c:layout>
                <c:manualLayout>
                  <c:x val="1.35156189472376E-3"/>
                  <c:y val="-2.818053292589383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76,88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E71-423C-9F0E-A3E85723E561}"/>
                </c:ext>
              </c:extLst>
            </c:dLbl>
            <c:dLbl>
              <c:idx val="7"/>
              <c:layout>
                <c:manualLayout>
                  <c:x val="-4.0546856841712732E-3"/>
                  <c:y val="-1.4090266462946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0 464,02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71-423C-9F0E-A3E85723E561}"/>
                </c:ext>
              </c:extLst>
            </c:dLbl>
            <c:dLbl>
              <c:idx val="8"/>
              <c:layout>
                <c:manualLayout>
                  <c:x val="2.7031237894475277E-3"/>
                  <c:y val="-2.214184729891660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71-423C-9F0E-A3E85723E561}"/>
                </c:ext>
              </c:extLst>
            </c:dLbl>
            <c:dLbl>
              <c:idx val="9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012895208992420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600,00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E71-423C-9F0E-A3E85723E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 formatCode="#,##0.00">
                  <c:v>1042.2</c:v>
                </c:pt>
                <c:pt idx="1">
                  <c:v>101.26024700000002</c:v>
                </c:pt>
                <c:pt idx="2">
                  <c:v>185.26247000000001</c:v>
                </c:pt>
                <c:pt idx="3">
                  <c:v>414.05121999999977</c:v>
                </c:pt>
                <c:pt idx="4">
                  <c:v>131.68</c:v>
                </c:pt>
                <c:pt idx="5">
                  <c:v>0.55000000000000004</c:v>
                </c:pt>
                <c:pt idx="6">
                  <c:v>11.709999999999999</c:v>
                </c:pt>
                <c:pt idx="7">
                  <c:v>21.41</c:v>
                </c:pt>
                <c:pt idx="8">
                  <c:v>13.84</c:v>
                </c:pt>
                <c:pt idx="9">
                  <c:v>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E71-423C-9F0E-A3E85723E5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1093713683425429E-3"/>
                  <c:y val="-6.4412805183442903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800"/>
                    </a:pPr>
                    <a:r>
                      <a:rPr lang="en-US" sz="800"/>
                      <a:t>1</a:t>
                    </a:r>
                    <a:r>
                      <a:rPr lang="en-US"/>
                      <a:t> 436 488,65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71-423C-9F0E-A3E85723E561}"/>
                </c:ext>
              </c:extLst>
            </c:dLbl>
            <c:dLbl>
              <c:idx val="1"/>
              <c:layout>
                <c:manualLayout>
                  <c:x val="0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00 246,00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71-423C-9F0E-A3E85723E561}"/>
                </c:ext>
              </c:extLst>
            </c:dLbl>
            <c:dLbl>
              <c:idx val="2"/>
              <c:layout>
                <c:manualLayout>
                  <c:x val="0"/>
                  <c:y val="-3.22063233438785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89 345,36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41547425079088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37 639,21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3 920,32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E71-423C-9F0E-A3E85723E561}"/>
                </c:ext>
              </c:extLst>
            </c:dLbl>
            <c:dLbl>
              <c:idx val="5"/>
              <c:layout>
                <c:manualLayout>
                  <c:x val="-1.35156189472376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40 140,00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E71-423C-9F0E-A3E85723E561}"/>
                </c:ext>
              </c:extLst>
            </c:dLbl>
            <c:dLbl>
              <c:idx val="6"/>
              <c:layout>
                <c:manualLayout>
                  <c:x val="1.35156189472376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E71-423C-9F0E-A3E85723E561}"/>
                </c:ext>
              </c:extLst>
            </c:dLbl>
            <c:dLbl>
              <c:idx val="7"/>
              <c:layout>
                <c:manualLayout>
                  <c:x val="0"/>
                  <c:y val="-1.811605688093162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332,00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E71-423C-9F0E-A3E85723E561}"/>
                </c:ext>
              </c:extLst>
            </c:dLbl>
            <c:dLbl>
              <c:idx val="8"/>
              <c:layout>
                <c:manualLayout>
                  <c:x val="2.7031237894475277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E71-423C-9F0E-A3E85723E561}"/>
                </c:ext>
              </c:extLst>
            </c:dLbl>
            <c:dLbl>
              <c:idx val="9"/>
              <c:layout>
                <c:manualLayout>
                  <c:x val="1.3515618947238591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616763771690138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E71-423C-9F0E-A3E85723E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 formatCode="#,##0.00">
                  <c:v>1515.1</c:v>
                </c:pt>
                <c:pt idx="1">
                  <c:v>100.24600000000002</c:v>
                </c:pt>
                <c:pt idx="2">
                  <c:v>189.34536</c:v>
                </c:pt>
                <c:pt idx="3">
                  <c:v>437.63921000000005</c:v>
                </c:pt>
                <c:pt idx="4">
                  <c:v>156.13999999999999</c:v>
                </c:pt>
                <c:pt idx="5">
                  <c:v>0.98</c:v>
                </c:pt>
                <c:pt idx="6">
                  <c:v>3.3319999999999985</c:v>
                </c:pt>
                <c:pt idx="7">
                  <c:v>20.824999999999999</c:v>
                </c:pt>
                <c:pt idx="8">
                  <c:v>14.265000000000002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E71-423C-9F0E-A3E85723E5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89174247503134E-17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157 694,40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E71-423C-9F0E-A3E85723E561}"/>
                </c:ext>
              </c:extLst>
            </c:dLbl>
            <c:dLbl>
              <c:idx val="1"/>
              <c:layout>
                <c:manualLayout>
                  <c:x val="1.35156189472376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7 925,00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6E71-423C-9F0E-A3E85723E561}"/>
                </c:ext>
              </c:extLst>
            </c:dLbl>
            <c:dLbl>
              <c:idx val="2"/>
              <c:layout>
                <c:manualLayout>
                  <c:x val="-1.35156189472376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00 895,43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6E71-423C-9F0E-A3E85723E561}"/>
                </c:ext>
              </c:extLst>
            </c:dLbl>
            <c:dLbl>
              <c:idx val="3"/>
              <c:layout>
                <c:manualLayout>
                  <c:x val="-1.35156189472376E-3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59 521,18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4 058,90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E71-423C-9F0E-A3E85723E561}"/>
                </c:ext>
              </c:extLst>
            </c:dLbl>
            <c:dLbl>
              <c:idx val="5"/>
              <c:layout>
                <c:manualLayout>
                  <c:x val="-2.7031237894475277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6E71-423C-9F0E-A3E85723E561}"/>
                </c:ext>
              </c:extLst>
            </c:dLbl>
            <c:dLbl>
              <c:idx val="6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E71-423C-9F0E-A3E85723E561}"/>
                </c:ext>
              </c:extLst>
            </c:dLbl>
            <c:dLbl>
              <c:idx val="7"/>
              <c:layout>
                <c:manualLayout>
                  <c:x val="-1.35156189472376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333,60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6 032,00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6E71-423C-9F0E-A3E85723E561}"/>
                </c:ext>
              </c:extLst>
            </c:dLbl>
            <c:dLbl>
              <c:idx val="9"/>
              <c:layout>
                <c:manualLayout>
                  <c:x val="0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6E71-423C-9F0E-A3E85723E561}"/>
                </c:ext>
              </c:extLst>
            </c:dLbl>
            <c:dLbl>
              <c:idx val="10"/>
              <c:layout>
                <c:manualLayout>
                  <c:x val="-2.7031237894475277E-3"/>
                  <c:y val="-2.214184729891665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6E71-423C-9F0E-A3E85723E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#,##0.0</c:formatCode>
                <c:ptCount val="10"/>
                <c:pt idx="0" formatCode="#,##0.00">
                  <c:v>1693.6</c:v>
                </c:pt>
                <c:pt idx="1">
                  <c:v>111.696</c:v>
                </c:pt>
                <c:pt idx="2">
                  <c:v>253.011</c:v>
                </c:pt>
                <c:pt idx="3">
                  <c:v>455.851</c:v>
                </c:pt>
                <c:pt idx="4">
                  <c:v>149.69999999999999</c:v>
                </c:pt>
                <c:pt idx="5">
                  <c:v>0.60000000000000031</c:v>
                </c:pt>
                <c:pt idx="6">
                  <c:v>4.3</c:v>
                </c:pt>
                <c:pt idx="7">
                  <c:v>76.8</c:v>
                </c:pt>
                <c:pt idx="8">
                  <c:v>3.9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E71-423C-9F0E-A3E85723E5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1093713683425481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078 109,53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E71-423C-9F0E-A3E85723E561}"/>
                </c:ext>
              </c:extLst>
            </c:dLbl>
            <c:dLbl>
              <c:idx val="1"/>
              <c:layout>
                <c:manualLayout>
                  <c:x val="4.0546856841712489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03 608,00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6E71-423C-9F0E-A3E85723E561}"/>
                </c:ext>
              </c:extLst>
            </c:dLbl>
            <c:dLbl>
              <c:idx val="2"/>
              <c:layout>
                <c:manualLayout>
                  <c:x val="-2.7031237894475277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15 962,59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6E71-423C-9F0E-A3E85723E561}"/>
                </c:ext>
              </c:extLst>
            </c:dLbl>
            <c:dLbl>
              <c:idx val="3"/>
              <c:layout>
                <c:manualLayout>
                  <c:x val="4.0546856841712732E-3"/>
                  <c:y val="-3.421921855287103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82 497,23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6E71-423C-9F0E-A3E85723E561}"/>
                </c:ext>
              </c:extLst>
            </c:dLbl>
            <c:dLbl>
              <c:idx val="4"/>
              <c:layout>
                <c:manualLayout>
                  <c:x val="0"/>
                  <c:y val="-3.42192185528710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4 198,90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6E71-423C-9F0E-A3E85723E561}"/>
                </c:ext>
              </c:extLst>
            </c:dLbl>
            <c:dLbl>
              <c:idx val="5"/>
              <c:layout>
                <c:manualLayout>
                  <c:x val="2.7031237894475277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6E71-423C-9F0E-A3E85723E561}"/>
                </c:ext>
              </c:extLst>
            </c:dLbl>
            <c:dLbl>
              <c:idx val="6"/>
              <c:layout>
                <c:manualLayout>
                  <c:x val="-1.35156189472376E-3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6E71-423C-9F0E-A3E85723E561}"/>
                </c:ext>
              </c:extLst>
            </c:dLbl>
            <c:dLbl>
              <c:idx val="7"/>
              <c:layout>
                <c:manualLayout>
                  <c:x val="-2.7031237894475277E-3"/>
                  <c:y val="-2.0128952089924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335,20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5 742,00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6E71-423C-9F0E-A3E85723E561}"/>
                </c:ext>
              </c:extLst>
            </c:dLbl>
            <c:dLbl>
              <c:idx val="9"/>
              <c:layout>
                <c:manualLayout>
                  <c:x val="9.9113393980024829E-17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6E71-423C-9F0E-A3E85723E561}"/>
                </c:ext>
              </c:extLst>
            </c:dLbl>
            <c:dLbl>
              <c:idx val="10"/>
              <c:layout>
                <c:manualLayout>
                  <c:x val="-1.35156189472376E-3"/>
                  <c:y val="-3.22063233438786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6E71-423C-9F0E-A3E85723E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#,##0.0</c:formatCode>
                <c:ptCount val="10"/>
                <c:pt idx="0" formatCode="#,##0.00">
                  <c:v>1510.058</c:v>
                </c:pt>
                <c:pt idx="1">
                  <c:v>121.762</c:v>
                </c:pt>
                <c:pt idx="2">
                  <c:v>284.22799999999984</c:v>
                </c:pt>
                <c:pt idx="3">
                  <c:v>478.64100000000002</c:v>
                </c:pt>
                <c:pt idx="4">
                  <c:v>145</c:v>
                </c:pt>
                <c:pt idx="5">
                  <c:v>0.60000000000000031</c:v>
                </c:pt>
                <c:pt idx="6">
                  <c:v>4.3</c:v>
                </c:pt>
                <c:pt idx="7">
                  <c:v>23.2</c:v>
                </c:pt>
                <c:pt idx="8">
                  <c:v>3.9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E71-423C-9F0E-A3E85723E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gapDepth val="0"/>
        <c:shape val="cylinder"/>
        <c:axId val="138330112"/>
        <c:axId val="138331648"/>
        <c:axId val="0"/>
      </c:bar3DChart>
      <c:catAx>
        <c:axId val="138330112"/>
        <c:scaling>
          <c:orientation val="minMax"/>
        </c:scaling>
        <c:delete val="0"/>
        <c:axPos val="b"/>
        <c:numFmt formatCode="#,##0.00" sourceLinked="0"/>
        <c:majorTickMark val="in"/>
        <c:minorTickMark val="in"/>
        <c:tickLblPos val="nextTo"/>
        <c:txPr>
          <a:bodyPr rot="-5400000" vert="horz"/>
          <a:lstStyle/>
          <a:p>
            <a:pPr>
              <a:defRPr sz="700" b="1"/>
            </a:pPr>
            <a:endParaRPr lang="ru-RU"/>
          </a:p>
        </c:txPr>
        <c:crossAx val="138331648"/>
        <c:crosses val="autoZero"/>
        <c:auto val="0"/>
        <c:lblAlgn val="ctr"/>
        <c:lblOffset val="0"/>
        <c:tickLblSkip val="1"/>
        <c:noMultiLvlLbl val="0"/>
      </c:catAx>
      <c:valAx>
        <c:axId val="1383316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38330112"/>
        <c:crosses val="autoZero"/>
        <c:crossBetween val="between"/>
      </c:valAx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78786714376368716"/>
          <c:y val="3.2335814319134251E-2"/>
          <c:w val="0.14148333800952448"/>
          <c:h val="0.31185420471223985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7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tLst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AF-44AA-A709-09D2A3ACD6B3}"/>
                </c:ext>
              </c:extLst>
            </c:dLbl>
            <c:dLbl>
              <c:idx val="2"/>
              <c:layout>
                <c:manualLayout>
                  <c:x val="-1.5721513196202165E-2"/>
                  <c:y val="-1.0589410653021616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AF-44AA-A709-09D2A3ACD6B3}"/>
                </c:ext>
              </c:extLst>
            </c:dLbl>
            <c:dLbl>
              <c:idx val="3"/>
              <c:layout>
                <c:manualLayout>
                  <c:x val="1.6703355792425715E-2"/>
                  <c:y val="0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28-422E-A88E-6FD16EFBEB08}"/>
                </c:ext>
              </c:extLst>
            </c:dLbl>
            <c:dLbl>
              <c:idx val="4"/>
              <c:layout>
                <c:manualLayout>
                  <c:x val="-1.5783156869036172E-2"/>
                  <c:y val="-4.2587508054841731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AF-44AA-A709-09D2A3ACD6B3}"/>
                </c:ext>
              </c:extLst>
            </c:dLbl>
            <c:dLbl>
              <c:idx val="5"/>
              <c:layout>
                <c:manualLayout>
                  <c:x val="2.7603591078155285E-2"/>
                  <c:y val="1.9197903321523811E-3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AF-44AA-A709-09D2A3ACD6B3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77496</c:v>
                </c:pt>
                <c:pt idx="1">
                  <c:v>55223</c:v>
                </c:pt>
                <c:pt idx="2">
                  <c:v>64771</c:v>
                </c:pt>
                <c:pt idx="3">
                  <c:v>57942</c:v>
                </c:pt>
                <c:pt idx="4">
                  <c:v>61638</c:v>
                </c:pt>
                <c:pt idx="5">
                  <c:v>118220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55223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64771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57942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61638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118220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98735920269818E-2"/>
          <c:y val="2.6945308545964157E-2"/>
          <c:w val="0.75242429740222561"/>
          <c:h val="0.821483376847016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80669018427201E-3"/>
                  <c:y val="0.29756999624840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28-4F8C-85E1-5078BBBB2472}"/>
                </c:ext>
              </c:extLst>
            </c:dLbl>
            <c:dLbl>
              <c:idx val="1"/>
              <c:layout>
                <c:manualLayout>
                  <c:x val="6.4722676073708492E-3"/>
                  <c:y val="0.28723921979683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28-4F8C-85E1-5078BBBB2472}"/>
                </c:ext>
              </c:extLst>
            </c:dLbl>
            <c:dLbl>
              <c:idx val="2"/>
              <c:layout>
                <c:manualLayout>
                  <c:x val="1.6180669018427125E-3"/>
                  <c:y val="0.30374704742951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28-4F8C-85E1-5078BBBB2472}"/>
                </c:ext>
              </c:extLst>
            </c:dLbl>
            <c:dLbl>
              <c:idx val="3"/>
              <c:layout>
                <c:manualLayout>
                  <c:x val="-3.2361338036853648E-3"/>
                  <c:y val="0.32696487829854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28-4F8C-85E1-5078BBBB2472}"/>
                </c:ext>
              </c:extLst>
            </c:dLbl>
            <c:dLbl>
              <c:idx val="4"/>
              <c:layout>
                <c:manualLayout>
                  <c:x val="1.6180669018427125E-3"/>
                  <c:y val="0.29405529015294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28-4F8C-85E1-5078BBBB247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2061.9458563700014</c:v>
                </c:pt>
                <c:pt idx="1">
                  <c:v>2622.8560549100002</c:v>
                </c:pt>
                <c:pt idx="2">
                  <c:v>2843.4549999999999</c:v>
                </c:pt>
                <c:pt idx="3">
                  <c:v>2608.2130000000002</c:v>
                </c:pt>
                <c:pt idx="4">
                  <c:v>2490.52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180669018427125E-3"/>
                  <c:y val="0.26476687775432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28-4F8C-85E1-5078BBBB2472}"/>
                </c:ext>
              </c:extLst>
            </c:dLbl>
            <c:dLbl>
              <c:idx val="1"/>
              <c:layout>
                <c:manualLayout>
                  <c:x val="1.6180669018427125E-3"/>
                  <c:y val="0.29512038919991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28-4F8C-85E1-5078BBBB2472}"/>
                </c:ext>
              </c:extLst>
            </c:dLbl>
            <c:dLbl>
              <c:idx val="2"/>
              <c:layout>
                <c:manualLayout>
                  <c:x val="4.8542007055281371E-3"/>
                  <c:y val="0.27914490982483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28-4F8C-85E1-5078BBBB2472}"/>
                </c:ext>
              </c:extLst>
            </c:dLbl>
            <c:dLbl>
              <c:idx val="3"/>
              <c:layout>
                <c:manualLayout>
                  <c:x val="1.6180669018427125E-3"/>
                  <c:y val="0.28436353287637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28-4F8C-85E1-5078BBBB2472}"/>
                </c:ext>
              </c:extLst>
            </c:dLbl>
            <c:dLbl>
              <c:idx val="4"/>
              <c:layout>
                <c:manualLayout>
                  <c:x val="6.4722676073708492E-3"/>
                  <c:y val="0.28202039547940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28-4F8C-85E1-5078BBBB247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2026.5556717900013</c:v>
                </c:pt>
                <c:pt idx="1">
                  <c:v>3263.7734343500001</c:v>
                </c:pt>
                <c:pt idx="2">
                  <c:v>1942.43227</c:v>
                </c:pt>
                <c:pt idx="3">
                  <c:v>1710.7392293</c:v>
                </c:pt>
                <c:pt idx="4">
                  <c:v>1594.8339599999999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44535214741723E-2"/>
                  <c:y val="-2.4495735041785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E28-4F8C-85E1-5078BBBB2472}"/>
                </c:ext>
              </c:extLst>
            </c:dLbl>
            <c:dLbl>
              <c:idx val="1"/>
              <c:layout>
                <c:manualLayout>
                  <c:x val="1.2944535214741723E-2"/>
                  <c:y val="-4.8991470083571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28-4F8C-85E1-5078BBBB2472}"/>
                </c:ext>
              </c:extLst>
            </c:dLbl>
            <c:dLbl>
              <c:idx val="2"/>
              <c:layout>
                <c:manualLayout>
                  <c:x val="9.7084014110562708E-3"/>
                  <c:y val="-2.44976638398203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E28-4F8C-85E1-5078BBBB2472}"/>
                </c:ext>
              </c:extLst>
            </c:dLbl>
            <c:dLbl>
              <c:idx val="3"/>
              <c:layout>
                <c:manualLayout>
                  <c:x val="1.2944535214741723E-2"/>
                  <c:y val="-7.3487205125355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E28-4F8C-85E1-5078BBBB2472}"/>
                </c:ext>
              </c:extLst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E28-4F8C-85E1-5078BBBB247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69.998099659999994</c:v>
                </c:pt>
                <c:pt idx="1">
                  <c:v>202.60887896</c:v>
                </c:pt>
                <c:pt idx="2">
                  <c:v>61.967790000000001</c:v>
                </c:pt>
                <c:pt idx="3">
                  <c:v>71.344995499999996</c:v>
                </c:pt>
                <c:pt idx="4">
                  <c:v>63.528570000000023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746496"/>
        <c:axId val="158773248"/>
        <c:axId val="0"/>
      </c:bar3DChart>
      <c:catAx>
        <c:axId val="158746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58773248"/>
        <c:crosses val="autoZero"/>
        <c:auto val="1"/>
        <c:lblAlgn val="ctr"/>
        <c:lblOffset val="100"/>
        <c:noMultiLvlLbl val="0"/>
      </c:catAx>
      <c:valAx>
        <c:axId val="158773248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one"/>
        <c:crossAx val="158746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73017065382179"/>
          <c:y val="4.3468197575470671E-2"/>
          <c:w val="0.20021794214506253"/>
          <c:h val="0.4659723798804967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thickness val="0"/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#,###.00,</c:formatCode>
                <c:ptCount val="19"/>
                <c:pt idx="0">
                  <c:v>1620000</c:v>
                </c:pt>
                <c:pt idx="1">
                  <c:v>394986228.47999978</c:v>
                </c:pt>
                <c:pt idx="2">
                  <c:v>1857469001.02</c:v>
                </c:pt>
                <c:pt idx="3">
                  <c:v>29509180.600000001</c:v>
                </c:pt>
                <c:pt idx="4">
                  <c:v>101458987.66</c:v>
                </c:pt>
                <c:pt idx="5">
                  <c:v>26614240</c:v>
                </c:pt>
                <c:pt idx="6">
                  <c:v>21271325.120000001</c:v>
                </c:pt>
                <c:pt idx="7">
                  <c:v>71501396.230000004</c:v>
                </c:pt>
                <c:pt idx="8">
                  <c:v>78059117.700000003</c:v>
                </c:pt>
                <c:pt idx="9">
                  <c:v>185162517.23999998</c:v>
                </c:pt>
                <c:pt idx="10">
                  <c:v>15503101.83</c:v>
                </c:pt>
                <c:pt idx="11">
                  <c:v>442362276.19999999</c:v>
                </c:pt>
                <c:pt idx="12">
                  <c:v>43107576</c:v>
                </c:pt>
                <c:pt idx="13">
                  <c:v>252662401</c:v>
                </c:pt>
                <c:pt idx="14">
                  <c:v>103423869.2</c:v>
                </c:pt>
                <c:pt idx="15">
                  <c:v>7482850</c:v>
                </c:pt>
                <c:pt idx="16">
                  <c:v>990889920.66999996</c:v>
                </c:pt>
                <c:pt idx="17">
                  <c:v>13047337.859999999</c:v>
                </c:pt>
                <c:pt idx="18">
                  <c:v>161467740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#,###.00,</c:formatCode>
                <c:ptCount val="19"/>
                <c:pt idx="0">
                  <c:v>1620000</c:v>
                </c:pt>
                <c:pt idx="1">
                  <c:v>375222022.91000003</c:v>
                </c:pt>
                <c:pt idx="2">
                  <c:v>1818465561.2</c:v>
                </c:pt>
                <c:pt idx="3">
                  <c:v>30103449.100000001</c:v>
                </c:pt>
                <c:pt idx="4">
                  <c:v>114152360.84</c:v>
                </c:pt>
                <c:pt idx="5">
                  <c:v>19148480</c:v>
                </c:pt>
                <c:pt idx="6">
                  <c:v>25994396.629999999</c:v>
                </c:pt>
                <c:pt idx="7">
                  <c:v>71576850.840000004</c:v>
                </c:pt>
                <c:pt idx="8">
                  <c:v>41138240</c:v>
                </c:pt>
                <c:pt idx="9">
                  <c:v>315056541.04000002</c:v>
                </c:pt>
                <c:pt idx="10">
                  <c:v>15470790.98</c:v>
                </c:pt>
                <c:pt idx="11">
                  <c:v>462878973.85000002</c:v>
                </c:pt>
                <c:pt idx="12">
                  <c:v>43466930</c:v>
                </c:pt>
                <c:pt idx="13">
                  <c:v>272670751</c:v>
                </c:pt>
                <c:pt idx="14">
                  <c:v>107038809.44000006</c:v>
                </c:pt>
                <c:pt idx="15">
                  <c:v>7990000</c:v>
                </c:pt>
                <c:pt idx="16">
                  <c:v>595837809.64999998</c:v>
                </c:pt>
                <c:pt idx="17">
                  <c:v>10007441.98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#,###.00,</c:formatCode>
                <c:ptCount val="19"/>
                <c:pt idx="0">
                  <c:v>1620000</c:v>
                </c:pt>
                <c:pt idx="1">
                  <c:v>375627842.50999999</c:v>
                </c:pt>
                <c:pt idx="2">
                  <c:v>1655911282.6899996</c:v>
                </c:pt>
                <c:pt idx="3">
                  <c:v>30639707</c:v>
                </c:pt>
                <c:pt idx="4">
                  <c:v>102319549.75</c:v>
                </c:pt>
                <c:pt idx="5">
                  <c:v>19180930</c:v>
                </c:pt>
                <c:pt idx="6">
                  <c:v>14055775.300000004</c:v>
                </c:pt>
                <c:pt idx="7">
                  <c:v>69254730.179999948</c:v>
                </c:pt>
                <c:pt idx="8">
                  <c:v>59147700</c:v>
                </c:pt>
                <c:pt idx="9">
                  <c:v>237741821.03999999</c:v>
                </c:pt>
                <c:pt idx="10">
                  <c:v>15560597.550000004</c:v>
                </c:pt>
                <c:pt idx="11">
                  <c:v>436822905.08999979</c:v>
                </c:pt>
                <c:pt idx="12">
                  <c:v>42804160</c:v>
                </c:pt>
                <c:pt idx="13">
                  <c:v>282068541</c:v>
                </c:pt>
                <c:pt idx="14">
                  <c:v>103738813.48999999</c:v>
                </c:pt>
                <c:pt idx="15">
                  <c:v>2490000</c:v>
                </c:pt>
                <c:pt idx="16">
                  <c:v>600083559.99000001</c:v>
                </c:pt>
                <c:pt idx="17">
                  <c:v>80518356.209999993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9407488"/>
        <c:axId val="159605888"/>
        <c:axId val="0"/>
      </c:bar3DChart>
      <c:catAx>
        <c:axId val="159407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59605888"/>
        <c:crosses val="autoZero"/>
        <c:auto val="0"/>
        <c:lblAlgn val="ctr"/>
        <c:lblOffset val="200"/>
        <c:tickMarkSkip val="3"/>
        <c:noMultiLvlLbl val="0"/>
      </c:catAx>
      <c:valAx>
        <c:axId val="159605888"/>
        <c:scaling>
          <c:orientation val="minMax"/>
        </c:scaling>
        <c:delete val="1"/>
        <c:axPos val="r"/>
        <c:numFmt formatCode="#,###.00," sourceLinked="1"/>
        <c:majorTickMark val="out"/>
        <c:minorTickMark val="none"/>
        <c:tickLblPos val="none"/>
        <c:crossAx val="159407488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869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0.07275</cdr:x>
      <cdr:y>0.01141</cdr:y>
    </cdr:from>
    <cdr:to>
      <cdr:x>0.07275</cdr:x>
      <cdr:y>0.07989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83568" y="72008"/>
          <a:ext cx="0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12.01.2023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Бюджет для граждан</a:t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основе утвержденного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городского округа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2023 год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2024 и 2025 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528392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3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(без МБТ)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556792"/>
          <a:ext cx="8568951" cy="352839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3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32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80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(2021г.)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3 699,79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5 854,55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4 769,66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4 370,30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4 264,88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1 939,05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2 765,26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2 588,21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2 606,52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2 606,52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1 760,74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3 089,29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2 181,45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1 763,78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1 658,36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4 158,50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6 089,24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4 847,85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4 930,30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4 148,88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-15,67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-55,00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-78,20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-88,00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-17,00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196,60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251,60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329,80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417,80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434,80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noFill/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280057"/>
              </p:ext>
            </p:extLst>
          </p:nvPr>
        </p:nvGraphicFramePr>
        <p:xfrm>
          <a:off x="323528" y="1817441"/>
          <a:ext cx="8568950" cy="47833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4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9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6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91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(2021г.)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800" b="1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1 939,1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2 453,8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2 765,3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2 588,2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2 606,5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1 01 00000 00 0000 000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1 693,6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1 693,6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189,3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143,2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177,9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1 05 02000 02 0000 110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1 05 03000 01 0000 110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1 05 04000 02 0000 110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437,6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502,6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1844824"/>
          <a:ext cx="8496941" cy="44881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3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7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0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ДОХОДЫ*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46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000 1 11 00000 00 0000 000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000 1 12 00000 00 0000 000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000 1 13 00000 00 0000 000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 и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000 1 14 00000 00 0000 000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000 1 16 00000 00 0000 000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 возмещение ущерба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000 1 17 00000 00 0000 000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1 760,7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2 02 00000 00 0000 000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1 805,2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2 02 10000 00 0000 151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2 02 15001 00 0000 151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8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2 02 20000 00 0000 151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537,3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771,9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577,2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2 02 30000 00 0000 151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1 202,9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1 217,0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2 02 40000 00 0000 151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3 699,8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5 715,9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5 854,6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4 769,7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4 370,3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4 264,9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224136"/>
          </a:xfrm>
        </p:spPr>
        <p:txBody>
          <a:bodyPr>
            <a:norm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3528" y="1556792"/>
          <a:ext cx="849694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487816" y="1196752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700808"/>
          <a:ext cx="8640960" cy="165685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7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76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Виды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бюджеты в среднем по Московской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Рузский 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В сравнении с другими муниципальными образованиями Московской области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Кашира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Лыткарино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Можайский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Наро-Фоминск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Волоколамский 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66 052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77 496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57 942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55 223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64 771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61 638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118 220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Налоговые и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22 216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23 083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13 598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14 893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17 725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21 759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Безвозмездные поступления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43 836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54 413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44 344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40 329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51 058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96 461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2411760" y="3573016"/>
          <a:ext cx="6732240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2496278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3" y="1268761"/>
          <a:ext cx="8928994" cy="55980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0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6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4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60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Дата и № нормативного правового акта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земельные участки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18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17.08.2022)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/>
                        <a:t>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220" marR="3220" marT="32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8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0135"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 процентов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7954"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558202"/>
            <a:ext cx="2411760" cy="1299797"/>
          </a:xfrm>
          <a:prstGeom prst="rect">
            <a:avLst/>
          </a:prstGeom>
          <a:noFill/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1484781"/>
          <a:ext cx="8784977" cy="41764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3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5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6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32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Дата и № нормативного правового акта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8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Хоз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постройки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5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49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399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386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2339752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627148"/>
              </p:ext>
            </p:extLst>
          </p:nvPr>
        </p:nvGraphicFramePr>
        <p:xfrm>
          <a:off x="323528" y="1484786"/>
          <a:ext cx="8568954" cy="525976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6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(2021г.)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(2022г.)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Прогнозна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очередной год (2023г.)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17.08.2022)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49 084,4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51 565,4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51 625,4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51 639,4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51 618,4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1594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63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236296" y="112474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8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692696"/>
            <a:ext cx="8856984" cy="6048672"/>
          </a:xfrm>
        </p:spPr>
        <p:txBody>
          <a:bodyPr>
            <a:noAutofit/>
          </a:bodyPr>
          <a:lstStyle/>
          <a:p>
            <a:pPr lvl="0"/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4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2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732120"/>
              </p:ext>
            </p:extLst>
          </p:nvPr>
        </p:nvGraphicFramePr>
        <p:xfrm>
          <a:off x="323530" y="1412775"/>
          <a:ext cx="8568951" cy="54452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(2021г.)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(2022г.)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 (2023г.)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2.11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2.12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2,13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2,14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0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2,15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2,16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                         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2,17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2,18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2,19</a:t>
                      </a: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033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49 084,4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51 565,4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51 625,4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51 639,4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51 618,4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2" cstate="print"/>
          <a:srcRect l="28403" t="11901" r="15737" b="17630"/>
          <a:stretch>
            <a:fillRect/>
          </a:stretch>
        </p:blipFill>
        <p:spPr bwMode="auto">
          <a:xfrm>
            <a:off x="7308304" y="0"/>
            <a:ext cx="1835696" cy="15438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52120" y="1052736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59632"/>
          </a:xfrm>
        </p:spPr>
        <p:txBody>
          <a:bodyPr>
            <a:normAutofit fontScale="90000"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sz="4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sz="4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sz="4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городского округа</a:t>
            </a:r>
            <a:endParaRPr lang="ru-RU" sz="44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2664296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874226"/>
            <a:ext cx="1475656" cy="98377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7504" y="1412776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по разделам и подразделам бюджетной классификации в сравнении с ожидаемым исполнением бюджета 2022 года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-3" y="908738"/>
          <a:ext cx="9144003" cy="5949262"/>
        </p:xfrm>
        <a:graphic>
          <a:graphicData uri="http://schemas.openxmlformats.org/drawingml/2006/table">
            <a:tbl>
              <a:tblPr/>
              <a:tblGrid>
                <a:gridCol w="2204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4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7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3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48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48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48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48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292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Раздел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Подраздел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2021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2022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2022 год ожидаемое исполение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2023 к 2022 %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2024 к 2023 %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2025 к 2024 %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Общегосударственные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495 732,78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486 258,77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471 671,01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577 487,22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597 841,02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520 719,09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2 653,71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2 387,41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2 315,79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6 163,13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6 218,98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6 032,41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6 374,43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6 393,06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6 411,68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166 324,87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166 586,93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161 589,32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183 775,39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194 424,29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179 050,92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22 398,48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22 320,93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21 651,30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23 821,51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23 796,27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23 928,29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Резервные фонды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732,88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1 000,00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Другие общегосударственные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297 459,71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287 744,52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279 112,18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359 525,91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369 237,43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307 338,23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оборона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5 205,42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5 208,00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5 051,76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6 180,37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6 228,33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6 132,36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и вневойсковая подготовка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5 146,00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5 146,00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4 991,62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5 546,37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5 794,33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подготовка экономики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60,14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1054%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32 338,74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32 143,31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31 179,01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35 232,40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35 307,85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32 985,73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Гражданская оборона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5 091,75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3 651,99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3 542,43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13 190,30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16 845,20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16 876,78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13 646,60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13 628,31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13 219,46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22 042,10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18 462,66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16 108,96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экономика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389 240,95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271 957,51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263 798,78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327 053,66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302 047,01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312 098,43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568,42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3 054,31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2 430,00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2 357,10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Водное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6 977,27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6 609,20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6 410,92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5 549,92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6 032,99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6 564,37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Транспорт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119 675,07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100 459,04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97 445,27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99 798,64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101 594,23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102 378,47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242 511,52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145 461,00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141 097,17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199 035,00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171 782,00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180 428,00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16 436,79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16 412,27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15 919,90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19 380,10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19 347,79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19 437,60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Жилищно-коммунальное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739 798,56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860 047,25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834 245,83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1 374 474,82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985 853,49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911 575,19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Жилищное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122 073,25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288 109,91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279 466,61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216 305,22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42 154,23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37 124,34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230 231,15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146 580,61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142 183,20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178 252,35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300 098,45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225 746,29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387 494,16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425 356,72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412 596,02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979 917,25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643 600,81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648 704,56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Охрана окружающей среды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154 776,79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54 927,11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53 279,30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19 983,81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23 759,47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7 902,88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139 389,00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39 018,64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37 848,08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3 462,40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3 798,06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411,47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15 387,79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15 908,47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15 431,22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16 521,41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19 961,41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7 491,41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3" y="1412784"/>
          <a:ext cx="8856984" cy="5328583"/>
        </p:xfrm>
        <a:graphic>
          <a:graphicData uri="http://schemas.openxmlformats.org/drawingml/2006/table">
            <a:tbl>
              <a:tblPr/>
              <a:tblGrid>
                <a:gridCol w="2135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17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17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17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1 817 237,54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2 461 261,52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2 387 423,68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1 992 808,52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1 939 217,83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1 774 236,84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501 175,60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531 569,88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515 622,78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755 133,56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547 708,50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549 676,45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1 178 740,50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1 773 311,22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1 720 111,88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1 056 118,49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1 224 243,09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1 058 545,29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103 986,26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121 447,31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117 803,89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143 110,96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127 928,66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126 105,78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1 251,48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1 522,88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1 477,19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1 752,21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1 726,74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1 738,17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15 499,76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15 622,23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15 153,57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16 680,83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17 374,00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18 418,00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16 583,94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17 788,00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17 254,36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20 012,49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20 236,84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19 753,15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255 343,26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255 873,70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248 197,49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262 526,93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257 756,19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330 251,76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246 174,10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246 600,62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239 202,60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252 528,95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247 983,71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320 479,28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9 169,16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9 273,08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8 994,89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9 997,98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9 772,48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9 772,48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118 109,22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142 064,36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137 802,43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116 728,68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80 133,69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98 515,41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15 588,00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15 600,00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15 132,00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15 405,56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15 659,45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15 959,71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48 661,57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52 386,92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50 815,31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2 454,00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2 526,00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53 859,65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74 077,45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71 855,12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98 869,12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61 948,24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79 957,70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95 243,93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108 901,18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105 634,14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101 632,66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114 326,05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102 493,24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31 243,71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31 019,66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30 089,07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41 015,00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41 661,00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42 185,00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55 092,59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68 859,19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66 793,42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48 227,55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60 331,14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47 923,31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8 907,62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9 022,33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8 751,66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12 390,11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12 333,91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12 384,93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19 508,05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20 253,97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19 646,35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23 467,20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23 474,10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21 778,50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11 639,66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12 588,77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12 211,11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11 755,82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11 757,72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10 096,32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5 479,30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5 830,00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5 655,10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2 389,10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1 835,20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1 780,14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4 250,48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4 255,48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4 221,28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6 795,30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9 789,24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10 278,80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24 352,20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30 193,10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3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6 795,30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9 789,24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10 278,80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24 352,20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30 193,10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4 847 855,06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4 390 297,22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4 148 882,53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городского округа</a:t>
            </a: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2023 год и плановый период 2024 и 2025 годов по разделам и подразделам бюджетной классификации в сравнении с ожидаемым исполнением бюджета 2022 года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планируемые к реализации в 2023 -2025 годах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в Рузском городском округе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12968" cy="54006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58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9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2023 год(тыс.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2024 год(тыс.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2025 год(тыс.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23.08.2019 № 4151(в редакции от 20.08.2020 №2440, от 23.03.2021 № 834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3364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3364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3364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отдыха, оздоровления 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11 288,62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11 602,00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11 817,00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4105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4138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4138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Многодетные</a:t>
                      </a:r>
                      <a:r>
                        <a:rPr lang="ru-RU" sz="800" b="0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семьи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по улучшению жилищных</a:t>
                      </a:r>
                      <a:r>
                        <a:rPr lang="ru-RU" sz="80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условий многодетных семей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«Жилище»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многодетной семьи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4423,00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чел.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Рузского городского округа № 2650 от 15.11.2017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10 177,30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5 859,24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5 533,70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>
                          <a:latin typeface="Times New Roman" pitchFamily="18" charset="0"/>
                          <a:cs typeface="Times New Roman" pitchFamily="18" charset="0"/>
                        </a:rPr>
                        <a:t>2 семьи</a:t>
                      </a:r>
                      <a:endParaRPr kumimoji="0" lang="ru-RU" sz="8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0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Рузского городского округа № 2650 от 15.11.2017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60 083,00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34 781,00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48 693,00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3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22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Рузского городского округа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в разрезе муниципальных программ с указанием планируемых целевых показателях программ в динамике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340769"/>
          <a:ext cx="8856983" cy="55186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12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9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52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527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2021 года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2022 года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2022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2 419 919,35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1 629 600,00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351 596 588,06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367 609 841,12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356 581 545,89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394 986 228,48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375 222 022,91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375 627 842,51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1 444 351 374,05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2 182 928 313,71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2 117 440 464,30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1 857 469 001,02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1 818 465 561,20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1 655 911 282,69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69 854 590,75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66 468 695,00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64 474 634,15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29 509 180,60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30 103 449,10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30 639 707,00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93 284 617,67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109 331 098,01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106 051 165,07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101 458 987,66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114 152 360,84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102 319 549,75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14 736 489,80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46 755 172,57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45 352 517,39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26 614 240,00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19 148 480,00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19 180 930,00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16 222 500,86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23 820 461,43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23 105 847,59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21 271 325,12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25 994 396,63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14 055 775,30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42 488 088,29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60 561 569,79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58 744 722,70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71 501 396,23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71 576 850,84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69 254 730,18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32 979 493,49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83 274 551,80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80 776 315,25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78 059 117,70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41 138 240,00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59 147 700,00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4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183 361 702,93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250 357 245,12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242 846 527,77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185 162 517,24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315 056 541,04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237 741 821,04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12 142 751,48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12 925 315,82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12 537 556,35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15 503 101,83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15 470 790,98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15 560 597,55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391 402 838,07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426 543 170,02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413 746 874,92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442 362 276,20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462 878 973,85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436 822 905,09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8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36 930 784,69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62 428 374,90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60 555 523,65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43 107 576,00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43 466 930,00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42 804 160,00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227 061 321,76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379 225 558,65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367 848 791,89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252 662 401,00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272 670 751,00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282 068 541,00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89 960 955,77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118 902 102,22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115 335 039,15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103 423 869,20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107 038 809,44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103 738 813,49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2 406 000,00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2 691 380,30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2 610 638,89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7 482 850,00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7 990 000,00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2 490 000,00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364 346 075,62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604 157 423,36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586 032 700,66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990 889 920,67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595 837 809,65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600 083 559,99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155 403 284,76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969 067 503,32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939 995 478,22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13 047 337,86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10 007 441,98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80 518 356,21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38 742 273,54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221 119 719,37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214 486 127,79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161 467 740,00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10 713 600,63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11 120 969,38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10 787 340,30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10 821 706,57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10 870 185,42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10 921 651,40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67 195 126,53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56 600 145,30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54 902 140,94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39 434 286,62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51 587 629,92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8 374 606,80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1494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Итого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3 569 691 653,94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5 989 847 496,51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5 875 841 552,87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4 847 855 060,00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4 390 297 224,80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4 148 882 530,00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в разрезе муниципальных программ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547664" y="1340768"/>
            <a:ext cx="1872208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908720"/>
          <a:ext cx="8568952" cy="56886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95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3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71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71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275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716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Рузского городского округа «Здравоохранение"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взрослого населения, прошедшего диспансеризацию, от общего числа взрослого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1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4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нуждающихся в обеспечении жильем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мер социальной поддержки медицинских работников»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35" name="Rectangl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3288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124745"/>
          <a:ext cx="8928991" cy="56309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7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7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55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96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5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5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«Культура»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3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9525" marR="9525" marT="9525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96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объектов культурного наследия, находящихся в собственности муниципального образования, по которым разработана проектная документация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0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 Развитие музейного дела и народных художественных промыслов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2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выполнения функций муниципальных музеев»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3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Развитие библиотечного дела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01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Макропоказатель подпрограммы.Обеспечение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29 798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1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посещение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5,29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5,49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73884"/>
          <a:ext cx="8784977" cy="66497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94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0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2.4.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 "Развитие профессионального искусства, гастрольно-концертной и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культурно-досуговой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деятельности, кинематографии"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5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Число посещений культурных мероприятий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ПРФ от 04.02.2021 №68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369,956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функций культурно-досуговых учреждений»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31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праздничных и культурно-массовых мероприятий, в т.ч. творческих фестивалей и конкурсов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77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функций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учреждений»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поддержку в форме субсидий бюджетным учреждениям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 адресной финансовой поддержки по итогам рейтингования обучающихся организаций дополнительного образования сферы культуры Московской области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5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культуры, получивших современное оборудование. кинооборудование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55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80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12,54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12,81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учреждений дополнительного образования сферы культуры»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7 до 15 лет, обучающихся по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предпрофессиональным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программам в области искусств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3,56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3,85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4,29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учреждений дополнительного образования сферы культуры»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24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архивного дела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6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62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6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0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162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помещений, выделенных для хранения архивных документов, относящихся к собственности Московской области, на которых проведены работы по капитальному (текущему) ремонту и техническому переоснащению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8. Обеспечивающая подпрограмма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60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фактического количества проведенных Управлением культуры процедур закупок в общем количестве запланированных процедур закупок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реализации полномочий органов местного самоуправления»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2.9.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9. Развитие парков культуры и отдыха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посетителей парков культуры и отдыха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массового отдыха жителей городского округа в парках культуры и отдыха»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" y="908721"/>
          <a:ext cx="9144003" cy="60938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2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0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0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72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03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93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6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«Образование"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Дошкольное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до 3-х 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«Содействие занятости»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капитального ремонта объектов дошкольного образования, закупка оборудования»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96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Общее образование"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1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общеобразовательных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220 баллов и более по 3 предметам. к общему числу выпускников текущего года, сдавших ЕГЭ по 3 и более предметам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19,74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220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5,07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4468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131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«Модернизация школьных систем образования в рамках государственной программы Российской Федерации «Развитие образования»»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9"/>
          <a:ext cx="8712964" cy="60848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7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7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58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58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3.3.</a:t>
                      </a:r>
                    </a:p>
                  </a:txBody>
                  <a:tcPr marL="9525" marR="9525" marT="9525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Дополнительное образование, воспитание и психолого-социальное сопровождение детей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1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до0 18 лет, охваченных дополнительным образованием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«Успех каждого ребенка»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E2. Федеральный проект «Успех каждого ребенка»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617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«Финансовое обеспечение оказания услуг (выполнения работ) организациями дополнительного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609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детей, охваченных деятельностью детских технопарков "Кванториум" (мобильных технопарков "Кванториум")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«Успех каждого ребенка»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0,184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E2. Федеральный проект «Успех каждого ребенка»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Профессиональное образование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5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E5 «Учитель будущего»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64807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689781"/>
          <a:ext cx="9036495" cy="61682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5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55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8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18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3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773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8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Активное долголетие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20 «Создание условий для поддержания здорового образа жизни»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бедности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04.02.2021 №68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«Предоставление мер социальной поддержки и субсидий по оплате жилого помещения и коммунальных услуг гражданам Российской Федерации, имеющим место жительства в Московской области» 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35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7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Доступная среда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муниципальных приоритетных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72,8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 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от общей численности детей-инвалидов школьного возраста в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1008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35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Развитие системы отдыха и оздоровления детей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находящихся в трудной жизненной ситуации, охваченных отдыхом и оздоровлением в общей численности детей в возрасте от 7 до 15 лет, находящихся в трудной жизненной ситуации, подлежащих оздоровлению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260647"/>
          <a:ext cx="8640961" cy="65666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5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1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1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92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9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8. Развитие трудовых ресурсов и охраны труда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9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 в расчете на 1000 работающих (организаций, занятых в экономике муниципального образования)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«Профилактика производственного травматизма»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4.9.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9. Развитие и поддержка социально ориентированных некоммерческих организаций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 в сфере социальной защиты населения, которым оказана поддержка органами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81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иных сферах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Кквадратный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метр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иных сферах,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НКО, которым оказана консультационная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сфере социальной защиты населения,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8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39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социальной защиты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иных сферах, которым оказана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4122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908720"/>
          <a:ext cx="8784973" cy="58326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14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"Спорт"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Развитие физической культуры и спорта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Макропоказатель</a:t>
                      </a: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– Уровень обеспеченности граждан спортивными сооружениями исходя из единовременной пропускной способности объектов спорта Рузского городского округа Московской области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65,24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68,33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95,79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68,42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Регионального проекта «Спорт – норма жизни»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8125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Рузском городском округе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53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жителей Рузского городского округа Московской области, занимающихся в спортивных организациях, в общей численности детей и молодежи в возрасте 6-15 лет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1"/>
          <a:ext cx="8856983" cy="66607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4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64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4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4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389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803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90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физической культуры и спорта, на которых произведена модернизация материально-технической базы путем проведения капитального ремонта и технического переоснащения в Рузском городском округе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2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76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47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6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003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обучающихся и студентов Рузского городского округа Московской области, выполнивших нормативы Всероссийского физкультурно-спортивного комплекса "Готов к труду и обороне" (ГТО), в общей численности обучающихся и студентов, принявших участие в сдаче нормативов Всероссийского физкультурно-спортивного комплекса "Готов к труду и обороне" (ГТО)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51,4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59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Подготовка спортивного резерва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53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Рузского городского округа Московской области, в том числе для лиц с ограниченными возможностями здоровья и инвалидов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061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Макропоказатель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–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980728"/>
            <a:ext cx="3383357" cy="4741986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01.01.2023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Объект 17">
            <a:extLst>
              <a:ext uri="{FF2B5EF4-FFF2-40B4-BE49-F238E27FC236}">
                <a16:creationId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3779912" y="6425952"/>
            <a:ext cx="3528392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276872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60 507</a:t>
            </a:r>
            <a:r>
              <a:rPr lang="ru-RU" sz="2800" b="1" i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/>
              <a:t> -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29580</a:t>
            </a:r>
          </a:p>
          <a:p>
            <a:r>
              <a:rPr lang="ru-RU" dirty="0">
                <a:solidFill>
                  <a:srgbClr val="FF0000"/>
                </a:solidFill>
              </a:rPr>
              <a:t>Женщин</a:t>
            </a:r>
            <a:r>
              <a:rPr lang="ru-RU" dirty="0"/>
              <a:t> -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34105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042725"/>
          <a:ext cx="8640960" cy="581527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8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8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8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8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6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546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2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мощностей животноводческих комплексов молочного направления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Скотомест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Приоритетный,отраслевой показатель (показатель 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0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Миллион 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10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в хозяйствах всех категорий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тонн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1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мелиорации земель сельскохозяйственного назначения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29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Приоритетныйсоглашение с ФОИВ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гектаров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1,1379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ПриоритетныйРейтинг-45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Гектар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543,36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680,16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741,96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29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Приоритетныйотраслевой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Гектар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2 757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0" y="332655"/>
          <a:ext cx="8784976" cy="610182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367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Комплексное развитие сельских территорий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5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(показатель программы)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«Развитие торгового обслуживания в сельских населенных пунктах»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1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в действие распределительных газовых сетей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Километр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2,58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инженерной инфраструктуры на сельских территориях»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9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ввода (приобретения) жилья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«Улучшение жилищных условий граждан, проживающих на сельских территориях»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проектов по благоустройству сельских территорий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«Благоустройство сельских территорий»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эпизоотического и ветеринарно-санитарного благополучия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622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отловленных животных без владельцев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2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Экспорт продукции агропромышленного комплекса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15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экспорта продукции АПК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Указ Президента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204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долларов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1403,39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T2 «Экспорт продукции агропромышленного комплекса»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712967" cy="54872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7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7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6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6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58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948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6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41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экологических мероприятий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«Вовлечение населения в экологические мероприятия»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802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гидротехнических сооружений с неудовлетворительным и опасным уровнем безопасности,проведенных в безопасное техническое состояние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9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«Ликвидация последствий засорения водных объектов»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22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Развитие лесного хозяйства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82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объеме обнаруженных отходов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12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Региональная программа в области обращения с отходами, в том числе с твердыми коммунальными отходами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7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7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340768"/>
          <a:ext cx="8712972" cy="54777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7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58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78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5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1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05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1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"Доля кладбищ, соответствующих требованиям  Регионального стандарта"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 - 45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27,08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35,417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восстановленных (ремонт, реставрация, благоустройство) воинских захоронений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1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муниципального образования, и мест с массовым пребыванием людей»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708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0999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9614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16632"/>
          <a:ext cx="8784977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45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6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наркомании на 100 ты. 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67,78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63,02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6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уровня вовлечённости населения в незаконный оборот наркотиков на 100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7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Инвентаризация мест захоронения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196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снесенных объектов самовольного строительства, право на снос которых в судебном порядке предоставлено администрациям муниципальных образований Московской области, являющимися взыскателями по исполнительным производствам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196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зданий (помещений), занимаемых территориальными подразделениями ведомств, осуществляющих деятельность по обеспечению соблюдения законности, правопорядка и безопасности на территории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17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мемориальных знаков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55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имен погибших при защите Отечества, нанесенных на мемориальные сооружения воинских захоронений по месту захоронения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116634"/>
          <a:ext cx="8640959" cy="6649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7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2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4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21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0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0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920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098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3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"Снижение рисков и смягчение последствий чрезвычайных ситуаций природного и техногенного характера"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4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муниципального звена Московской областной системы предупреждения и ликвидации чрезвычайным ситуациям к действиям по предназначению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11.01.2018  №12; от 16.10.2019 г. № 501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81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 на водных объектах, расположенных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территории Московской области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 11.01.2018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№ 12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«Выполнение мероприятий по безопасности населения на водных объектах, расположенных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563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13.11.2012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№1522;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28.12.2010 № 1632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8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"Развитие и совершенствование систем оповещения и информирования населения Московской области"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52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процента покрытия системой централизованного оповещения и информирования при чрезвычайных ситуациях или угрозе их возникновения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13.11.2012 № 1522;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20.12.2016  № 696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(происшествиях)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02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"Обеспечение пожарной безопасности на территории муниципального образования Московской области"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05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Повышение степени пожарной защищенности муниципального образования, по отношению к базовому периоду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1.01.2018  №2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пожарной безопасности»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98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"Обеспечение мероприятий гражданской обороны"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6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20.12.2016  №696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накопления, хранения, освежения и обслуживания запасов материально-технических, продовольственных, медицинских и иных средств в целях гражданской обороны»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281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 20.12.2016  № 696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готовности защитных сооружений и других объектов гражданской обороны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760710"/>
          <a:ext cx="8749483" cy="60972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4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99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99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99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142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901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Комплексное освоение земельных участков в целях жилищного строительства и развитие застроенных территорий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68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рынка доступного жилья, развитие жилищного строительства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62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2 358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731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«Финансовое обеспечение выполнения отдельных государственных полномочий в сфере жилищной политики, переданных органам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66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 204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Национального проекта (Регионального проекта)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90,55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развития рынка доступного жилья, развитие жилищного строительства»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70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Встречи с дольщиками. Встречи с гражданами-участниками долевого строительства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Обращение Губернатора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прав пострадавших граждан-соинвесторов»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693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Решаем проблемы дольщиков. Сопровождение проблемных объектов до восстановления прав пострадавших граждан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Рейтинг-50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прав пострадавших граждан-соинвесторов»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жильем молодых семей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68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семей, получивших свидетельство о праве на получение социальной выплаты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Семья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на создание объекта индивидуального жилищного строительства»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97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35603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866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850106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337905"/>
          <a:ext cx="8568952" cy="63314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8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8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37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54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08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"Социальная ипотека"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69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подпрограммы, получивших финансовую помощь, предоставляемую для погашения основной части долга по ипотечному жилищному кредиту (I этап)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89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Улучшение жилищных условий отдельных категорий многодетных семей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8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89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8. Обеспечение жильем отдельных категорий граждан, установленных федеральным законодательством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по обеспечению жильем отдельных категорий граждан, установленных Федеральным законом от 12 января 1995 года № 5-ФЗ «О ветеранах», в соответствии с Указом Президента Российской Федерации от 7 мая 2008 года № 714 «Об обеспечении жильем ветеранов Великой Отечественной войны 1941-1945 годов»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69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уволенных с военной службы, и приравненных к ним лиц,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«Оказание государственной поддержки по обеспечению жильем граждан, уволенных с военной службы, и приравненных к ним лиц в соответствии с Федеральным законом от 8 декабря 2010 года № 342-ФЗ «О внесении изменений в Федеральный закон «О статусе военнослужащих» и об обеспечении жилыми помещениями некоторых категорий граждан»»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9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«Оказание государственной поддержки по обеспечению жильем граждан, уволенных с военной службы, и приравненных к ним лиц в соответствии с Федеральным законом от 8 декабря 2010 года № 342-ФЗ «О внесении изменений в Федеральный закон «О статусе военнослужащих» и об обеспечении жилыми помещениями некоторых категорий граждан»»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«Оказание государственной поддержки по обеспечению жильем отдельных категорий граждан, установленных федеральными законами от 12 января 1995 года № 5-ФЗ «О ветеранах» и от 24 ноября 1995 года № 181-ФЗ «О социальной защите инвалидов в Российской Федерации»»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7" y="1412775"/>
          <a:ext cx="8424938" cy="53017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2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8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2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2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395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63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3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6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Чистая вода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6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Системы водоотведения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43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созданных и восстановленных объектов очистки сточных вод суммарной производительностью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 на тысячу кубических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3" cy="65559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26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647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4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"Создание условий для обеспечения качественными коммунальными услугами"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 (котельные, ЦТП, сети)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коммунальной инфраструктуры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03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43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Погашение просроченной задолженности перед поставщиками энергоресурсов (газа, электроэнергии, тепловой энергии) с целью повышения эффективности работы предприятий, оказывающих услуги в сфере жилищно-коммунального хозяйства, в размере не менее суммы предоставленных иных межбюджетных трансфертов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37000000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экономических условий для повышения эффективности работы организаций жилищно-коммунального хозяйства»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6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"Энергосбережение и повышение энергетической эффективности"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04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 с присвоенными классами энергоэфективности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Государствен- ная программа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20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68,86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30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Государствен- ная программа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54,83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980726"/>
          <a:ext cx="8640964" cy="57606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5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1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1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3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3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92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75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54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74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инвестиций, привлеченных в основной капитал (без учета бюджетных инвестиций ), на душу населения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рублей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50,72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164,27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55,72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73,44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64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№596 от 07.05.2012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1167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работ по поддержке и развитию промышленного потенциала»  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113,7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109,1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работ по поддержке и развитию промышленного потенциала»  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8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за отчетный период (прошлый год))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53,13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62,62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несостоявшихся закупок от общего количества конкурентных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27,74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Среднее количество участников состоявшихся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конкурентной среды в рамках Федерального закона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обоснованных, частично обоснованных жалоб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общей экономии денежных средств по результатам определения поставщиков (подрядчиков, исполнителей)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стоимости контрактов, заключенных с единственным поставщиком по несостоявшимся закупкам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общей экономии денежных средств по результатам осуществления конкурентных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229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«Реализация комплекса мер по содействию развитию конкуренции»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35280" cy="864096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5" y="188641"/>
          <a:ext cx="8928989" cy="66578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7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55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малого и среднего предпринимательства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06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№607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429,37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433,84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434,45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442,5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3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№607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24,66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59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90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вновь созданных субъектов малого и среднего битзнеса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«Популяризация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самозанятых, зарегистрированных на территории муниципального образования и осуществляющих деятельность на территории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ВДЛ (Указ Президента РФ №193)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«Популяризация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57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1519,1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1573,3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1563,7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площадей торговых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Тыс.кв. м.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5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ОДС, соответствующих требованиям, нормам и стандартам действующего законодательства, от общего количества ОДС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перечень поручений Губернатора Московской области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посадочных мест на объектах общественного питания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Посадочное место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сферы общественного питания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рабочих мест на объектах бытового обслуживания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Рабочее место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3173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государственной программы 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4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Участие в организации региональной системы защиты прав потребителей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268761"/>
          <a:ext cx="8784974" cy="5550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06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муниципальным имуществом и муниципальными финансами»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Развитие имущественного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Распоряжение 65-р от 26.12.2017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Проверка использования земель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Пост. Прав. МО 26.05.2016 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400/17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01.06.2011 № 73/2011-ОЗ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 Исключение незаконных решений по земле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земельного налога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Указ Президента РФ от 28.04.2008 №607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732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 "Предпринимательство Подмосковья" на 2017-2024 годы"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«Улучшение условий ведения предпринимательской деятельности»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3610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1" cy="64498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9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9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26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67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7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Совершенствование муниципальной службы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обучение, переобучение, повышение квалификации и обмену опытом специалистов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повышение квалификации муниципальных служащих, в т.ч участие в краткосрочных семинарах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69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мероприятий в сфере формирования доходов местного бюджета»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1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Рузского городского округа, формируемых программно-целевым методом, в общем объеме расходов бюджета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«Повышение качества управления муниципальными финансами и соблюдения требований бюджетного законодательства Российской Федерации при осуществлении бюджетного процесса в муниципальных образованиях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88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Ежегодное снижение доли просроченной кредиторской задолженности в расходах бюджета Рузского городского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«Управление муниципальным долгом»     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«Ежегодное снижение доли просроченной кредиторской задолженности в расходах бюджета городского округа»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772816"/>
          <a:ext cx="8784978" cy="49544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458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8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69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800" b="1" i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2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Информирование населения в средствах массовой информации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508,58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45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новых эффективных и высокотехнологичных (интерактивных) информационных проектов, повышающих степень интереса населения и бизнеса к проблематике Московской области по социально значимым темам, в СМИ, на интернет-ресурсах, в социальных сетях и блогосфере»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3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8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63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79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мероприятий, направленных на этнокультурное развитие народов России на территории муниципального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Полказатель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584176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352927" cy="53574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3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58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58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229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88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общественных инициатив и проектов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«Реализация практик инициативного бюджетирования на территории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58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и проведения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сотрудничество»     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туризма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0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Миллион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рынка туристских услуг, развитие внутреннего и въездного туризма»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13.7.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добровольчества (волонтерства)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соглашение с ФОИВ (региональ-ный проект)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7 868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8 933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9 108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412775"/>
          <a:ext cx="8784976" cy="53951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43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3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4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Пассажирский транспорт общего пользования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63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Соблюдение расписания на автобусных маршрутах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 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 по муниципальным маршрутам регулярных перевозок по регулируемым тарифам в соответствии с муниципальными контрактами и договорами на выполнение работ по перевозке пассажиров»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поездок, оплаченных посредством безналичных расчетов, в общем количестве оплаченных пассажирами поездок на конец года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 по муниципальным маршрутам регулярных перевозок по регулируемым тарифам в соответствии с муниципальными контрактами и договорами на выполнение работ по перевозке пассажиров»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3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Дороги Подмосковья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27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(капитальный ремонт) сети автомобильных дорог общего пользования местного значения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госпрограммы)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Километров на тысячу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41,6/198,3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9,35/ 65,43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6,864/ 48,032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5,159/36,11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авг.45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окт.55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15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11,76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10,53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9,477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811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Объемы ввода в эксплуатацию после строительства и реконструкции автомобильных дорог общего пользования местного значения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Км. на погонный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 и реконструкция автомобильных дорог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1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Создание парковочного пространства на улично-дорожной сети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машиномест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7"/>
          <a:ext cx="8856983" cy="56166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4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64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42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4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4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389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43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987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426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15.1.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1.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услуг»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758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072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94,6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 «Реализация общесистемных мер по повышению качества и доступности государственных и муниципальных услуг на территории муниципального образования»      </a:t>
                      </a:r>
                      <a:b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время ожидания в очереди для получения государственных (муниципальных)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Минут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заявителей МФЦ, ожидающих в очереди более 11 минут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требований комфортности и доступности МФЦ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93,9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отделений почтовой связи, работы по ремонту которых выполнены с использованием иного межбюджетного трансферта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МО №50/2021-ОЗ от 13.04.2021 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 «Реализация общесистемных мер по повышению качества оказываемых услуг почтовой связи жителям Московской области»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426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15.2.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77511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 городских населенных пунктах, – не менее 50 Мбит/с; для учреждений культуры, расположенных в сельских населенных пунктах, – не менее 10 Мбит/с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1542" marR="1542" marT="154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1228998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225947"/>
          <a:ext cx="8784973" cy="662313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33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0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 информационно-телекоммуникационную сеть Интернет на скорости не менее 1 Мбит/с, предоставляемыми не менее чем 2 операторами связи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87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Повторные обращения – Доля обращений, поступивших на портал «Добродел», по которым поступили повторные обращения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4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Отложенные решения – Доля отложенных решений от числа ответов, предоставленных на портале «Добродел» (два и более раз)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Ответь вовремя – Доля жалоб, поступивших на портал «Добродел», по которым нарушен срок подготовки ответа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3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«Цифровая образовательная среда»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57,14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2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Указ Президента РФ от 04.02.2021 №68 "Цифровая зрелость"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47452"/>
          <a:ext cx="8568950" cy="62778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1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26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54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0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"Цифровое государственное управление", Соглашение от 16.12.2020 №071-2019-D6001-50/2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84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"Цифровая образовательная среда"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D6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5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"Информационная инфраструктура" субсидия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4,35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D2 «Информационная инфраструктура»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2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66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Указ Президента РФ от 04.02..2021 №68, "Цифровая зрелость"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городского округа регламентируется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Постановлением Администрации РГО от 11.10.2022 №4901 "О внесении изменений в Порядок составления проекта бюджета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2182»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бюджета городского округа на рассмотрение Совету депутатов не позднее 15 ноября текущего года. Совет депутатов рассматривает проект решения о бюджете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Бюджет Рузского городского округа утверждается Советом депутатов Рузского городского округа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88640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Этапы составления и утверждения бюджета Рузского городской округа</a:t>
            </a:r>
            <a:endParaRPr kumimoji="0" lang="ru-RU" sz="28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556792"/>
          <a:ext cx="8784975" cy="50405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42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26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6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41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«Разработка и внесение изменений в документы градостроительного зонирования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43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разработки и внесение изменений в нормативы градостроительного проектирования городского округа»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Реализация политики пространственного развития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Ретинг-45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268761"/>
          <a:ext cx="8784976" cy="55892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9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0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24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79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0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93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систем наружного освещения, в отношении которых реализованы мероприятия по устройству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81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889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единицы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детских игровых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8889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отношении которых реализованы мероприятия по устройству архитектурно-художественного освещения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79296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332656"/>
          <a:ext cx="8640959" cy="62715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5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1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1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92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2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29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"Благоустройство территорий"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замененных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неэнергоэффективных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светильников наружного освещения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70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Содержание территорий общего пользования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образования»Федеральный проект F2 «Формирование комфортной городской среды»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 (МБУ/МАУ)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88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7639,91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45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с привлечением субсидии пешеходных коммуникаций с твердым (асфальтовым) покрытием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48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дворовых территорий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3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"Создание условий для обеспечения комфортного проживания жителей в многоквартирных домах"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490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МКД, в которых проведен капитальный ремонт в рамках региональной программы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1972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подъездов в МКД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«Приведение в надлежащее состояние подъездов в многоквартирных домах»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772816"/>
          <a:ext cx="8712967" cy="46839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6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0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60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0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72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088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34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"Строительство (реконструкция) объектов культуры"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174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введенных в эксплуатацию объектов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95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"Строительство (реконструкция) объектов образования"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80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введенных в эксплуатацию объектов общего образования не вошедших в состав мероприятий регионального проекта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строительства (реконструкции) объектов общего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«Строительство объектов социальной инфраструктуры»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551120"/>
          <a:ext cx="8712968" cy="52416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7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57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6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58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510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1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39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51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7" y="260648"/>
          <a:ext cx="8424933" cy="6239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6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2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86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2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2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395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60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«Переселение граждан из аварийного жилищного фонда в Московской области»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23928" y="1916832"/>
            <a:ext cx="5122912" cy="293833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35597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- 1 620,0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1 620,0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1 620,0 тыс. рублей.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«Здравоохранение»</a:t>
            </a: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городского 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«Культура и туризм»</a:t>
            </a:r>
            <a:endParaRPr lang="ru-RU" dirty="0"/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городского 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городском округе Московской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394 986,22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375 222,02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375 627,84 тыс. рублей.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«Образование»</a:t>
            </a:r>
            <a:endParaRPr lang="ru-RU" dirty="0"/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65313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1 857 469,00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1 818 465,56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1 655 911,28 тыс. рублей.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городского округа на 2023-2025 годы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2023-2025 годы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2023-2025 годы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92888" cy="1143000"/>
          </a:xfrm>
        </p:spPr>
        <p:txBody>
          <a:bodyPr>
            <a:noAutofit/>
          </a:bodyPr>
          <a:lstStyle/>
          <a:p>
            <a:r>
              <a:rPr lang="ru-RU" sz="24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городского округа на 2023 год и на плановый период 2024 и 2025 годов</a:t>
            </a:r>
            <a:endParaRPr lang="ru-RU" sz="24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«Социальная защита населения»</a:t>
            </a:r>
            <a:endParaRPr lang="ru-RU" dirty="0"/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городском 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29 509,18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30 103,45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30 639,71 тыс. рублей.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«Спорт»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40768"/>
            <a:ext cx="5346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городского 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городском округе, обеспечение эффективного финансового, информационного, методического и кадрового сопровождения деятельности</a:t>
            </a: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4306122" cy="2420888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101 458,99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114 152,36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102 319,55 тыс. рублей.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сельского хозяйства»</a:t>
            </a:r>
            <a:endParaRPr lang="ru-RU" dirty="0"/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– 26 614,24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2024 году – 19 148,48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19 180,93 тыс. рублей.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«Экология и окружающая среда»</a:t>
            </a:r>
            <a:endParaRPr lang="ru-RU" dirty="0"/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412776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– 21 271,32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2024 году – 25 994,40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14 055,77 тыс. рублей.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426170"/>
          </a:xfrm>
        </p:spPr>
        <p:txBody>
          <a:bodyPr>
            <a:noAutofit/>
          </a:bodyPr>
          <a:lstStyle/>
          <a:p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«Безопасность и обеспечение безопасности жизнедеятельности населения»</a:t>
            </a:r>
            <a:endParaRPr lang="ru-RU" sz="3200" dirty="0"/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городского округа Московской области, повышение уровня и результативности профилактики преступлений и правонарушений.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– 71 501,40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2024 году – 71 576,85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69 254,73 тыс. рублей.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noFill/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«Жилище»</a:t>
            </a:r>
            <a:endParaRPr lang="ru-RU" dirty="0"/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городском округе.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78 059,12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41 138,24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59 147,70 тыс. рублей.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99412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инженерной инфраструктуры, энергоэффективности и отрасли обращения с отходами»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34076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городского 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Рузском городского округа.</a:t>
            </a: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185 162,52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315 056,54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237 741,82 тыс. рублей.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«Предпринимательство»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городского 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15 503,10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15 470,79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15 560,60 тыс. рублей.</a:t>
            </a: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«Управление имуществом и муниципальными финансами»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городского округа Московской области, совершенствование муниципальной службы Рузского городского 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442 362,28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462 878,97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436 822,90 тыс. рублей.</a:t>
            </a: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165618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</a: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20688"/>
            <a:ext cx="1728192" cy="1728192"/>
          </a:xfrm>
          <a:prstGeom prst="rect">
            <a:avLst/>
          </a:prstGeom>
          <a:noFill/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городского округа, благоприятного для путешествий и инвестиций; создание условий для развития внутреннего и въездного туризма.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– 43 107,58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2024 году – 43 466,93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42 804,16 тыс. рублей.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7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-3" y="764705"/>
          <a:ext cx="9144005" cy="624248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3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4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3992" marR="3992" marT="399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60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(на конец года)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60 698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60 659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60 427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60 507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60 256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60 198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60 433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 Промышленное производство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134 408,9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125 679,3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121 838,4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132 038,9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124 382,3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140 247,2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127 843,6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150 853,1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Транспорт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 автомобильных дорог общего пользования с твердым типом покрытия местного значения, километр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километр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698,10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706,10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714,10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722,10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722,10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738,10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730,10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754,10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Малое и среднее предпринимательство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микропредприятия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(на конец года)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771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776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781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Инвестиции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1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– всего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11 431,86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6 329,00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6 350,00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6 400,00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6 415,00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6 470,00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6 500,00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6 700,00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Строительство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1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экономической деятельности «Строительство» (Раздел F) по крупным и средним организациям (без организаций с численностью работающих менее 15 человек)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Труд и заработная плата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54 289,4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58 781,7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60 518,7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61 827,9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63 192,2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65 126,1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65 323,7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68 014,2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Торговля и услуги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1 582,7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1 374,4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1 377,5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1 379,9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1 383,8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1 384,4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1 388,1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1 386,9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Образование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образование: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434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Количество дошкольных образовательных муниципальных организаций, реализующих образовательные программы дошкольного образования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дошкольных муниципальных образовательных организациях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454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Количество общеобразовательных муниципальных организаций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муниципальных общеобразовательных организациях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07288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 функционирование дорожно-транспортного комплекса»</a:t>
            </a: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16832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8448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городского округа Московской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252 662,40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272 670,75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282 068,54 тыс. рублей.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«Цифровое муниципальное образование»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Рузского городском 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103 423,87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107 038,81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103 738,81 тыс. рублей.</a:t>
            </a: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«Архитектура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 градостроительство»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городского 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7 482,85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7 990,00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2 490,00 тыс. рублей</a:t>
            </a:r>
            <a:r>
              <a:rPr lang="ru-RU" dirty="0"/>
              <a:t>.</a:t>
            </a:r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«Формирование современной комфортной городской среды»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8840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городском округе.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990 889,92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595 837,81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600 083,56 тыс. рублей.</a:t>
            </a: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«Строительство объектов социальной инфраструктуры»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2048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уровня комфортного проживания и обеспеченности населения Рузского городского округа объектами социального назначения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69160"/>
            <a:ext cx="396044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13 047,34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10 007,44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80 518,36 тыс. рублей.</a:t>
            </a:r>
          </a:p>
        </p:txBody>
      </p:sp>
      <p:sp>
        <p:nvSpPr>
          <p:cNvPr id="78852" name="AutoShape 4" descr="https://static.vecteezy.com/system/resources/previews/000/373/909/original/city-set-of-isometric-of-urban-infrastructure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4" name="Picture 6" descr="https://spikysnail.com/wp-content/uploads/2021/09/constr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608511" cy="302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6" name="Picture 8" descr="https://proest.com/wp-content/uploads/2020/10/the-case-for-digital-main-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4716241"/>
            <a:ext cx="4788024" cy="2141760"/>
          </a:xfrm>
          <a:prstGeom prst="rect">
            <a:avLst/>
          </a:prstGeom>
          <a:noFill/>
        </p:spPr>
      </p:pic>
      <p:pic>
        <p:nvPicPr>
          <p:cNvPr id="78858" name="Picture 10" descr="https://www.konstruktiv-sd.com/wp-content/uploads/2020/06/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836712"/>
            <a:ext cx="152878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733256"/>
            <a:ext cx="1499659" cy="1124744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36904" cy="1152128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Переселение граждан из аварийного жилищного фонда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1412776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43711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2023 году – 161 467,74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– 0,0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0,0 тыс. рублей.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547664" cy="78779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91264" cy="1268760"/>
          </a:xfrm>
        </p:spPr>
        <p:txBody>
          <a:bodyPr>
            <a:norm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2023-2025 годах</a:t>
            </a:r>
          </a:p>
        </p:txBody>
      </p:sp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2012811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9187" y="6093296"/>
            <a:ext cx="2164813" cy="84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4" y="1196751"/>
          <a:ext cx="8928991" cy="4706332"/>
        </p:xfrm>
        <a:graphic>
          <a:graphicData uri="http://schemas.openxmlformats.org/drawingml/2006/table">
            <a:tbl>
              <a:tblPr/>
              <a:tblGrid>
                <a:gridCol w="1494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614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31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35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 проекта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Плановый период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Релультат реализации проекта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в экстпуатацию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75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"Развитие инженерной инфраструктуры и </a:t>
                      </a:r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энергоэффективности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111 463,63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160 323,68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296 948,45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222 596,29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газовой котельной в п. Тучково, ул.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Лебеденко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д. 36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45 902,26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138 435,65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(котельные, ЦТП, сети)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г. Руза, ул. Говорова, д.1А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46 390,83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(котельные, ЦТП, сети)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в д. Сумароково, д. 34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9 283,92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(котельные, ЦТП, сети)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в д. Старониколаево, д. 195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11 343,92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(котельные, ЦТП, сети)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в г. Руза, Волоколамское шоссе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19 170,54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8 608,62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(котельные, ЦТП, сети)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объектов очистки сточных вод (в т.ч. ПИР)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276 968,45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201 968,45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3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пристроенной каскадной котельной мощностью 0,31 МВт к жилому дому № 6 Рузский г.о., д. Глухово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4 852,93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9 280,00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пристроенной каскадной котельной мощностью 0,14 МВт к жилому дому № 13 Рузский г.о., д. Глухово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4 756,48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7 200,00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Приобретение, монтаж и ввод в эксплуатацию станции водоочистки на ВЗУ в д. Кожино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6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Выполнение проектных работ по капитальному ремонту ВДГО в МКД по адресу: д/о "Лужки" 70-ти квартирный жилой дом № 1а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3 500,00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864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 Формирование современной комфортной городской среды"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137 132,71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мемориального комплекса Аллея Славы, п. Тучково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137 132,71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8864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"Строительство объектов социальной инфраструктуры"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941 877,50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3 207,85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70 319,55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Дома культуры по адресу: Московская область, Рузский район, д.Нестерово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70 319,55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введенных в эксплуатацию объектов культуры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5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Общеобразовательная школа на 400 Meст Рузский район, гп Тучково, Западный микрорайон ул.Новая 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941 877,50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3 207,85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введенных в эксплуатацию объектов общего образования не вошедших в состав мероприятий регионального проекта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095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1 053 341,13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300 664,24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296 948,45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292 915,84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64" marR="3164" marT="3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555776" cy="2708920"/>
          </a:xfrm>
          <a:prstGeom prst="rect">
            <a:avLst/>
          </a:prstGeom>
          <a:noFill/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588224" y="3573016"/>
            <a:ext cx="2555776" cy="328498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городского округа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78 200,00 тыс. рублей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88 000,00 тыс. рублей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17 000,00 тыс. рублей</a:t>
            </a:r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44824"/>
          <a:ext cx="8856983" cy="29621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"Культура и туризм"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7 430 000,00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Приобретение музыкальных инструментов для муниципальных организаций дополнительного образования в сфере культуры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7 430 000,00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14 070,00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220 990,00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2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220 990,00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Оснащение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14 070,00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"Спорт"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2 112 000,00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Подготовка основания, приобретение и установка плоскостных спортивных сооружений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2 112 000,00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2" cstate="print"/>
          <a:srcRect l="16800" t="12280" r="15161" b="12121"/>
          <a:stretch>
            <a:fillRect/>
          </a:stretch>
        </p:blipFill>
        <p:spPr bwMode="auto">
          <a:xfrm>
            <a:off x="0" y="4869160"/>
            <a:ext cx="3563888" cy="1988840"/>
          </a:xfrm>
          <a:prstGeom prst="rect">
            <a:avLst/>
          </a:prstGeom>
          <a:noFill/>
        </p:spPr>
      </p:pic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76672"/>
            <a:ext cx="2051720" cy="1310313"/>
          </a:xfrm>
          <a:prstGeom prst="rect">
            <a:avLst/>
          </a:prstGeom>
          <a:noFill/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777" y="4841776"/>
            <a:ext cx="2016223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catherineasquithgallery.com/uploads/posts/2021-02/1613538033_68-p-god-nauki-i-tekhnologii-fon-dlya-prezentat-83.jpg"/>
          <p:cNvPicPr>
            <a:picLocks noChangeAspect="1" noChangeArrowheads="1"/>
          </p:cNvPicPr>
          <p:nvPr/>
        </p:nvPicPr>
        <p:blipFill>
          <a:blip r:embed="rId2" cstate="print"/>
          <a:srcRect l="9413" r="12927"/>
          <a:stretch>
            <a:fillRect/>
          </a:stretch>
        </p:blipFill>
        <p:spPr bwMode="auto">
          <a:xfrm>
            <a:off x="6767736" y="5367632"/>
            <a:ext cx="2376264" cy="149036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6851104" cy="1143000"/>
          </a:xfrm>
        </p:spPr>
        <p:txBody>
          <a:bodyPr>
            <a:noAutofit/>
          </a:bodyPr>
          <a:lstStyle/>
          <a:p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268760"/>
          <a:ext cx="8352928" cy="41044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78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"Цифровое муниципальное образование"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86 951,85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334 000,00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образовательных организаций материально-технической базой для внедрения цифровой образовательной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86 951,85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2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Обновление и техническое обслуживание (ремонт) средств (программного обеспечения и оборудования), приобретённых в рамках субсидий на внедрение целевой модели цифровой образовательной среды в общеобразовательных организациях,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"Формирование современной комфортной городской среды"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24 135 360,00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0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24 135 360,00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"Строительство объектов социальной инфраструктуры"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2 922 310,00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Строительство (реконструкция) объектов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2 922 310,00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31 579 430,00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2 419 941,85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3 256 310,00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/>
          <a:srcRect t="2059" b="2059"/>
          <a:stretch>
            <a:fillRect/>
          </a:stretch>
        </p:blipFill>
        <p:spPr bwMode="auto">
          <a:xfrm>
            <a:off x="0" y="5445224"/>
            <a:ext cx="54006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7" name="Picture 7" descr="https://mord-life.com/images/categories/big_1619603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148" y="1"/>
            <a:ext cx="1872851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городского округа на 2023 год и на плановый период 2024 и 2025 годов являются: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городского округа в 2023-2025 годах;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городского 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городского 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1143000"/>
          </a:xfrm>
        </p:spPr>
        <p:txBody>
          <a:bodyPr>
            <a:noAutofit/>
          </a:bodyPr>
          <a:lstStyle/>
          <a:p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Контактная информация</a:t>
            </a: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городского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653136"/>
            <a:ext cx="3816424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Начальник финансового управления: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Буздина Валентина Борисовна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телефон: +7 (496) 27-24-758</a:t>
            </a:r>
          </a:p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653137"/>
            <a:ext cx="40324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Заместитель начальника финансового управления:</a:t>
            </a:r>
          </a:p>
          <a:p>
            <a:r>
              <a:rPr lang="ru-RU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телефон: +7 (496) 27-23-603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Руза 2023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2751</TotalTime>
  <Words>25123</Words>
  <Application>Microsoft Office PowerPoint</Application>
  <PresentationFormat>Экран (4:3)</PresentationFormat>
  <Paragraphs>5678</Paragraphs>
  <Slides>91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2" baseType="lpstr">
      <vt:lpstr>Yu Gothic UI Semibold</vt:lpstr>
      <vt:lpstr>Arial</vt:lpstr>
      <vt:lpstr>Arial Black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Бюджет для граждан На основе утвержденного бюджета   Рузского городского округа  на 2023 год  и плановый период 2024 и 2025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–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01.01.2023</vt:lpstr>
      <vt:lpstr>Презентация PowerPoint</vt:lpstr>
      <vt:lpstr>Презентация PowerPoint</vt:lpstr>
      <vt:lpstr>Основы формирования бюджета Рузского городского округа на 2023 год и на плановый период 2024 и 2025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городского округа на 2023 год и на плановый период 2024 и 2025 годов являются: </vt:lpstr>
      <vt:lpstr>Информация о выполнении основных характеристик бюджета  Рузского городского округа (без МБТ)</vt:lpstr>
      <vt:lpstr>Основные характеристики бюджета  Рузского городского округа</vt:lpstr>
      <vt:lpstr>Презентация PowerPoint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 налоговых ставках и льготах по местным налогам, действующим на территории Рузского городского округа</vt:lpstr>
      <vt:lpstr>Объем выпадающих доходов по льготам, предоставленным органами местного самоуправления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городского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городского округа</vt:lpstr>
      <vt:lpstr>Расходы бюджета Рузского городского округа</vt:lpstr>
      <vt:lpstr>Расходы бюджета Рузского городского округа на 2023 год и плановый период 2024 и 2025 годов по разделам и подразделам бюджетной классификации в сравнении с ожидаемым исполнением бюджета 2022 года</vt:lpstr>
      <vt:lpstr>Презентация PowerPoint</vt:lpstr>
      <vt:lpstr>Информация о расходах бюджета с учетом интересов целевых групп пользователей планируемые к реализации в 2023 -2025 годах в Рузском городском округе</vt:lpstr>
      <vt:lpstr>Информация о расходах бюджета Рузского городского округа на 2023 год и плановый период 2024 и 2025 годов в разрезе муниципальных программ с указанием планируемых целевых показателях программ в динамике</vt:lpstr>
      <vt:lpstr>Расходы бюджета Рузского городского округа на 2023 год и плановый период 2024 и 2025 годов в разрезе муниципальных программ</vt:lpstr>
      <vt:lpstr>Показатели муниципальной программы «Здравоохранение» Рузского городского округа</vt:lpstr>
      <vt:lpstr>Показатели муниципальной программы «Культура» Рузского городского округа</vt:lpstr>
      <vt:lpstr>Презентация PowerPoint</vt:lpstr>
      <vt:lpstr>Презентация PowerPoint</vt:lpstr>
      <vt:lpstr>Показатели муниципальной программы «Образование» Рузского городского округа</vt:lpstr>
      <vt:lpstr>Презентация PowerPoint</vt:lpstr>
      <vt:lpstr>Показатели муниципальной программы «Социальная защита населения» Рузского городского округа</vt:lpstr>
      <vt:lpstr>Презентация PowerPoint</vt:lpstr>
      <vt:lpstr>Показатели муниципальной программы «Спорт» Рузского городского округа</vt:lpstr>
      <vt:lpstr>Презентация PowerPoint</vt:lpstr>
      <vt:lpstr>Показатели муниципальной программы «Развитие сельского хозяйства» Рузского городского округа</vt:lpstr>
      <vt:lpstr>Презентация PowerPoint</vt:lpstr>
      <vt:lpstr>Показатели муниципальной программы «Экология и окружающая среда» Рузского городского округа</vt:lpstr>
      <vt:lpstr>Показатели муниципальной программы «Безопасность и обеспечение безопасности жизнедеятельности населения» Рузского городского округа</vt:lpstr>
      <vt:lpstr>Презентация PowerPoint</vt:lpstr>
      <vt:lpstr>Презентация PowerPoint</vt:lpstr>
      <vt:lpstr>Показатели муниципальной программы «Жилище» Рузского городского округа</vt:lpstr>
      <vt:lpstr>Презентация PowerPoint</vt:lpstr>
      <vt:lpstr>Показатели муниципальной программы «Развитие инженерной инфраструктуры и энергоэффективности» Рузского городского округа</vt:lpstr>
      <vt:lpstr>Презентация PowerPoint</vt:lpstr>
      <vt:lpstr>Показатели муниципальной программы «Предпринимательство» Рузского городского округа</vt:lpstr>
      <vt:lpstr>Презентация PowerPoint</vt:lpstr>
      <vt:lpstr>Показатели муниципальной программы «Управление имуществом и муниципальными финансами» Рузского городского округа</vt:lpstr>
      <vt:lpstr>Презентация PowerPoint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городского округа</vt:lpstr>
      <vt:lpstr>Презентация PowerPoint</vt:lpstr>
      <vt:lpstr>Показатели муниципальной программы «Развитие и функционирование дорожно-транспортного комплекса» Рузского городского округа</vt:lpstr>
      <vt:lpstr>Показатели муниципальной программы «Цифровое муниципальное образование» Рузского городского округа</vt:lpstr>
      <vt:lpstr>Презентация PowerPoint</vt:lpstr>
      <vt:lpstr>Презентация PowerPoint</vt:lpstr>
      <vt:lpstr>Показатели муниципальной программы «Архитектура и градостроительство» Рузского городского округа</vt:lpstr>
      <vt:lpstr>Показатели муниципальной программы «Формирование современной комфортной городской среды» Рузского городского округа</vt:lpstr>
      <vt:lpstr>Презентация PowerPoint</vt:lpstr>
      <vt:lpstr>Показатели муниципальной программы «Строительство объектов социальной инфраструктуры» Рузского городского округа</vt:lpstr>
      <vt:lpstr>Показатели муниципальной программы «Переселение граждан из аварийного жилищного фонда» Рузского городского округа</vt:lpstr>
      <vt:lpstr>Презентация PowerPoint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«Жилище»</vt:lpstr>
      <vt:lpstr>Муниципальная программа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«Строительство объектов социальной инфраструктуры»</vt:lpstr>
      <vt:lpstr>Муниципальная программа «Переселение граждан из аварийного жилищного фонда»</vt:lpstr>
      <vt:lpstr>Информация об общественно значимых проектах, реализуемых на территории Рузского городского округа в 2023-2025 годах</vt:lpstr>
      <vt:lpstr>Дефицит бюджета Рузского городского округа</vt:lpstr>
      <vt:lpstr>Планируемые расходы в рамках «Национального проекта»</vt:lpstr>
      <vt:lpstr>Планируемые расходы в рамках «Национального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Владелец</cp:lastModifiedBy>
  <cp:revision>237</cp:revision>
  <dcterms:created xsi:type="dcterms:W3CDTF">2022-11-07T11:57:23Z</dcterms:created>
  <dcterms:modified xsi:type="dcterms:W3CDTF">2023-01-12T14:03:53Z</dcterms:modified>
</cp:coreProperties>
</file>