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2.xml" ContentType="application/vnd.openxmlformats-officedocument.drawingml.chartshapes+xml"/>
  <Override PartName="/ppt/comments/comment1.xml" ContentType="application/vnd.openxmlformats-officedocument.presentationml.comments+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89" r:id="rId19"/>
    <p:sldId id="290" r:id="rId20"/>
    <p:sldId id="291" r:id="rId21"/>
    <p:sldId id="29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287" r:id="rId50"/>
    <p:sldId id="288" r:id="rId51"/>
    <p:sldId id="293" r:id="rId52"/>
    <p:sldId id="294"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Владелец" initials="В" lastIdx="1" clrIdx="0">
    <p:extLst>
      <p:ext uri="{19B8F6BF-5375-455C-9EA6-DF929625EA0E}">
        <p15:presenceInfo xmlns:p15="http://schemas.microsoft.com/office/powerpoint/2012/main" userId="Владелец"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18" d="100"/>
          <a:sy n="118" d="100"/>
        </p:scale>
        <p:origin x="590" y="10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0"/>
      <c:rotY val="30"/>
      <c:depthPercent val="100"/>
      <c:rAngAx val="0"/>
    </c:view3D>
    <c:floor>
      <c:thickness val="0"/>
    </c:floor>
    <c:sideWall>
      <c:thickness val="0"/>
    </c:sideWall>
    <c:backWall>
      <c:thickness val="0"/>
    </c:backWall>
    <c:plotArea>
      <c:layout>
        <c:manualLayout>
          <c:layoutTarget val="inner"/>
          <c:xMode val="edge"/>
          <c:yMode val="edge"/>
          <c:x val="1.5464383430089805E-4"/>
          <c:y val="4.5307465837129933E-3"/>
          <c:w val="0.78048872629971433"/>
          <c:h val="0.88075117976309913"/>
        </c:manualLayout>
      </c:layout>
      <c:bar3DChart>
        <c:barDir val="col"/>
        <c:grouping val="clustered"/>
        <c:varyColors val="0"/>
        <c:ser>
          <c:idx val="0"/>
          <c:order val="0"/>
          <c:tx>
            <c:strRef>
              <c:f>Лист1!$B$1</c:f>
              <c:strCache>
                <c:ptCount val="1"/>
                <c:pt idx="0">
                  <c:v>Налоговые и неналоговые доходы</c:v>
                </c:pt>
              </c:strCache>
            </c:strRef>
          </c:tx>
          <c:spPr>
            <a:gradFill>
              <a:gsLst>
                <a:gs pos="0">
                  <a:srgbClr val="FBEAC7"/>
                </a:gs>
                <a:gs pos="17999">
                  <a:srgbClr val="FEE7F2"/>
                </a:gs>
                <a:gs pos="36000">
                  <a:srgbClr val="FAC77D"/>
                </a:gs>
                <a:gs pos="61000">
                  <a:srgbClr val="FBA97D"/>
                </a:gs>
                <a:gs pos="82001">
                  <a:srgbClr val="FBD49C"/>
                </a:gs>
                <a:gs pos="100000">
                  <a:srgbClr val="FEE7F2"/>
                </a:gs>
              </a:gsLst>
              <a:lin ang="5400000" scaled="0"/>
            </a:gradFill>
          </c:spPr>
          <c:invertIfNegative val="0"/>
          <c:dLbls>
            <c:dLbl>
              <c:idx val="0"/>
              <c:layout>
                <c:manualLayout>
                  <c:x val="-1.1957357845361933E-2"/>
                  <c:y val="-2.0996344321530412E-3"/>
                </c:manualLayout>
              </c:layout>
              <c:spPr>
                <a:gradFill>
                  <a:gsLst>
                    <a:gs pos="0">
                      <a:schemeClr val="bg2">
                        <a:tint val="40000"/>
                        <a:satMod val="350000"/>
                      </a:schemeClr>
                    </a:gs>
                    <a:gs pos="40000">
                      <a:schemeClr val="bg2">
                        <a:tint val="45000"/>
                        <a:shade val="99000"/>
                        <a:satMod val="350000"/>
                      </a:schemeClr>
                    </a:gs>
                    <a:gs pos="100000">
                      <a:schemeClr val="bg2">
                        <a:shade val="20000"/>
                        <a:satMod val="255000"/>
                      </a:schemeClr>
                    </a:gs>
                  </a:gsLst>
                  <a:path path="circle">
                    <a:fillToRect l="50000" t="-80000" r="50000" b="180000"/>
                  </a:path>
                </a:gradFill>
              </c:spPr>
              <c:txPr>
                <a:bodyPr/>
                <a:lstStyle/>
                <a:p>
                  <a:pPr>
                    <a:defRPr/>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C59-41B9-A1C0-970F8AC913F6}"/>
                </c:ext>
              </c:extLst>
            </c:dLbl>
            <c:dLbl>
              <c:idx val="1"/>
              <c:layout>
                <c:manualLayout>
                  <c:x val="-9.0188060117969912E-3"/>
                  <c:y val="-3.8140691290010423E-2"/>
                </c:manualLayout>
              </c:layout>
              <c:spPr>
                <a:gradFill>
                  <a:gsLst>
                    <a:gs pos="0">
                      <a:schemeClr val="bg2">
                        <a:tint val="40000"/>
                        <a:satMod val="350000"/>
                      </a:schemeClr>
                    </a:gs>
                    <a:gs pos="40000">
                      <a:schemeClr val="bg2">
                        <a:tint val="45000"/>
                        <a:shade val="99000"/>
                        <a:satMod val="350000"/>
                      </a:schemeClr>
                    </a:gs>
                    <a:gs pos="100000">
                      <a:schemeClr val="bg2">
                        <a:shade val="20000"/>
                        <a:satMod val="255000"/>
                      </a:schemeClr>
                    </a:gs>
                  </a:gsLst>
                  <a:path path="circle">
                    <a:fillToRect l="50000" t="-80000" r="50000" b="180000"/>
                  </a:path>
                </a:gradFill>
              </c:spPr>
              <c:txPr>
                <a:bodyPr/>
                <a:lstStyle/>
                <a:p>
                  <a:pPr>
                    <a:defRPr/>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C59-41B9-A1C0-970F8AC913F6}"/>
                </c:ext>
              </c:extLst>
            </c:dLbl>
            <c:dLbl>
              <c:idx val="2"/>
              <c:layout>
                <c:manualLayout>
                  <c:x val="1.5099020839807114E-2"/>
                  <c:y val="-2.738208256372042E-2"/>
                </c:manualLayout>
              </c:layout>
              <c:tx>
                <c:rich>
                  <a:bodyPr/>
                  <a:lstStyle/>
                  <a:p>
                    <a:pPr>
                      <a:defRPr/>
                    </a:pPr>
                    <a:r>
                      <a:rPr lang="en-US" dirty="0"/>
                      <a:t>3</a:t>
                    </a:r>
                    <a:r>
                      <a:rPr lang="en-US" baseline="0" dirty="0"/>
                      <a:t> 176,3</a:t>
                    </a:r>
                    <a:endParaRPr lang="en-US" dirty="0"/>
                  </a:p>
                </c:rich>
              </c:tx>
              <c:spPr>
                <a:gradFill>
                  <a:gsLst>
                    <a:gs pos="0">
                      <a:schemeClr val="bg2">
                        <a:tint val="40000"/>
                        <a:satMod val="350000"/>
                      </a:schemeClr>
                    </a:gs>
                    <a:gs pos="40000">
                      <a:schemeClr val="bg2">
                        <a:tint val="45000"/>
                        <a:shade val="99000"/>
                        <a:satMod val="350000"/>
                      </a:schemeClr>
                    </a:gs>
                    <a:gs pos="100000">
                      <a:schemeClr val="bg2">
                        <a:shade val="20000"/>
                        <a:satMod val="255000"/>
                      </a:schemeClr>
                    </a:gs>
                  </a:gsLst>
                  <a:path path="circle">
                    <a:fillToRect l="50000" t="-80000" r="50000" b="180000"/>
                  </a:path>
                </a:gradFill>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C59-41B9-A1C0-970F8AC913F6}"/>
                </c:ext>
              </c:extLst>
            </c:dLbl>
            <c:spPr>
              <a:gradFill>
                <a:gsLst>
                  <a:gs pos="0">
                    <a:schemeClr val="bg2">
                      <a:tint val="40000"/>
                      <a:satMod val="350000"/>
                    </a:schemeClr>
                  </a:gs>
                  <a:gs pos="40000">
                    <a:schemeClr val="bg2">
                      <a:tint val="45000"/>
                      <a:shade val="99000"/>
                      <a:satMod val="350000"/>
                    </a:schemeClr>
                  </a:gs>
                  <a:gs pos="100000">
                    <a:schemeClr val="bg2">
                      <a:shade val="20000"/>
                      <a:satMod val="255000"/>
                    </a:schemeClr>
                  </a:gs>
                </a:gsLst>
                <a:path path="circle">
                  <a:fillToRect l="50000" t="-80000" r="50000" b="180000"/>
                </a:path>
              </a:gradFill>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2021 год</c:v>
                </c:pt>
                <c:pt idx="1">
                  <c:v>2022 год</c:v>
                </c:pt>
                <c:pt idx="2">
                  <c:v>2023 год</c:v>
                </c:pt>
                <c:pt idx="3">
                  <c:v>2024 год</c:v>
                </c:pt>
              </c:strCache>
            </c:strRef>
          </c:cat>
          <c:val>
            <c:numRef>
              <c:f>Лист1!$B$2:$B$5</c:f>
              <c:numCache>
                <c:formatCode>General</c:formatCode>
                <c:ptCount val="4"/>
                <c:pt idx="0">
                  <c:v>1939.1</c:v>
                </c:pt>
                <c:pt idx="1">
                  <c:v>2655.7</c:v>
                </c:pt>
                <c:pt idx="2" formatCode="#\ ##0.0">
                  <c:v>3176.3</c:v>
                </c:pt>
                <c:pt idx="3" formatCode="#\ ##0.0">
                  <c:v>3816.8</c:v>
                </c:pt>
              </c:numCache>
            </c:numRef>
          </c:val>
          <c:extLst>
            <c:ext xmlns:c16="http://schemas.microsoft.com/office/drawing/2014/chart" uri="{C3380CC4-5D6E-409C-BE32-E72D297353CC}">
              <c16:uniqueId val="{00000004-1C59-41B9-A1C0-970F8AC913F6}"/>
            </c:ext>
          </c:extLst>
        </c:ser>
        <c:ser>
          <c:idx val="1"/>
          <c:order val="1"/>
          <c:tx>
            <c:strRef>
              <c:f>Лист1!$C$1</c:f>
              <c:strCache>
                <c:ptCount val="1"/>
                <c:pt idx="0">
                  <c:v>Безвозмездные поступления</c:v>
                </c:pt>
              </c:strCache>
            </c:strRef>
          </c:tx>
          <c:spPr>
            <a:gradFill>
              <a:gsLst>
                <a:gs pos="0">
                  <a:srgbClr val="03D4A8"/>
                </a:gs>
                <a:gs pos="25000">
                  <a:srgbClr val="21D6E0"/>
                </a:gs>
                <a:gs pos="75000">
                  <a:srgbClr val="0087E6"/>
                </a:gs>
                <a:gs pos="100000">
                  <a:srgbClr val="005CBF"/>
                </a:gs>
              </a:gsLst>
              <a:lin ang="5400000" scaled="0"/>
            </a:gradFill>
          </c:spPr>
          <c:invertIfNegative val="0"/>
          <c:dLbls>
            <c:dLbl>
              <c:idx val="0"/>
              <c:layout>
                <c:manualLayout>
                  <c:x val="1.5139111169726452E-2"/>
                  <c:y val="-3.0409169644653213E-3"/>
                </c:manualLayout>
              </c:layout>
              <c:spPr>
                <a:gradFill>
                  <a:gsLst>
                    <a:gs pos="0">
                      <a:srgbClr val="D6ECFF">
                        <a:tint val="40000"/>
                        <a:satMod val="350000"/>
                      </a:srgbClr>
                    </a:gs>
                    <a:gs pos="40000">
                      <a:srgbClr val="D6ECFF">
                        <a:tint val="45000"/>
                        <a:shade val="99000"/>
                        <a:satMod val="350000"/>
                      </a:srgbClr>
                    </a:gs>
                    <a:gs pos="100000">
                      <a:srgbClr val="D6ECFF">
                        <a:shade val="20000"/>
                        <a:satMod val="255000"/>
                      </a:srgbClr>
                    </a:gs>
                  </a:gsLst>
                  <a:path path="circle">
                    <a:fillToRect l="50000" t="-80000" r="50000" b="180000"/>
                  </a:path>
                </a:gradFill>
              </c:spPr>
              <c:txPr>
                <a:bodyPr/>
                <a:lstStyle/>
                <a:p>
                  <a:pPr>
                    <a:defRPr/>
                  </a:pPr>
                  <a:endParaRPr lang="ru-RU"/>
                </a:p>
              </c:txPr>
              <c:showLegendKey val="0"/>
              <c:showVal val="1"/>
              <c:showCatName val="0"/>
              <c:showSerName val="0"/>
              <c:showPercent val="0"/>
              <c:showBubbleSize val="0"/>
              <c:extLst>
                <c:ext xmlns:c15="http://schemas.microsoft.com/office/drawing/2012/chart" uri="{CE6537A1-D6FC-4f65-9D91-7224C49458BB}">
                  <c15:layout>
                    <c:manualLayout>
                      <c:w val="7.530519516260685E-2"/>
                      <c:h val="6.4237957334101911E-2"/>
                    </c:manualLayout>
                  </c15:layout>
                </c:ext>
                <c:ext xmlns:c16="http://schemas.microsoft.com/office/drawing/2014/chart" uri="{C3380CC4-5D6E-409C-BE32-E72D297353CC}">
                  <c16:uniqueId val="{00000005-1C59-41B9-A1C0-970F8AC913F6}"/>
                </c:ext>
              </c:extLst>
            </c:dLbl>
            <c:dLbl>
              <c:idx val="1"/>
              <c:layout>
                <c:manualLayout>
                  <c:x val="2.2318068454447542E-2"/>
                  <c:y val="-2.1387115858591335E-2"/>
                </c:manualLayout>
              </c:layout>
              <c:spPr>
                <a:gradFill>
                  <a:gsLst>
                    <a:gs pos="0">
                      <a:srgbClr val="D6ECFF">
                        <a:tint val="40000"/>
                        <a:satMod val="350000"/>
                      </a:srgbClr>
                    </a:gs>
                    <a:gs pos="40000">
                      <a:srgbClr val="D6ECFF">
                        <a:tint val="45000"/>
                        <a:shade val="99000"/>
                        <a:satMod val="350000"/>
                      </a:srgbClr>
                    </a:gs>
                    <a:gs pos="100000">
                      <a:srgbClr val="D6ECFF">
                        <a:shade val="20000"/>
                        <a:satMod val="255000"/>
                      </a:srgbClr>
                    </a:gs>
                  </a:gsLst>
                  <a:path path="circle">
                    <a:fillToRect l="50000" t="-80000" r="50000" b="180000"/>
                  </a:path>
                </a:gradFill>
              </c:spPr>
              <c:txPr>
                <a:bodyPr/>
                <a:lstStyle/>
                <a:p>
                  <a:pPr>
                    <a:defRPr/>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C59-41B9-A1C0-970F8AC913F6}"/>
                </c:ext>
              </c:extLst>
            </c:dLbl>
            <c:dLbl>
              <c:idx val="2"/>
              <c:layout>
                <c:manualLayout>
                  <c:x val="4.9323615643459932E-2"/>
                  <c:y val="-6.2989032964591756E-3"/>
                </c:manualLayout>
              </c:layout>
              <c:tx>
                <c:rich>
                  <a:bodyPr/>
                  <a:lstStyle/>
                  <a:p>
                    <a:pPr>
                      <a:defRPr/>
                    </a:pPr>
                    <a:r>
                      <a:rPr lang="en-US" dirty="0"/>
                      <a:t>2865</a:t>
                    </a:r>
                  </a:p>
                </c:rich>
              </c:tx>
              <c:spPr>
                <a:gradFill>
                  <a:gsLst>
                    <a:gs pos="0">
                      <a:srgbClr val="D6ECFF">
                        <a:tint val="40000"/>
                        <a:satMod val="350000"/>
                      </a:srgbClr>
                    </a:gs>
                    <a:gs pos="40000">
                      <a:srgbClr val="D6ECFF">
                        <a:tint val="45000"/>
                        <a:shade val="99000"/>
                        <a:satMod val="350000"/>
                      </a:srgbClr>
                    </a:gs>
                    <a:gs pos="100000">
                      <a:srgbClr val="D6ECFF">
                        <a:shade val="20000"/>
                        <a:satMod val="255000"/>
                      </a:srgbClr>
                    </a:gs>
                  </a:gsLst>
                  <a:path path="circle">
                    <a:fillToRect l="50000" t="-80000" r="50000" b="180000"/>
                  </a:path>
                </a:gradFill>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1C59-41B9-A1C0-970F8AC913F6}"/>
                </c:ext>
              </c:extLst>
            </c:dLbl>
            <c:spPr>
              <a:gradFill>
                <a:gsLst>
                  <a:gs pos="0">
                    <a:srgbClr val="D6ECFF">
                      <a:tint val="40000"/>
                      <a:satMod val="350000"/>
                    </a:srgbClr>
                  </a:gs>
                  <a:gs pos="40000">
                    <a:srgbClr val="D6ECFF">
                      <a:tint val="45000"/>
                      <a:shade val="99000"/>
                      <a:satMod val="350000"/>
                    </a:srgbClr>
                  </a:gs>
                  <a:gs pos="100000">
                    <a:srgbClr val="D6ECFF">
                      <a:shade val="20000"/>
                      <a:satMod val="255000"/>
                    </a:srgbClr>
                  </a:gs>
                </a:gsLst>
                <a:path path="circle">
                  <a:fillToRect l="50000" t="-80000" r="50000" b="180000"/>
                </a:path>
              </a:gradFill>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2021 год</c:v>
                </c:pt>
                <c:pt idx="1">
                  <c:v>2022 год</c:v>
                </c:pt>
                <c:pt idx="2">
                  <c:v>2023 год</c:v>
                </c:pt>
                <c:pt idx="3">
                  <c:v>2024 год</c:v>
                </c:pt>
              </c:strCache>
            </c:strRef>
          </c:cat>
          <c:val>
            <c:numRef>
              <c:f>Лист1!$C$2:$C$5</c:f>
              <c:numCache>
                <c:formatCode>General</c:formatCode>
                <c:ptCount val="4"/>
                <c:pt idx="0">
                  <c:v>1760.7</c:v>
                </c:pt>
                <c:pt idx="1">
                  <c:v>2595</c:v>
                </c:pt>
                <c:pt idx="2">
                  <c:v>2865</c:v>
                </c:pt>
                <c:pt idx="3" formatCode="#\ ##0.0">
                  <c:v>2376.6999999999998</c:v>
                </c:pt>
              </c:numCache>
            </c:numRef>
          </c:val>
          <c:extLst>
            <c:ext xmlns:c16="http://schemas.microsoft.com/office/drawing/2014/chart" uri="{C3380CC4-5D6E-409C-BE32-E72D297353CC}">
              <c16:uniqueId val="{00000009-1C59-41B9-A1C0-970F8AC913F6}"/>
            </c:ext>
          </c:extLst>
        </c:ser>
        <c:dLbls>
          <c:showLegendKey val="0"/>
          <c:showVal val="0"/>
          <c:showCatName val="0"/>
          <c:showSerName val="0"/>
          <c:showPercent val="0"/>
          <c:showBubbleSize val="0"/>
        </c:dLbls>
        <c:gapWidth val="150"/>
        <c:shape val="box"/>
        <c:axId val="91410816"/>
        <c:axId val="91412352"/>
        <c:axId val="0"/>
      </c:bar3DChart>
      <c:catAx>
        <c:axId val="91410816"/>
        <c:scaling>
          <c:orientation val="minMax"/>
        </c:scaling>
        <c:delete val="0"/>
        <c:axPos val="b"/>
        <c:numFmt formatCode="General" sourceLinked="1"/>
        <c:majorTickMark val="out"/>
        <c:minorTickMark val="none"/>
        <c:tickLblPos val="nextTo"/>
        <c:crossAx val="91412352"/>
        <c:crosses val="autoZero"/>
        <c:auto val="1"/>
        <c:lblAlgn val="ctr"/>
        <c:lblOffset val="100"/>
        <c:noMultiLvlLbl val="0"/>
      </c:catAx>
      <c:valAx>
        <c:axId val="91412352"/>
        <c:scaling>
          <c:orientation val="minMax"/>
        </c:scaling>
        <c:delete val="1"/>
        <c:axPos val="l"/>
        <c:numFmt formatCode="General" sourceLinked="1"/>
        <c:majorTickMark val="out"/>
        <c:minorTickMark val="none"/>
        <c:tickLblPos val="none"/>
        <c:crossAx val="91410816"/>
        <c:crosses val="autoZero"/>
        <c:crossBetween val="between"/>
      </c:valAx>
      <c:spPr>
        <a:noFill/>
        <a:ln w="25393">
          <a:noFill/>
        </a:ln>
      </c:spPr>
    </c:plotArea>
    <c:legend>
      <c:legendPos val="r"/>
      <c:layout>
        <c:manualLayout>
          <c:xMode val="edge"/>
          <c:yMode val="edge"/>
          <c:x val="0.75448680148461622"/>
          <c:y val="0.10048811314316045"/>
          <c:w val="0.24551319851538503"/>
          <c:h val="0.30788117777412877"/>
        </c:manualLayout>
      </c:layout>
      <c:overlay val="0"/>
    </c:legend>
    <c:plotVisOnly val="1"/>
    <c:dispBlanksAs val="gap"/>
    <c:showDLblsOverMax val="0"/>
  </c:chart>
  <c:spPr>
    <a:scene3d>
      <a:camera prst="orthographicFront"/>
      <a:lightRig rig="threePt" dir="t"/>
    </a:scene3d>
    <a:sp3d prstMaterial="legacyWireframe"/>
  </c:spPr>
  <c:txPr>
    <a:bodyPr/>
    <a:lstStyle/>
    <a:p>
      <a:pPr>
        <a:defRPr sz="1800"/>
      </a:pPr>
      <a:endParaRPr lang="ru-RU"/>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effectLst>
                  <a:glow rad="101600">
                    <a:schemeClr val="tx1">
                      <a:alpha val="38000"/>
                    </a:schemeClr>
                  </a:glow>
                </a:effectLst>
                <a:latin typeface="+mn-lt"/>
                <a:ea typeface="+mn-ea"/>
                <a:cs typeface="+mn-cs"/>
              </a:defRPr>
            </a:pPr>
            <a:r>
              <a:rPr lang="ru-RU" sz="2800" dirty="0"/>
              <a:t>Динамика расходов бюджета (млн. рублей)</a:t>
            </a: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effectLst>
                <a:glow rad="101600">
                  <a:schemeClr val="tx1">
                    <a:alpha val="38000"/>
                  </a:schemeClr>
                </a:glow>
              </a:effectLst>
              <a:latin typeface="+mn-lt"/>
              <a:ea typeface="+mn-ea"/>
              <a:cs typeface="+mn-cs"/>
            </a:defRPr>
          </a:pPr>
          <a:endParaRPr lang="ru-RU"/>
        </a:p>
      </c:txPr>
    </c:title>
    <c:autoTitleDeleted val="0"/>
    <c:view3D>
      <c:rotX val="20"/>
      <c:rotY val="20"/>
      <c:depthPercent val="7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2686964720429973E-2"/>
          <c:y val="8.7005951897102071E-2"/>
          <c:w val="0.97462607055914008"/>
          <c:h val="0.76913000831383926"/>
        </c:manualLayout>
      </c:layout>
      <c:bar3DChart>
        <c:barDir val="col"/>
        <c:grouping val="standard"/>
        <c:varyColors val="0"/>
        <c:ser>
          <c:idx val="0"/>
          <c:order val="0"/>
          <c:tx>
            <c:strRef>
              <c:f>Лист1!$B$1</c:f>
              <c:strCache>
                <c:ptCount val="1"/>
                <c:pt idx="0">
                  <c:v>Собственные средства</c:v>
                </c:pt>
              </c:strCache>
            </c:strRef>
          </c:tx>
          <c:spPr>
            <a:solidFill>
              <a:schemeClr val="accent1"/>
            </a:solidFill>
            <a:ln>
              <a:noFill/>
            </a:ln>
            <a:effectLst/>
            <a:sp3d/>
          </c:spPr>
          <c:invertIfNegative val="0"/>
          <c:dLbls>
            <c:spPr>
              <a:noFill/>
              <a:ln>
                <a:noFill/>
              </a:ln>
              <a:effectLst>
                <a:glow rad="127000">
                  <a:schemeClr val="bg1"/>
                </a:glow>
              </a:effectLst>
            </c:spPr>
            <c:txPr>
              <a:bodyPr rot="0" spcFirstLastPara="1" vertOverflow="ellipsis" vert="horz" wrap="square" lIns="38100" tIns="19050" rIns="38100" bIns="19050" anchor="ctr" anchorCtr="1">
                <a:spAutoFit/>
              </a:bodyPr>
              <a:lstStyle/>
              <a:p>
                <a:pPr>
                  <a:defRPr sz="1350" b="0" i="0" u="none" strike="noStrike" kern="1200" baseline="0">
                    <a:solidFill>
                      <a:schemeClr val="bg1"/>
                    </a:solidFill>
                    <a:effectLst>
                      <a:glow rad="101600">
                        <a:schemeClr val="tx1">
                          <a:alpha val="38000"/>
                        </a:schemeClr>
                      </a:glow>
                    </a:effectLst>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 год</c:v>
                </c:pt>
                <c:pt idx="1">
                  <c:v>2022 год</c:v>
                </c:pt>
                <c:pt idx="2">
                  <c:v>2023 год</c:v>
                </c:pt>
                <c:pt idx="3">
                  <c:v>2024 год</c:v>
                </c:pt>
              </c:strCache>
            </c:strRef>
          </c:cat>
          <c:val>
            <c:numRef>
              <c:f>Лист1!$B$2:$B$5</c:f>
              <c:numCache>
                <c:formatCode>#\ ##0.0</c:formatCode>
                <c:ptCount val="4"/>
                <c:pt idx="0">
                  <c:v>1963.5</c:v>
                </c:pt>
                <c:pt idx="1">
                  <c:v>2431.9</c:v>
                </c:pt>
                <c:pt idx="2">
                  <c:v>3011.2</c:v>
                </c:pt>
                <c:pt idx="3">
                  <c:v>3732.5</c:v>
                </c:pt>
              </c:numCache>
            </c:numRef>
          </c:val>
          <c:shape val="cylinder"/>
          <c:extLst>
            <c:ext xmlns:c16="http://schemas.microsoft.com/office/drawing/2014/chart" uri="{C3380CC4-5D6E-409C-BE32-E72D297353CC}">
              <c16:uniqueId val="{00000000-118E-400B-A30A-3462970EFB64}"/>
            </c:ext>
          </c:extLst>
        </c:ser>
        <c:ser>
          <c:idx val="1"/>
          <c:order val="1"/>
          <c:tx>
            <c:strRef>
              <c:f>Лист1!$C$1</c:f>
              <c:strCache>
                <c:ptCount val="1"/>
                <c:pt idx="0">
                  <c:v>Средсва межбюджетных трансфертов</c:v>
                </c:pt>
              </c:strCache>
            </c:strRef>
          </c:tx>
          <c:spPr>
            <a:solidFill>
              <a:schemeClr val="accent4">
                <a:lumMod val="60000"/>
                <a:lumOff val="40000"/>
              </a:schemeClr>
            </a:solidFill>
            <a:ln>
              <a:noFill/>
            </a:ln>
            <a:effectLst/>
            <a:sp3d/>
          </c:spPr>
          <c:invertIfNegative val="0"/>
          <c:dLbls>
            <c:spPr>
              <a:noFill/>
              <a:ln>
                <a:solidFill>
                  <a:schemeClr val="tx1"/>
                </a:solidFill>
              </a:ln>
              <a:effectLst/>
            </c:spPr>
            <c:txPr>
              <a:bodyPr rot="0" spcFirstLastPara="1" vertOverflow="ellipsis" vert="horz" wrap="square" lIns="38100" tIns="19050" rIns="38100" bIns="19050" anchor="ctr" anchorCtr="1">
                <a:spAutoFit/>
              </a:bodyPr>
              <a:lstStyle/>
              <a:p>
                <a:pPr>
                  <a:defRPr sz="1350" b="0" i="0" u="none" strike="noStrike" kern="1200" baseline="0">
                    <a:solidFill>
                      <a:schemeClr val="bg1">
                        <a:alpha val="69000"/>
                      </a:schemeClr>
                    </a:solidFill>
                    <a:effectLst>
                      <a:glow rad="101600">
                        <a:schemeClr val="tx1">
                          <a:alpha val="38000"/>
                        </a:schemeClr>
                      </a:glow>
                    </a:effectLst>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 год</c:v>
                </c:pt>
                <c:pt idx="1">
                  <c:v>2022 год</c:v>
                </c:pt>
                <c:pt idx="2">
                  <c:v>2023 год</c:v>
                </c:pt>
                <c:pt idx="3">
                  <c:v>2024 год</c:v>
                </c:pt>
              </c:strCache>
            </c:strRef>
          </c:cat>
          <c:val>
            <c:numRef>
              <c:f>Лист1!$C$2:$C$5</c:f>
              <c:numCache>
                <c:formatCode>#\ ##0.0</c:formatCode>
                <c:ptCount val="4"/>
                <c:pt idx="0">
                  <c:v>1662.4</c:v>
                </c:pt>
                <c:pt idx="1">
                  <c:v>2734.3</c:v>
                </c:pt>
                <c:pt idx="2">
                  <c:v>2860.3</c:v>
                </c:pt>
                <c:pt idx="3">
                  <c:v>2360.1</c:v>
                </c:pt>
              </c:numCache>
            </c:numRef>
          </c:val>
          <c:shape val="cylinder"/>
          <c:extLst>
            <c:ext xmlns:c16="http://schemas.microsoft.com/office/drawing/2014/chart" uri="{C3380CC4-5D6E-409C-BE32-E72D297353CC}">
              <c16:uniqueId val="{00000001-118E-400B-A30A-3462970EFB64}"/>
            </c:ext>
          </c:extLst>
        </c:ser>
        <c:dLbls>
          <c:showLegendKey val="0"/>
          <c:showVal val="0"/>
          <c:showCatName val="0"/>
          <c:showSerName val="0"/>
          <c:showPercent val="0"/>
          <c:showBubbleSize val="0"/>
        </c:dLbls>
        <c:gapWidth val="150"/>
        <c:shape val="box"/>
        <c:axId val="753704872"/>
        <c:axId val="753705232"/>
        <c:axId val="883230352"/>
      </c:bar3DChart>
      <c:catAx>
        <c:axId val="7537048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effectLst>
                  <a:glow rad="101600">
                    <a:schemeClr val="tx1">
                      <a:alpha val="38000"/>
                    </a:schemeClr>
                  </a:glow>
                </a:effectLst>
                <a:latin typeface="Arial" panose="020B0604020202020204" pitchFamily="34" charset="0"/>
                <a:ea typeface="+mn-ea"/>
                <a:cs typeface="+mn-cs"/>
              </a:defRPr>
            </a:pPr>
            <a:endParaRPr lang="ru-RU"/>
          </a:p>
        </c:txPr>
        <c:crossAx val="753705232"/>
        <c:crosses val="autoZero"/>
        <c:auto val="1"/>
        <c:lblAlgn val="ctr"/>
        <c:lblOffset val="100"/>
        <c:noMultiLvlLbl val="0"/>
      </c:catAx>
      <c:valAx>
        <c:axId val="753705232"/>
        <c:scaling>
          <c:orientation val="minMax"/>
        </c:scaling>
        <c:delete val="1"/>
        <c:axPos val="l"/>
        <c:numFmt formatCode="#\ ##0.0" sourceLinked="1"/>
        <c:majorTickMark val="none"/>
        <c:minorTickMark val="none"/>
        <c:tickLblPos val="nextTo"/>
        <c:crossAx val="753704872"/>
        <c:crosses val="autoZero"/>
        <c:crossBetween val="between"/>
      </c:valAx>
      <c:serAx>
        <c:axId val="883230352"/>
        <c:scaling>
          <c:orientation val="minMax"/>
        </c:scaling>
        <c:delete val="1"/>
        <c:axPos val="b"/>
        <c:majorTickMark val="none"/>
        <c:minorTickMark val="none"/>
        <c:tickLblPos val="nextTo"/>
        <c:crossAx val="753705232"/>
        <c:crosses val="autoZero"/>
      </c:serAx>
      <c:spPr>
        <a:noFill/>
        <a:ln>
          <a:noFill/>
        </a:ln>
        <a:effectLst/>
      </c:spPr>
    </c:plotArea>
    <c:legend>
      <c:legendPos val="b"/>
      <c:layout>
        <c:manualLayout>
          <c:xMode val="edge"/>
          <c:yMode val="edge"/>
          <c:x val="0.89278888556381741"/>
          <c:y val="3.5835160002294579E-2"/>
          <c:w val="0.10721111443618248"/>
          <c:h val="0.2936673702588320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effectLst>
                <a:glow rad="101600">
                  <a:schemeClr val="tx1">
                    <a:alpha val="38000"/>
                  </a:schemeClr>
                </a:glow>
              </a:effectLst>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effectLst>
            <a:glow rad="101600">
              <a:schemeClr val="tx1">
                <a:alpha val="38000"/>
              </a:schemeClr>
            </a:glow>
          </a:effectLst>
        </a:defRPr>
      </a:pPr>
      <a:endParaRPr lang="ru-RU"/>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ru-RU" sz="2800" dirty="0"/>
              <a:t>Динамика муниципального долга (млн. рублей)</a:t>
            </a: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ru-RU"/>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Лист1!$B$1</c:f>
              <c:strCache>
                <c:ptCount val="1"/>
                <c:pt idx="0">
                  <c:v>Коммерческий кредит</c:v>
                </c:pt>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на 01 января 2022 года</c:v>
                </c:pt>
                <c:pt idx="1">
                  <c:v>на 01 января 2023 года</c:v>
                </c:pt>
                <c:pt idx="2">
                  <c:v>на 01 января 2024 года</c:v>
                </c:pt>
                <c:pt idx="3">
                  <c:v>на 01 января 2025 года</c:v>
                </c:pt>
              </c:strCache>
            </c:strRef>
          </c:cat>
          <c:val>
            <c:numRef>
              <c:f>Лист1!$B$2:$B$5</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0-B08B-4E11-896D-4BCD99DD2275}"/>
            </c:ext>
          </c:extLst>
        </c:ser>
        <c:ser>
          <c:idx val="1"/>
          <c:order val="1"/>
          <c:tx>
            <c:strRef>
              <c:f>Лист1!$C$1</c:f>
              <c:strCache>
                <c:ptCount val="1"/>
                <c:pt idx="0">
                  <c:v>Муниципальные гарантии</c:v>
                </c:pt>
              </c:strCache>
            </c:strRef>
          </c:tx>
          <c:spPr>
            <a:solidFill>
              <a:schemeClr val="accent6">
                <a:lumMod val="20000"/>
                <a:lumOff val="80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на 01 января 2022 года</c:v>
                </c:pt>
                <c:pt idx="1">
                  <c:v>на 01 января 2023 года</c:v>
                </c:pt>
                <c:pt idx="2">
                  <c:v>на 01 января 2024 года</c:v>
                </c:pt>
                <c:pt idx="3">
                  <c:v>на 01 января 2025 года</c:v>
                </c:pt>
              </c:strCache>
            </c:strRef>
          </c:cat>
          <c:val>
            <c:numRef>
              <c:f>Лист1!$C$2:$C$5</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1-B08B-4E11-896D-4BCD99DD2275}"/>
            </c:ext>
          </c:extLst>
        </c:ser>
        <c:ser>
          <c:idx val="2"/>
          <c:order val="2"/>
          <c:tx>
            <c:strRef>
              <c:f>Лист1!$D$1</c:f>
              <c:strCache>
                <c:ptCount val="1"/>
                <c:pt idx="0">
                  <c:v>Бюджетный кредит</c:v>
                </c:pt>
              </c:strCache>
            </c:strRef>
          </c:tx>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0">
                <a:spAutoFit/>
              </a:bodyPr>
              <a:lstStyle/>
              <a:p>
                <a:pPr>
                  <a:defRPr sz="2000" b="0" i="0" u="none" strike="noStrike" kern="1200" baseline="0">
                    <a:ln>
                      <a:solidFill>
                        <a:schemeClr val="bg1"/>
                      </a:solidFill>
                    </a:ln>
                    <a:solidFill>
                      <a:schemeClr val="bg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на 01 января 2022 года</c:v>
                </c:pt>
                <c:pt idx="1">
                  <c:v>на 01 января 2023 года</c:v>
                </c:pt>
                <c:pt idx="2">
                  <c:v>на 01 января 2024 года</c:v>
                </c:pt>
                <c:pt idx="3">
                  <c:v>на 01 января 2025 года</c:v>
                </c:pt>
              </c:strCache>
            </c:strRef>
          </c:cat>
          <c:val>
            <c:numRef>
              <c:f>Лист1!$D$2:$D$5</c:f>
              <c:numCache>
                <c:formatCode>General</c:formatCode>
                <c:ptCount val="4"/>
                <c:pt idx="0">
                  <c:v>163.30000000000001</c:v>
                </c:pt>
                <c:pt idx="1">
                  <c:v>163.30000000000001</c:v>
                </c:pt>
                <c:pt idx="2">
                  <c:v>163.30000000000001</c:v>
                </c:pt>
                <c:pt idx="3">
                  <c:v>109.4</c:v>
                </c:pt>
              </c:numCache>
            </c:numRef>
          </c:val>
          <c:extLst>
            <c:ext xmlns:c16="http://schemas.microsoft.com/office/drawing/2014/chart" uri="{C3380CC4-5D6E-409C-BE32-E72D297353CC}">
              <c16:uniqueId val="{00000002-B08B-4E11-896D-4BCD99DD2275}"/>
            </c:ext>
          </c:extLst>
        </c:ser>
        <c:dLbls>
          <c:showLegendKey val="0"/>
          <c:showVal val="0"/>
          <c:showCatName val="0"/>
          <c:showSerName val="0"/>
          <c:showPercent val="0"/>
          <c:showBubbleSize val="0"/>
        </c:dLbls>
        <c:gapWidth val="150"/>
        <c:shape val="box"/>
        <c:axId val="1054900296"/>
        <c:axId val="1054900656"/>
        <c:axId val="620181944"/>
      </c:bar3DChart>
      <c:catAx>
        <c:axId val="10549002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054900656"/>
        <c:crosses val="autoZero"/>
        <c:auto val="1"/>
        <c:lblAlgn val="ctr"/>
        <c:lblOffset val="100"/>
        <c:noMultiLvlLbl val="0"/>
      </c:catAx>
      <c:valAx>
        <c:axId val="1054900656"/>
        <c:scaling>
          <c:orientation val="minMax"/>
        </c:scaling>
        <c:delete val="1"/>
        <c:axPos val="l"/>
        <c:numFmt formatCode="General" sourceLinked="1"/>
        <c:majorTickMark val="none"/>
        <c:minorTickMark val="none"/>
        <c:tickLblPos val="nextTo"/>
        <c:crossAx val="1054900296"/>
        <c:crosses val="autoZero"/>
        <c:crossBetween val="between"/>
      </c:valAx>
      <c:serAx>
        <c:axId val="620181944"/>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054900656"/>
        <c:crosses val="autoZero"/>
      </c:ser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Arial" panose="020B0604020202020204" pitchFamily="34" charset="0"/>
                <a:cs typeface="Arial" panose="020B0604020202020204" pitchFamily="34" charset="0"/>
              </a:defRPr>
            </a:pPr>
            <a:r>
              <a:rPr lang="ru-RU" dirty="0">
                <a:latin typeface="Arial" panose="020B0604020202020204" pitchFamily="34" charset="0"/>
                <a:cs typeface="Arial" panose="020B0604020202020204" pitchFamily="34" charset="0"/>
              </a:rPr>
              <a:t>Всего </a:t>
            </a:r>
            <a:r>
              <a:rPr lang="ru-RU" dirty="0">
                <a:solidFill>
                  <a:schemeClr val="accent4">
                    <a:lumMod val="50000"/>
                  </a:schemeClr>
                </a:solidFill>
                <a:latin typeface="Arial" panose="020B0604020202020204" pitchFamily="34" charset="0"/>
                <a:cs typeface="Arial" panose="020B0604020202020204" pitchFamily="34" charset="0"/>
              </a:rPr>
              <a:t>6 092,6</a:t>
            </a:r>
            <a:r>
              <a:rPr lang="ru-RU" i="1" dirty="0">
                <a:solidFill>
                  <a:schemeClr val="accent4">
                    <a:lumMod val="50000"/>
                  </a:schemeClr>
                </a:solidFill>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млн. рублей</a:t>
            </a:r>
          </a:p>
        </c:rich>
      </c:tx>
      <c:layout>
        <c:manualLayout>
          <c:xMode val="edge"/>
          <c:yMode val="edge"/>
          <c:x val="9.978127430285523E-2"/>
          <c:y val="5.9737524702756131E-2"/>
        </c:manualLayout>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5.7102104395807873E-2"/>
          <c:y val="0.16333274076996041"/>
          <c:w val="0.54075496241158516"/>
          <c:h val="0.76825538529811443"/>
        </c:manualLayout>
      </c:layout>
      <c:pie3DChart>
        <c:varyColors val="1"/>
        <c:ser>
          <c:idx val="0"/>
          <c:order val="0"/>
          <c:tx>
            <c:strRef>
              <c:f>Лист1!$B$1</c:f>
              <c:strCache>
                <c:ptCount val="1"/>
                <c:pt idx="0">
                  <c:v>Всего 5 166,2 млн. рублей</c:v>
                </c:pt>
              </c:strCache>
            </c:strRef>
          </c:tx>
          <c:explosion val="25"/>
          <c:dLbls>
            <c:dLbl>
              <c:idx val="0"/>
              <c:layout>
                <c:manualLayout>
                  <c:x val="-0.12775205052015418"/>
                  <c:y val="3.4475226255311693E-2"/>
                </c:manualLayout>
              </c:layout>
              <c:spPr>
                <a:noFill/>
                <a:ln>
                  <a:noFill/>
                </a:ln>
                <a:effectLst/>
              </c:spPr>
              <c:txPr>
                <a:bodyPr wrap="square" lIns="38100" tIns="19050" rIns="38100" bIns="19050" anchor="ctr">
                  <a:noAutofit/>
                </a:bodyPr>
                <a:lstStyle/>
                <a:p>
                  <a:pPr>
                    <a:defRPr/>
                  </a:pPr>
                  <a:endParaRPr lang="ru-RU"/>
                </a:p>
              </c:txPr>
              <c:showLegendKey val="0"/>
              <c:showVal val="1"/>
              <c:showCatName val="0"/>
              <c:showSerName val="0"/>
              <c:showPercent val="0"/>
              <c:showBubbleSize val="0"/>
              <c:extLst>
                <c:ext xmlns:c15="http://schemas.microsoft.com/office/drawing/2012/chart" uri="{CE6537A1-D6FC-4f65-9D91-7224C49458BB}">
                  <c15:layout>
                    <c:manualLayout>
                      <c:w val="6.3997008575829031E-2"/>
                      <c:h val="5.9686107935634641E-2"/>
                    </c:manualLayout>
                  </c15:layout>
                </c:ext>
                <c:ext xmlns:c16="http://schemas.microsoft.com/office/drawing/2014/chart" uri="{C3380CC4-5D6E-409C-BE32-E72D297353CC}">
                  <c16:uniqueId val="{00000000-CE5D-422C-99B8-8AF3232FD310}"/>
                </c:ext>
              </c:extLst>
            </c:dLbl>
            <c:dLbl>
              <c:idx val="1"/>
              <c:layout>
                <c:manualLayout>
                  <c:x val="-3.2621133955582846E-2"/>
                  <c:y val="-0.20871498148516104"/>
                </c:manualLayout>
              </c:layout>
              <c:spPr>
                <a:noFill/>
                <a:ln>
                  <a:noFill/>
                </a:ln>
                <a:effectLst/>
              </c:spPr>
              <c:txPr>
                <a:bodyPr wrap="square" lIns="38100" tIns="19050" rIns="38100" bIns="19050" anchor="ctr">
                  <a:noAutofit/>
                </a:bodyPr>
                <a:lstStyle/>
                <a:p>
                  <a:pPr>
                    <a:defRPr/>
                  </a:pPr>
                  <a:endParaRPr lang="ru-RU"/>
                </a:p>
              </c:txPr>
              <c:showLegendKey val="0"/>
              <c:showVal val="1"/>
              <c:showCatName val="0"/>
              <c:showSerName val="0"/>
              <c:showPercent val="0"/>
              <c:showBubbleSize val="0"/>
              <c:extLst>
                <c:ext xmlns:c15="http://schemas.microsoft.com/office/drawing/2012/chart" uri="{CE6537A1-D6FC-4f65-9D91-7224C49458BB}">
                  <c15:layout>
                    <c:manualLayout>
                      <c:w val="7.930201539480701E-2"/>
                      <c:h val="9.0147502623327783E-2"/>
                    </c:manualLayout>
                  </c15:layout>
                </c:ext>
                <c:ext xmlns:c16="http://schemas.microsoft.com/office/drawing/2014/chart" uri="{C3380CC4-5D6E-409C-BE32-E72D297353CC}">
                  <c16:uniqueId val="{00000001-CE5D-422C-99B8-8AF3232FD310}"/>
                </c:ext>
              </c:extLst>
            </c:dLbl>
            <c:dLbl>
              <c:idx val="2"/>
              <c:layout>
                <c:manualLayout>
                  <c:x val="9.2221300373308404E-2"/>
                  <c:y val="-0.1419172021096295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E5D-422C-99B8-8AF3232FD310}"/>
                </c:ext>
              </c:extLst>
            </c:dLbl>
            <c:dLbl>
              <c:idx val="3"/>
              <c:layout>
                <c:manualLayout>
                  <c:x val="7.8159891586017854E-2"/>
                  <c:y val="4.83587539700905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E5D-422C-99B8-8AF3232FD310}"/>
                </c:ext>
              </c:extLst>
            </c:dLbl>
            <c:dLbl>
              <c:idx val="4"/>
              <c:layout>
                <c:manualLayout>
                  <c:x val="1.5547467351566785E-2"/>
                  <c:y val="-4.591917887569118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E5D-422C-99B8-8AF3232FD310}"/>
                </c:ext>
              </c:extLst>
            </c:dLbl>
            <c:dLbl>
              <c:idx val="5"/>
              <c:layout>
                <c:manualLayout>
                  <c:x val="9.1625835265309527E-3"/>
                  <c:y val="3.15261813316181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E5D-422C-99B8-8AF3232FD310}"/>
                </c:ext>
              </c:extLst>
            </c:dLbl>
            <c:dLbl>
              <c:idx val="6"/>
              <c:layout>
                <c:manualLayout>
                  <c:x val="6.7211855637562094E-3"/>
                  <c:y val="1.39364650077886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E5D-422C-99B8-8AF3232FD310}"/>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Лист1!$A$2:$A$13</c:f>
              <c:strCache>
                <c:ptCount val="12"/>
                <c:pt idx="0">
                  <c:v>Образование 37,8%</c:v>
                </c:pt>
                <c:pt idx="1">
                  <c:v>Жилищно-коммунальное хозяйство 20,6%</c:v>
                </c:pt>
                <c:pt idx="2">
                  <c:v>Национальная экономика 13,5%</c:v>
                </c:pt>
                <c:pt idx="3">
                  <c:v>Общегосударственные вопросы 11,1%</c:v>
                </c:pt>
                <c:pt idx="4">
                  <c:v>Культура 5,3%</c:v>
                </c:pt>
                <c:pt idx="5">
                  <c:v>Охрана окружающей среды 4,7%</c:v>
                </c:pt>
                <c:pt idx="6">
                  <c:v>Физическая культура и спорт 4%</c:v>
                </c:pt>
                <c:pt idx="7">
                  <c:v>Социальная политика 1,8%</c:v>
                </c:pt>
                <c:pt idx="8">
                  <c:v>Национальная безопасность и оборона 0,9%</c:v>
                </c:pt>
                <c:pt idx="9">
                  <c:v>Средства массовой информации 0,3%</c:v>
                </c:pt>
                <c:pt idx="10">
                  <c:v>Национальная оборона 0,1%</c:v>
                </c:pt>
                <c:pt idx="11">
                  <c:v>Обслуживание долга </c:v>
                </c:pt>
              </c:strCache>
            </c:strRef>
          </c:cat>
          <c:val>
            <c:numRef>
              <c:f>Лист1!$B$2:$B$13</c:f>
              <c:numCache>
                <c:formatCode>General</c:formatCode>
                <c:ptCount val="12"/>
                <c:pt idx="0">
                  <c:v>2304.3000000000002</c:v>
                </c:pt>
                <c:pt idx="1">
                  <c:v>1253</c:v>
                </c:pt>
                <c:pt idx="2">
                  <c:v>820.8</c:v>
                </c:pt>
                <c:pt idx="3">
                  <c:v>677</c:v>
                </c:pt>
                <c:pt idx="4">
                  <c:v>321.2</c:v>
                </c:pt>
                <c:pt idx="5">
                  <c:v>283.8</c:v>
                </c:pt>
                <c:pt idx="6">
                  <c:v>242.4</c:v>
                </c:pt>
                <c:pt idx="7">
                  <c:v>108.4</c:v>
                </c:pt>
                <c:pt idx="8">
                  <c:v>54.3</c:v>
                </c:pt>
                <c:pt idx="9">
                  <c:v>20.6</c:v>
                </c:pt>
                <c:pt idx="10">
                  <c:v>6.8</c:v>
                </c:pt>
                <c:pt idx="11">
                  <c:v>0.2</c:v>
                </c:pt>
              </c:numCache>
            </c:numRef>
          </c:val>
          <c:extLst>
            <c:ext xmlns:c16="http://schemas.microsoft.com/office/drawing/2014/chart" uri="{C3380CC4-5D6E-409C-BE32-E72D297353CC}">
              <c16:uniqueId val="{00000002-CE5D-422C-99B8-8AF3232FD310}"/>
            </c:ext>
          </c:extLst>
        </c:ser>
        <c:dLbls>
          <c:showLegendKey val="0"/>
          <c:showVal val="0"/>
          <c:showCatName val="0"/>
          <c:showSerName val="0"/>
          <c:showPercent val="0"/>
          <c:showBubbleSize val="0"/>
          <c:showLeaderLines val="1"/>
        </c:dLbls>
      </c:pie3DChart>
    </c:plotArea>
    <c:legend>
      <c:legendPos val="r"/>
      <c:layout>
        <c:manualLayout>
          <c:xMode val="edge"/>
          <c:yMode val="edge"/>
          <c:x val="0.67407683868459567"/>
          <c:y val="1.2359487869535711E-2"/>
          <c:w val="0.31710469670036756"/>
          <c:h val="0.98761634462793435"/>
        </c:manualLayout>
      </c:layout>
      <c:overlay val="0"/>
      <c:txPr>
        <a:bodyPr/>
        <a:lstStyle/>
        <a:p>
          <a:pPr defTabSz="360000">
            <a:lnSpc>
              <a:spcPct val="100000"/>
            </a:lnSpc>
            <a:spcBef>
              <a:spcPts val="0"/>
            </a:spcBef>
            <a:defRPr sz="1700" b="1" kern="0" spc="-100" baseline="0">
              <a:latin typeface="Times New Roman" pitchFamily="18" charset="0"/>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8037260565819482"/>
          <c:y val="1.8005464670592157E-2"/>
          <c:w val="0.40271284049671419"/>
          <c:h val="0.95438527663592931"/>
        </c:manualLayout>
      </c:layout>
      <c:barChart>
        <c:barDir val="bar"/>
        <c:grouping val="clustered"/>
        <c:varyColors val="0"/>
        <c:ser>
          <c:idx val="0"/>
          <c:order val="0"/>
          <c:tx>
            <c:strRef>
              <c:f>Лист1!$B$1</c:f>
              <c:strCache>
                <c:ptCount val="1"/>
                <c:pt idx="0">
                  <c:v>Ряд 1</c:v>
                </c:pt>
              </c:strCache>
            </c:strRef>
          </c:tx>
          <c:spPr>
            <a:solidFill>
              <a:srgbClr val="00B050"/>
            </a:solidFill>
            <a:ln>
              <a:solidFill>
                <a:srgbClr val="00B050"/>
              </a:solidFill>
            </a:ln>
          </c:spPr>
          <c:invertIfNegative val="0"/>
          <c:dLbls>
            <c:dLbl>
              <c:idx val="18"/>
              <c:tx>
                <c:rich>
                  <a:bodyPr/>
                  <a:lstStyle/>
                  <a:p>
                    <a:r>
                      <a:rPr lang="en-US"/>
                      <a: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A80-4B18-8940-A78C89A81771}"/>
                </c:ext>
              </c:extLst>
            </c:dLbl>
            <c:spPr>
              <a:noFill/>
              <a:ln>
                <a:noFill/>
              </a:ln>
              <a:effectLst/>
            </c:spPr>
            <c:txPr>
              <a:bodyPr wrap="square" lIns="38100" tIns="19050" rIns="38100" bIns="19050" anchor="ctr">
                <a:spAutoFit/>
              </a:bodyPr>
              <a:lstStyle/>
              <a:p>
                <a:pPr>
                  <a:defRPr baseline="0">
                    <a:solidFill>
                      <a:schemeClr val="bg1"/>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Лист1!$A$2:$A$20</c:f>
              <c:strCache>
                <c:ptCount val="19"/>
                <c:pt idx="0">
                  <c:v>Развитие и функционирование дорожно- транспортного комплекса</c:v>
                </c:pt>
                <c:pt idx="1">
                  <c:v>Развитие сельского хозяйства</c:v>
                </c:pt>
                <c:pt idx="2">
                  <c:v>Экология и окружающая среда</c:v>
                </c:pt>
                <c:pt idx="3">
                  <c:v>Развитие институтов гражданского общества</c:v>
                </c:pt>
                <c:pt idx="4">
                  <c:v>Управление имуществом и муниципальными финансами</c:v>
                </c:pt>
                <c:pt idx="5">
                  <c:v>Развитие инженерной инфраструктуры, энергоэффективности и отрасли обращения с отходами</c:v>
                </c:pt>
                <c:pt idx="6">
                  <c:v>Формирование современной городской среды</c:v>
                </c:pt>
                <c:pt idx="7">
                  <c:v>Безопасность и обеспечение безопасности жизнедеятельности населения</c:v>
                </c:pt>
                <c:pt idx="8">
                  <c:v>Строительство и капитальный ремонт объектов социальной инфраструктуры</c:v>
                </c:pt>
                <c:pt idx="9">
                  <c:v>Цифровое муниципальное образование</c:v>
                </c:pt>
                <c:pt idx="10">
                  <c:v>Образование</c:v>
                </c:pt>
                <c:pt idx="11">
                  <c:v>Предпринимательство</c:v>
                </c:pt>
                <c:pt idx="12">
                  <c:v>Спорт</c:v>
                </c:pt>
                <c:pt idx="13">
                  <c:v>Социальная защита населения</c:v>
                </c:pt>
                <c:pt idx="14">
                  <c:v>Культура и туризм</c:v>
                </c:pt>
                <c:pt idx="15">
                  <c:v>Переселение граждан из аварийного жилищного фонда</c:v>
                </c:pt>
                <c:pt idx="16">
                  <c:v>Архитектура и градостроительство</c:v>
                </c:pt>
                <c:pt idx="17">
                  <c:v>Жилище</c:v>
                </c:pt>
                <c:pt idx="18">
                  <c:v>Здравоохранение</c:v>
                </c:pt>
              </c:strCache>
            </c:strRef>
          </c:cat>
          <c:val>
            <c:numRef>
              <c:f>Лист1!$B$2:$B$20</c:f>
              <c:numCache>
                <c:formatCode>General</c:formatCode>
                <c:ptCount val="19"/>
                <c:pt idx="3">
                  <c:v>93.1</c:v>
                </c:pt>
                <c:pt idx="4">
                  <c:v>93.6</c:v>
                </c:pt>
                <c:pt idx="5">
                  <c:v>95.9</c:v>
                </c:pt>
                <c:pt idx="6">
                  <c:v>97.4</c:v>
                </c:pt>
                <c:pt idx="7">
                  <c:v>97.4</c:v>
                </c:pt>
                <c:pt idx="8">
                  <c:v>97.5</c:v>
                </c:pt>
                <c:pt idx="9">
                  <c:v>98.9</c:v>
                </c:pt>
                <c:pt idx="10">
                  <c:v>99.1</c:v>
                </c:pt>
                <c:pt idx="11">
                  <c:v>99.3</c:v>
                </c:pt>
                <c:pt idx="12">
                  <c:v>99.4</c:v>
                </c:pt>
                <c:pt idx="13">
                  <c:v>99.4</c:v>
                </c:pt>
                <c:pt idx="14">
                  <c:v>99.6</c:v>
                </c:pt>
                <c:pt idx="15">
                  <c:v>100</c:v>
                </c:pt>
                <c:pt idx="16">
                  <c:v>100</c:v>
                </c:pt>
                <c:pt idx="17">
                  <c:v>100</c:v>
                </c:pt>
                <c:pt idx="18">
                  <c:v>100</c:v>
                </c:pt>
              </c:numCache>
            </c:numRef>
          </c:val>
          <c:extLst>
            <c:ext xmlns:c16="http://schemas.microsoft.com/office/drawing/2014/chart" uri="{C3380CC4-5D6E-409C-BE32-E72D297353CC}">
              <c16:uniqueId val="{00000001-1968-40D2-AD40-643A773A4DAB}"/>
            </c:ext>
          </c:extLst>
        </c:ser>
        <c:ser>
          <c:idx val="1"/>
          <c:order val="1"/>
          <c:tx>
            <c:strRef>
              <c:f>Лист1!$C$1</c:f>
              <c:strCache>
                <c:ptCount val="1"/>
                <c:pt idx="0">
                  <c:v>Ряд 3</c:v>
                </c:pt>
              </c:strCache>
            </c:strRef>
          </c:tx>
          <c:spPr>
            <a:solidFill>
              <a:srgbClr val="FF0000"/>
            </a:solidFill>
          </c:spPr>
          <c:invertIfNegative val="0"/>
          <c:dLbls>
            <c:spPr>
              <a:noFill/>
              <a:ln>
                <a:noFill/>
              </a:ln>
              <a:effectLst/>
            </c:spPr>
            <c:txPr>
              <a:bodyPr wrap="square" lIns="38100" tIns="19050" rIns="38100" bIns="19050" anchor="ctr">
                <a:spAutoFit/>
              </a:bodyPr>
              <a:lstStyle/>
              <a:p>
                <a:pPr>
                  <a:defRPr baseline="0">
                    <a:solidFill>
                      <a:schemeClr val="bg1"/>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Лист1!$A$2:$A$20</c:f>
              <c:strCache>
                <c:ptCount val="19"/>
                <c:pt idx="0">
                  <c:v>Развитие и функционирование дорожно- транспортного комплекса</c:v>
                </c:pt>
                <c:pt idx="1">
                  <c:v>Развитие сельского хозяйства</c:v>
                </c:pt>
                <c:pt idx="2">
                  <c:v>Экология и окружающая среда</c:v>
                </c:pt>
                <c:pt idx="3">
                  <c:v>Развитие институтов гражданского общества</c:v>
                </c:pt>
                <c:pt idx="4">
                  <c:v>Управление имуществом и муниципальными финансами</c:v>
                </c:pt>
                <c:pt idx="5">
                  <c:v>Развитие инженерной инфраструктуры, энергоэффективности и отрасли обращения с отходами</c:v>
                </c:pt>
                <c:pt idx="6">
                  <c:v>Формирование современной городской среды</c:v>
                </c:pt>
                <c:pt idx="7">
                  <c:v>Безопасность и обеспечение безопасности жизнедеятельности населения</c:v>
                </c:pt>
                <c:pt idx="8">
                  <c:v>Строительство и капитальный ремонт объектов социальной инфраструктуры</c:v>
                </c:pt>
                <c:pt idx="9">
                  <c:v>Цифровое муниципальное образование</c:v>
                </c:pt>
                <c:pt idx="10">
                  <c:v>Образование</c:v>
                </c:pt>
                <c:pt idx="11">
                  <c:v>Предпринимательство</c:v>
                </c:pt>
                <c:pt idx="12">
                  <c:v>Спорт</c:v>
                </c:pt>
                <c:pt idx="13">
                  <c:v>Социальная защита населения</c:v>
                </c:pt>
                <c:pt idx="14">
                  <c:v>Культура и туризм</c:v>
                </c:pt>
                <c:pt idx="15">
                  <c:v>Переселение граждан из аварийного жилищного фонда</c:v>
                </c:pt>
                <c:pt idx="16">
                  <c:v>Архитектура и градостроительство</c:v>
                </c:pt>
                <c:pt idx="17">
                  <c:v>Жилище</c:v>
                </c:pt>
                <c:pt idx="18">
                  <c:v>Здравоохранение</c:v>
                </c:pt>
              </c:strCache>
            </c:strRef>
          </c:cat>
          <c:val>
            <c:numRef>
              <c:f>Лист1!$C$2:$C$20</c:f>
              <c:numCache>
                <c:formatCode>General</c:formatCode>
                <c:ptCount val="19"/>
                <c:pt idx="0">
                  <c:v>68.8</c:v>
                </c:pt>
                <c:pt idx="1">
                  <c:v>71.5</c:v>
                </c:pt>
                <c:pt idx="2">
                  <c:v>73.099999999999994</c:v>
                </c:pt>
              </c:numCache>
            </c:numRef>
          </c:val>
          <c:extLst>
            <c:ext xmlns:c16="http://schemas.microsoft.com/office/drawing/2014/chart" uri="{C3380CC4-5D6E-409C-BE32-E72D297353CC}">
              <c16:uniqueId val="{00000002-1968-40D2-AD40-643A773A4DAB}"/>
            </c:ext>
          </c:extLst>
        </c:ser>
        <c:dLbls>
          <c:showLegendKey val="0"/>
          <c:showVal val="0"/>
          <c:showCatName val="0"/>
          <c:showSerName val="0"/>
          <c:showPercent val="0"/>
          <c:showBubbleSize val="0"/>
        </c:dLbls>
        <c:gapWidth val="150"/>
        <c:axId val="140480896"/>
        <c:axId val="140482432"/>
      </c:barChart>
      <c:catAx>
        <c:axId val="140480896"/>
        <c:scaling>
          <c:orientation val="minMax"/>
        </c:scaling>
        <c:delete val="0"/>
        <c:axPos val="l"/>
        <c:numFmt formatCode="General" sourceLinked="0"/>
        <c:majorTickMark val="out"/>
        <c:minorTickMark val="none"/>
        <c:tickLblPos val="nextTo"/>
        <c:spPr>
          <a:noFill/>
        </c:spPr>
        <c:txPr>
          <a:bodyPr/>
          <a:lstStyle/>
          <a:p>
            <a:pPr>
              <a:defRPr sz="1900" b="1" i="1" baseline="-10000">
                <a:ln>
                  <a:noFill/>
                </a:ln>
                <a:solidFill>
                  <a:schemeClr val="bg1"/>
                </a:solidFill>
                <a:latin typeface="SimSun-ExtB" panose="02010609060101010101" pitchFamily="49" charset="-122"/>
                <a:ea typeface="SimSun-ExtB" panose="02010609060101010101" pitchFamily="49" charset="-122"/>
              </a:defRPr>
            </a:pPr>
            <a:endParaRPr lang="ru-RU"/>
          </a:p>
        </c:txPr>
        <c:crossAx val="140482432"/>
        <c:crosses val="autoZero"/>
        <c:auto val="1"/>
        <c:lblAlgn val="l"/>
        <c:lblOffset val="100"/>
        <c:noMultiLvlLbl val="0"/>
      </c:catAx>
      <c:valAx>
        <c:axId val="140482432"/>
        <c:scaling>
          <c:orientation val="minMax"/>
        </c:scaling>
        <c:delete val="1"/>
        <c:axPos val="b"/>
        <c:numFmt formatCode="General" sourceLinked="1"/>
        <c:majorTickMark val="out"/>
        <c:minorTickMark val="none"/>
        <c:tickLblPos val="none"/>
        <c:crossAx val="140480896"/>
        <c:crosses val="autoZero"/>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a:noFill/>
        </a:ln>
        <a:scene3d>
          <a:camera prst="orthographicFront"/>
          <a:lightRig rig="threePt" dir="t"/>
        </a:scene3d>
        <a:sp3d>
          <a:bevelT w="101600" prst="riblet"/>
        </a:sp3d>
      </c:spPr>
    </c:plotArea>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c:spPr>
  <c:txPr>
    <a:bodyPr/>
    <a:lstStyle/>
    <a:p>
      <a:pPr>
        <a:defRPr sz="1800"/>
      </a:pPr>
      <a:endParaRPr lang="ru-RU"/>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5-03-11T10:35:39.343" idx="1">
    <p:pos x="7561" y="230"/>
    <p:text/>
    <p:extLst>
      <p:ext uri="{C676402C-5697-4E1C-873F-D02D1690AC5C}">
        <p15:threadingInfo xmlns:p15="http://schemas.microsoft.com/office/powerpoint/2012/main" timeZoneBias="-180"/>
      </p:ext>
    </p:extLst>
  </p:cm>
</p:cmLst>
</file>

<file path=ppt/drawings/drawing1.xml><?xml version="1.0" encoding="utf-8"?>
<c:userShapes xmlns:c="http://schemas.openxmlformats.org/drawingml/2006/chart">
  <cdr:relSizeAnchor xmlns:cdr="http://schemas.openxmlformats.org/drawingml/2006/chartDrawing">
    <cdr:from>
      <cdr:x>0.0339</cdr:x>
      <cdr:y>0.83291</cdr:y>
    </cdr:from>
    <cdr:to>
      <cdr:x>0.16949</cdr:x>
      <cdr:y>0.92105</cdr:y>
    </cdr:to>
    <cdr:sp macro="" textlink="">
      <cdr:nvSpPr>
        <cdr:cNvPr id="2" name="TextBox 1"/>
        <cdr:cNvSpPr txBox="1"/>
      </cdr:nvSpPr>
      <cdr:spPr>
        <a:xfrm xmlns:a="http://schemas.openxmlformats.org/drawingml/2006/main">
          <a:off x="288032" y="4558208"/>
          <a:ext cx="1152128" cy="48235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a:p>
      </cdr:txBody>
    </cdr:sp>
  </cdr:relSizeAnchor>
  <cdr:relSizeAnchor xmlns:cdr="http://schemas.openxmlformats.org/drawingml/2006/chartDrawing">
    <cdr:from>
      <cdr:x>0.16949</cdr:x>
      <cdr:y>0.8789</cdr:y>
    </cdr:from>
    <cdr:to>
      <cdr:x>0.33898</cdr:x>
      <cdr:y>0.95181</cdr:y>
    </cdr:to>
    <cdr:sp macro="" textlink="">
      <cdr:nvSpPr>
        <cdr:cNvPr id="4" name="TextBox 3"/>
        <cdr:cNvSpPr txBox="1"/>
      </cdr:nvSpPr>
      <cdr:spPr>
        <a:xfrm xmlns:a="http://schemas.openxmlformats.org/drawingml/2006/main">
          <a:off x="1465061" y="5208488"/>
          <a:ext cx="1465061" cy="432048"/>
        </a:xfrm>
        <a:prstGeom xmlns:a="http://schemas.openxmlformats.org/drawingml/2006/main" prst="rect">
          <a:avLst/>
        </a:prstGeom>
        <a:effectLst xmlns:a="http://schemas.openxmlformats.org/drawingml/2006/main">
          <a:outerShdw blurRad="50800" dist="50800" dir="5400000" algn="ctr" rotWithShape="0">
            <a:schemeClr val="bg2"/>
          </a:outerShdw>
        </a:effectLst>
        <a:scene3d xmlns:a="http://schemas.openxmlformats.org/drawingml/2006/main">
          <a:camera prst="orthographicFront">
            <a:rot lat="0" lon="21299999" rev="0"/>
          </a:camera>
          <a:lightRig rig="threePt" dir="t"/>
        </a:scene3d>
      </cdr:spPr>
      <cdr:txBody>
        <a:bodyPr xmlns:a="http://schemas.openxmlformats.org/drawingml/2006/main" vertOverflow="clip" wrap="none" rtlCol="0"/>
        <a:lstStyle xmlns:a="http://schemas.openxmlformats.org/drawingml/2006/main"/>
        <a:p xmlns:a="http://schemas.openxmlformats.org/drawingml/2006/main">
          <a:r>
            <a:rPr lang="ru-RU" sz="2400" dirty="0">
              <a:latin typeface="Gill Sans MT"/>
            </a:rPr>
            <a:t>  5 250,7</a:t>
          </a:r>
          <a:endParaRPr lang="ru-RU" sz="2400" dirty="0"/>
        </a:p>
      </cdr:txBody>
    </cdr:sp>
  </cdr:relSizeAnchor>
  <cdr:relSizeAnchor xmlns:cdr="http://schemas.openxmlformats.org/drawingml/2006/chartDrawing">
    <cdr:from>
      <cdr:x>0.0453</cdr:x>
      <cdr:y>0.84977</cdr:y>
    </cdr:from>
    <cdr:to>
      <cdr:x>0.19492</cdr:x>
      <cdr:y>0.91535</cdr:y>
    </cdr:to>
    <cdr:sp macro="" textlink="">
      <cdr:nvSpPr>
        <cdr:cNvPr id="5" name="TextBox 1"/>
        <cdr:cNvSpPr txBox="1"/>
      </cdr:nvSpPr>
      <cdr:spPr>
        <a:xfrm xmlns:a="http://schemas.openxmlformats.org/drawingml/2006/main">
          <a:off x="510139" y="4933159"/>
          <a:ext cx="1684964" cy="380710"/>
        </a:xfrm>
        <a:prstGeom xmlns:a="http://schemas.openxmlformats.org/drawingml/2006/main" prst="rect">
          <a:avLst/>
        </a:prstGeom>
        <a:effectLst xmlns:a="http://schemas.openxmlformats.org/drawingml/2006/main">
          <a:outerShdw blurRad="50800" dist="50800" dir="5400000" algn="ctr" rotWithShape="0">
            <a:schemeClr val="bg2"/>
          </a:outerShdw>
        </a:effectLst>
        <a:scene3d xmlns:a="http://schemas.openxmlformats.org/drawingml/2006/main">
          <a:camera prst="orthographicFront">
            <a:rot lat="0" lon="21299999" rev="0"/>
          </a:camera>
          <a:lightRig rig="threePt" dir="t"/>
        </a:scene3d>
        <a:sp3d xmlns:a="http://schemas.openxmlformats.org/drawingml/2006/main" extrusionH="76200">
          <a:extrusionClr>
            <a:schemeClr val="bg2"/>
          </a:extrusionClr>
        </a:sp3d>
      </cdr:spPr>
      <cdr:txBody>
        <a:bodyPr xmlns:a="http://schemas.openxmlformats.org/drawingml/2006/main" wrap="none" rtlCol="0"/>
        <a:lstStyle xmlns:a="http://schemas.openxmlformats.org/drawingml/2006/main">
          <a:lvl1pPr marL="0" indent="0">
            <a:defRPr sz="1100">
              <a:latin typeface="Gill Sans MT"/>
            </a:defRPr>
          </a:lvl1pPr>
          <a:lvl2pPr marL="457200" indent="0">
            <a:defRPr sz="1100">
              <a:latin typeface="Gill Sans MT"/>
            </a:defRPr>
          </a:lvl2pPr>
          <a:lvl3pPr marL="914400" indent="0">
            <a:defRPr sz="1100">
              <a:latin typeface="Gill Sans MT"/>
            </a:defRPr>
          </a:lvl3pPr>
          <a:lvl4pPr marL="1371600" indent="0">
            <a:defRPr sz="1100">
              <a:latin typeface="Gill Sans MT"/>
            </a:defRPr>
          </a:lvl4pPr>
          <a:lvl5pPr marL="1828800" indent="0">
            <a:defRPr sz="1100">
              <a:latin typeface="Gill Sans MT"/>
            </a:defRPr>
          </a:lvl5pPr>
          <a:lvl6pPr marL="2286000" indent="0">
            <a:defRPr sz="1100">
              <a:latin typeface="Gill Sans MT"/>
            </a:defRPr>
          </a:lvl6pPr>
          <a:lvl7pPr marL="2743200" indent="0">
            <a:defRPr sz="1100">
              <a:latin typeface="Gill Sans MT"/>
            </a:defRPr>
          </a:lvl7pPr>
          <a:lvl8pPr marL="3200400" indent="0">
            <a:defRPr sz="1100">
              <a:latin typeface="Gill Sans MT"/>
            </a:defRPr>
          </a:lvl8pPr>
          <a:lvl9pPr marL="3657600" indent="0">
            <a:defRPr sz="1100">
              <a:latin typeface="Gill Sans MT"/>
            </a:defRPr>
          </a:lvl9pPr>
        </a:lstStyle>
        <a:p xmlns:a="http://schemas.openxmlformats.org/drawingml/2006/main">
          <a:r>
            <a:rPr lang="ru-RU" sz="2400" dirty="0"/>
            <a:t>   3 699,8</a:t>
          </a:r>
        </a:p>
      </cdr:txBody>
    </cdr:sp>
  </cdr:relSizeAnchor>
  <cdr:relSizeAnchor xmlns:cdr="http://schemas.openxmlformats.org/drawingml/2006/chartDrawing">
    <cdr:from>
      <cdr:x>0.32203</cdr:x>
      <cdr:y>0.90929</cdr:y>
    </cdr:from>
    <cdr:to>
      <cdr:x>0.48305</cdr:x>
      <cdr:y>0.98072</cdr:y>
    </cdr:to>
    <cdr:sp macro="" textlink="">
      <cdr:nvSpPr>
        <cdr:cNvPr id="6" name="TextBox 1"/>
        <cdr:cNvSpPr txBox="1"/>
      </cdr:nvSpPr>
      <cdr:spPr>
        <a:xfrm xmlns:a="http://schemas.openxmlformats.org/drawingml/2006/main">
          <a:off x="2736271" y="5499992"/>
          <a:ext cx="1368178" cy="432047"/>
        </a:xfrm>
        <a:prstGeom xmlns:a="http://schemas.openxmlformats.org/drawingml/2006/main" prst="rect">
          <a:avLst/>
        </a:prstGeom>
        <a:effectLst xmlns:a="http://schemas.openxmlformats.org/drawingml/2006/main">
          <a:outerShdw blurRad="50800" dist="50800" dir="5400000" algn="ctr" rotWithShape="0">
            <a:schemeClr val="bg2"/>
          </a:outerShdw>
        </a:effectLst>
        <a:scene3d xmlns:a="http://schemas.openxmlformats.org/drawingml/2006/main">
          <a:camera prst="orthographicFront">
            <a:rot lat="0" lon="21299999" rev="0"/>
          </a:camera>
          <a:lightRig rig="threePt" dir="t"/>
        </a:scene3d>
      </cdr:spPr>
      <cdr:txBody>
        <a:bodyPr xmlns:a="http://schemas.openxmlformats.org/drawingml/2006/main" wrap="none" rtlCol="0"/>
        <a:lstStyle xmlns:a="http://schemas.openxmlformats.org/drawingml/2006/main">
          <a:lvl1pPr marL="0" indent="0">
            <a:defRPr sz="1100">
              <a:latin typeface="Gill Sans MT"/>
            </a:defRPr>
          </a:lvl1pPr>
          <a:lvl2pPr marL="457200" indent="0">
            <a:defRPr sz="1100">
              <a:latin typeface="Gill Sans MT"/>
            </a:defRPr>
          </a:lvl2pPr>
          <a:lvl3pPr marL="914400" indent="0">
            <a:defRPr sz="1100">
              <a:latin typeface="Gill Sans MT"/>
            </a:defRPr>
          </a:lvl3pPr>
          <a:lvl4pPr marL="1371600" indent="0">
            <a:defRPr sz="1100">
              <a:latin typeface="Gill Sans MT"/>
            </a:defRPr>
          </a:lvl4pPr>
          <a:lvl5pPr marL="1828800" indent="0">
            <a:defRPr sz="1100">
              <a:latin typeface="Gill Sans MT"/>
            </a:defRPr>
          </a:lvl5pPr>
          <a:lvl6pPr marL="2286000" indent="0">
            <a:defRPr sz="1100">
              <a:latin typeface="Gill Sans MT"/>
            </a:defRPr>
          </a:lvl6pPr>
          <a:lvl7pPr marL="2743200" indent="0">
            <a:defRPr sz="1100">
              <a:latin typeface="Gill Sans MT"/>
            </a:defRPr>
          </a:lvl7pPr>
          <a:lvl8pPr marL="3200400" indent="0">
            <a:defRPr sz="1100">
              <a:latin typeface="Gill Sans MT"/>
            </a:defRPr>
          </a:lvl8pPr>
          <a:lvl9pPr marL="3657600" indent="0">
            <a:defRPr sz="1100">
              <a:latin typeface="Gill Sans MT"/>
            </a:defRPr>
          </a:lvl9pPr>
        </a:lstStyle>
        <a:p xmlns:a="http://schemas.openxmlformats.org/drawingml/2006/main">
          <a:r>
            <a:rPr lang="ru-RU" sz="2400" dirty="0"/>
            <a:t>  6 041,3</a:t>
          </a:r>
        </a:p>
      </cdr:txBody>
    </cdr:sp>
  </cdr:relSizeAnchor>
  <cdr:relSizeAnchor xmlns:cdr="http://schemas.openxmlformats.org/drawingml/2006/chartDrawing">
    <cdr:from>
      <cdr:x>0.48305</cdr:x>
      <cdr:y>0.9331</cdr:y>
    </cdr:from>
    <cdr:to>
      <cdr:x>0.66102</cdr:x>
      <cdr:y>1</cdr:y>
    </cdr:to>
    <cdr:sp macro="" textlink="">
      <cdr:nvSpPr>
        <cdr:cNvPr id="7" name="TextBox 1"/>
        <cdr:cNvSpPr txBox="1"/>
      </cdr:nvSpPr>
      <cdr:spPr>
        <a:xfrm xmlns:a="http://schemas.openxmlformats.org/drawingml/2006/main">
          <a:off x="4104449" y="5644008"/>
          <a:ext cx="1512201" cy="404664"/>
        </a:xfrm>
        <a:prstGeom xmlns:a="http://schemas.openxmlformats.org/drawingml/2006/main" prst="rect">
          <a:avLst/>
        </a:prstGeom>
        <a:effectLst xmlns:a="http://schemas.openxmlformats.org/drawingml/2006/main">
          <a:outerShdw blurRad="50800" dist="50800" dir="5400000" algn="ctr" rotWithShape="0">
            <a:schemeClr val="bg2"/>
          </a:outerShdw>
        </a:effectLst>
        <a:scene3d xmlns:a="http://schemas.openxmlformats.org/drawingml/2006/main">
          <a:camera prst="orthographicFront">
            <a:rot lat="0" lon="21299999" rev="0"/>
          </a:camera>
          <a:lightRig rig="threePt" dir="t"/>
        </a:scene3d>
      </cdr:spPr>
      <cdr:txBody>
        <a:bodyPr xmlns:a="http://schemas.openxmlformats.org/drawingml/2006/main" wrap="none" rtlCol="0"/>
        <a:lstStyle xmlns:a="http://schemas.openxmlformats.org/drawingml/2006/main">
          <a:lvl1pPr marL="0" indent="0">
            <a:defRPr sz="1100">
              <a:latin typeface="Gill Sans MT"/>
            </a:defRPr>
          </a:lvl1pPr>
          <a:lvl2pPr marL="457200" indent="0">
            <a:defRPr sz="1100">
              <a:latin typeface="Gill Sans MT"/>
            </a:defRPr>
          </a:lvl2pPr>
          <a:lvl3pPr marL="914400" indent="0">
            <a:defRPr sz="1100">
              <a:latin typeface="Gill Sans MT"/>
            </a:defRPr>
          </a:lvl3pPr>
          <a:lvl4pPr marL="1371600" indent="0">
            <a:defRPr sz="1100">
              <a:latin typeface="Gill Sans MT"/>
            </a:defRPr>
          </a:lvl4pPr>
          <a:lvl5pPr marL="1828800" indent="0">
            <a:defRPr sz="1100">
              <a:latin typeface="Gill Sans MT"/>
            </a:defRPr>
          </a:lvl5pPr>
          <a:lvl6pPr marL="2286000" indent="0">
            <a:defRPr sz="1100">
              <a:latin typeface="Gill Sans MT"/>
            </a:defRPr>
          </a:lvl6pPr>
          <a:lvl7pPr marL="2743200" indent="0">
            <a:defRPr sz="1100">
              <a:latin typeface="Gill Sans MT"/>
            </a:defRPr>
          </a:lvl7pPr>
          <a:lvl8pPr marL="3200400" indent="0">
            <a:defRPr sz="1100">
              <a:latin typeface="Gill Sans MT"/>
            </a:defRPr>
          </a:lvl8pPr>
          <a:lvl9pPr marL="3657600" indent="0">
            <a:defRPr sz="1100">
              <a:latin typeface="Gill Sans MT"/>
            </a:defRPr>
          </a:lvl9pPr>
        </a:lstStyle>
        <a:p xmlns:a="http://schemas.openxmlformats.org/drawingml/2006/main">
          <a:r>
            <a:rPr lang="ru-RU" sz="2400" dirty="0"/>
            <a:t>  6 193,5</a:t>
          </a:r>
        </a:p>
      </cdr:txBody>
    </cdr:sp>
  </cdr:relSizeAnchor>
  <cdr:relSizeAnchor xmlns:cdr="http://schemas.openxmlformats.org/drawingml/2006/chartDrawing">
    <cdr:from>
      <cdr:x>0.05085</cdr:x>
      <cdr:y>0.30952</cdr:y>
    </cdr:from>
    <cdr:to>
      <cdr:x>0.20084</cdr:x>
      <cdr:y>0.42857</cdr:y>
    </cdr:to>
    <cdr:sp macro="" textlink="">
      <cdr:nvSpPr>
        <cdr:cNvPr id="8" name="TextBox 7"/>
        <cdr:cNvSpPr txBox="1"/>
      </cdr:nvSpPr>
      <cdr:spPr>
        <a:xfrm xmlns:a="http://schemas.openxmlformats.org/drawingml/2006/main">
          <a:off x="432048" y="1872208"/>
          <a:ext cx="1274440" cy="72008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a:p>
      </cdr:txBody>
    </cdr:sp>
  </cdr:relSizeAnchor>
</c:userShapes>
</file>

<file path=ppt/drawings/drawing2.xml><?xml version="1.0" encoding="utf-8"?>
<c:userShapes xmlns:c="http://schemas.openxmlformats.org/drawingml/2006/chart">
  <cdr:relSizeAnchor xmlns:cdr="http://schemas.openxmlformats.org/drawingml/2006/chartDrawing">
    <cdr:from>
      <cdr:x>0.04726</cdr:x>
      <cdr:y>0.89895</cdr:y>
    </cdr:from>
    <cdr:to>
      <cdr:x>0.19348</cdr:x>
      <cdr:y>1</cdr:y>
    </cdr:to>
    <cdr:sp macro="" textlink="">
      <cdr:nvSpPr>
        <cdr:cNvPr id="2" name="TextBox 1">
          <a:extLst xmlns:a="http://schemas.openxmlformats.org/drawingml/2006/main">
            <a:ext uri="{FF2B5EF4-FFF2-40B4-BE49-F238E27FC236}">
              <a16:creationId xmlns:a16="http://schemas.microsoft.com/office/drawing/2014/main" id="{B6937C89-F2D0-3B21-68B8-E97D1658D0A4}"/>
            </a:ext>
          </a:extLst>
        </cdr:cNvPr>
        <cdr:cNvSpPr txBox="1"/>
      </cdr:nvSpPr>
      <cdr:spPr>
        <a:xfrm xmlns:a="http://schemas.openxmlformats.org/drawingml/2006/main">
          <a:off x="548640" y="5688532"/>
          <a:ext cx="1697262" cy="639471"/>
        </a:xfrm>
        <a:prstGeom xmlns:a="http://schemas.openxmlformats.org/drawingml/2006/main" prst="rect">
          <a:avLst/>
        </a:prstGeom>
        <a:effectLst xmlns:a="http://schemas.openxmlformats.org/drawingml/2006/main">
          <a:outerShdw blurRad="50800" dist="50800" dir="5400000" algn="ctr" rotWithShape="0">
            <a:schemeClr val="bg2"/>
          </a:outerShdw>
        </a:effectLst>
        <a:scene3d xmlns:a="http://schemas.openxmlformats.org/drawingml/2006/main">
          <a:camera prst="orthographicFront">
            <a:rot lat="0" lon="21299999" rev="0"/>
          </a:camera>
          <a:lightRig rig="threePt" dir="t"/>
        </a:scene3d>
        <a:sp3d xmlns:a="http://schemas.openxmlformats.org/drawingml/2006/main" extrusionH="76200">
          <a:extrusionClr>
            <a:schemeClr val="bg2"/>
          </a:extrusionClr>
        </a:sp3d>
      </cdr:spPr>
      <cdr:txBody>
        <a:bodyPr xmlns:a="http://schemas.openxmlformats.org/drawingml/2006/main" wrap="none" rtlCol="0"/>
        <a:lstStyle xmlns:a="http://schemas.openxmlformats.org/drawingml/2006/main">
          <a:lvl1pPr marL="0" indent="0">
            <a:defRPr sz="1100">
              <a:latin typeface="Gill Sans MT"/>
              <a:ea typeface="+mn-ea"/>
              <a:cs typeface="+mn-cs"/>
            </a:defRPr>
          </a:lvl1pPr>
          <a:lvl2pPr marL="457200" indent="0">
            <a:defRPr sz="1100">
              <a:latin typeface="Gill Sans MT"/>
              <a:ea typeface="+mn-ea"/>
              <a:cs typeface="+mn-cs"/>
            </a:defRPr>
          </a:lvl2pPr>
          <a:lvl3pPr marL="914400" indent="0">
            <a:defRPr sz="1100">
              <a:latin typeface="Gill Sans MT"/>
              <a:ea typeface="+mn-ea"/>
              <a:cs typeface="+mn-cs"/>
            </a:defRPr>
          </a:lvl3pPr>
          <a:lvl4pPr marL="1371600" indent="0">
            <a:defRPr sz="1100">
              <a:latin typeface="Gill Sans MT"/>
              <a:ea typeface="+mn-ea"/>
              <a:cs typeface="+mn-cs"/>
            </a:defRPr>
          </a:lvl4pPr>
          <a:lvl5pPr marL="1828800" indent="0">
            <a:defRPr sz="1100">
              <a:latin typeface="Gill Sans MT"/>
              <a:ea typeface="+mn-ea"/>
              <a:cs typeface="+mn-cs"/>
            </a:defRPr>
          </a:lvl5pPr>
          <a:lvl6pPr marL="2286000" indent="0">
            <a:defRPr sz="1100">
              <a:latin typeface="Gill Sans MT"/>
              <a:ea typeface="+mn-ea"/>
              <a:cs typeface="+mn-cs"/>
            </a:defRPr>
          </a:lvl6pPr>
          <a:lvl7pPr marL="2743200" indent="0">
            <a:defRPr sz="1100">
              <a:latin typeface="Gill Sans MT"/>
              <a:ea typeface="+mn-ea"/>
              <a:cs typeface="+mn-cs"/>
            </a:defRPr>
          </a:lvl7pPr>
          <a:lvl8pPr marL="3200400" indent="0">
            <a:defRPr sz="1100">
              <a:latin typeface="Gill Sans MT"/>
              <a:ea typeface="+mn-ea"/>
              <a:cs typeface="+mn-cs"/>
            </a:defRPr>
          </a:lvl8pPr>
          <a:lvl9pPr marL="3657600" indent="0">
            <a:defRPr sz="1100">
              <a:latin typeface="Gill Sans MT"/>
              <a:ea typeface="+mn-ea"/>
              <a:cs typeface="+mn-cs"/>
            </a:defRPr>
          </a:lvl9pPr>
        </a:lstStyle>
        <a:p xmlns:a="http://schemas.openxmlformats.org/drawingml/2006/main">
          <a:r>
            <a:rPr lang="ru-RU" sz="2400" dirty="0"/>
            <a:t>   </a:t>
          </a:r>
          <a:r>
            <a:rPr lang="ru-RU" sz="2400" dirty="0">
              <a:solidFill>
                <a:schemeClr val="tx1"/>
              </a:solidFill>
            </a:rPr>
            <a:t>3 625,9</a:t>
          </a:r>
        </a:p>
      </cdr:txBody>
    </cdr:sp>
  </cdr:relSizeAnchor>
  <cdr:relSizeAnchor xmlns:cdr="http://schemas.openxmlformats.org/drawingml/2006/chartDrawing">
    <cdr:from>
      <cdr:x>0.26368</cdr:x>
      <cdr:y>0.90199</cdr:y>
    </cdr:from>
    <cdr:to>
      <cdr:x>0.41874</cdr:x>
      <cdr:y>1</cdr:y>
    </cdr:to>
    <cdr:sp macro="" textlink="">
      <cdr:nvSpPr>
        <cdr:cNvPr id="3" name="TextBox 1">
          <a:extLst xmlns:a="http://schemas.openxmlformats.org/drawingml/2006/main">
            <a:ext uri="{FF2B5EF4-FFF2-40B4-BE49-F238E27FC236}">
              <a16:creationId xmlns:a16="http://schemas.microsoft.com/office/drawing/2014/main" id="{C96D2B7F-A3D4-6D5E-82C5-ADDE814F899D}"/>
            </a:ext>
          </a:extLst>
        </cdr:cNvPr>
        <cdr:cNvSpPr txBox="1"/>
      </cdr:nvSpPr>
      <cdr:spPr>
        <a:xfrm xmlns:a="http://schemas.openxmlformats.org/drawingml/2006/main">
          <a:off x="3060833" y="5707781"/>
          <a:ext cx="1799925" cy="620222"/>
        </a:xfrm>
        <a:prstGeom xmlns:a="http://schemas.openxmlformats.org/drawingml/2006/main" prst="rect">
          <a:avLst/>
        </a:prstGeom>
        <a:effectLst xmlns:a="http://schemas.openxmlformats.org/drawingml/2006/main">
          <a:outerShdw blurRad="50800" dist="50800" dir="5400000" algn="ctr" rotWithShape="0">
            <a:schemeClr val="bg2"/>
          </a:outerShdw>
        </a:effectLst>
        <a:scene3d xmlns:a="http://schemas.openxmlformats.org/drawingml/2006/main">
          <a:camera prst="orthographicFront">
            <a:rot lat="0" lon="21299999" rev="0"/>
          </a:camera>
          <a:lightRig rig="threePt" dir="t"/>
        </a:scene3d>
        <a:sp3d xmlns:a="http://schemas.openxmlformats.org/drawingml/2006/main" extrusionH="76200">
          <a:extrusionClr>
            <a:schemeClr val="bg2"/>
          </a:extrusionClr>
        </a:sp3d>
      </cdr:spPr>
      <cdr:txBody>
        <a:bodyPr xmlns:a="http://schemas.openxmlformats.org/drawingml/2006/main" wrap="none" rtlCol="0"/>
        <a:lstStyle xmlns:a="http://schemas.openxmlformats.org/drawingml/2006/main">
          <a:lvl1pPr marL="0" indent="0">
            <a:defRPr sz="1100">
              <a:latin typeface="Gill Sans MT"/>
              <a:ea typeface="+mn-ea"/>
              <a:cs typeface="+mn-cs"/>
            </a:defRPr>
          </a:lvl1pPr>
          <a:lvl2pPr marL="457200" indent="0">
            <a:defRPr sz="1100">
              <a:latin typeface="Gill Sans MT"/>
              <a:ea typeface="+mn-ea"/>
              <a:cs typeface="+mn-cs"/>
            </a:defRPr>
          </a:lvl2pPr>
          <a:lvl3pPr marL="914400" indent="0">
            <a:defRPr sz="1100">
              <a:latin typeface="Gill Sans MT"/>
              <a:ea typeface="+mn-ea"/>
              <a:cs typeface="+mn-cs"/>
            </a:defRPr>
          </a:lvl3pPr>
          <a:lvl4pPr marL="1371600" indent="0">
            <a:defRPr sz="1100">
              <a:latin typeface="Gill Sans MT"/>
              <a:ea typeface="+mn-ea"/>
              <a:cs typeface="+mn-cs"/>
            </a:defRPr>
          </a:lvl4pPr>
          <a:lvl5pPr marL="1828800" indent="0">
            <a:defRPr sz="1100">
              <a:latin typeface="Gill Sans MT"/>
              <a:ea typeface="+mn-ea"/>
              <a:cs typeface="+mn-cs"/>
            </a:defRPr>
          </a:lvl5pPr>
          <a:lvl6pPr marL="2286000" indent="0">
            <a:defRPr sz="1100">
              <a:latin typeface="Gill Sans MT"/>
              <a:ea typeface="+mn-ea"/>
              <a:cs typeface="+mn-cs"/>
            </a:defRPr>
          </a:lvl6pPr>
          <a:lvl7pPr marL="2743200" indent="0">
            <a:defRPr sz="1100">
              <a:latin typeface="Gill Sans MT"/>
              <a:ea typeface="+mn-ea"/>
              <a:cs typeface="+mn-cs"/>
            </a:defRPr>
          </a:lvl7pPr>
          <a:lvl8pPr marL="3200400" indent="0">
            <a:defRPr sz="1100">
              <a:latin typeface="Gill Sans MT"/>
              <a:ea typeface="+mn-ea"/>
              <a:cs typeface="+mn-cs"/>
            </a:defRPr>
          </a:lvl8pPr>
          <a:lvl9pPr marL="3657600" indent="0">
            <a:defRPr sz="1100">
              <a:latin typeface="Gill Sans MT"/>
              <a:ea typeface="+mn-ea"/>
              <a:cs typeface="+mn-cs"/>
            </a:defRPr>
          </a:lvl9pPr>
        </a:lstStyle>
        <a:p xmlns:a="http://schemas.openxmlformats.org/drawingml/2006/main">
          <a:r>
            <a:rPr lang="ru-RU" sz="2400" dirty="0"/>
            <a:t>   </a:t>
          </a:r>
          <a:r>
            <a:rPr lang="ru-RU" sz="2400" dirty="0">
              <a:solidFill>
                <a:schemeClr val="tx1"/>
              </a:solidFill>
            </a:rPr>
            <a:t>5 166,2</a:t>
          </a:r>
        </a:p>
      </cdr:txBody>
    </cdr:sp>
  </cdr:relSizeAnchor>
  <cdr:relSizeAnchor xmlns:cdr="http://schemas.openxmlformats.org/drawingml/2006/chartDrawing">
    <cdr:from>
      <cdr:x>0.48342</cdr:x>
      <cdr:y>0.90503</cdr:y>
    </cdr:from>
    <cdr:to>
      <cdr:x>0.63682</cdr:x>
      <cdr:y>1</cdr:y>
    </cdr:to>
    <cdr:sp macro="" textlink="">
      <cdr:nvSpPr>
        <cdr:cNvPr id="5" name="TextBox 1">
          <a:extLst xmlns:a="http://schemas.openxmlformats.org/drawingml/2006/main">
            <a:ext uri="{FF2B5EF4-FFF2-40B4-BE49-F238E27FC236}">
              <a16:creationId xmlns:a16="http://schemas.microsoft.com/office/drawing/2014/main" id="{710E577F-4353-4EA4-BF99-30DF6A74AA59}"/>
            </a:ext>
          </a:extLst>
        </cdr:cNvPr>
        <cdr:cNvSpPr txBox="1"/>
      </cdr:nvSpPr>
      <cdr:spPr>
        <a:xfrm xmlns:a="http://schemas.openxmlformats.org/drawingml/2006/main">
          <a:off x="5611528" y="5727032"/>
          <a:ext cx="1780674" cy="600971"/>
        </a:xfrm>
        <a:prstGeom xmlns:a="http://schemas.openxmlformats.org/drawingml/2006/main" prst="rect">
          <a:avLst/>
        </a:prstGeom>
        <a:effectLst xmlns:a="http://schemas.openxmlformats.org/drawingml/2006/main">
          <a:outerShdw blurRad="50800" dist="50800" dir="5400000" algn="ctr" rotWithShape="0">
            <a:schemeClr val="bg2"/>
          </a:outerShdw>
        </a:effectLst>
        <a:scene3d xmlns:a="http://schemas.openxmlformats.org/drawingml/2006/main">
          <a:camera prst="orthographicFront">
            <a:rot lat="0" lon="21299999" rev="0"/>
          </a:camera>
          <a:lightRig rig="threePt" dir="t"/>
        </a:scene3d>
        <a:sp3d xmlns:a="http://schemas.openxmlformats.org/drawingml/2006/main" extrusionH="76200">
          <a:extrusionClr>
            <a:schemeClr val="bg2"/>
          </a:extrusionClr>
        </a:sp3d>
      </cdr:spPr>
      <cdr:txBody>
        <a:bodyPr xmlns:a="http://schemas.openxmlformats.org/drawingml/2006/main" wrap="none" rtlCol="0"/>
        <a:lstStyle xmlns:a="http://schemas.openxmlformats.org/drawingml/2006/main">
          <a:lvl1pPr marL="0" indent="0">
            <a:defRPr sz="1100">
              <a:latin typeface="Gill Sans MT"/>
              <a:ea typeface="+mn-ea"/>
              <a:cs typeface="+mn-cs"/>
            </a:defRPr>
          </a:lvl1pPr>
          <a:lvl2pPr marL="457200" indent="0">
            <a:defRPr sz="1100">
              <a:latin typeface="Gill Sans MT"/>
              <a:ea typeface="+mn-ea"/>
              <a:cs typeface="+mn-cs"/>
            </a:defRPr>
          </a:lvl2pPr>
          <a:lvl3pPr marL="914400" indent="0">
            <a:defRPr sz="1100">
              <a:latin typeface="Gill Sans MT"/>
              <a:ea typeface="+mn-ea"/>
              <a:cs typeface="+mn-cs"/>
            </a:defRPr>
          </a:lvl3pPr>
          <a:lvl4pPr marL="1371600" indent="0">
            <a:defRPr sz="1100">
              <a:latin typeface="Gill Sans MT"/>
              <a:ea typeface="+mn-ea"/>
              <a:cs typeface="+mn-cs"/>
            </a:defRPr>
          </a:lvl4pPr>
          <a:lvl5pPr marL="1828800" indent="0">
            <a:defRPr sz="1100">
              <a:latin typeface="Gill Sans MT"/>
              <a:ea typeface="+mn-ea"/>
              <a:cs typeface="+mn-cs"/>
            </a:defRPr>
          </a:lvl5pPr>
          <a:lvl6pPr marL="2286000" indent="0">
            <a:defRPr sz="1100">
              <a:latin typeface="Gill Sans MT"/>
              <a:ea typeface="+mn-ea"/>
              <a:cs typeface="+mn-cs"/>
            </a:defRPr>
          </a:lvl6pPr>
          <a:lvl7pPr marL="2743200" indent="0">
            <a:defRPr sz="1100">
              <a:latin typeface="Gill Sans MT"/>
              <a:ea typeface="+mn-ea"/>
              <a:cs typeface="+mn-cs"/>
            </a:defRPr>
          </a:lvl7pPr>
          <a:lvl8pPr marL="3200400" indent="0">
            <a:defRPr sz="1100">
              <a:latin typeface="Gill Sans MT"/>
              <a:ea typeface="+mn-ea"/>
              <a:cs typeface="+mn-cs"/>
            </a:defRPr>
          </a:lvl8pPr>
          <a:lvl9pPr marL="3657600" indent="0">
            <a:defRPr sz="1100">
              <a:latin typeface="Gill Sans MT"/>
              <a:ea typeface="+mn-ea"/>
              <a:cs typeface="+mn-cs"/>
            </a:defRPr>
          </a:lvl9pPr>
        </a:lstStyle>
        <a:p xmlns:a="http://schemas.openxmlformats.org/drawingml/2006/main">
          <a:r>
            <a:rPr lang="ru-RU" sz="2400" dirty="0"/>
            <a:t>   </a:t>
          </a:r>
          <a:r>
            <a:rPr lang="ru-RU" sz="2400" dirty="0">
              <a:solidFill>
                <a:schemeClr val="tx1"/>
              </a:solidFill>
            </a:rPr>
            <a:t>5 871,5</a:t>
          </a:r>
        </a:p>
      </cdr:txBody>
    </cdr:sp>
  </cdr:relSizeAnchor>
  <cdr:relSizeAnchor xmlns:cdr="http://schemas.openxmlformats.org/drawingml/2006/chartDrawing">
    <cdr:from>
      <cdr:x>0.70813</cdr:x>
      <cdr:y>0.90199</cdr:y>
    </cdr:from>
    <cdr:to>
      <cdr:x>0.83085</cdr:x>
      <cdr:y>1</cdr:y>
    </cdr:to>
    <cdr:sp macro="" textlink="">
      <cdr:nvSpPr>
        <cdr:cNvPr id="6" name="TextBox 1">
          <a:extLst xmlns:a="http://schemas.openxmlformats.org/drawingml/2006/main">
            <a:ext uri="{FF2B5EF4-FFF2-40B4-BE49-F238E27FC236}">
              <a16:creationId xmlns:a16="http://schemas.microsoft.com/office/drawing/2014/main" id="{EDA05CF0-EA28-A5F5-8C76-44D906366197}"/>
            </a:ext>
          </a:extLst>
        </cdr:cNvPr>
        <cdr:cNvSpPr txBox="1"/>
      </cdr:nvSpPr>
      <cdr:spPr>
        <a:xfrm xmlns:a="http://schemas.openxmlformats.org/drawingml/2006/main" flipH="1">
          <a:off x="8219974" y="5707782"/>
          <a:ext cx="1424536" cy="620221"/>
        </a:xfrm>
        <a:prstGeom xmlns:a="http://schemas.openxmlformats.org/drawingml/2006/main" prst="rect">
          <a:avLst/>
        </a:prstGeom>
        <a:effectLst xmlns:a="http://schemas.openxmlformats.org/drawingml/2006/main">
          <a:outerShdw blurRad="50800" dist="50800" dir="5400000" algn="ctr" rotWithShape="0">
            <a:schemeClr val="bg2"/>
          </a:outerShdw>
        </a:effectLst>
        <a:scene3d xmlns:a="http://schemas.openxmlformats.org/drawingml/2006/main">
          <a:camera prst="orthographicFront">
            <a:rot lat="0" lon="21299999" rev="0"/>
          </a:camera>
          <a:lightRig rig="threePt" dir="t"/>
        </a:scene3d>
        <a:sp3d xmlns:a="http://schemas.openxmlformats.org/drawingml/2006/main" extrusionH="76200">
          <a:extrusionClr>
            <a:schemeClr val="bg2"/>
          </a:extrusionClr>
        </a:sp3d>
      </cdr:spPr>
      <cdr:txBody>
        <a:bodyPr xmlns:a="http://schemas.openxmlformats.org/drawingml/2006/main" wrap="none" rtlCol="0"/>
        <a:lstStyle xmlns:a="http://schemas.openxmlformats.org/drawingml/2006/main">
          <a:lvl1pPr marL="0" indent="0">
            <a:defRPr sz="1100">
              <a:latin typeface="Gill Sans MT"/>
              <a:ea typeface="+mn-ea"/>
              <a:cs typeface="+mn-cs"/>
            </a:defRPr>
          </a:lvl1pPr>
          <a:lvl2pPr marL="457200" indent="0">
            <a:defRPr sz="1100">
              <a:latin typeface="Gill Sans MT"/>
              <a:ea typeface="+mn-ea"/>
              <a:cs typeface="+mn-cs"/>
            </a:defRPr>
          </a:lvl2pPr>
          <a:lvl3pPr marL="914400" indent="0">
            <a:defRPr sz="1100">
              <a:latin typeface="Gill Sans MT"/>
              <a:ea typeface="+mn-ea"/>
              <a:cs typeface="+mn-cs"/>
            </a:defRPr>
          </a:lvl3pPr>
          <a:lvl4pPr marL="1371600" indent="0">
            <a:defRPr sz="1100">
              <a:latin typeface="Gill Sans MT"/>
              <a:ea typeface="+mn-ea"/>
              <a:cs typeface="+mn-cs"/>
            </a:defRPr>
          </a:lvl4pPr>
          <a:lvl5pPr marL="1828800" indent="0">
            <a:defRPr sz="1100">
              <a:latin typeface="Gill Sans MT"/>
              <a:ea typeface="+mn-ea"/>
              <a:cs typeface="+mn-cs"/>
            </a:defRPr>
          </a:lvl5pPr>
          <a:lvl6pPr marL="2286000" indent="0">
            <a:defRPr sz="1100">
              <a:latin typeface="Gill Sans MT"/>
              <a:ea typeface="+mn-ea"/>
              <a:cs typeface="+mn-cs"/>
            </a:defRPr>
          </a:lvl6pPr>
          <a:lvl7pPr marL="2743200" indent="0">
            <a:defRPr sz="1100">
              <a:latin typeface="Gill Sans MT"/>
              <a:ea typeface="+mn-ea"/>
              <a:cs typeface="+mn-cs"/>
            </a:defRPr>
          </a:lvl7pPr>
          <a:lvl8pPr marL="3200400" indent="0">
            <a:defRPr sz="1100">
              <a:latin typeface="Gill Sans MT"/>
              <a:ea typeface="+mn-ea"/>
              <a:cs typeface="+mn-cs"/>
            </a:defRPr>
          </a:lvl8pPr>
          <a:lvl9pPr marL="3657600" indent="0">
            <a:defRPr sz="1100">
              <a:latin typeface="Gill Sans MT"/>
              <a:ea typeface="+mn-ea"/>
              <a:cs typeface="+mn-cs"/>
            </a:defRPr>
          </a:lvl9pPr>
        </a:lstStyle>
        <a:p xmlns:a="http://schemas.openxmlformats.org/drawingml/2006/main">
          <a:r>
            <a:rPr lang="ru-RU" sz="2400" dirty="0"/>
            <a:t>   </a:t>
          </a:r>
          <a:r>
            <a:rPr lang="ru-RU" sz="2400" dirty="0">
              <a:solidFill>
                <a:schemeClr val="tx1"/>
              </a:solidFill>
            </a:rPr>
            <a:t>6 092,6</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0DEBE2-E8D5-4AA8-8E9F-481DA07C30DE}" type="datetimeFigureOut">
              <a:rPr lang="ru-RU" smtClean="0"/>
              <a:t>10.04.2025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CBD489-7CB9-47C0-B14D-5CCED504AD04}" type="slidenum">
              <a:rPr lang="ru-RU" smtClean="0"/>
              <a:t>‹#›</a:t>
            </a:fld>
            <a:endParaRPr lang="ru-RU"/>
          </a:p>
        </p:txBody>
      </p:sp>
    </p:spTree>
    <p:extLst>
      <p:ext uri="{BB962C8B-B14F-4D97-AF65-F5344CB8AC3E}">
        <p14:creationId xmlns:p14="http://schemas.microsoft.com/office/powerpoint/2010/main" val="3922763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3CBD489-7CB9-47C0-B14D-5CCED504AD04}" type="slidenum">
              <a:rPr lang="ru-RU" smtClean="0"/>
              <a:t>3</a:t>
            </a:fld>
            <a:endParaRPr lang="ru-RU"/>
          </a:p>
        </p:txBody>
      </p:sp>
    </p:spTree>
    <p:extLst>
      <p:ext uri="{BB962C8B-B14F-4D97-AF65-F5344CB8AC3E}">
        <p14:creationId xmlns:p14="http://schemas.microsoft.com/office/powerpoint/2010/main" val="2561866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ru-RU"/>
              <a:t>Образец заголовка</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4AE70812-5ED4-40E4-AF4D-E464586DDC8D}" type="datetimeFigureOut">
              <a:rPr lang="ru-RU" smtClean="0"/>
              <a:t>10.04.2025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0B7EAE1-21E0-4466-9113-7A9137685352}" type="slidenum">
              <a:rPr lang="ru-RU" smtClean="0"/>
              <a:t>‹#›</a:t>
            </a:fld>
            <a:endParaRPr lang="ru-RU"/>
          </a:p>
        </p:txBody>
      </p:sp>
    </p:spTree>
    <p:extLst>
      <p:ext uri="{BB962C8B-B14F-4D97-AF65-F5344CB8AC3E}">
        <p14:creationId xmlns:p14="http://schemas.microsoft.com/office/powerpoint/2010/main" val="3102147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AE70812-5ED4-40E4-AF4D-E464586DDC8D}" type="datetimeFigureOut">
              <a:rPr lang="ru-RU" smtClean="0"/>
              <a:t>10.04.2025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0B7EAE1-21E0-4466-9113-7A9137685352}" type="slidenum">
              <a:rPr lang="ru-RU" smtClean="0"/>
              <a:t>‹#›</a:t>
            </a:fld>
            <a:endParaRPr lang="ru-RU"/>
          </a:p>
        </p:txBody>
      </p:sp>
    </p:spTree>
    <p:extLst>
      <p:ext uri="{BB962C8B-B14F-4D97-AF65-F5344CB8AC3E}">
        <p14:creationId xmlns:p14="http://schemas.microsoft.com/office/powerpoint/2010/main" val="2783409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838200" y="6422854"/>
            <a:ext cx="2743196" cy="365125"/>
          </a:xfrm>
        </p:spPr>
        <p:txBody>
          <a:bodyPr/>
          <a:lstStyle/>
          <a:p>
            <a:fld id="{4AE70812-5ED4-40E4-AF4D-E464586DDC8D}" type="datetimeFigureOut">
              <a:rPr lang="ru-RU" smtClean="0"/>
              <a:t>10.04.2025</a:t>
            </a:fld>
            <a:endParaRPr lang="ru-RU"/>
          </a:p>
        </p:txBody>
      </p:sp>
      <p:sp>
        <p:nvSpPr>
          <p:cNvPr id="5" name="Footer Placeholder 4"/>
          <p:cNvSpPr>
            <a:spLocks noGrp="1"/>
          </p:cNvSpPr>
          <p:nvPr>
            <p:ph type="ftr" sz="quarter" idx="11"/>
          </p:nvPr>
        </p:nvSpPr>
        <p:spPr>
          <a:xfrm>
            <a:off x="3776135" y="6422854"/>
            <a:ext cx="4279669" cy="365125"/>
          </a:xfrm>
        </p:spPr>
        <p:txBody>
          <a:bodyPr/>
          <a:lstStyle/>
          <a:p>
            <a:endParaRPr lang="ru-RU"/>
          </a:p>
        </p:txBody>
      </p:sp>
      <p:sp>
        <p:nvSpPr>
          <p:cNvPr id="6" name="Slide Number Placeholder 5"/>
          <p:cNvSpPr>
            <a:spLocks noGrp="1"/>
          </p:cNvSpPr>
          <p:nvPr>
            <p:ph type="sldNum" sz="quarter" idx="12"/>
          </p:nvPr>
        </p:nvSpPr>
        <p:spPr>
          <a:xfrm>
            <a:off x="8073048" y="6422854"/>
            <a:ext cx="879759" cy="365125"/>
          </a:xfrm>
        </p:spPr>
        <p:txBody>
          <a:bodyPr/>
          <a:lstStyle/>
          <a:p>
            <a:fld id="{C0B7EAE1-21E0-4466-9113-7A9137685352}" type="slidenum">
              <a:rPr lang="ru-RU" smtClean="0"/>
              <a:t>‹#›</a:t>
            </a:fld>
            <a:endParaRPr lang="ru-RU"/>
          </a:p>
        </p:txBody>
      </p:sp>
    </p:spTree>
    <p:extLst>
      <p:ext uri="{BB962C8B-B14F-4D97-AF65-F5344CB8AC3E}">
        <p14:creationId xmlns:p14="http://schemas.microsoft.com/office/powerpoint/2010/main" val="4294064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AE70812-5ED4-40E4-AF4D-E464586DDC8D}" type="datetimeFigureOut">
              <a:rPr lang="ru-RU" smtClean="0"/>
              <a:t>10.04.2025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0B7EAE1-21E0-4466-9113-7A9137685352}" type="slidenum">
              <a:rPr lang="ru-RU" smtClean="0"/>
              <a:t>‹#›</a:t>
            </a:fld>
            <a:endParaRPr lang="ru-RU"/>
          </a:p>
        </p:txBody>
      </p:sp>
    </p:spTree>
    <p:extLst>
      <p:ext uri="{BB962C8B-B14F-4D97-AF65-F5344CB8AC3E}">
        <p14:creationId xmlns:p14="http://schemas.microsoft.com/office/powerpoint/2010/main" val="2111029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ru-RU"/>
              <a:t>Образец заголовка</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lvl1pPr>
              <a:defRPr>
                <a:solidFill>
                  <a:schemeClr val="tx2"/>
                </a:solidFill>
              </a:defRPr>
            </a:lvl1pPr>
          </a:lstStyle>
          <a:p>
            <a:fld id="{4AE70812-5ED4-40E4-AF4D-E464586DDC8D}" type="datetimeFigureOut">
              <a:rPr lang="ru-RU" smtClean="0"/>
              <a:t>10.04.2025</a:t>
            </a:fld>
            <a:endParaRPr lang="ru-RU"/>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0B7EAE1-21E0-4466-9113-7A9137685352}" type="slidenum">
              <a:rPr lang="ru-RU" smtClean="0"/>
              <a:t>‹#›</a:t>
            </a:fld>
            <a:endParaRPr lang="ru-RU"/>
          </a:p>
        </p:txBody>
      </p:sp>
    </p:spTree>
    <p:extLst>
      <p:ext uri="{BB962C8B-B14F-4D97-AF65-F5344CB8AC3E}">
        <p14:creationId xmlns:p14="http://schemas.microsoft.com/office/powerpoint/2010/main" val="297362073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AE70812-5ED4-40E4-AF4D-E464586DDC8D}" type="datetimeFigureOut">
              <a:rPr lang="ru-RU" smtClean="0"/>
              <a:t>10.04.2025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0B7EAE1-21E0-4466-9113-7A9137685352}" type="slidenum">
              <a:rPr lang="ru-RU" smtClean="0"/>
              <a:t>‹#›</a:t>
            </a:fld>
            <a:endParaRPr lang="ru-RU"/>
          </a:p>
        </p:txBody>
      </p:sp>
    </p:spTree>
    <p:extLst>
      <p:ext uri="{BB962C8B-B14F-4D97-AF65-F5344CB8AC3E}">
        <p14:creationId xmlns:p14="http://schemas.microsoft.com/office/powerpoint/2010/main" val="562317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AE70812-5ED4-40E4-AF4D-E464586DDC8D}" type="datetimeFigureOut">
              <a:rPr lang="ru-RU" smtClean="0"/>
              <a:t>10.04.2025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0B7EAE1-21E0-4466-9113-7A9137685352}" type="slidenum">
              <a:rPr lang="ru-RU" smtClean="0"/>
              <a:t>‹#›</a:t>
            </a:fld>
            <a:endParaRPr lang="ru-RU"/>
          </a:p>
        </p:txBody>
      </p:sp>
    </p:spTree>
    <p:extLst>
      <p:ext uri="{BB962C8B-B14F-4D97-AF65-F5344CB8AC3E}">
        <p14:creationId xmlns:p14="http://schemas.microsoft.com/office/powerpoint/2010/main" val="1441374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AE70812-5ED4-40E4-AF4D-E464586DDC8D}" type="datetimeFigureOut">
              <a:rPr lang="ru-RU" smtClean="0"/>
              <a:t>10.04.2025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0B7EAE1-21E0-4466-9113-7A9137685352}" type="slidenum">
              <a:rPr lang="ru-RU" smtClean="0"/>
              <a:t>‹#›</a:t>
            </a:fld>
            <a:endParaRPr lang="ru-RU"/>
          </a:p>
        </p:txBody>
      </p:sp>
    </p:spTree>
    <p:extLst>
      <p:ext uri="{BB962C8B-B14F-4D97-AF65-F5344CB8AC3E}">
        <p14:creationId xmlns:p14="http://schemas.microsoft.com/office/powerpoint/2010/main" val="3229887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E70812-5ED4-40E4-AF4D-E464586DDC8D}" type="datetimeFigureOut">
              <a:rPr lang="ru-RU" smtClean="0"/>
              <a:t>10.04.2025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0B7EAE1-21E0-4466-9113-7A9137685352}" type="slidenum">
              <a:rPr lang="ru-RU" smtClean="0"/>
              <a:t>‹#›</a:t>
            </a:fld>
            <a:endParaRPr lang="ru-RU"/>
          </a:p>
        </p:txBody>
      </p:sp>
    </p:spTree>
    <p:extLst>
      <p:ext uri="{BB962C8B-B14F-4D97-AF65-F5344CB8AC3E}">
        <p14:creationId xmlns:p14="http://schemas.microsoft.com/office/powerpoint/2010/main" val="2363754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4AE70812-5ED4-40E4-AF4D-E464586DDC8D}" type="datetimeFigureOut">
              <a:rPr lang="ru-RU" smtClean="0"/>
              <a:t>10.04.2025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0B7EAE1-21E0-4466-9113-7A9137685352}" type="slidenum">
              <a:rPr lang="ru-RU" smtClean="0"/>
              <a:t>‹#›</a:t>
            </a:fld>
            <a:endParaRPr lang="ru-RU"/>
          </a:p>
        </p:txBody>
      </p:sp>
    </p:spTree>
    <p:extLst>
      <p:ext uri="{BB962C8B-B14F-4D97-AF65-F5344CB8AC3E}">
        <p14:creationId xmlns:p14="http://schemas.microsoft.com/office/powerpoint/2010/main" val="1835199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4AE70812-5ED4-40E4-AF4D-E464586DDC8D}" type="datetimeFigureOut">
              <a:rPr lang="ru-RU" smtClean="0"/>
              <a:t>10.04.2025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0B7EAE1-21E0-4466-9113-7A9137685352}" type="slidenum">
              <a:rPr lang="ru-RU" smtClean="0"/>
              <a:t>‹#›</a:t>
            </a:fld>
            <a:endParaRPr lang="ru-RU"/>
          </a:p>
        </p:txBody>
      </p:sp>
    </p:spTree>
    <p:extLst>
      <p:ext uri="{BB962C8B-B14F-4D97-AF65-F5344CB8AC3E}">
        <p14:creationId xmlns:p14="http://schemas.microsoft.com/office/powerpoint/2010/main" val="3622388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4AE70812-5ED4-40E4-AF4D-E464586DDC8D}" type="datetimeFigureOut">
              <a:rPr lang="ru-RU" smtClean="0"/>
              <a:t>10.04.2025</a:t>
            </a:fld>
            <a:endParaRPr lang="ru-RU"/>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ru-RU"/>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C0B7EAE1-21E0-4466-9113-7A9137685352}" type="slidenum">
              <a:rPr lang="ru-RU" smtClean="0"/>
              <a:t>‹#›</a:t>
            </a:fld>
            <a:endParaRPr lang="ru-RU"/>
          </a:p>
        </p:txBody>
      </p:sp>
    </p:spTree>
    <p:extLst>
      <p:ext uri="{BB962C8B-B14F-4D97-AF65-F5344CB8AC3E}">
        <p14:creationId xmlns:p14="http://schemas.microsoft.com/office/powerpoint/2010/main" val="2581260679"/>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ruzaregion.ru/docs/finansy/_otchety_finansy"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77.rosstat.gov.ru/" TargetMode="External"/><Relationship Id="rId2" Type="http://schemas.openxmlformats.org/officeDocument/2006/relationships/hyperlink" Target="https://budget.mosreg.ru/dokumenty/byudzhetnaya-politika/pokazateli-ispolneniya-byudzhetov-municipalnyx-obrazovanij-moskovskoj-oblasti/#tab-id-12" TargetMode="External"/><Relationship Id="rId1" Type="http://schemas.openxmlformats.org/officeDocument/2006/relationships/slideLayout" Target="../slideLayouts/slideLayout6.xml"/><Relationship Id="rId4" Type="http://schemas.openxmlformats.org/officeDocument/2006/relationships/hyperlink" Target="https://77.rosstat.gov.ru/&#1057;&#1090;&#1072;&#1090;&#1080;&#1089;&#1090;&#1080;&#1082;&#1072;/&#1054;&#1092;&#1080;&#1094;&#1080;&#1072;&#1083;&#1100;&#1085;&#1072;&#1103;_&#1089;&#1090;&#1072;&#1090;&#1080;&#1089;&#1090;&#1080;&#1082;&#1072;/&#1052;&#1086;&#1089;&#1082;&#1086;&#1074;&#1089;&#1082;&#1072;&#1103;_&#1086;&#1073;&#1083;&#1072;&#1089;&#1090;&#1100;/&#1053;&#1072;&#1089;&#1077;&#1083;&#1077;&#1085;&#1080;&#1077;"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s://login.consultant.ru/link/?req=doc&amp;base=LAW&amp;n=452778"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hyperlink" Target="mailto:ruza_finruza@mosreg.ru"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E119AAAD-114E-833C-1392-77A4C6815218}"/>
              </a:ext>
            </a:extLst>
          </p:cNvPr>
          <p:cNvPicPr>
            <a:picLocks noChangeAspect="1"/>
          </p:cNvPicPr>
          <p:nvPr/>
        </p:nvPicPr>
        <p:blipFill>
          <a:blip r:embed="rId2"/>
          <a:stretch>
            <a:fillRect/>
          </a:stretch>
        </p:blipFill>
        <p:spPr>
          <a:xfrm>
            <a:off x="870012" y="0"/>
            <a:ext cx="10262587" cy="6858000"/>
          </a:xfrm>
          <a:prstGeom prst="rect">
            <a:avLst/>
          </a:prstGeom>
        </p:spPr>
      </p:pic>
      <p:sp>
        <p:nvSpPr>
          <p:cNvPr id="2" name="Заголовок 1">
            <a:extLst>
              <a:ext uri="{FF2B5EF4-FFF2-40B4-BE49-F238E27FC236}">
                <a16:creationId xmlns:a16="http://schemas.microsoft.com/office/drawing/2014/main" id="{FC38F500-742E-8A31-2E04-C76315DFEC46}"/>
              </a:ext>
            </a:extLst>
          </p:cNvPr>
          <p:cNvSpPr>
            <a:spLocks noGrp="1"/>
          </p:cNvSpPr>
          <p:nvPr>
            <p:ph type="ctrTitle"/>
          </p:nvPr>
        </p:nvSpPr>
        <p:spPr>
          <a:xfrm>
            <a:off x="4364854" y="1020932"/>
            <a:ext cx="3462292" cy="2166139"/>
          </a:xfrm>
        </p:spPr>
        <p:txBody>
          <a:bodyPr>
            <a:noAutofit/>
          </a:bodyPr>
          <a:lstStyle/>
          <a:p>
            <a:r>
              <a:rPr lang="ru-RU" sz="2000" b="1" dirty="0">
                <a:latin typeface="Bahnschrift Light Condensed" panose="020B0502040204020203" pitchFamily="34" charset="0"/>
              </a:rPr>
              <a:t>Бюджет для граждан по годовому отчету об исполнении бюджета Рузского городского округа Московской области </a:t>
            </a:r>
            <a:br>
              <a:rPr lang="ru-RU" sz="2000" b="1" dirty="0">
                <a:latin typeface="Bahnschrift Light Condensed" panose="020B0502040204020203" pitchFamily="34" charset="0"/>
              </a:rPr>
            </a:br>
            <a:r>
              <a:rPr lang="ru-RU" sz="2000" b="1" dirty="0">
                <a:latin typeface="Bahnschrift Light Condensed" panose="020B0502040204020203" pitchFamily="34" charset="0"/>
              </a:rPr>
              <a:t>за 2024 год (форма 0503117) </a:t>
            </a:r>
          </a:p>
        </p:txBody>
      </p:sp>
      <p:sp>
        <p:nvSpPr>
          <p:cNvPr id="3" name="Подзаголовок 2">
            <a:extLst>
              <a:ext uri="{FF2B5EF4-FFF2-40B4-BE49-F238E27FC236}">
                <a16:creationId xmlns:a16="http://schemas.microsoft.com/office/drawing/2014/main" id="{22B496A0-B99A-4976-FB59-4A3FC0335887}"/>
              </a:ext>
            </a:extLst>
          </p:cNvPr>
          <p:cNvSpPr>
            <a:spLocks noGrp="1"/>
          </p:cNvSpPr>
          <p:nvPr>
            <p:ph type="subTitle" idx="1"/>
          </p:nvPr>
        </p:nvSpPr>
        <p:spPr>
          <a:xfrm>
            <a:off x="6684884" y="5743440"/>
            <a:ext cx="5193437" cy="923689"/>
          </a:xfrm>
        </p:spPr>
        <p:txBody>
          <a:bodyPr>
            <a:normAutofit/>
          </a:bodyPr>
          <a:lstStyle/>
          <a:p>
            <a:r>
              <a:rPr lang="ru-RU" sz="1600" dirty="0">
                <a:solidFill>
                  <a:schemeClr val="bg1"/>
                </a:solidFill>
              </a:rPr>
              <a:t>Ссылка на отчет об исполнении бюджета Рузского городского округа на 01.01.2025 года(форма 0503117) </a:t>
            </a:r>
            <a:r>
              <a:rPr lang="en-US" sz="1600" dirty="0">
                <a:hlinkClick r:id="rId3"/>
              </a:rPr>
              <a:t>https://ruzaregion.ru/docs/finansy/_otchety_finansy</a:t>
            </a:r>
            <a:endParaRPr lang="ru-RU" sz="1600" dirty="0"/>
          </a:p>
          <a:p>
            <a:endParaRPr lang="ru-RU" sz="1600" dirty="0"/>
          </a:p>
        </p:txBody>
      </p:sp>
    </p:spTree>
    <p:extLst>
      <p:ext uri="{BB962C8B-B14F-4D97-AF65-F5344CB8AC3E}">
        <p14:creationId xmlns:p14="http://schemas.microsoft.com/office/powerpoint/2010/main" val="877099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E67B4-ACC0-DC42-2796-6C1EB9A68F95}"/>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E95E84-12F9-080A-C462-58B4C7C69E6E}"/>
              </a:ext>
            </a:extLst>
          </p:cNvPr>
          <p:cNvSpPr>
            <a:spLocks noGrp="1"/>
          </p:cNvSpPr>
          <p:nvPr>
            <p:ph type="title"/>
          </p:nvPr>
        </p:nvSpPr>
        <p:spPr>
          <a:xfrm>
            <a:off x="1016488" y="-133074"/>
            <a:ext cx="9784080" cy="1508760"/>
          </a:xfrm>
        </p:spPr>
        <p:txBody>
          <a:bodyPr>
            <a:normAutofit/>
          </a:bodyPr>
          <a:lstStyle/>
          <a:p>
            <a:r>
              <a:rPr lang="ru-RU" sz="1600" b="1" dirty="0"/>
              <a:t>Объем и структура налоговых, неналоговых доходов и межбюджетных трансфертов </a:t>
            </a:r>
            <a:r>
              <a:rPr lang="ru-RU" sz="1800" b="1" dirty="0"/>
              <a:t>бюджета Рузского городского округа Московской области </a:t>
            </a:r>
            <a:r>
              <a:rPr lang="ru-RU" sz="1200" b="1" dirty="0"/>
              <a:t>(млн. рублей)</a:t>
            </a:r>
            <a:endParaRPr lang="ru-RU" sz="1200" dirty="0"/>
          </a:p>
        </p:txBody>
      </p:sp>
      <p:graphicFrame>
        <p:nvGraphicFramePr>
          <p:cNvPr id="3" name="Таблица 2">
            <a:extLst>
              <a:ext uri="{FF2B5EF4-FFF2-40B4-BE49-F238E27FC236}">
                <a16:creationId xmlns:a16="http://schemas.microsoft.com/office/drawing/2014/main" id="{0ABBCC61-378C-165A-4CFA-CB9BF96D7B7E}"/>
              </a:ext>
            </a:extLst>
          </p:cNvPr>
          <p:cNvGraphicFramePr>
            <a:graphicFrameLocks noGrp="1"/>
          </p:cNvGraphicFramePr>
          <p:nvPr>
            <p:extLst>
              <p:ext uri="{D42A27DB-BD31-4B8C-83A1-F6EECF244321}">
                <p14:modId xmlns:p14="http://schemas.microsoft.com/office/powerpoint/2010/main" val="1856990582"/>
              </p:ext>
            </p:extLst>
          </p:nvPr>
        </p:nvGraphicFramePr>
        <p:xfrm>
          <a:off x="363983" y="967666"/>
          <a:ext cx="11434441" cy="5787173"/>
        </p:xfrm>
        <a:graphic>
          <a:graphicData uri="http://schemas.openxmlformats.org/drawingml/2006/table">
            <a:tbl>
              <a:tblPr>
                <a:tableStyleId>{5C22544A-7EE6-4342-B048-85BDC9FD1C3A}</a:tableStyleId>
              </a:tblPr>
              <a:tblGrid>
                <a:gridCol w="3639022">
                  <a:extLst>
                    <a:ext uri="{9D8B030D-6E8A-4147-A177-3AD203B41FA5}">
                      <a16:colId xmlns:a16="http://schemas.microsoft.com/office/drawing/2014/main" val="1509846572"/>
                    </a:ext>
                  </a:extLst>
                </a:gridCol>
                <a:gridCol w="2052113">
                  <a:extLst>
                    <a:ext uri="{9D8B030D-6E8A-4147-A177-3AD203B41FA5}">
                      <a16:colId xmlns:a16="http://schemas.microsoft.com/office/drawing/2014/main" val="1893340003"/>
                    </a:ext>
                  </a:extLst>
                </a:gridCol>
                <a:gridCol w="1495607">
                  <a:extLst>
                    <a:ext uri="{9D8B030D-6E8A-4147-A177-3AD203B41FA5}">
                      <a16:colId xmlns:a16="http://schemas.microsoft.com/office/drawing/2014/main" val="4203997979"/>
                    </a:ext>
                  </a:extLst>
                </a:gridCol>
                <a:gridCol w="1304309">
                  <a:extLst>
                    <a:ext uri="{9D8B030D-6E8A-4147-A177-3AD203B41FA5}">
                      <a16:colId xmlns:a16="http://schemas.microsoft.com/office/drawing/2014/main" val="1787425308"/>
                    </a:ext>
                  </a:extLst>
                </a:gridCol>
                <a:gridCol w="1495607">
                  <a:extLst>
                    <a:ext uri="{9D8B030D-6E8A-4147-A177-3AD203B41FA5}">
                      <a16:colId xmlns:a16="http://schemas.microsoft.com/office/drawing/2014/main" val="1338824444"/>
                    </a:ext>
                  </a:extLst>
                </a:gridCol>
                <a:gridCol w="1447783">
                  <a:extLst>
                    <a:ext uri="{9D8B030D-6E8A-4147-A177-3AD203B41FA5}">
                      <a16:colId xmlns:a16="http://schemas.microsoft.com/office/drawing/2014/main" val="3459758684"/>
                    </a:ext>
                  </a:extLst>
                </a:gridCol>
              </a:tblGrid>
              <a:tr h="165025">
                <a:tc rowSpan="2">
                  <a:txBody>
                    <a:bodyPr/>
                    <a:lstStyle/>
                    <a:p>
                      <a:pPr algn="ctr" fontAlgn="ctr"/>
                      <a:r>
                        <a:rPr lang="ru-RU" sz="1000" b="1" u="none" strike="noStrike" dirty="0">
                          <a:effectLst/>
                          <a:latin typeface="Arial" panose="020B0604020202020204" pitchFamily="34" charset="0"/>
                          <a:cs typeface="Arial" panose="020B0604020202020204" pitchFamily="34" charset="0"/>
                        </a:rPr>
                        <a:t>Наименование показателя</a:t>
                      </a:r>
                      <a:endParaRPr lang="ru-RU" sz="1000" b="1" i="0" u="none" strike="noStrike" dirty="0">
                        <a:solidFill>
                          <a:srgbClr val="000000"/>
                        </a:solidFill>
                        <a:effectLst/>
                        <a:latin typeface="Arial" panose="020B0604020202020204" pitchFamily="34" charset="0"/>
                        <a:cs typeface="Arial" panose="020B0604020202020204" pitchFamily="34" charset="0"/>
                      </a:endParaRPr>
                    </a:p>
                  </a:txBody>
                  <a:tcPr marL="6874" marR="6874" marT="6874" marB="0" anchor="ctr"/>
                </a:tc>
                <a:tc rowSpan="2">
                  <a:txBody>
                    <a:bodyPr/>
                    <a:lstStyle/>
                    <a:p>
                      <a:pPr algn="ctr" fontAlgn="ctr"/>
                      <a:r>
                        <a:rPr lang="ru-RU" sz="1000" b="1" u="none" strike="noStrike" dirty="0">
                          <a:effectLst/>
                          <a:latin typeface="Arial" panose="020B0604020202020204" pitchFamily="34" charset="0"/>
                          <a:cs typeface="Arial" panose="020B0604020202020204" pitchFamily="34" charset="0"/>
                        </a:rPr>
                        <a:t>Код дохода по бюджетной классификации</a:t>
                      </a:r>
                      <a:endParaRPr lang="ru-RU" sz="1000" b="1" i="0" u="none" strike="noStrike" dirty="0">
                        <a:solidFill>
                          <a:srgbClr val="000000"/>
                        </a:solidFill>
                        <a:effectLst/>
                        <a:latin typeface="Arial" panose="020B0604020202020204" pitchFamily="34" charset="0"/>
                        <a:cs typeface="Arial" panose="020B0604020202020204" pitchFamily="34" charset="0"/>
                      </a:endParaRPr>
                    </a:p>
                  </a:txBody>
                  <a:tcPr marL="6874" marR="6874" marT="6874" marB="0" anchor="ctr"/>
                </a:tc>
                <a:tc rowSpan="2">
                  <a:txBody>
                    <a:bodyPr/>
                    <a:lstStyle/>
                    <a:p>
                      <a:pPr algn="ctr" fontAlgn="ctr"/>
                      <a:r>
                        <a:rPr lang="ru-RU" sz="1000" b="1" u="none" strike="noStrike" dirty="0">
                          <a:effectLst/>
                          <a:latin typeface="Arial" panose="020B0604020202020204" pitchFamily="34" charset="0"/>
                          <a:cs typeface="Arial" panose="020B0604020202020204" pitchFamily="34" charset="0"/>
                        </a:rPr>
                        <a:t>Исполнено за 2023 год</a:t>
                      </a:r>
                      <a:endParaRPr lang="ru-RU" sz="1000" b="1" i="0" u="none" strike="noStrike" dirty="0">
                        <a:solidFill>
                          <a:srgbClr val="000000"/>
                        </a:solidFill>
                        <a:effectLst/>
                        <a:latin typeface="Arial" panose="020B0604020202020204" pitchFamily="34" charset="0"/>
                        <a:cs typeface="Arial" panose="020B0604020202020204" pitchFamily="34" charset="0"/>
                      </a:endParaRPr>
                    </a:p>
                  </a:txBody>
                  <a:tcPr marL="6874" marR="6874" marT="6874" marB="0" anchor="ctr"/>
                </a:tc>
                <a:tc gridSpan="3">
                  <a:txBody>
                    <a:bodyPr/>
                    <a:lstStyle/>
                    <a:p>
                      <a:pPr algn="ctr" fontAlgn="ctr"/>
                      <a:r>
                        <a:rPr lang="ru-RU" sz="1000" b="1" u="none" strike="noStrike" dirty="0">
                          <a:effectLst/>
                          <a:latin typeface="Arial" panose="020B0604020202020204" pitchFamily="34" charset="0"/>
                          <a:cs typeface="Arial" panose="020B0604020202020204" pitchFamily="34" charset="0"/>
                        </a:rPr>
                        <a:t>2024 год</a:t>
                      </a:r>
                      <a:endParaRPr lang="ru-RU" sz="1000" b="1" i="0" u="none" strike="noStrike" dirty="0">
                        <a:solidFill>
                          <a:srgbClr val="000000"/>
                        </a:solidFill>
                        <a:effectLst/>
                        <a:latin typeface="Arial" panose="020B0604020202020204" pitchFamily="34" charset="0"/>
                        <a:cs typeface="Arial" panose="020B0604020202020204" pitchFamily="34" charset="0"/>
                      </a:endParaRPr>
                    </a:p>
                  </a:txBody>
                  <a:tcPr marL="6874" marR="6874" marT="6874" marB="0" anchor="ct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293956293"/>
                  </a:ext>
                </a:extLst>
              </a:tr>
              <a:tr h="384762">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000" b="1" i="0" u="none" strike="noStrike" dirty="0">
                          <a:solidFill>
                            <a:srgbClr val="000000"/>
                          </a:solidFill>
                          <a:effectLst/>
                          <a:latin typeface="Arial" panose="020B0604020202020204" pitchFamily="34" charset="0"/>
                          <a:cs typeface="Arial" panose="020B0604020202020204" pitchFamily="34" charset="0"/>
                        </a:rPr>
                        <a:t>Утвержденные бюджетные назначения</a:t>
                      </a:r>
                    </a:p>
                  </a:txBody>
                  <a:tcPr marL="6874" marR="6874" marT="6874" marB="0" anchor="ctr"/>
                </a:tc>
                <a:tc>
                  <a:txBody>
                    <a:bodyPr/>
                    <a:lstStyle/>
                    <a:p>
                      <a:pPr algn="ctr" fontAlgn="ctr"/>
                      <a:r>
                        <a:rPr lang="ru-RU" sz="1000" b="1" u="none" strike="noStrike" dirty="0">
                          <a:effectLst/>
                          <a:latin typeface="Arial" panose="020B0604020202020204" pitchFamily="34" charset="0"/>
                          <a:cs typeface="Arial" panose="020B0604020202020204" pitchFamily="34" charset="0"/>
                        </a:rPr>
                        <a:t>Исполнено</a:t>
                      </a:r>
                      <a:endParaRPr lang="ru-RU" sz="1000" b="1" i="0" u="none" strike="noStrike" dirty="0">
                        <a:solidFill>
                          <a:srgbClr val="000000"/>
                        </a:solidFill>
                        <a:effectLst/>
                        <a:latin typeface="Arial" panose="020B0604020202020204" pitchFamily="34" charset="0"/>
                        <a:cs typeface="Arial" panose="020B0604020202020204" pitchFamily="34" charset="0"/>
                      </a:endParaRPr>
                    </a:p>
                  </a:txBody>
                  <a:tcPr marL="6874" marR="6874" marT="6874" marB="0" anchor="ctr"/>
                </a:tc>
                <a:tc>
                  <a:txBody>
                    <a:bodyPr/>
                    <a:lstStyle/>
                    <a:p>
                      <a:pPr algn="ctr" fontAlgn="ctr"/>
                      <a:r>
                        <a:rPr lang="ru-RU" sz="1000" b="1" u="none" strike="noStrike" dirty="0">
                          <a:effectLst/>
                          <a:latin typeface="Arial" panose="020B0604020202020204" pitchFamily="34" charset="0"/>
                          <a:cs typeface="Arial" panose="020B0604020202020204" pitchFamily="34" charset="0"/>
                        </a:rPr>
                        <a:t>% исполнения к утвержденным назначениям</a:t>
                      </a:r>
                      <a:endParaRPr lang="ru-RU" sz="1000" b="1" i="0" u="none" strike="noStrike" dirty="0">
                        <a:solidFill>
                          <a:srgbClr val="000000"/>
                        </a:solidFill>
                        <a:effectLst/>
                        <a:latin typeface="Arial" panose="020B0604020202020204" pitchFamily="34" charset="0"/>
                        <a:cs typeface="Arial" panose="020B0604020202020204" pitchFamily="34" charset="0"/>
                      </a:endParaRPr>
                    </a:p>
                  </a:txBody>
                  <a:tcPr marL="6874" marR="6874" marT="6874" marB="0" anchor="ctr"/>
                </a:tc>
                <a:extLst>
                  <a:ext uri="{0D108BD9-81ED-4DB2-BD59-A6C34878D82A}">
                    <a16:rowId xmlns:a16="http://schemas.microsoft.com/office/drawing/2014/main" val="3022830004"/>
                  </a:ext>
                </a:extLst>
              </a:tr>
              <a:tr h="192381">
                <a:tc>
                  <a:txBody>
                    <a:bodyPr/>
                    <a:lstStyle/>
                    <a:p>
                      <a:pPr algn="ctr" fontAlgn="ctr"/>
                      <a:r>
                        <a:rPr lang="ru-RU" sz="1000" u="none" strike="noStrike">
                          <a:effectLst/>
                        </a:rPr>
                        <a:t>1</a:t>
                      </a:r>
                      <a:endParaRPr lang="ru-RU" sz="1000" b="0" i="0" u="none" strike="noStrike">
                        <a:solidFill>
                          <a:srgbClr val="000000"/>
                        </a:solidFill>
                        <a:effectLst/>
                        <a:latin typeface="Times New Roman" panose="02020603050405020304" pitchFamily="18" charset="0"/>
                      </a:endParaRPr>
                    </a:p>
                  </a:txBody>
                  <a:tcPr marL="6874" marR="6874" marT="6874" marB="0" anchor="ctr"/>
                </a:tc>
                <a:tc>
                  <a:txBody>
                    <a:bodyPr/>
                    <a:lstStyle/>
                    <a:p>
                      <a:pPr algn="ctr" fontAlgn="ctr"/>
                      <a:r>
                        <a:rPr lang="ru-RU" sz="1000" u="none" strike="noStrike" dirty="0">
                          <a:effectLst/>
                        </a:rPr>
                        <a:t>2 </a:t>
                      </a:r>
                      <a:endParaRPr lang="ru-RU" sz="1000" b="0" i="0" u="none" strike="noStrike" dirty="0">
                        <a:solidFill>
                          <a:srgbClr val="000000"/>
                        </a:solidFill>
                        <a:effectLst/>
                        <a:latin typeface="Times New Roman" panose="02020603050405020304" pitchFamily="18" charset="0"/>
                      </a:endParaRPr>
                    </a:p>
                  </a:txBody>
                  <a:tcPr marL="6874" marR="6874" marT="6874" marB="0" anchor="ctr"/>
                </a:tc>
                <a:tc>
                  <a:txBody>
                    <a:bodyPr/>
                    <a:lstStyle/>
                    <a:p>
                      <a:pPr algn="ctr" fontAlgn="ctr"/>
                      <a:r>
                        <a:rPr lang="ru-RU" sz="1000" b="0" i="0" u="none" strike="noStrike" dirty="0">
                          <a:solidFill>
                            <a:srgbClr val="000000"/>
                          </a:solidFill>
                          <a:effectLst/>
                          <a:latin typeface="Times New Roman" panose="02020603050405020304" pitchFamily="18" charset="0"/>
                        </a:rPr>
                        <a:t>3</a:t>
                      </a:r>
                    </a:p>
                  </a:txBody>
                  <a:tcPr marL="6874" marR="6874" marT="6874" marB="0" anchor="ctr"/>
                </a:tc>
                <a:tc>
                  <a:txBody>
                    <a:bodyPr/>
                    <a:lstStyle/>
                    <a:p>
                      <a:pPr algn="ctr" fontAlgn="ctr"/>
                      <a:r>
                        <a:rPr lang="ru-RU" sz="1000" b="0" i="0" u="none" strike="noStrike" dirty="0">
                          <a:solidFill>
                            <a:srgbClr val="000000"/>
                          </a:solidFill>
                          <a:effectLst/>
                          <a:latin typeface="Times New Roman" panose="02020603050405020304" pitchFamily="18" charset="0"/>
                        </a:rPr>
                        <a:t>4</a:t>
                      </a:r>
                    </a:p>
                  </a:txBody>
                  <a:tcPr marL="6874" marR="6874" marT="6874" marB="0" anchor="ctr"/>
                </a:tc>
                <a:tc>
                  <a:txBody>
                    <a:bodyPr/>
                    <a:lstStyle/>
                    <a:p>
                      <a:pPr algn="ctr" fontAlgn="b"/>
                      <a:r>
                        <a:rPr lang="ru-RU" sz="1000" b="0" i="0" u="none" strike="noStrike" dirty="0">
                          <a:solidFill>
                            <a:srgbClr val="000000"/>
                          </a:solidFill>
                          <a:effectLst/>
                          <a:latin typeface="Times New Roman" panose="02020603050405020304" pitchFamily="18" charset="0"/>
                        </a:rPr>
                        <a:t>5</a:t>
                      </a:r>
                    </a:p>
                  </a:txBody>
                  <a:tcPr marL="6874" marR="6874" marT="6874" marB="0" anchor="b"/>
                </a:tc>
                <a:tc>
                  <a:txBody>
                    <a:bodyPr/>
                    <a:lstStyle/>
                    <a:p>
                      <a:pPr algn="ctr" fontAlgn="b"/>
                      <a:r>
                        <a:rPr lang="ru-RU" sz="1000" b="0" i="0" u="none" strike="noStrike" dirty="0">
                          <a:solidFill>
                            <a:srgbClr val="000000"/>
                          </a:solidFill>
                          <a:effectLst/>
                          <a:latin typeface="Times New Roman" panose="02020603050405020304" pitchFamily="18" charset="0"/>
                        </a:rPr>
                        <a:t>6</a:t>
                      </a:r>
                    </a:p>
                  </a:txBody>
                  <a:tcPr marL="6874" marR="6874" marT="6874" marB="0" anchor="b"/>
                </a:tc>
                <a:extLst>
                  <a:ext uri="{0D108BD9-81ED-4DB2-BD59-A6C34878D82A}">
                    <a16:rowId xmlns:a16="http://schemas.microsoft.com/office/drawing/2014/main" val="1691465842"/>
                  </a:ext>
                </a:extLst>
              </a:tr>
              <a:tr h="365523">
                <a:tc>
                  <a:txBody>
                    <a:bodyPr/>
                    <a:lstStyle/>
                    <a:p>
                      <a:pPr algn="l" fontAlgn="ctr"/>
                      <a:r>
                        <a:rPr lang="ru-RU" sz="1100" b="1" i="0" u="none" strike="noStrike" dirty="0">
                          <a:solidFill>
                            <a:srgbClr val="000000"/>
                          </a:solidFill>
                          <a:effectLst/>
                          <a:latin typeface="Times New Roman" panose="02020603050405020304" pitchFamily="18" charset="0"/>
                        </a:rPr>
                        <a:t>ГОСУДАРСТВЕННАЯ ПОШЛИНА</a:t>
                      </a:r>
                    </a:p>
                  </a:txBody>
                  <a:tcPr marL="9525" marR="9525" marT="9525" marB="0" anchor="ctr"/>
                </a:tc>
                <a:tc>
                  <a:txBody>
                    <a:bodyPr/>
                    <a:lstStyle/>
                    <a:p>
                      <a:pPr algn="ctr" fontAlgn="ctr"/>
                      <a:r>
                        <a:rPr lang="ru-RU" sz="1100" b="1" i="0" u="none" strike="noStrike" dirty="0">
                          <a:solidFill>
                            <a:srgbClr val="000000"/>
                          </a:solidFill>
                          <a:effectLst/>
                          <a:latin typeface="Times New Roman" panose="02020603050405020304" pitchFamily="18" charset="0"/>
                        </a:rPr>
                        <a:t>00010800000000000000</a:t>
                      </a:r>
                    </a:p>
                  </a:txBody>
                  <a:tcPr marL="9525" marR="9525" marT="9525" marB="0" anchor="ctr"/>
                </a:tc>
                <a:tc>
                  <a:txBody>
                    <a:bodyPr/>
                    <a:lstStyle/>
                    <a:p>
                      <a:pPr algn="ctr" fontAlgn="ctr"/>
                      <a:r>
                        <a:rPr lang="ru-RU" sz="1100" b="1" i="0" u="none" strike="noStrike">
                          <a:solidFill>
                            <a:srgbClr val="000000"/>
                          </a:solidFill>
                          <a:effectLst/>
                          <a:latin typeface="Times New Roman" panose="02020603050405020304" pitchFamily="18" charset="0"/>
                        </a:rPr>
                        <a:t>13,4</a:t>
                      </a:r>
                    </a:p>
                  </a:txBody>
                  <a:tcPr marL="9525" marR="9525" marT="9525" marB="0" anchor="ctr"/>
                </a:tc>
                <a:tc>
                  <a:txBody>
                    <a:bodyPr/>
                    <a:lstStyle/>
                    <a:p>
                      <a:pPr algn="ctr" fontAlgn="ctr"/>
                      <a:r>
                        <a:rPr lang="ru-RU" sz="1100" b="1" i="0" u="none" strike="noStrike">
                          <a:solidFill>
                            <a:srgbClr val="000000"/>
                          </a:solidFill>
                          <a:effectLst/>
                          <a:latin typeface="Times New Roman" panose="02020603050405020304" pitchFamily="18" charset="0"/>
                        </a:rPr>
                        <a:t>18,9</a:t>
                      </a:r>
                    </a:p>
                  </a:txBody>
                  <a:tcPr marL="9525" marR="9525" marT="9525" marB="0" anchor="ctr"/>
                </a:tc>
                <a:tc>
                  <a:txBody>
                    <a:bodyPr/>
                    <a:lstStyle/>
                    <a:p>
                      <a:pPr algn="ctr" fontAlgn="ctr"/>
                      <a:r>
                        <a:rPr lang="ru-RU" sz="1100" b="1" i="0" u="none" strike="noStrike">
                          <a:solidFill>
                            <a:srgbClr val="000000"/>
                          </a:solidFill>
                          <a:effectLst/>
                          <a:latin typeface="Times New Roman" panose="02020603050405020304" pitchFamily="18" charset="0"/>
                        </a:rPr>
                        <a:t>21,1</a:t>
                      </a:r>
                    </a:p>
                  </a:txBody>
                  <a:tcPr marL="9525" marR="9525" marT="9525" marB="0" anchor="ctr"/>
                </a:tc>
                <a:tc>
                  <a:txBody>
                    <a:bodyPr/>
                    <a:lstStyle/>
                    <a:p>
                      <a:pPr algn="ctr" fontAlgn="ctr"/>
                      <a:r>
                        <a:rPr lang="ru-RU" sz="1100" b="1" i="0" u="none" strike="noStrike">
                          <a:solidFill>
                            <a:srgbClr val="000000"/>
                          </a:solidFill>
                          <a:effectLst/>
                          <a:latin typeface="Times New Roman" panose="02020603050405020304" pitchFamily="18" charset="0"/>
                        </a:rPr>
                        <a:t>111,6</a:t>
                      </a:r>
                    </a:p>
                  </a:txBody>
                  <a:tcPr marL="9525" marR="9525" marT="9525" marB="0" anchor="ctr"/>
                </a:tc>
                <a:extLst>
                  <a:ext uri="{0D108BD9-81ED-4DB2-BD59-A6C34878D82A}">
                    <a16:rowId xmlns:a16="http://schemas.microsoft.com/office/drawing/2014/main" val="3954063722"/>
                  </a:ext>
                </a:extLst>
              </a:tr>
              <a:tr h="192381">
                <a:tc>
                  <a:txBody>
                    <a:bodyPr/>
                    <a:lstStyle/>
                    <a:p>
                      <a:pPr algn="l" fontAlgn="ctr"/>
                      <a:r>
                        <a:rPr lang="ru-RU" sz="1100" b="0" i="0" u="none" strike="noStrike">
                          <a:solidFill>
                            <a:srgbClr val="000000"/>
                          </a:solidFill>
                          <a:effectLst/>
                          <a:latin typeface="Times New Roman" panose="02020603050405020304" pitchFamily="18" charset="0"/>
                        </a:rPr>
                        <a:t>Государственная пошлина по делам, рассматриваемым в судах общей юрисдикции, мировыми судьями</a:t>
                      </a:r>
                    </a:p>
                  </a:txBody>
                  <a:tcPr marL="9525" marR="9525" marT="9525" marB="0" anchor="ctr"/>
                </a:tc>
                <a:tc>
                  <a:txBody>
                    <a:bodyPr/>
                    <a:lstStyle/>
                    <a:p>
                      <a:pPr algn="ctr" fontAlgn="ctr"/>
                      <a:r>
                        <a:rPr lang="ru-RU" sz="1100" b="1" i="0" u="none" strike="noStrike" dirty="0">
                          <a:solidFill>
                            <a:srgbClr val="000000"/>
                          </a:solidFill>
                          <a:effectLst/>
                          <a:latin typeface="Times New Roman" panose="02020603050405020304" pitchFamily="18" charset="0"/>
                        </a:rPr>
                        <a:t>00010803000010000110</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13,4</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18,9 </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21,1</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111,6</a:t>
                      </a:r>
                    </a:p>
                  </a:txBody>
                  <a:tcPr marL="9525" marR="9525" marT="9525" marB="0" anchor="ctr"/>
                </a:tc>
                <a:extLst>
                  <a:ext uri="{0D108BD9-81ED-4DB2-BD59-A6C34878D82A}">
                    <a16:rowId xmlns:a16="http://schemas.microsoft.com/office/drawing/2014/main" val="1753113448"/>
                  </a:ext>
                </a:extLst>
              </a:tr>
              <a:tr h="192381">
                <a:tc>
                  <a:txBody>
                    <a:bodyPr/>
                    <a:lstStyle/>
                    <a:p>
                      <a:pPr algn="l" fontAlgn="ctr"/>
                      <a:r>
                        <a:rPr lang="ru-RU" sz="1100" b="1" i="0" u="none" strike="noStrike">
                          <a:solidFill>
                            <a:srgbClr val="000000"/>
                          </a:solidFill>
                          <a:effectLst/>
                          <a:latin typeface="Times New Roman" panose="02020603050405020304" pitchFamily="18" charset="0"/>
                        </a:rPr>
                        <a:t>ДОХОДЫ ОТ ИСПОЛЬЗОВАНИЯ ИМУЩЕСТВА, НАХОДЯЩЕГОСЯ В ГОСУДАРСТВЕННОЙ И МУНИЦИПАЛЬНОЙ СОБСТВЕННОСТИ</a:t>
                      </a:r>
                    </a:p>
                  </a:txBody>
                  <a:tcPr marL="9525" marR="9525" marT="9525" marB="0" anchor="ctr"/>
                </a:tc>
                <a:tc>
                  <a:txBody>
                    <a:bodyPr/>
                    <a:lstStyle/>
                    <a:p>
                      <a:pPr algn="ctr" fontAlgn="ctr"/>
                      <a:r>
                        <a:rPr lang="ru-RU" sz="1100" b="1" i="0" u="none" strike="noStrike" dirty="0">
                          <a:solidFill>
                            <a:srgbClr val="000000"/>
                          </a:solidFill>
                          <a:effectLst/>
                          <a:latin typeface="Times New Roman" panose="02020603050405020304" pitchFamily="18" charset="0"/>
                        </a:rPr>
                        <a:t>00011100000000000000</a:t>
                      </a:r>
                    </a:p>
                  </a:txBody>
                  <a:tcPr marL="9525" marR="9525" marT="9525" marB="0" anchor="ctr"/>
                </a:tc>
                <a:tc>
                  <a:txBody>
                    <a:bodyPr/>
                    <a:lstStyle/>
                    <a:p>
                      <a:pPr algn="ctr" fontAlgn="ctr"/>
                      <a:r>
                        <a:rPr lang="ru-RU" sz="1100" b="1" i="0" u="none" strike="noStrike">
                          <a:solidFill>
                            <a:srgbClr val="000000"/>
                          </a:solidFill>
                          <a:effectLst/>
                          <a:latin typeface="Times New Roman" panose="02020603050405020304" pitchFamily="18" charset="0"/>
                        </a:rPr>
                        <a:t>185,4</a:t>
                      </a:r>
                    </a:p>
                  </a:txBody>
                  <a:tcPr marL="9525" marR="9525" marT="9525" marB="0" anchor="ctr"/>
                </a:tc>
                <a:tc>
                  <a:txBody>
                    <a:bodyPr/>
                    <a:lstStyle/>
                    <a:p>
                      <a:pPr algn="ctr" fontAlgn="ctr"/>
                      <a:r>
                        <a:rPr lang="ru-RU" sz="1100" b="1" i="0" u="none" strike="noStrike">
                          <a:solidFill>
                            <a:srgbClr val="000000"/>
                          </a:solidFill>
                          <a:effectLst/>
                          <a:latin typeface="Times New Roman" panose="02020603050405020304" pitchFamily="18" charset="0"/>
                        </a:rPr>
                        <a:t>179,8</a:t>
                      </a:r>
                    </a:p>
                  </a:txBody>
                  <a:tcPr marL="9525" marR="9525" marT="9525" marB="0" anchor="ctr"/>
                </a:tc>
                <a:tc>
                  <a:txBody>
                    <a:bodyPr/>
                    <a:lstStyle/>
                    <a:p>
                      <a:pPr algn="ctr" fontAlgn="ctr"/>
                      <a:r>
                        <a:rPr lang="ru-RU" sz="1100" b="1" i="0" u="none" strike="noStrike">
                          <a:solidFill>
                            <a:srgbClr val="000000"/>
                          </a:solidFill>
                          <a:effectLst/>
                          <a:latin typeface="Times New Roman" panose="02020603050405020304" pitchFamily="18" charset="0"/>
                        </a:rPr>
                        <a:t>239,9</a:t>
                      </a:r>
                    </a:p>
                  </a:txBody>
                  <a:tcPr marL="9525" marR="9525" marT="9525" marB="0" anchor="ctr"/>
                </a:tc>
                <a:tc>
                  <a:txBody>
                    <a:bodyPr/>
                    <a:lstStyle/>
                    <a:p>
                      <a:pPr algn="ctr" fontAlgn="ctr"/>
                      <a:r>
                        <a:rPr lang="ru-RU" sz="1100" b="1" i="0" u="none" strike="noStrike">
                          <a:solidFill>
                            <a:srgbClr val="000000"/>
                          </a:solidFill>
                          <a:effectLst/>
                          <a:latin typeface="Times New Roman" panose="02020603050405020304" pitchFamily="18" charset="0"/>
                        </a:rPr>
                        <a:t>133,4</a:t>
                      </a:r>
                    </a:p>
                  </a:txBody>
                  <a:tcPr marL="9525" marR="9525" marT="9525" marB="0" anchor="ctr"/>
                </a:tc>
                <a:extLst>
                  <a:ext uri="{0D108BD9-81ED-4DB2-BD59-A6C34878D82A}">
                    <a16:rowId xmlns:a16="http://schemas.microsoft.com/office/drawing/2014/main" val="778167352"/>
                  </a:ext>
                </a:extLst>
              </a:tr>
              <a:tr h="731046">
                <a:tc>
                  <a:txBody>
                    <a:bodyPr/>
                    <a:lstStyle/>
                    <a:p>
                      <a:pPr algn="l" fontAlgn="ctr"/>
                      <a:r>
                        <a:rPr lang="ru-RU" sz="1100" b="0" i="0" u="none" strike="noStrike">
                          <a:solidFill>
                            <a:srgbClr val="000000"/>
                          </a:solidFill>
                          <a:effectLst/>
                          <a:latin typeface="Times New Roman" panose="02020603050405020304" pitchFamily="18" charset="0"/>
                        </a:rPr>
                        <a:t>Доходы, получаемые в виде арендной либо иной платы за передачу в возмездное пользование государственного и муниципального имущества (за исключением имущества бюджетных и автономных учреждений, а также имущества государственных и муниципальных унитарных предприятий, в том числе казенных)</a:t>
                      </a:r>
                    </a:p>
                  </a:txBody>
                  <a:tcPr marL="9525" marR="9525" marT="9525" marB="0" anchor="ctr"/>
                </a:tc>
                <a:tc>
                  <a:txBody>
                    <a:bodyPr/>
                    <a:lstStyle/>
                    <a:p>
                      <a:pPr algn="ctr" fontAlgn="ctr"/>
                      <a:r>
                        <a:rPr lang="ru-RU" sz="1100" b="1" i="0" u="none" strike="noStrike" dirty="0">
                          <a:solidFill>
                            <a:srgbClr val="000000"/>
                          </a:solidFill>
                          <a:effectLst/>
                          <a:latin typeface="Times New Roman" panose="02020603050405020304" pitchFamily="18" charset="0"/>
                        </a:rPr>
                        <a:t>00011105000000000120</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164,8</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150,0 </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208,8 </a:t>
                      </a:r>
                    </a:p>
                  </a:txBody>
                  <a:tcPr marL="9525" marR="9525" marT="9525" marB="0" anchor="ctr"/>
                </a:tc>
                <a:tc>
                  <a:txBody>
                    <a:bodyPr/>
                    <a:lstStyle/>
                    <a:p>
                      <a:pPr algn="ctr" fontAlgn="ctr"/>
                      <a:r>
                        <a:rPr lang="ru-RU" sz="1100" b="0" i="0" u="none" strike="noStrike" dirty="0">
                          <a:solidFill>
                            <a:srgbClr val="000000"/>
                          </a:solidFill>
                          <a:effectLst/>
                          <a:latin typeface="Times New Roman" panose="02020603050405020304" pitchFamily="18" charset="0"/>
                        </a:rPr>
                        <a:t>139,2</a:t>
                      </a:r>
                    </a:p>
                  </a:txBody>
                  <a:tcPr marL="9525" marR="9525" marT="9525" marB="0" anchor="ctr"/>
                </a:tc>
                <a:extLst>
                  <a:ext uri="{0D108BD9-81ED-4DB2-BD59-A6C34878D82A}">
                    <a16:rowId xmlns:a16="http://schemas.microsoft.com/office/drawing/2014/main" val="1739163323"/>
                  </a:ext>
                </a:extLst>
              </a:tr>
              <a:tr h="577143">
                <a:tc>
                  <a:txBody>
                    <a:bodyPr/>
                    <a:lstStyle/>
                    <a:p>
                      <a:pPr algn="l" fontAlgn="ctr"/>
                      <a:r>
                        <a:rPr lang="ru-RU" sz="1100" b="0" i="0" u="none" strike="noStrike">
                          <a:solidFill>
                            <a:srgbClr val="000000"/>
                          </a:solidFill>
                          <a:effectLst/>
                          <a:latin typeface="Times New Roman" panose="02020603050405020304" pitchFamily="18" charset="0"/>
                        </a:rPr>
                        <a:t>Прочие доходы от использования имущества и прав, находящихся в государственной и муниципальной собственности (за исключением имущества бюджетных и автономных учреждений, а также имущества государственных и муниципальных унитарных предприятий, в том числе казенных)</a:t>
                      </a:r>
                    </a:p>
                  </a:txBody>
                  <a:tcPr marL="9525" marR="9525" marT="9525" marB="0" anchor="ctr"/>
                </a:tc>
                <a:tc>
                  <a:txBody>
                    <a:bodyPr/>
                    <a:lstStyle/>
                    <a:p>
                      <a:pPr algn="ctr" fontAlgn="ctr"/>
                      <a:r>
                        <a:rPr lang="ru-RU" sz="1100" b="1" i="0" u="none" strike="noStrike" dirty="0">
                          <a:solidFill>
                            <a:srgbClr val="000000"/>
                          </a:solidFill>
                          <a:effectLst/>
                          <a:latin typeface="Times New Roman" panose="02020603050405020304" pitchFamily="18" charset="0"/>
                        </a:rPr>
                        <a:t>00011109000000000120</a:t>
                      </a:r>
                    </a:p>
                  </a:txBody>
                  <a:tcPr marL="9525" marR="9525" marT="9525" marB="0" anchor="ctr"/>
                </a:tc>
                <a:tc>
                  <a:txBody>
                    <a:bodyPr/>
                    <a:lstStyle/>
                    <a:p>
                      <a:pPr algn="ctr" fontAlgn="ctr"/>
                      <a:r>
                        <a:rPr lang="ru-RU" sz="1100" b="0" i="0" u="none" strike="noStrike" dirty="0">
                          <a:solidFill>
                            <a:srgbClr val="000000"/>
                          </a:solidFill>
                          <a:effectLst/>
                          <a:latin typeface="Times New Roman" panose="02020603050405020304" pitchFamily="18" charset="0"/>
                        </a:rPr>
                        <a:t>20,6</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29,8 </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31,1 </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104,4</a:t>
                      </a:r>
                    </a:p>
                  </a:txBody>
                  <a:tcPr marL="9525" marR="9525" marT="9525" marB="0" anchor="ctr"/>
                </a:tc>
                <a:extLst>
                  <a:ext uri="{0D108BD9-81ED-4DB2-BD59-A6C34878D82A}">
                    <a16:rowId xmlns:a16="http://schemas.microsoft.com/office/drawing/2014/main" val="3012470514"/>
                  </a:ext>
                </a:extLst>
              </a:tr>
              <a:tr h="365523">
                <a:tc>
                  <a:txBody>
                    <a:bodyPr/>
                    <a:lstStyle/>
                    <a:p>
                      <a:pPr algn="l" fontAlgn="ctr"/>
                      <a:r>
                        <a:rPr lang="ru-RU" sz="1100" b="1" i="0" u="none" strike="noStrike">
                          <a:solidFill>
                            <a:srgbClr val="000000"/>
                          </a:solidFill>
                          <a:effectLst/>
                          <a:latin typeface="Times New Roman" panose="02020603050405020304" pitchFamily="18" charset="0"/>
                        </a:rPr>
                        <a:t>ПЛАТЕЖИ ПРИ ПОЛЬЗОВАНИИ ПРИРОДНЫМИ РЕСУРСАМИ</a:t>
                      </a:r>
                    </a:p>
                  </a:txBody>
                  <a:tcPr marL="9525" marR="9525" marT="9525" marB="0" anchor="ctr"/>
                </a:tc>
                <a:tc>
                  <a:txBody>
                    <a:bodyPr/>
                    <a:lstStyle/>
                    <a:p>
                      <a:pPr algn="ctr" fontAlgn="ctr"/>
                      <a:r>
                        <a:rPr lang="ru-RU" sz="1100" b="1" i="0" u="none" strike="noStrike" dirty="0">
                          <a:solidFill>
                            <a:srgbClr val="000000"/>
                          </a:solidFill>
                          <a:effectLst/>
                          <a:latin typeface="Times New Roman" panose="02020603050405020304" pitchFamily="18" charset="0"/>
                        </a:rPr>
                        <a:t>00011200000000000000</a:t>
                      </a:r>
                    </a:p>
                  </a:txBody>
                  <a:tcPr marL="9525" marR="9525" marT="9525" marB="0" anchor="ctr"/>
                </a:tc>
                <a:tc>
                  <a:txBody>
                    <a:bodyPr/>
                    <a:lstStyle/>
                    <a:p>
                      <a:pPr algn="ctr" fontAlgn="ctr"/>
                      <a:r>
                        <a:rPr lang="ru-RU" sz="1100" b="1" i="0" u="none" strike="noStrike">
                          <a:solidFill>
                            <a:srgbClr val="000000"/>
                          </a:solidFill>
                          <a:effectLst/>
                          <a:latin typeface="Times New Roman" panose="02020603050405020304" pitchFamily="18" charset="0"/>
                        </a:rPr>
                        <a:t>1,4 </a:t>
                      </a:r>
                    </a:p>
                  </a:txBody>
                  <a:tcPr marL="9525" marR="9525" marT="9525" marB="0" anchor="ctr"/>
                </a:tc>
                <a:tc>
                  <a:txBody>
                    <a:bodyPr/>
                    <a:lstStyle/>
                    <a:p>
                      <a:pPr algn="ctr" fontAlgn="ctr"/>
                      <a:r>
                        <a:rPr lang="ru-RU" sz="1100" b="1" i="0" u="none" strike="noStrike">
                          <a:solidFill>
                            <a:srgbClr val="000000"/>
                          </a:solidFill>
                          <a:effectLst/>
                          <a:latin typeface="Times New Roman" panose="02020603050405020304" pitchFamily="18" charset="0"/>
                        </a:rPr>
                        <a:t>0,9 </a:t>
                      </a:r>
                    </a:p>
                  </a:txBody>
                  <a:tcPr marL="9525" marR="9525" marT="9525" marB="0" anchor="ctr"/>
                </a:tc>
                <a:tc>
                  <a:txBody>
                    <a:bodyPr/>
                    <a:lstStyle/>
                    <a:p>
                      <a:pPr algn="ctr" fontAlgn="ctr"/>
                      <a:r>
                        <a:rPr lang="ru-RU" sz="1100" b="1" i="0" u="none" strike="noStrike" dirty="0">
                          <a:solidFill>
                            <a:srgbClr val="000000"/>
                          </a:solidFill>
                          <a:effectLst/>
                          <a:latin typeface="Times New Roman" panose="02020603050405020304" pitchFamily="18" charset="0"/>
                        </a:rPr>
                        <a:t>0,6</a:t>
                      </a:r>
                    </a:p>
                  </a:txBody>
                  <a:tcPr marL="9525" marR="9525" marT="9525" marB="0" anchor="ctr"/>
                </a:tc>
                <a:tc>
                  <a:txBody>
                    <a:bodyPr/>
                    <a:lstStyle/>
                    <a:p>
                      <a:pPr algn="ctr" fontAlgn="ctr"/>
                      <a:r>
                        <a:rPr lang="ru-RU" sz="1100" b="1" i="0" u="none" strike="noStrike">
                          <a:solidFill>
                            <a:srgbClr val="000000"/>
                          </a:solidFill>
                          <a:effectLst/>
                          <a:latin typeface="Times New Roman" panose="02020603050405020304" pitchFamily="18" charset="0"/>
                        </a:rPr>
                        <a:t>66,7</a:t>
                      </a:r>
                    </a:p>
                  </a:txBody>
                  <a:tcPr marL="9525" marR="9525" marT="9525" marB="0" anchor="ctr"/>
                </a:tc>
                <a:extLst>
                  <a:ext uri="{0D108BD9-81ED-4DB2-BD59-A6C34878D82A}">
                    <a16:rowId xmlns:a16="http://schemas.microsoft.com/office/drawing/2014/main" val="2789572292"/>
                  </a:ext>
                </a:extLst>
              </a:tr>
              <a:tr h="384762">
                <a:tc>
                  <a:txBody>
                    <a:bodyPr/>
                    <a:lstStyle/>
                    <a:p>
                      <a:pPr algn="l" fontAlgn="ctr"/>
                      <a:r>
                        <a:rPr lang="ru-RU" sz="1100" b="0" i="0" u="none" strike="noStrike">
                          <a:solidFill>
                            <a:srgbClr val="000000"/>
                          </a:solidFill>
                          <a:effectLst/>
                          <a:latin typeface="Times New Roman" panose="02020603050405020304" pitchFamily="18" charset="0"/>
                        </a:rPr>
                        <a:t>Плата за негативное воздействие на окружающую среду</a:t>
                      </a:r>
                    </a:p>
                  </a:txBody>
                  <a:tcPr marL="9525" marR="9525" marT="9525" marB="0" anchor="ctr"/>
                </a:tc>
                <a:tc>
                  <a:txBody>
                    <a:bodyPr/>
                    <a:lstStyle/>
                    <a:p>
                      <a:pPr algn="ctr" fontAlgn="ctr"/>
                      <a:r>
                        <a:rPr lang="ru-RU" sz="1100" b="1" i="0" u="none" strike="noStrike" dirty="0">
                          <a:solidFill>
                            <a:srgbClr val="000000"/>
                          </a:solidFill>
                          <a:effectLst/>
                          <a:latin typeface="Times New Roman" panose="02020603050405020304" pitchFamily="18" charset="0"/>
                        </a:rPr>
                        <a:t>00011201000010000120</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1,4</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0,9 </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0,6 </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66,7</a:t>
                      </a:r>
                    </a:p>
                  </a:txBody>
                  <a:tcPr marL="9525" marR="9525" marT="9525" marB="0" anchor="ctr"/>
                </a:tc>
                <a:extLst>
                  <a:ext uri="{0D108BD9-81ED-4DB2-BD59-A6C34878D82A}">
                    <a16:rowId xmlns:a16="http://schemas.microsoft.com/office/drawing/2014/main" val="1140131084"/>
                  </a:ext>
                </a:extLst>
              </a:tr>
              <a:tr h="384762">
                <a:tc>
                  <a:txBody>
                    <a:bodyPr/>
                    <a:lstStyle/>
                    <a:p>
                      <a:pPr algn="l" fontAlgn="ctr"/>
                      <a:r>
                        <a:rPr lang="ru-RU" sz="1100" b="1" i="0" u="none" strike="noStrike">
                          <a:solidFill>
                            <a:srgbClr val="000000"/>
                          </a:solidFill>
                          <a:effectLst/>
                          <a:latin typeface="Times New Roman" panose="02020603050405020304" pitchFamily="18" charset="0"/>
                        </a:rPr>
                        <a:t>ДОХОДЫ ОТ ОКАЗАНИЯ ПЛАТНЫХ УСЛУГ И КОМПЕНСАЦИИ ЗАТРАТ ГОСУДАРСТВА</a:t>
                      </a:r>
                    </a:p>
                  </a:txBody>
                  <a:tcPr marL="9525" marR="9525" marT="9525" marB="0" anchor="ctr"/>
                </a:tc>
                <a:tc>
                  <a:txBody>
                    <a:bodyPr/>
                    <a:lstStyle/>
                    <a:p>
                      <a:pPr algn="ctr" fontAlgn="ctr"/>
                      <a:r>
                        <a:rPr lang="ru-RU" sz="1100" b="1" i="0" u="none" strike="noStrike" dirty="0">
                          <a:solidFill>
                            <a:srgbClr val="000000"/>
                          </a:solidFill>
                          <a:effectLst/>
                          <a:latin typeface="Times New Roman" panose="02020603050405020304" pitchFamily="18" charset="0"/>
                        </a:rPr>
                        <a:t>00011300000000000000</a:t>
                      </a:r>
                    </a:p>
                  </a:txBody>
                  <a:tcPr marL="9525" marR="9525" marT="9525" marB="0" anchor="ctr"/>
                </a:tc>
                <a:tc>
                  <a:txBody>
                    <a:bodyPr/>
                    <a:lstStyle/>
                    <a:p>
                      <a:pPr algn="ctr" fontAlgn="ctr"/>
                      <a:r>
                        <a:rPr lang="ru-RU" sz="1100" b="1" i="0" u="none" strike="noStrike">
                          <a:solidFill>
                            <a:srgbClr val="000000"/>
                          </a:solidFill>
                          <a:effectLst/>
                          <a:latin typeface="Times New Roman" panose="02020603050405020304" pitchFamily="18" charset="0"/>
                        </a:rPr>
                        <a:t>17,4</a:t>
                      </a:r>
                    </a:p>
                  </a:txBody>
                  <a:tcPr marL="9525" marR="9525" marT="9525" marB="0" anchor="ctr"/>
                </a:tc>
                <a:tc>
                  <a:txBody>
                    <a:bodyPr/>
                    <a:lstStyle/>
                    <a:p>
                      <a:pPr algn="ctr" fontAlgn="ctr"/>
                      <a:r>
                        <a:rPr lang="ru-RU" sz="1100" b="1" i="0" u="none" strike="noStrike">
                          <a:solidFill>
                            <a:srgbClr val="000000"/>
                          </a:solidFill>
                          <a:effectLst/>
                          <a:latin typeface="Times New Roman" panose="02020603050405020304" pitchFamily="18" charset="0"/>
                        </a:rPr>
                        <a:t>8</a:t>
                      </a:r>
                    </a:p>
                  </a:txBody>
                  <a:tcPr marL="9525" marR="9525" marT="9525" marB="0" anchor="ctr"/>
                </a:tc>
                <a:tc>
                  <a:txBody>
                    <a:bodyPr/>
                    <a:lstStyle/>
                    <a:p>
                      <a:pPr algn="ctr" fontAlgn="ctr"/>
                      <a:r>
                        <a:rPr lang="ru-RU" sz="1100" b="1" i="0" u="none" strike="noStrike">
                          <a:solidFill>
                            <a:srgbClr val="000000"/>
                          </a:solidFill>
                          <a:effectLst/>
                          <a:latin typeface="Times New Roman" panose="02020603050405020304" pitchFamily="18" charset="0"/>
                        </a:rPr>
                        <a:t>11,4</a:t>
                      </a:r>
                    </a:p>
                  </a:txBody>
                  <a:tcPr marL="9525" marR="9525" marT="9525" marB="0" anchor="ctr"/>
                </a:tc>
                <a:tc>
                  <a:txBody>
                    <a:bodyPr/>
                    <a:lstStyle/>
                    <a:p>
                      <a:pPr algn="ctr" fontAlgn="ctr"/>
                      <a:r>
                        <a:rPr lang="ru-RU" sz="1100" b="1" i="0" u="none" strike="noStrike">
                          <a:solidFill>
                            <a:srgbClr val="000000"/>
                          </a:solidFill>
                          <a:effectLst/>
                          <a:latin typeface="Times New Roman" panose="02020603050405020304" pitchFamily="18" charset="0"/>
                        </a:rPr>
                        <a:t>142,5</a:t>
                      </a:r>
                    </a:p>
                  </a:txBody>
                  <a:tcPr marL="9525" marR="9525" marT="9525" marB="0" anchor="ctr"/>
                </a:tc>
                <a:extLst>
                  <a:ext uri="{0D108BD9-81ED-4DB2-BD59-A6C34878D82A}">
                    <a16:rowId xmlns:a16="http://schemas.microsoft.com/office/drawing/2014/main" val="1604922552"/>
                  </a:ext>
                </a:extLst>
              </a:tr>
              <a:tr h="192381">
                <a:tc>
                  <a:txBody>
                    <a:bodyPr/>
                    <a:lstStyle/>
                    <a:p>
                      <a:pPr algn="l" fontAlgn="ctr"/>
                      <a:r>
                        <a:rPr lang="ru-RU" sz="1100" b="0" i="0" u="none" strike="noStrike">
                          <a:solidFill>
                            <a:srgbClr val="000000"/>
                          </a:solidFill>
                          <a:effectLst/>
                          <a:latin typeface="Times New Roman" panose="02020603050405020304" pitchFamily="18" charset="0"/>
                        </a:rPr>
                        <a:t>Доходы от оказания платных услуг (работ)</a:t>
                      </a:r>
                    </a:p>
                  </a:txBody>
                  <a:tcPr marL="9525" marR="9525" marT="9525" marB="0" anchor="ctr"/>
                </a:tc>
                <a:tc>
                  <a:txBody>
                    <a:bodyPr/>
                    <a:lstStyle/>
                    <a:p>
                      <a:pPr algn="ctr" fontAlgn="ctr"/>
                      <a:r>
                        <a:rPr lang="ru-RU" sz="1100" b="1" i="0" u="none" strike="noStrike" dirty="0">
                          <a:solidFill>
                            <a:srgbClr val="000000"/>
                          </a:solidFill>
                          <a:effectLst/>
                          <a:latin typeface="Times New Roman" panose="02020603050405020304" pitchFamily="18" charset="0"/>
                        </a:rPr>
                        <a:t>00011301000000000130</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8,4</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6,3 </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8,4</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133,3</a:t>
                      </a:r>
                    </a:p>
                  </a:txBody>
                  <a:tcPr marL="9525" marR="9525" marT="9525" marB="0" anchor="ctr"/>
                </a:tc>
                <a:extLst>
                  <a:ext uri="{0D108BD9-81ED-4DB2-BD59-A6C34878D82A}">
                    <a16:rowId xmlns:a16="http://schemas.microsoft.com/office/drawing/2014/main" val="1590096470"/>
                  </a:ext>
                </a:extLst>
              </a:tr>
              <a:tr h="384762">
                <a:tc>
                  <a:txBody>
                    <a:bodyPr/>
                    <a:lstStyle/>
                    <a:p>
                      <a:pPr algn="l" fontAlgn="ctr"/>
                      <a:r>
                        <a:rPr lang="ru-RU" sz="1100" b="0" i="0" u="none" strike="noStrike">
                          <a:solidFill>
                            <a:srgbClr val="000000"/>
                          </a:solidFill>
                          <a:effectLst/>
                          <a:latin typeface="Times New Roman" panose="02020603050405020304" pitchFamily="18" charset="0"/>
                        </a:rPr>
                        <a:t>Доходы от компенсации затрат государства</a:t>
                      </a:r>
                    </a:p>
                  </a:txBody>
                  <a:tcPr marL="9525" marR="9525" marT="9525" marB="0" anchor="ctr"/>
                </a:tc>
                <a:tc>
                  <a:txBody>
                    <a:bodyPr/>
                    <a:lstStyle/>
                    <a:p>
                      <a:pPr algn="ctr" fontAlgn="ctr"/>
                      <a:r>
                        <a:rPr lang="ru-RU" sz="1100" b="1" i="0" u="none" strike="noStrike" dirty="0">
                          <a:solidFill>
                            <a:srgbClr val="000000"/>
                          </a:solidFill>
                          <a:effectLst/>
                          <a:latin typeface="Times New Roman" panose="02020603050405020304" pitchFamily="18" charset="0"/>
                        </a:rPr>
                        <a:t>00011302000000000130</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9</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1,7 </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3,0</a:t>
                      </a:r>
                    </a:p>
                  </a:txBody>
                  <a:tcPr marL="9525" marR="9525" marT="9525" marB="0" anchor="ctr"/>
                </a:tc>
                <a:tc>
                  <a:txBody>
                    <a:bodyPr/>
                    <a:lstStyle/>
                    <a:p>
                      <a:pPr algn="ctr" fontAlgn="ctr"/>
                      <a:r>
                        <a:rPr lang="ru-RU" sz="1100" b="0" i="0" u="none" strike="noStrike" dirty="0">
                          <a:solidFill>
                            <a:srgbClr val="000000"/>
                          </a:solidFill>
                          <a:effectLst/>
                          <a:latin typeface="Times New Roman" panose="02020603050405020304" pitchFamily="18" charset="0"/>
                        </a:rPr>
                        <a:t>176,5</a:t>
                      </a:r>
                    </a:p>
                  </a:txBody>
                  <a:tcPr marL="9525" marR="9525" marT="9525" marB="0" anchor="ctr"/>
                </a:tc>
                <a:extLst>
                  <a:ext uri="{0D108BD9-81ED-4DB2-BD59-A6C34878D82A}">
                    <a16:rowId xmlns:a16="http://schemas.microsoft.com/office/drawing/2014/main" val="938659677"/>
                  </a:ext>
                </a:extLst>
              </a:tr>
            </a:tbl>
          </a:graphicData>
        </a:graphic>
      </p:graphicFrame>
    </p:spTree>
    <p:extLst>
      <p:ext uri="{BB962C8B-B14F-4D97-AF65-F5344CB8AC3E}">
        <p14:creationId xmlns:p14="http://schemas.microsoft.com/office/powerpoint/2010/main" val="1701834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D3630-B6E2-7C35-C1BE-FC69D72C220B}"/>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E1087337-1994-C7BF-1812-DAB6E45B9F5A}"/>
              </a:ext>
            </a:extLst>
          </p:cNvPr>
          <p:cNvSpPr>
            <a:spLocks noGrp="1"/>
          </p:cNvSpPr>
          <p:nvPr>
            <p:ph type="title"/>
          </p:nvPr>
        </p:nvSpPr>
        <p:spPr>
          <a:xfrm>
            <a:off x="1016488" y="-133074"/>
            <a:ext cx="9784080" cy="1508760"/>
          </a:xfrm>
        </p:spPr>
        <p:txBody>
          <a:bodyPr>
            <a:normAutofit/>
          </a:bodyPr>
          <a:lstStyle/>
          <a:p>
            <a:r>
              <a:rPr lang="ru-RU" sz="1600" b="1" dirty="0"/>
              <a:t>Объем и структура налоговых, неналоговых доходов и межбюджетных трансфертов </a:t>
            </a:r>
            <a:r>
              <a:rPr lang="ru-RU" sz="1800" b="1" dirty="0"/>
              <a:t>бюджета Рузского городского округа Московской области </a:t>
            </a:r>
            <a:r>
              <a:rPr lang="ru-RU" sz="1200" b="1" dirty="0"/>
              <a:t>(млн. рублей)</a:t>
            </a:r>
            <a:endParaRPr lang="ru-RU" sz="1200" dirty="0"/>
          </a:p>
        </p:txBody>
      </p:sp>
      <p:graphicFrame>
        <p:nvGraphicFramePr>
          <p:cNvPr id="3" name="Таблица 2">
            <a:extLst>
              <a:ext uri="{FF2B5EF4-FFF2-40B4-BE49-F238E27FC236}">
                <a16:creationId xmlns:a16="http://schemas.microsoft.com/office/drawing/2014/main" id="{FEF3A8DF-760F-8912-BEE3-68C10F255265}"/>
              </a:ext>
            </a:extLst>
          </p:cNvPr>
          <p:cNvGraphicFramePr>
            <a:graphicFrameLocks noGrp="1"/>
          </p:cNvGraphicFramePr>
          <p:nvPr>
            <p:extLst>
              <p:ext uri="{D42A27DB-BD31-4B8C-83A1-F6EECF244321}">
                <p14:modId xmlns:p14="http://schemas.microsoft.com/office/powerpoint/2010/main" val="1400518342"/>
              </p:ext>
            </p:extLst>
          </p:nvPr>
        </p:nvGraphicFramePr>
        <p:xfrm>
          <a:off x="381741" y="967667"/>
          <a:ext cx="11416685" cy="5931470"/>
        </p:xfrm>
        <a:graphic>
          <a:graphicData uri="http://schemas.openxmlformats.org/drawingml/2006/table">
            <a:tbl>
              <a:tblPr>
                <a:tableStyleId>{5C22544A-7EE6-4342-B048-85BDC9FD1C3A}</a:tableStyleId>
              </a:tblPr>
              <a:tblGrid>
                <a:gridCol w="3572468">
                  <a:extLst>
                    <a:ext uri="{9D8B030D-6E8A-4147-A177-3AD203B41FA5}">
                      <a16:colId xmlns:a16="http://schemas.microsoft.com/office/drawing/2014/main" val="1509846572"/>
                    </a:ext>
                  </a:extLst>
                </a:gridCol>
                <a:gridCol w="2064959">
                  <a:extLst>
                    <a:ext uri="{9D8B030D-6E8A-4147-A177-3AD203B41FA5}">
                      <a16:colId xmlns:a16="http://schemas.microsoft.com/office/drawing/2014/main" val="1893340003"/>
                    </a:ext>
                  </a:extLst>
                </a:gridCol>
                <a:gridCol w="1504969">
                  <a:extLst>
                    <a:ext uri="{9D8B030D-6E8A-4147-A177-3AD203B41FA5}">
                      <a16:colId xmlns:a16="http://schemas.microsoft.com/office/drawing/2014/main" val="4203997979"/>
                    </a:ext>
                  </a:extLst>
                </a:gridCol>
                <a:gridCol w="1312474">
                  <a:extLst>
                    <a:ext uri="{9D8B030D-6E8A-4147-A177-3AD203B41FA5}">
                      <a16:colId xmlns:a16="http://schemas.microsoft.com/office/drawing/2014/main" val="1787425308"/>
                    </a:ext>
                  </a:extLst>
                </a:gridCol>
                <a:gridCol w="1504969">
                  <a:extLst>
                    <a:ext uri="{9D8B030D-6E8A-4147-A177-3AD203B41FA5}">
                      <a16:colId xmlns:a16="http://schemas.microsoft.com/office/drawing/2014/main" val="1338824444"/>
                    </a:ext>
                  </a:extLst>
                </a:gridCol>
                <a:gridCol w="1456846">
                  <a:extLst>
                    <a:ext uri="{9D8B030D-6E8A-4147-A177-3AD203B41FA5}">
                      <a16:colId xmlns:a16="http://schemas.microsoft.com/office/drawing/2014/main" val="3459758684"/>
                    </a:ext>
                  </a:extLst>
                </a:gridCol>
              </a:tblGrid>
              <a:tr h="153344">
                <a:tc rowSpan="2">
                  <a:txBody>
                    <a:bodyPr/>
                    <a:lstStyle/>
                    <a:p>
                      <a:pPr algn="ctr" fontAlgn="ctr"/>
                      <a:r>
                        <a:rPr lang="ru-RU" sz="1000" b="1" u="none" strike="noStrike" dirty="0">
                          <a:effectLst/>
                          <a:latin typeface="Arial" panose="020B0604020202020204" pitchFamily="34" charset="0"/>
                          <a:cs typeface="Arial" panose="020B0604020202020204" pitchFamily="34" charset="0"/>
                        </a:rPr>
                        <a:t>Наименование показателя</a:t>
                      </a:r>
                      <a:endParaRPr lang="ru-RU" sz="1000" b="1" i="0" u="none" strike="noStrike" dirty="0">
                        <a:solidFill>
                          <a:srgbClr val="000000"/>
                        </a:solidFill>
                        <a:effectLst/>
                        <a:latin typeface="Arial" panose="020B0604020202020204" pitchFamily="34" charset="0"/>
                        <a:cs typeface="Arial" panose="020B0604020202020204" pitchFamily="34" charset="0"/>
                      </a:endParaRPr>
                    </a:p>
                  </a:txBody>
                  <a:tcPr marL="6874" marR="6874" marT="6874" marB="0" anchor="ctr"/>
                </a:tc>
                <a:tc rowSpan="2">
                  <a:txBody>
                    <a:bodyPr/>
                    <a:lstStyle/>
                    <a:p>
                      <a:pPr algn="ctr" fontAlgn="ctr"/>
                      <a:r>
                        <a:rPr lang="ru-RU" sz="1000" b="1" u="none" strike="noStrike" dirty="0">
                          <a:effectLst/>
                          <a:latin typeface="Arial" panose="020B0604020202020204" pitchFamily="34" charset="0"/>
                          <a:cs typeface="Arial" panose="020B0604020202020204" pitchFamily="34" charset="0"/>
                        </a:rPr>
                        <a:t>Код дохода по бюджетной классификации</a:t>
                      </a:r>
                      <a:endParaRPr lang="ru-RU" sz="1000" b="1" i="0" u="none" strike="noStrike" dirty="0">
                        <a:solidFill>
                          <a:srgbClr val="000000"/>
                        </a:solidFill>
                        <a:effectLst/>
                        <a:latin typeface="Arial" panose="020B0604020202020204" pitchFamily="34" charset="0"/>
                        <a:cs typeface="Arial" panose="020B0604020202020204" pitchFamily="34" charset="0"/>
                      </a:endParaRPr>
                    </a:p>
                  </a:txBody>
                  <a:tcPr marL="6874" marR="6874" marT="6874" marB="0" anchor="ctr"/>
                </a:tc>
                <a:tc rowSpan="2">
                  <a:txBody>
                    <a:bodyPr/>
                    <a:lstStyle/>
                    <a:p>
                      <a:pPr algn="ctr" fontAlgn="ctr"/>
                      <a:r>
                        <a:rPr lang="ru-RU" sz="1000" b="1" u="none" strike="noStrike" dirty="0">
                          <a:effectLst/>
                          <a:latin typeface="Arial" panose="020B0604020202020204" pitchFamily="34" charset="0"/>
                          <a:cs typeface="Arial" panose="020B0604020202020204" pitchFamily="34" charset="0"/>
                        </a:rPr>
                        <a:t>Исполнено за 2023 год</a:t>
                      </a:r>
                      <a:endParaRPr lang="ru-RU" sz="1000" b="1" i="0" u="none" strike="noStrike" dirty="0">
                        <a:solidFill>
                          <a:srgbClr val="000000"/>
                        </a:solidFill>
                        <a:effectLst/>
                        <a:latin typeface="Arial" panose="020B0604020202020204" pitchFamily="34" charset="0"/>
                        <a:cs typeface="Arial" panose="020B0604020202020204" pitchFamily="34" charset="0"/>
                      </a:endParaRPr>
                    </a:p>
                  </a:txBody>
                  <a:tcPr marL="6874" marR="6874" marT="6874" marB="0" anchor="ctr"/>
                </a:tc>
                <a:tc gridSpan="3">
                  <a:txBody>
                    <a:bodyPr/>
                    <a:lstStyle/>
                    <a:p>
                      <a:pPr algn="ctr" fontAlgn="ctr"/>
                      <a:r>
                        <a:rPr lang="ru-RU" sz="1000" b="1" u="none" strike="noStrike" dirty="0">
                          <a:effectLst/>
                          <a:latin typeface="Arial" panose="020B0604020202020204" pitchFamily="34" charset="0"/>
                          <a:cs typeface="Arial" panose="020B0604020202020204" pitchFamily="34" charset="0"/>
                        </a:rPr>
                        <a:t>2024 год</a:t>
                      </a:r>
                      <a:endParaRPr lang="ru-RU" sz="1000" b="1" i="0" u="none" strike="noStrike" dirty="0">
                        <a:solidFill>
                          <a:srgbClr val="000000"/>
                        </a:solidFill>
                        <a:effectLst/>
                        <a:latin typeface="Arial" panose="020B0604020202020204" pitchFamily="34" charset="0"/>
                        <a:cs typeface="Arial" panose="020B0604020202020204" pitchFamily="34" charset="0"/>
                      </a:endParaRPr>
                    </a:p>
                  </a:txBody>
                  <a:tcPr marL="6874" marR="6874" marT="6874" marB="0" anchor="ct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293956293"/>
                  </a:ext>
                </a:extLst>
              </a:tr>
              <a:tr h="446796">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000" b="1" i="0" u="none" strike="noStrike" dirty="0">
                          <a:solidFill>
                            <a:srgbClr val="000000"/>
                          </a:solidFill>
                          <a:effectLst/>
                          <a:latin typeface="Arial" panose="020B0604020202020204" pitchFamily="34" charset="0"/>
                          <a:cs typeface="Arial" panose="020B0604020202020204" pitchFamily="34" charset="0"/>
                        </a:rPr>
                        <a:t>Утвержденные бюджетные назначения</a:t>
                      </a:r>
                    </a:p>
                  </a:txBody>
                  <a:tcPr marL="6874" marR="6874" marT="6874" marB="0" anchor="ctr"/>
                </a:tc>
                <a:tc>
                  <a:txBody>
                    <a:bodyPr/>
                    <a:lstStyle/>
                    <a:p>
                      <a:pPr algn="ctr" fontAlgn="ctr"/>
                      <a:r>
                        <a:rPr lang="ru-RU" sz="1000" b="1" u="none" strike="noStrike" dirty="0">
                          <a:effectLst/>
                          <a:latin typeface="Arial" panose="020B0604020202020204" pitchFamily="34" charset="0"/>
                          <a:cs typeface="Arial" panose="020B0604020202020204" pitchFamily="34" charset="0"/>
                        </a:rPr>
                        <a:t>Исполнено</a:t>
                      </a:r>
                      <a:endParaRPr lang="ru-RU" sz="1000" b="1" i="0" u="none" strike="noStrike" dirty="0">
                        <a:solidFill>
                          <a:srgbClr val="000000"/>
                        </a:solidFill>
                        <a:effectLst/>
                        <a:latin typeface="Arial" panose="020B0604020202020204" pitchFamily="34" charset="0"/>
                        <a:cs typeface="Arial" panose="020B0604020202020204" pitchFamily="34" charset="0"/>
                      </a:endParaRPr>
                    </a:p>
                  </a:txBody>
                  <a:tcPr marL="6874" marR="6874" marT="6874" marB="0" anchor="ctr"/>
                </a:tc>
                <a:tc>
                  <a:txBody>
                    <a:bodyPr/>
                    <a:lstStyle/>
                    <a:p>
                      <a:pPr algn="ctr" fontAlgn="ctr"/>
                      <a:r>
                        <a:rPr lang="ru-RU" sz="1000" b="1" u="none" strike="noStrike" dirty="0">
                          <a:effectLst/>
                          <a:latin typeface="Arial" panose="020B0604020202020204" pitchFamily="34" charset="0"/>
                          <a:cs typeface="Arial" panose="020B0604020202020204" pitchFamily="34" charset="0"/>
                        </a:rPr>
                        <a:t>% исполнения к утвержденным назначениям</a:t>
                      </a:r>
                      <a:endParaRPr lang="ru-RU" sz="1000" b="1" i="0" u="none" strike="noStrike" dirty="0">
                        <a:solidFill>
                          <a:srgbClr val="000000"/>
                        </a:solidFill>
                        <a:effectLst/>
                        <a:latin typeface="Arial" panose="020B0604020202020204" pitchFamily="34" charset="0"/>
                        <a:cs typeface="Arial" panose="020B0604020202020204" pitchFamily="34" charset="0"/>
                      </a:endParaRPr>
                    </a:p>
                  </a:txBody>
                  <a:tcPr marL="6874" marR="6874" marT="6874" marB="0" anchor="ctr"/>
                </a:tc>
                <a:extLst>
                  <a:ext uri="{0D108BD9-81ED-4DB2-BD59-A6C34878D82A}">
                    <a16:rowId xmlns:a16="http://schemas.microsoft.com/office/drawing/2014/main" val="3022830004"/>
                  </a:ext>
                </a:extLst>
              </a:tr>
              <a:tr h="172335">
                <a:tc>
                  <a:txBody>
                    <a:bodyPr/>
                    <a:lstStyle/>
                    <a:p>
                      <a:pPr algn="ctr" fontAlgn="ctr"/>
                      <a:r>
                        <a:rPr lang="ru-RU" sz="1000" u="none" strike="noStrike">
                          <a:effectLst/>
                        </a:rPr>
                        <a:t>1</a:t>
                      </a:r>
                      <a:endParaRPr lang="ru-RU" sz="1000" b="0" i="0" u="none" strike="noStrike">
                        <a:solidFill>
                          <a:srgbClr val="000000"/>
                        </a:solidFill>
                        <a:effectLst/>
                        <a:latin typeface="Times New Roman" panose="02020603050405020304" pitchFamily="18" charset="0"/>
                      </a:endParaRPr>
                    </a:p>
                  </a:txBody>
                  <a:tcPr marL="6874" marR="6874" marT="6874" marB="0" anchor="ctr"/>
                </a:tc>
                <a:tc>
                  <a:txBody>
                    <a:bodyPr/>
                    <a:lstStyle/>
                    <a:p>
                      <a:pPr algn="ctr" fontAlgn="ctr"/>
                      <a:r>
                        <a:rPr lang="ru-RU" sz="1000" u="none" strike="noStrike" dirty="0">
                          <a:effectLst/>
                        </a:rPr>
                        <a:t>2 </a:t>
                      </a:r>
                      <a:endParaRPr lang="ru-RU" sz="1000" b="0" i="0" u="none" strike="noStrike" dirty="0">
                        <a:solidFill>
                          <a:srgbClr val="000000"/>
                        </a:solidFill>
                        <a:effectLst/>
                        <a:latin typeface="Times New Roman" panose="02020603050405020304" pitchFamily="18" charset="0"/>
                      </a:endParaRPr>
                    </a:p>
                  </a:txBody>
                  <a:tcPr marL="6874" marR="6874" marT="6874" marB="0" anchor="ctr"/>
                </a:tc>
                <a:tc>
                  <a:txBody>
                    <a:bodyPr/>
                    <a:lstStyle/>
                    <a:p>
                      <a:pPr algn="ctr" fontAlgn="ctr"/>
                      <a:r>
                        <a:rPr lang="ru-RU" sz="1000" b="0" i="0" u="none" strike="noStrike" dirty="0">
                          <a:solidFill>
                            <a:srgbClr val="000000"/>
                          </a:solidFill>
                          <a:effectLst/>
                          <a:latin typeface="Times New Roman" panose="02020603050405020304" pitchFamily="18" charset="0"/>
                        </a:rPr>
                        <a:t>3</a:t>
                      </a:r>
                    </a:p>
                  </a:txBody>
                  <a:tcPr marL="6874" marR="6874" marT="6874" marB="0" anchor="ctr"/>
                </a:tc>
                <a:tc>
                  <a:txBody>
                    <a:bodyPr/>
                    <a:lstStyle/>
                    <a:p>
                      <a:pPr algn="ctr" fontAlgn="ctr"/>
                      <a:r>
                        <a:rPr lang="ru-RU" sz="1000" b="0" i="0" u="none" strike="noStrike" dirty="0">
                          <a:solidFill>
                            <a:srgbClr val="000000"/>
                          </a:solidFill>
                          <a:effectLst/>
                          <a:latin typeface="Times New Roman" panose="02020603050405020304" pitchFamily="18" charset="0"/>
                        </a:rPr>
                        <a:t>4</a:t>
                      </a:r>
                    </a:p>
                  </a:txBody>
                  <a:tcPr marL="6874" marR="6874" marT="6874" marB="0" anchor="ctr"/>
                </a:tc>
                <a:tc>
                  <a:txBody>
                    <a:bodyPr/>
                    <a:lstStyle/>
                    <a:p>
                      <a:pPr algn="ctr" fontAlgn="b"/>
                      <a:r>
                        <a:rPr lang="ru-RU" sz="1000" b="0" i="0" u="none" strike="noStrike" dirty="0">
                          <a:solidFill>
                            <a:srgbClr val="000000"/>
                          </a:solidFill>
                          <a:effectLst/>
                          <a:latin typeface="Times New Roman" panose="02020603050405020304" pitchFamily="18" charset="0"/>
                        </a:rPr>
                        <a:t>5</a:t>
                      </a:r>
                    </a:p>
                  </a:txBody>
                  <a:tcPr marL="6874" marR="6874" marT="6874" marB="0" anchor="b"/>
                </a:tc>
                <a:tc>
                  <a:txBody>
                    <a:bodyPr/>
                    <a:lstStyle/>
                    <a:p>
                      <a:pPr algn="ctr" fontAlgn="b"/>
                      <a:r>
                        <a:rPr lang="ru-RU" sz="1000" b="0" i="0" u="none" strike="noStrike" dirty="0">
                          <a:solidFill>
                            <a:srgbClr val="000000"/>
                          </a:solidFill>
                          <a:effectLst/>
                          <a:latin typeface="Times New Roman" panose="02020603050405020304" pitchFamily="18" charset="0"/>
                        </a:rPr>
                        <a:t>6</a:t>
                      </a:r>
                    </a:p>
                  </a:txBody>
                  <a:tcPr marL="6874" marR="6874" marT="6874" marB="0" anchor="b"/>
                </a:tc>
                <a:extLst>
                  <a:ext uri="{0D108BD9-81ED-4DB2-BD59-A6C34878D82A}">
                    <a16:rowId xmlns:a16="http://schemas.microsoft.com/office/drawing/2014/main" val="1691465842"/>
                  </a:ext>
                </a:extLst>
              </a:tr>
              <a:tr h="331967">
                <a:tc>
                  <a:txBody>
                    <a:bodyPr/>
                    <a:lstStyle/>
                    <a:p>
                      <a:pPr algn="l" fontAlgn="ctr"/>
                      <a:r>
                        <a:rPr lang="ru-RU" sz="1100" b="1" i="0" u="none" strike="noStrike" dirty="0">
                          <a:solidFill>
                            <a:srgbClr val="000000"/>
                          </a:solidFill>
                          <a:effectLst/>
                          <a:latin typeface="Times New Roman" panose="02020603050405020304" pitchFamily="18" charset="0"/>
                        </a:rPr>
                        <a:t>ДОХОДЫ ОТ ПРОДАЖИ МАТЕРИАЛЬНЫХ И НЕМАТЕРИАЛЬНЫХ АКТИВОВ</a:t>
                      </a:r>
                    </a:p>
                  </a:txBody>
                  <a:tcPr marL="9525" marR="9525" marT="9525" marB="0" anchor="ctr"/>
                </a:tc>
                <a:tc>
                  <a:txBody>
                    <a:bodyPr/>
                    <a:lstStyle/>
                    <a:p>
                      <a:pPr algn="ctr" fontAlgn="ctr"/>
                      <a:r>
                        <a:rPr lang="ru-RU" sz="1100" b="1" i="0" u="none" strike="noStrike" dirty="0">
                          <a:solidFill>
                            <a:srgbClr val="000000"/>
                          </a:solidFill>
                          <a:effectLst/>
                          <a:latin typeface="Times New Roman" panose="02020603050405020304" pitchFamily="18" charset="0"/>
                        </a:rPr>
                        <a:t>00011400000000000000</a:t>
                      </a:r>
                    </a:p>
                  </a:txBody>
                  <a:tcPr marL="9525" marR="9525" marT="9525" marB="0" anchor="ctr"/>
                </a:tc>
                <a:tc>
                  <a:txBody>
                    <a:bodyPr/>
                    <a:lstStyle/>
                    <a:p>
                      <a:pPr algn="ctr" fontAlgn="ctr"/>
                      <a:r>
                        <a:rPr lang="ru-RU" sz="1100" b="1" i="0" u="none" strike="noStrike">
                          <a:solidFill>
                            <a:srgbClr val="000000"/>
                          </a:solidFill>
                          <a:effectLst/>
                          <a:latin typeface="Times New Roman" panose="02020603050405020304" pitchFamily="18" charset="0"/>
                        </a:rPr>
                        <a:t>259</a:t>
                      </a:r>
                    </a:p>
                  </a:txBody>
                  <a:tcPr marL="9525" marR="9525" marT="9525" marB="0" anchor="ctr"/>
                </a:tc>
                <a:tc>
                  <a:txBody>
                    <a:bodyPr/>
                    <a:lstStyle/>
                    <a:p>
                      <a:pPr algn="ctr" fontAlgn="ctr"/>
                      <a:r>
                        <a:rPr lang="ru-RU" sz="1100" b="1" i="0" u="none" strike="noStrike">
                          <a:solidFill>
                            <a:srgbClr val="000000"/>
                          </a:solidFill>
                          <a:effectLst/>
                          <a:latin typeface="Times New Roman" panose="02020603050405020304" pitchFamily="18" charset="0"/>
                        </a:rPr>
                        <a:t>276</a:t>
                      </a:r>
                    </a:p>
                  </a:txBody>
                  <a:tcPr marL="9525" marR="9525" marT="9525" marB="0" anchor="ctr"/>
                </a:tc>
                <a:tc>
                  <a:txBody>
                    <a:bodyPr/>
                    <a:lstStyle/>
                    <a:p>
                      <a:pPr algn="ctr" fontAlgn="ctr"/>
                      <a:r>
                        <a:rPr lang="ru-RU" sz="1100" b="1" i="0" u="none" strike="noStrike">
                          <a:solidFill>
                            <a:srgbClr val="000000"/>
                          </a:solidFill>
                          <a:effectLst/>
                          <a:latin typeface="Times New Roman" panose="02020603050405020304" pitchFamily="18" charset="0"/>
                        </a:rPr>
                        <a:t>418,3</a:t>
                      </a:r>
                    </a:p>
                  </a:txBody>
                  <a:tcPr marL="9525" marR="9525" marT="9525" marB="0" anchor="ctr"/>
                </a:tc>
                <a:tc>
                  <a:txBody>
                    <a:bodyPr/>
                    <a:lstStyle/>
                    <a:p>
                      <a:pPr algn="ctr" fontAlgn="ctr"/>
                      <a:r>
                        <a:rPr lang="ru-RU" sz="1100" b="1" i="0" u="none" strike="noStrike">
                          <a:solidFill>
                            <a:srgbClr val="000000"/>
                          </a:solidFill>
                          <a:effectLst/>
                          <a:latin typeface="Times New Roman" panose="02020603050405020304" pitchFamily="18" charset="0"/>
                        </a:rPr>
                        <a:t>151,6</a:t>
                      </a:r>
                    </a:p>
                  </a:txBody>
                  <a:tcPr marL="9525" marR="9525" marT="9525" marB="0" anchor="ctr"/>
                </a:tc>
                <a:extLst>
                  <a:ext uri="{0D108BD9-81ED-4DB2-BD59-A6C34878D82A}">
                    <a16:rowId xmlns:a16="http://schemas.microsoft.com/office/drawing/2014/main" val="3954063722"/>
                  </a:ext>
                </a:extLst>
              </a:tr>
              <a:tr h="977561">
                <a:tc>
                  <a:txBody>
                    <a:bodyPr/>
                    <a:lstStyle/>
                    <a:p>
                      <a:pPr algn="l" fontAlgn="ctr"/>
                      <a:r>
                        <a:rPr lang="ru-RU" sz="1100" b="0" i="0" u="none" strike="noStrike">
                          <a:solidFill>
                            <a:srgbClr val="000000"/>
                          </a:solidFill>
                          <a:effectLst/>
                          <a:latin typeface="Times New Roman" panose="02020603050405020304" pitchFamily="18" charset="0"/>
                        </a:rPr>
                        <a:t>Доходы от реализации имущества, находящегося в государственной и муниципальной собственности (за исключением движимого имущества бюджетных и автономных учреждений, а также имущества государственных и муниципальных унитарных предприятий, в том числе казенных)</a:t>
                      </a:r>
                    </a:p>
                  </a:txBody>
                  <a:tcPr marL="9525" marR="9525" marT="9525" marB="0" anchor="ctr"/>
                </a:tc>
                <a:tc>
                  <a:txBody>
                    <a:bodyPr/>
                    <a:lstStyle/>
                    <a:p>
                      <a:pPr algn="ctr" fontAlgn="ctr"/>
                      <a:r>
                        <a:rPr lang="ru-RU" sz="1100" b="1" i="0" u="none" strike="noStrike" dirty="0">
                          <a:solidFill>
                            <a:srgbClr val="000000"/>
                          </a:solidFill>
                          <a:effectLst/>
                          <a:latin typeface="Times New Roman" panose="02020603050405020304" pitchFamily="18" charset="0"/>
                        </a:rPr>
                        <a:t>00011402000000000000</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4,1</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2,2 </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2,6</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118,2</a:t>
                      </a:r>
                    </a:p>
                  </a:txBody>
                  <a:tcPr marL="9525" marR="9525" marT="9525" marB="0" anchor="ctr"/>
                </a:tc>
                <a:extLst>
                  <a:ext uri="{0D108BD9-81ED-4DB2-BD59-A6C34878D82A}">
                    <a16:rowId xmlns:a16="http://schemas.microsoft.com/office/drawing/2014/main" val="3549730743"/>
                  </a:ext>
                </a:extLst>
              </a:tr>
              <a:tr h="331967">
                <a:tc>
                  <a:txBody>
                    <a:bodyPr/>
                    <a:lstStyle/>
                    <a:p>
                      <a:pPr algn="l" fontAlgn="ctr"/>
                      <a:r>
                        <a:rPr lang="ru-RU" sz="1100" b="0" i="0" u="none" strike="noStrike">
                          <a:solidFill>
                            <a:srgbClr val="000000"/>
                          </a:solidFill>
                          <a:effectLst/>
                          <a:latin typeface="Times New Roman" panose="02020603050405020304" pitchFamily="18" charset="0"/>
                        </a:rPr>
                        <a:t>Доходы от продажи земельных участков, находящихся в государственной и муниципальной собственности</a:t>
                      </a:r>
                    </a:p>
                  </a:txBody>
                  <a:tcPr marL="9525" marR="9525" marT="9525" marB="0" anchor="ctr"/>
                </a:tc>
                <a:tc>
                  <a:txBody>
                    <a:bodyPr/>
                    <a:lstStyle/>
                    <a:p>
                      <a:pPr algn="ctr" fontAlgn="ctr"/>
                      <a:r>
                        <a:rPr lang="ru-RU" sz="1100" b="1" i="0" u="none" strike="noStrike" dirty="0">
                          <a:solidFill>
                            <a:srgbClr val="000000"/>
                          </a:solidFill>
                          <a:effectLst/>
                          <a:latin typeface="Times New Roman" panose="02020603050405020304" pitchFamily="18" charset="0"/>
                        </a:rPr>
                        <a:t>00011406000000000430</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97,1</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153,8 </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228,9</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148,8</a:t>
                      </a:r>
                    </a:p>
                  </a:txBody>
                  <a:tcPr marL="9525" marR="9525" marT="9525" marB="0" anchor="ctr"/>
                </a:tc>
                <a:extLst>
                  <a:ext uri="{0D108BD9-81ED-4DB2-BD59-A6C34878D82A}">
                    <a16:rowId xmlns:a16="http://schemas.microsoft.com/office/drawing/2014/main" val="1753113448"/>
                  </a:ext>
                </a:extLst>
              </a:tr>
              <a:tr h="816163">
                <a:tc>
                  <a:txBody>
                    <a:bodyPr/>
                    <a:lstStyle/>
                    <a:p>
                      <a:pPr algn="l" fontAlgn="ctr"/>
                      <a:r>
                        <a:rPr lang="ru-RU" sz="1100" b="0" i="0" u="none" strike="noStrike">
                          <a:solidFill>
                            <a:srgbClr val="000000"/>
                          </a:solidFill>
                          <a:effectLst/>
                          <a:latin typeface="Times New Roman" panose="02020603050405020304" pitchFamily="18" charset="0"/>
                        </a:rPr>
                        <a:t>Плата за увеличение площади земельных участков, находящихся в частной собственности, в результате перераспределения таких земельных участков и земель (или) земельных участков, находящихся в государственной или муниципальной собственности</a:t>
                      </a:r>
                    </a:p>
                  </a:txBody>
                  <a:tcPr marL="9525" marR="9525" marT="9525" marB="0" anchor="ctr"/>
                </a:tc>
                <a:tc>
                  <a:txBody>
                    <a:bodyPr/>
                    <a:lstStyle/>
                    <a:p>
                      <a:pPr algn="ctr" fontAlgn="ctr"/>
                      <a:r>
                        <a:rPr lang="ru-RU" sz="1100" b="1" i="0" u="none" strike="noStrike" dirty="0">
                          <a:solidFill>
                            <a:srgbClr val="000000"/>
                          </a:solidFill>
                          <a:effectLst/>
                          <a:latin typeface="Times New Roman" panose="02020603050405020304" pitchFamily="18" charset="0"/>
                        </a:rPr>
                        <a:t>00011406300000000430</a:t>
                      </a:r>
                    </a:p>
                  </a:txBody>
                  <a:tcPr marL="9525" marR="9525" marT="9525" marB="0" anchor="ctr"/>
                </a:tc>
                <a:tc>
                  <a:txBody>
                    <a:bodyPr/>
                    <a:lstStyle/>
                    <a:p>
                      <a:pPr algn="ctr" fontAlgn="ctr"/>
                      <a:r>
                        <a:rPr lang="ru-RU" sz="1100" b="0" i="0" u="none" strike="noStrike" dirty="0">
                          <a:solidFill>
                            <a:srgbClr val="000000"/>
                          </a:solidFill>
                          <a:effectLst/>
                          <a:latin typeface="Times New Roman" panose="02020603050405020304" pitchFamily="18" charset="0"/>
                        </a:rPr>
                        <a:t>157,8</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120,0 </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186,8</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155,7</a:t>
                      </a:r>
                    </a:p>
                  </a:txBody>
                  <a:tcPr marL="9525" marR="9525" marT="9525" marB="0" anchor="ctr"/>
                </a:tc>
                <a:extLst>
                  <a:ext uri="{0D108BD9-81ED-4DB2-BD59-A6C34878D82A}">
                    <a16:rowId xmlns:a16="http://schemas.microsoft.com/office/drawing/2014/main" val="778167352"/>
                  </a:ext>
                </a:extLst>
              </a:tr>
              <a:tr h="202992">
                <a:tc>
                  <a:txBody>
                    <a:bodyPr/>
                    <a:lstStyle/>
                    <a:p>
                      <a:pPr algn="l" fontAlgn="ctr"/>
                      <a:r>
                        <a:rPr lang="ru-RU" sz="1100" b="1" i="0" u="none" strike="noStrike">
                          <a:solidFill>
                            <a:srgbClr val="000000"/>
                          </a:solidFill>
                          <a:effectLst/>
                          <a:latin typeface="Times New Roman" panose="02020603050405020304" pitchFamily="18" charset="0"/>
                        </a:rPr>
                        <a:t>ШТРАФЫ, САНКЦИИ, ВОЗМЕЩЕНИЕ УЩЕРБА</a:t>
                      </a:r>
                    </a:p>
                  </a:txBody>
                  <a:tcPr marL="9525" marR="9525" marT="9525" marB="0" anchor="ctr"/>
                </a:tc>
                <a:tc>
                  <a:txBody>
                    <a:bodyPr/>
                    <a:lstStyle/>
                    <a:p>
                      <a:pPr algn="ctr" fontAlgn="ctr"/>
                      <a:r>
                        <a:rPr lang="ru-RU" sz="1100" b="1" i="0" u="none" strike="noStrike" dirty="0">
                          <a:solidFill>
                            <a:srgbClr val="000000"/>
                          </a:solidFill>
                          <a:effectLst/>
                          <a:latin typeface="Times New Roman" panose="02020603050405020304" pitchFamily="18" charset="0"/>
                        </a:rPr>
                        <a:t>00011600000000000000</a:t>
                      </a:r>
                    </a:p>
                  </a:txBody>
                  <a:tcPr marL="9525" marR="9525" marT="9525" marB="0" anchor="ctr"/>
                </a:tc>
                <a:tc>
                  <a:txBody>
                    <a:bodyPr/>
                    <a:lstStyle/>
                    <a:p>
                      <a:pPr algn="ctr" fontAlgn="ctr"/>
                      <a:r>
                        <a:rPr lang="ru-RU" sz="1100" b="1" i="0" u="none" strike="noStrike">
                          <a:solidFill>
                            <a:srgbClr val="000000"/>
                          </a:solidFill>
                          <a:effectLst/>
                          <a:latin typeface="Times New Roman" panose="02020603050405020304" pitchFamily="18" charset="0"/>
                        </a:rPr>
                        <a:t>19,9</a:t>
                      </a:r>
                    </a:p>
                  </a:txBody>
                  <a:tcPr marL="9525" marR="9525" marT="9525" marB="0" anchor="ctr"/>
                </a:tc>
                <a:tc>
                  <a:txBody>
                    <a:bodyPr/>
                    <a:lstStyle/>
                    <a:p>
                      <a:pPr algn="ctr" fontAlgn="ctr"/>
                      <a:r>
                        <a:rPr lang="ru-RU" sz="1100" b="1" i="0" u="none" strike="noStrike">
                          <a:solidFill>
                            <a:srgbClr val="000000"/>
                          </a:solidFill>
                          <a:effectLst/>
                          <a:latin typeface="Times New Roman" panose="02020603050405020304" pitchFamily="18" charset="0"/>
                        </a:rPr>
                        <a:t>16,5</a:t>
                      </a:r>
                    </a:p>
                  </a:txBody>
                  <a:tcPr marL="9525" marR="9525" marT="9525" marB="0" anchor="ctr"/>
                </a:tc>
                <a:tc>
                  <a:txBody>
                    <a:bodyPr/>
                    <a:lstStyle/>
                    <a:p>
                      <a:pPr algn="ctr" fontAlgn="ctr"/>
                      <a:r>
                        <a:rPr lang="ru-RU" sz="1100" b="1" i="0" u="none" strike="noStrike">
                          <a:solidFill>
                            <a:srgbClr val="000000"/>
                          </a:solidFill>
                          <a:effectLst/>
                          <a:latin typeface="Times New Roman" panose="02020603050405020304" pitchFamily="18" charset="0"/>
                        </a:rPr>
                        <a:t>26,6</a:t>
                      </a:r>
                    </a:p>
                  </a:txBody>
                  <a:tcPr marL="9525" marR="9525" marT="9525" marB="0" anchor="ctr"/>
                </a:tc>
                <a:tc>
                  <a:txBody>
                    <a:bodyPr/>
                    <a:lstStyle/>
                    <a:p>
                      <a:pPr algn="ctr" fontAlgn="ctr"/>
                      <a:r>
                        <a:rPr lang="ru-RU" sz="1100" b="1" i="0" u="none" strike="noStrike">
                          <a:solidFill>
                            <a:srgbClr val="000000"/>
                          </a:solidFill>
                          <a:effectLst/>
                          <a:latin typeface="Times New Roman" panose="02020603050405020304" pitchFamily="18" charset="0"/>
                        </a:rPr>
                        <a:t>161,2</a:t>
                      </a:r>
                    </a:p>
                  </a:txBody>
                  <a:tcPr marL="9525" marR="9525" marT="9525" marB="0" anchor="ctr"/>
                </a:tc>
                <a:extLst>
                  <a:ext uri="{0D108BD9-81ED-4DB2-BD59-A6C34878D82A}">
                    <a16:rowId xmlns:a16="http://schemas.microsoft.com/office/drawing/2014/main" val="1739163323"/>
                  </a:ext>
                </a:extLst>
              </a:tr>
              <a:tr h="517005">
                <a:tc>
                  <a:txBody>
                    <a:bodyPr/>
                    <a:lstStyle/>
                    <a:p>
                      <a:pPr algn="l" fontAlgn="ctr"/>
                      <a:r>
                        <a:rPr lang="ru-RU" sz="1100" b="0" i="0" u="none" strike="noStrike" dirty="0">
                          <a:solidFill>
                            <a:srgbClr val="000000"/>
                          </a:solidFill>
                          <a:effectLst/>
                          <a:latin typeface="Times New Roman" panose="02020603050405020304" pitchFamily="18" charset="0"/>
                        </a:rPr>
                        <a:t>Административные штрафы, установленные Кодексом Российской Федерации об административных правонарушениях</a:t>
                      </a:r>
                    </a:p>
                  </a:txBody>
                  <a:tcPr marL="9525" marR="9525" marT="9525" marB="0" anchor="ctr"/>
                </a:tc>
                <a:tc>
                  <a:txBody>
                    <a:bodyPr/>
                    <a:lstStyle/>
                    <a:p>
                      <a:pPr algn="ctr" fontAlgn="ctr"/>
                      <a:r>
                        <a:rPr lang="ru-RU" sz="1100" b="1" i="0" u="none" strike="noStrike" dirty="0">
                          <a:solidFill>
                            <a:srgbClr val="000000"/>
                          </a:solidFill>
                          <a:effectLst/>
                          <a:latin typeface="Times New Roman" panose="02020603050405020304" pitchFamily="18" charset="0"/>
                        </a:rPr>
                        <a:t>00011601000010000140</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1,4</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1,9 </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4,4 </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231,6</a:t>
                      </a:r>
                    </a:p>
                  </a:txBody>
                  <a:tcPr marL="9525" marR="9525" marT="9525" marB="0" anchor="ctr"/>
                </a:tc>
                <a:extLst>
                  <a:ext uri="{0D108BD9-81ED-4DB2-BD59-A6C34878D82A}">
                    <a16:rowId xmlns:a16="http://schemas.microsoft.com/office/drawing/2014/main" val="3012470514"/>
                  </a:ext>
                </a:extLst>
              </a:tr>
              <a:tr h="493366">
                <a:tc>
                  <a:txBody>
                    <a:bodyPr/>
                    <a:lstStyle/>
                    <a:p>
                      <a:pPr algn="l" fontAlgn="ctr"/>
                      <a:r>
                        <a:rPr lang="ru-RU" sz="1100" b="0" i="0" u="none" strike="noStrike" dirty="0">
                          <a:solidFill>
                            <a:srgbClr val="000000"/>
                          </a:solidFill>
                          <a:effectLst/>
                          <a:latin typeface="Times New Roman" panose="02020603050405020304" pitchFamily="18" charset="0"/>
                        </a:rPr>
                        <a:t>Административные штрафы, установленные законами субъектов Российской Федерации об административных правонарушениях</a:t>
                      </a:r>
                    </a:p>
                  </a:txBody>
                  <a:tcPr marL="9525" marR="9525" marT="9525" marB="0" anchor="ctr"/>
                </a:tc>
                <a:tc>
                  <a:txBody>
                    <a:bodyPr/>
                    <a:lstStyle/>
                    <a:p>
                      <a:pPr algn="ctr" fontAlgn="ctr"/>
                      <a:r>
                        <a:rPr lang="ru-RU" sz="1100" b="1" i="0" u="none" strike="noStrike" dirty="0">
                          <a:solidFill>
                            <a:srgbClr val="000000"/>
                          </a:solidFill>
                          <a:effectLst/>
                          <a:latin typeface="Times New Roman" panose="02020603050405020304" pitchFamily="18" charset="0"/>
                        </a:rPr>
                        <a:t>00011602000020000140</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0,9</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0,7 </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2,2 </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314,3</a:t>
                      </a:r>
                    </a:p>
                  </a:txBody>
                  <a:tcPr marL="9525" marR="9525" marT="9525" marB="0" anchor="ctr"/>
                </a:tc>
                <a:extLst>
                  <a:ext uri="{0D108BD9-81ED-4DB2-BD59-A6C34878D82A}">
                    <a16:rowId xmlns:a16="http://schemas.microsoft.com/office/drawing/2014/main" val="2789572292"/>
                  </a:ext>
                </a:extLst>
              </a:tr>
              <a:tr h="1300358">
                <a:tc>
                  <a:txBody>
                    <a:bodyPr/>
                    <a:lstStyle/>
                    <a:p>
                      <a:pPr algn="l" fontAlgn="ctr"/>
                      <a:r>
                        <a:rPr lang="ru-RU" sz="1100" b="0" i="0" u="none" strike="noStrike" dirty="0">
                          <a:solidFill>
                            <a:srgbClr val="000000"/>
                          </a:solidFill>
                          <a:effectLst/>
                          <a:latin typeface="Times New Roman" panose="02020603050405020304" pitchFamily="18" charset="0"/>
                        </a:rPr>
                        <a:t>Штрафы, неустойки, пени, уплаченные в соответствии с законом или договором в случае неисполнения или ненадлежащего исполнения обязательств перед государственным (муниципальным) органом, органом управления государственным внебюджетным фондом, казенным учреждением, Центральным банком Российской Федерации, иной организацией, действующей от имени Российской Федерации</a:t>
                      </a:r>
                    </a:p>
                  </a:txBody>
                  <a:tcPr marL="9525" marR="9525" marT="9525" marB="0" anchor="ctr"/>
                </a:tc>
                <a:tc>
                  <a:txBody>
                    <a:bodyPr/>
                    <a:lstStyle/>
                    <a:p>
                      <a:pPr algn="ctr" fontAlgn="ctr"/>
                      <a:r>
                        <a:rPr lang="ru-RU" sz="1100" b="1" i="0" u="none" strike="noStrike" dirty="0">
                          <a:solidFill>
                            <a:srgbClr val="000000"/>
                          </a:solidFill>
                          <a:effectLst/>
                          <a:latin typeface="Times New Roman" panose="02020603050405020304" pitchFamily="18" charset="0"/>
                        </a:rPr>
                        <a:t>00011607000000000140</a:t>
                      </a:r>
                    </a:p>
                  </a:txBody>
                  <a:tcPr marL="9525" marR="9525" marT="9525" marB="0" anchor="ctr"/>
                </a:tc>
                <a:tc>
                  <a:txBody>
                    <a:bodyPr/>
                    <a:lstStyle/>
                    <a:p>
                      <a:pPr algn="ctr" fontAlgn="ctr"/>
                      <a:r>
                        <a:rPr lang="ru-RU" sz="1100" b="0" i="0" u="none" strike="noStrike" dirty="0">
                          <a:solidFill>
                            <a:srgbClr val="000000"/>
                          </a:solidFill>
                          <a:effectLst/>
                          <a:latin typeface="Times New Roman" panose="02020603050405020304" pitchFamily="18" charset="0"/>
                        </a:rPr>
                        <a:t>4,5</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5,2 </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7,3 </a:t>
                      </a:r>
                    </a:p>
                  </a:txBody>
                  <a:tcPr marL="9525" marR="9525" marT="9525" marB="0" anchor="ctr"/>
                </a:tc>
                <a:tc>
                  <a:txBody>
                    <a:bodyPr/>
                    <a:lstStyle/>
                    <a:p>
                      <a:pPr algn="ctr" fontAlgn="ctr"/>
                      <a:r>
                        <a:rPr lang="ru-RU" sz="1100" b="0" i="0" u="none" strike="noStrike" dirty="0">
                          <a:solidFill>
                            <a:srgbClr val="000000"/>
                          </a:solidFill>
                          <a:effectLst/>
                          <a:latin typeface="Times New Roman" panose="02020603050405020304" pitchFamily="18" charset="0"/>
                        </a:rPr>
                        <a:t>140,4</a:t>
                      </a:r>
                    </a:p>
                  </a:txBody>
                  <a:tcPr marL="9525" marR="9525" marT="9525" marB="0" anchor="ctr"/>
                </a:tc>
                <a:extLst>
                  <a:ext uri="{0D108BD9-81ED-4DB2-BD59-A6C34878D82A}">
                    <a16:rowId xmlns:a16="http://schemas.microsoft.com/office/drawing/2014/main" val="1140131084"/>
                  </a:ext>
                </a:extLst>
              </a:tr>
            </a:tbl>
          </a:graphicData>
        </a:graphic>
      </p:graphicFrame>
    </p:spTree>
    <p:extLst>
      <p:ext uri="{BB962C8B-B14F-4D97-AF65-F5344CB8AC3E}">
        <p14:creationId xmlns:p14="http://schemas.microsoft.com/office/powerpoint/2010/main" val="3620986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F29A8-64A6-B36D-39B2-F1C7827C18A0}"/>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732F66-145B-0984-6FEA-0F7B978216F7}"/>
              </a:ext>
            </a:extLst>
          </p:cNvPr>
          <p:cNvSpPr>
            <a:spLocks noGrp="1"/>
          </p:cNvSpPr>
          <p:nvPr>
            <p:ph type="title"/>
          </p:nvPr>
        </p:nvSpPr>
        <p:spPr>
          <a:xfrm>
            <a:off x="1016488" y="-133074"/>
            <a:ext cx="9784080" cy="1508760"/>
          </a:xfrm>
        </p:spPr>
        <p:txBody>
          <a:bodyPr>
            <a:normAutofit/>
          </a:bodyPr>
          <a:lstStyle/>
          <a:p>
            <a:r>
              <a:rPr lang="ru-RU" sz="1600" b="1" dirty="0"/>
              <a:t>Объем и структура налоговых, неналоговых доходов и межбюджетных трансфертов </a:t>
            </a:r>
            <a:r>
              <a:rPr lang="ru-RU" sz="1800" b="1" dirty="0"/>
              <a:t>бюджета Рузского городского округа Московской области </a:t>
            </a:r>
            <a:r>
              <a:rPr lang="ru-RU" sz="1200" b="1" dirty="0"/>
              <a:t>(млн. рублей)</a:t>
            </a:r>
            <a:endParaRPr lang="ru-RU" sz="1200" dirty="0"/>
          </a:p>
        </p:txBody>
      </p:sp>
      <p:graphicFrame>
        <p:nvGraphicFramePr>
          <p:cNvPr id="3" name="Таблица 2">
            <a:extLst>
              <a:ext uri="{FF2B5EF4-FFF2-40B4-BE49-F238E27FC236}">
                <a16:creationId xmlns:a16="http://schemas.microsoft.com/office/drawing/2014/main" id="{EA896240-018A-C733-F5C6-BCAB0C04E60F}"/>
              </a:ext>
            </a:extLst>
          </p:cNvPr>
          <p:cNvGraphicFramePr>
            <a:graphicFrameLocks noGrp="1"/>
          </p:cNvGraphicFramePr>
          <p:nvPr>
            <p:extLst>
              <p:ext uri="{D42A27DB-BD31-4B8C-83A1-F6EECF244321}">
                <p14:modId xmlns:p14="http://schemas.microsoft.com/office/powerpoint/2010/main" val="2505086729"/>
              </p:ext>
            </p:extLst>
          </p:nvPr>
        </p:nvGraphicFramePr>
        <p:xfrm>
          <a:off x="381741" y="967666"/>
          <a:ext cx="11416685" cy="5814138"/>
        </p:xfrm>
        <a:graphic>
          <a:graphicData uri="http://schemas.openxmlformats.org/drawingml/2006/table">
            <a:tbl>
              <a:tblPr>
                <a:tableStyleId>{5C22544A-7EE6-4342-B048-85BDC9FD1C3A}</a:tableStyleId>
              </a:tblPr>
              <a:tblGrid>
                <a:gridCol w="3572468">
                  <a:extLst>
                    <a:ext uri="{9D8B030D-6E8A-4147-A177-3AD203B41FA5}">
                      <a16:colId xmlns:a16="http://schemas.microsoft.com/office/drawing/2014/main" val="1509846572"/>
                    </a:ext>
                  </a:extLst>
                </a:gridCol>
                <a:gridCol w="2064959">
                  <a:extLst>
                    <a:ext uri="{9D8B030D-6E8A-4147-A177-3AD203B41FA5}">
                      <a16:colId xmlns:a16="http://schemas.microsoft.com/office/drawing/2014/main" val="1893340003"/>
                    </a:ext>
                  </a:extLst>
                </a:gridCol>
                <a:gridCol w="1504969">
                  <a:extLst>
                    <a:ext uri="{9D8B030D-6E8A-4147-A177-3AD203B41FA5}">
                      <a16:colId xmlns:a16="http://schemas.microsoft.com/office/drawing/2014/main" val="4203997979"/>
                    </a:ext>
                  </a:extLst>
                </a:gridCol>
                <a:gridCol w="1312474">
                  <a:extLst>
                    <a:ext uri="{9D8B030D-6E8A-4147-A177-3AD203B41FA5}">
                      <a16:colId xmlns:a16="http://schemas.microsoft.com/office/drawing/2014/main" val="1787425308"/>
                    </a:ext>
                  </a:extLst>
                </a:gridCol>
                <a:gridCol w="1504969">
                  <a:extLst>
                    <a:ext uri="{9D8B030D-6E8A-4147-A177-3AD203B41FA5}">
                      <a16:colId xmlns:a16="http://schemas.microsoft.com/office/drawing/2014/main" val="1338824444"/>
                    </a:ext>
                  </a:extLst>
                </a:gridCol>
                <a:gridCol w="1456846">
                  <a:extLst>
                    <a:ext uri="{9D8B030D-6E8A-4147-A177-3AD203B41FA5}">
                      <a16:colId xmlns:a16="http://schemas.microsoft.com/office/drawing/2014/main" val="3459758684"/>
                    </a:ext>
                  </a:extLst>
                </a:gridCol>
              </a:tblGrid>
              <a:tr h="153938">
                <a:tc rowSpan="2">
                  <a:txBody>
                    <a:bodyPr/>
                    <a:lstStyle/>
                    <a:p>
                      <a:pPr algn="ctr" fontAlgn="ctr"/>
                      <a:r>
                        <a:rPr lang="ru-RU" sz="1000" b="1" u="none" strike="noStrike" dirty="0">
                          <a:effectLst/>
                          <a:latin typeface="Arial" panose="020B0604020202020204" pitchFamily="34" charset="0"/>
                          <a:cs typeface="Arial" panose="020B0604020202020204" pitchFamily="34" charset="0"/>
                        </a:rPr>
                        <a:t>Наименование показателя</a:t>
                      </a:r>
                      <a:endParaRPr lang="ru-RU" sz="1000" b="1" i="0" u="none" strike="noStrike" dirty="0">
                        <a:solidFill>
                          <a:srgbClr val="000000"/>
                        </a:solidFill>
                        <a:effectLst/>
                        <a:latin typeface="Arial" panose="020B0604020202020204" pitchFamily="34" charset="0"/>
                        <a:cs typeface="Arial" panose="020B0604020202020204" pitchFamily="34" charset="0"/>
                      </a:endParaRPr>
                    </a:p>
                  </a:txBody>
                  <a:tcPr marL="6874" marR="6874" marT="6874" marB="0" anchor="ctr"/>
                </a:tc>
                <a:tc rowSpan="2">
                  <a:txBody>
                    <a:bodyPr/>
                    <a:lstStyle/>
                    <a:p>
                      <a:pPr algn="ctr" fontAlgn="ctr"/>
                      <a:r>
                        <a:rPr lang="ru-RU" sz="1000" b="1" u="none" strike="noStrike" dirty="0">
                          <a:effectLst/>
                          <a:latin typeface="Arial" panose="020B0604020202020204" pitchFamily="34" charset="0"/>
                          <a:cs typeface="Arial" panose="020B0604020202020204" pitchFamily="34" charset="0"/>
                        </a:rPr>
                        <a:t>Код дохода по бюджетной классификации</a:t>
                      </a:r>
                      <a:endParaRPr lang="ru-RU" sz="1000" b="1" i="0" u="none" strike="noStrike" dirty="0">
                        <a:solidFill>
                          <a:srgbClr val="000000"/>
                        </a:solidFill>
                        <a:effectLst/>
                        <a:latin typeface="Arial" panose="020B0604020202020204" pitchFamily="34" charset="0"/>
                        <a:cs typeface="Arial" panose="020B0604020202020204" pitchFamily="34" charset="0"/>
                      </a:endParaRPr>
                    </a:p>
                  </a:txBody>
                  <a:tcPr marL="6874" marR="6874" marT="6874" marB="0" anchor="ctr"/>
                </a:tc>
                <a:tc rowSpan="2">
                  <a:txBody>
                    <a:bodyPr/>
                    <a:lstStyle/>
                    <a:p>
                      <a:pPr algn="ctr" fontAlgn="ctr"/>
                      <a:r>
                        <a:rPr lang="ru-RU" sz="1000" b="1" u="none" strike="noStrike" dirty="0">
                          <a:effectLst/>
                          <a:latin typeface="Arial" panose="020B0604020202020204" pitchFamily="34" charset="0"/>
                          <a:cs typeface="Arial" panose="020B0604020202020204" pitchFamily="34" charset="0"/>
                        </a:rPr>
                        <a:t>Исполнено за 2023 год</a:t>
                      </a:r>
                      <a:endParaRPr lang="ru-RU" sz="1000" b="1" i="0" u="none" strike="noStrike" dirty="0">
                        <a:solidFill>
                          <a:srgbClr val="000000"/>
                        </a:solidFill>
                        <a:effectLst/>
                        <a:latin typeface="Arial" panose="020B0604020202020204" pitchFamily="34" charset="0"/>
                        <a:cs typeface="Arial" panose="020B0604020202020204" pitchFamily="34" charset="0"/>
                      </a:endParaRPr>
                    </a:p>
                  </a:txBody>
                  <a:tcPr marL="6874" marR="6874" marT="6874" marB="0" anchor="ctr"/>
                </a:tc>
                <a:tc gridSpan="3">
                  <a:txBody>
                    <a:bodyPr/>
                    <a:lstStyle/>
                    <a:p>
                      <a:pPr algn="ctr" fontAlgn="ctr"/>
                      <a:r>
                        <a:rPr lang="ru-RU" sz="1000" b="1" u="none" strike="noStrike" dirty="0">
                          <a:effectLst/>
                          <a:latin typeface="Arial" panose="020B0604020202020204" pitchFamily="34" charset="0"/>
                          <a:cs typeface="Arial" panose="020B0604020202020204" pitchFamily="34" charset="0"/>
                        </a:rPr>
                        <a:t>2024 год</a:t>
                      </a:r>
                      <a:endParaRPr lang="ru-RU" sz="1000" b="1" i="0" u="none" strike="noStrike" dirty="0">
                        <a:solidFill>
                          <a:srgbClr val="000000"/>
                        </a:solidFill>
                        <a:effectLst/>
                        <a:latin typeface="Arial" panose="020B0604020202020204" pitchFamily="34" charset="0"/>
                        <a:cs typeface="Arial" panose="020B0604020202020204" pitchFamily="34" charset="0"/>
                      </a:endParaRPr>
                    </a:p>
                  </a:txBody>
                  <a:tcPr marL="6874" marR="6874" marT="6874" marB="0" anchor="ct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293956293"/>
                  </a:ext>
                </a:extLst>
              </a:tr>
              <a:tr h="448528">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000" b="1" i="0" u="none" strike="noStrike" dirty="0">
                          <a:solidFill>
                            <a:srgbClr val="000000"/>
                          </a:solidFill>
                          <a:effectLst/>
                          <a:latin typeface="Arial" panose="020B0604020202020204" pitchFamily="34" charset="0"/>
                          <a:cs typeface="Arial" panose="020B0604020202020204" pitchFamily="34" charset="0"/>
                        </a:rPr>
                        <a:t>Утвержденные бюджетные назначения</a:t>
                      </a:r>
                    </a:p>
                  </a:txBody>
                  <a:tcPr marL="6874" marR="6874" marT="6874" marB="0" anchor="ctr"/>
                </a:tc>
                <a:tc>
                  <a:txBody>
                    <a:bodyPr/>
                    <a:lstStyle/>
                    <a:p>
                      <a:pPr algn="ctr" fontAlgn="ctr"/>
                      <a:r>
                        <a:rPr lang="ru-RU" sz="1000" b="1" u="none" strike="noStrike" dirty="0">
                          <a:effectLst/>
                          <a:latin typeface="Arial" panose="020B0604020202020204" pitchFamily="34" charset="0"/>
                          <a:cs typeface="Arial" panose="020B0604020202020204" pitchFamily="34" charset="0"/>
                        </a:rPr>
                        <a:t>Исполнено</a:t>
                      </a:r>
                      <a:endParaRPr lang="ru-RU" sz="1000" b="1" i="0" u="none" strike="noStrike" dirty="0">
                        <a:solidFill>
                          <a:srgbClr val="000000"/>
                        </a:solidFill>
                        <a:effectLst/>
                        <a:latin typeface="Arial" panose="020B0604020202020204" pitchFamily="34" charset="0"/>
                        <a:cs typeface="Arial" panose="020B0604020202020204" pitchFamily="34" charset="0"/>
                      </a:endParaRPr>
                    </a:p>
                  </a:txBody>
                  <a:tcPr marL="6874" marR="6874" marT="6874" marB="0" anchor="ctr"/>
                </a:tc>
                <a:tc>
                  <a:txBody>
                    <a:bodyPr/>
                    <a:lstStyle/>
                    <a:p>
                      <a:pPr algn="ctr" fontAlgn="ctr"/>
                      <a:r>
                        <a:rPr lang="ru-RU" sz="1000" b="1" u="none" strike="noStrike" dirty="0">
                          <a:effectLst/>
                          <a:latin typeface="Arial" panose="020B0604020202020204" pitchFamily="34" charset="0"/>
                          <a:cs typeface="Arial" panose="020B0604020202020204" pitchFamily="34" charset="0"/>
                        </a:rPr>
                        <a:t>% исполнения к утвержденным </a:t>
                      </a:r>
                      <a:r>
                        <a:rPr lang="ru-RU" sz="1000" b="1" u="none" strike="noStrike" dirty="0" err="1">
                          <a:effectLst/>
                          <a:latin typeface="Arial" panose="020B0604020202020204" pitchFamily="34" charset="0"/>
                          <a:cs typeface="Arial" panose="020B0604020202020204" pitchFamily="34" charset="0"/>
                        </a:rPr>
                        <a:t>назанчениям</a:t>
                      </a:r>
                      <a:endParaRPr lang="ru-RU" sz="1000" b="1" i="0" u="none" strike="noStrike" dirty="0">
                        <a:solidFill>
                          <a:srgbClr val="000000"/>
                        </a:solidFill>
                        <a:effectLst/>
                        <a:latin typeface="Arial" panose="020B0604020202020204" pitchFamily="34" charset="0"/>
                        <a:cs typeface="Arial" panose="020B0604020202020204" pitchFamily="34" charset="0"/>
                      </a:endParaRPr>
                    </a:p>
                  </a:txBody>
                  <a:tcPr marL="6874" marR="6874" marT="6874" marB="0" anchor="ctr"/>
                </a:tc>
                <a:extLst>
                  <a:ext uri="{0D108BD9-81ED-4DB2-BD59-A6C34878D82A}">
                    <a16:rowId xmlns:a16="http://schemas.microsoft.com/office/drawing/2014/main" val="3022830004"/>
                  </a:ext>
                </a:extLst>
              </a:tr>
              <a:tr h="153938">
                <a:tc>
                  <a:txBody>
                    <a:bodyPr/>
                    <a:lstStyle/>
                    <a:p>
                      <a:pPr algn="ctr" fontAlgn="ctr"/>
                      <a:r>
                        <a:rPr lang="ru-RU" sz="1000" u="none" strike="noStrike">
                          <a:effectLst/>
                        </a:rPr>
                        <a:t>1</a:t>
                      </a:r>
                      <a:endParaRPr lang="ru-RU" sz="1000" b="0" i="0" u="none" strike="noStrike">
                        <a:solidFill>
                          <a:srgbClr val="000000"/>
                        </a:solidFill>
                        <a:effectLst/>
                        <a:latin typeface="Times New Roman" panose="02020603050405020304" pitchFamily="18" charset="0"/>
                      </a:endParaRPr>
                    </a:p>
                  </a:txBody>
                  <a:tcPr marL="6874" marR="6874" marT="6874" marB="0" anchor="ctr"/>
                </a:tc>
                <a:tc>
                  <a:txBody>
                    <a:bodyPr/>
                    <a:lstStyle/>
                    <a:p>
                      <a:pPr algn="ctr" fontAlgn="ctr"/>
                      <a:r>
                        <a:rPr lang="ru-RU" sz="1000" u="none" strike="noStrike" dirty="0">
                          <a:effectLst/>
                        </a:rPr>
                        <a:t>2 </a:t>
                      </a:r>
                      <a:endParaRPr lang="ru-RU" sz="1000" b="0" i="0" u="none" strike="noStrike" dirty="0">
                        <a:solidFill>
                          <a:srgbClr val="000000"/>
                        </a:solidFill>
                        <a:effectLst/>
                        <a:latin typeface="Times New Roman" panose="02020603050405020304" pitchFamily="18" charset="0"/>
                      </a:endParaRPr>
                    </a:p>
                  </a:txBody>
                  <a:tcPr marL="6874" marR="6874" marT="6874" marB="0" anchor="ctr"/>
                </a:tc>
                <a:tc>
                  <a:txBody>
                    <a:bodyPr/>
                    <a:lstStyle/>
                    <a:p>
                      <a:pPr algn="ctr" fontAlgn="ctr"/>
                      <a:r>
                        <a:rPr lang="ru-RU" sz="1000" b="0" i="0" u="none" strike="noStrike" dirty="0">
                          <a:solidFill>
                            <a:srgbClr val="000000"/>
                          </a:solidFill>
                          <a:effectLst/>
                          <a:latin typeface="Times New Roman" panose="02020603050405020304" pitchFamily="18" charset="0"/>
                        </a:rPr>
                        <a:t>3</a:t>
                      </a:r>
                    </a:p>
                  </a:txBody>
                  <a:tcPr marL="6874" marR="6874" marT="6874" marB="0" anchor="ctr"/>
                </a:tc>
                <a:tc>
                  <a:txBody>
                    <a:bodyPr/>
                    <a:lstStyle/>
                    <a:p>
                      <a:pPr algn="ctr" fontAlgn="ctr"/>
                      <a:r>
                        <a:rPr lang="ru-RU" sz="1000" b="0" i="0" u="none" strike="noStrike" dirty="0">
                          <a:solidFill>
                            <a:srgbClr val="000000"/>
                          </a:solidFill>
                          <a:effectLst/>
                          <a:latin typeface="Times New Roman" panose="02020603050405020304" pitchFamily="18" charset="0"/>
                        </a:rPr>
                        <a:t>4</a:t>
                      </a:r>
                    </a:p>
                  </a:txBody>
                  <a:tcPr marL="6874" marR="6874" marT="6874" marB="0" anchor="ctr"/>
                </a:tc>
                <a:tc>
                  <a:txBody>
                    <a:bodyPr/>
                    <a:lstStyle/>
                    <a:p>
                      <a:pPr algn="ctr" fontAlgn="b"/>
                      <a:r>
                        <a:rPr lang="ru-RU" sz="1000" b="0" i="0" u="none" strike="noStrike" dirty="0">
                          <a:solidFill>
                            <a:srgbClr val="000000"/>
                          </a:solidFill>
                          <a:effectLst/>
                          <a:latin typeface="Times New Roman" panose="02020603050405020304" pitchFamily="18" charset="0"/>
                        </a:rPr>
                        <a:t>5</a:t>
                      </a:r>
                    </a:p>
                  </a:txBody>
                  <a:tcPr marL="6874" marR="6874" marT="6874" marB="0" anchor="b"/>
                </a:tc>
                <a:tc>
                  <a:txBody>
                    <a:bodyPr/>
                    <a:lstStyle/>
                    <a:p>
                      <a:pPr algn="ctr" fontAlgn="b"/>
                      <a:r>
                        <a:rPr lang="ru-RU" sz="1000" b="0" i="0" u="none" strike="noStrike" dirty="0">
                          <a:solidFill>
                            <a:srgbClr val="000000"/>
                          </a:solidFill>
                          <a:effectLst/>
                          <a:latin typeface="Times New Roman" panose="02020603050405020304" pitchFamily="18" charset="0"/>
                        </a:rPr>
                        <a:t>6</a:t>
                      </a:r>
                    </a:p>
                  </a:txBody>
                  <a:tcPr marL="6874" marR="6874" marT="6874" marB="0" anchor="b"/>
                </a:tc>
                <a:extLst>
                  <a:ext uri="{0D108BD9-81ED-4DB2-BD59-A6C34878D82A}">
                    <a16:rowId xmlns:a16="http://schemas.microsoft.com/office/drawing/2014/main" val="1691465842"/>
                  </a:ext>
                </a:extLst>
              </a:tr>
              <a:tr h="333254">
                <a:tc>
                  <a:txBody>
                    <a:bodyPr/>
                    <a:lstStyle/>
                    <a:p>
                      <a:pPr algn="l" fontAlgn="ctr"/>
                      <a:r>
                        <a:rPr lang="ru-RU" sz="1100" b="0" i="0" u="none" strike="noStrike" dirty="0">
                          <a:solidFill>
                            <a:srgbClr val="000000"/>
                          </a:solidFill>
                          <a:effectLst/>
                          <a:latin typeface="Times New Roman" panose="02020603050405020304" pitchFamily="18" charset="0"/>
                        </a:rPr>
                        <a:t>Платежи в целях возмещения причиненного ущерба (убытков)</a:t>
                      </a:r>
                    </a:p>
                  </a:txBody>
                  <a:tcPr marL="9525" marR="9525" marT="9525" marB="0" anchor="ctr"/>
                </a:tc>
                <a:tc>
                  <a:txBody>
                    <a:bodyPr/>
                    <a:lstStyle/>
                    <a:p>
                      <a:pPr algn="ctr" fontAlgn="ctr"/>
                      <a:r>
                        <a:rPr lang="ru-RU" sz="1100" b="1" i="0" u="none" strike="noStrike" dirty="0">
                          <a:solidFill>
                            <a:srgbClr val="000000"/>
                          </a:solidFill>
                          <a:effectLst/>
                          <a:latin typeface="Times New Roman" panose="02020603050405020304" pitchFamily="18" charset="0"/>
                        </a:rPr>
                        <a:t>00011610000000000140</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1,2</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1,1 </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1,5 </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136,4</a:t>
                      </a:r>
                    </a:p>
                  </a:txBody>
                  <a:tcPr marL="9525" marR="9525" marT="9525" marB="0" anchor="ctr"/>
                </a:tc>
                <a:extLst>
                  <a:ext uri="{0D108BD9-81ED-4DB2-BD59-A6C34878D82A}">
                    <a16:rowId xmlns:a16="http://schemas.microsoft.com/office/drawing/2014/main" val="3954063722"/>
                  </a:ext>
                </a:extLst>
              </a:tr>
              <a:tr h="291125">
                <a:tc>
                  <a:txBody>
                    <a:bodyPr/>
                    <a:lstStyle/>
                    <a:p>
                      <a:pPr algn="l" fontAlgn="ctr"/>
                      <a:r>
                        <a:rPr lang="ru-RU" sz="1100" b="0" i="0" u="none" strike="noStrike">
                          <a:solidFill>
                            <a:srgbClr val="000000"/>
                          </a:solidFill>
                          <a:effectLst/>
                          <a:latin typeface="Times New Roman" panose="02020603050405020304" pitchFamily="18" charset="0"/>
                        </a:rPr>
                        <a:t>Платежи, уплачиваемые в целях возмещения вреда</a:t>
                      </a:r>
                    </a:p>
                  </a:txBody>
                  <a:tcPr marL="9525" marR="9525" marT="9525" marB="0" anchor="ctr"/>
                </a:tc>
                <a:tc>
                  <a:txBody>
                    <a:bodyPr/>
                    <a:lstStyle/>
                    <a:p>
                      <a:pPr algn="ctr" fontAlgn="ctr"/>
                      <a:r>
                        <a:rPr lang="ru-RU" sz="1100" b="1" i="0" u="none" strike="noStrike" dirty="0">
                          <a:solidFill>
                            <a:srgbClr val="000000"/>
                          </a:solidFill>
                          <a:effectLst/>
                          <a:latin typeface="Times New Roman" panose="02020603050405020304" pitchFamily="18" charset="0"/>
                        </a:rPr>
                        <a:t>00011611000010000140</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0,5</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7,6 </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11,2 </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147,4</a:t>
                      </a:r>
                    </a:p>
                  </a:txBody>
                  <a:tcPr marL="9525" marR="9525" marT="9525" marB="0" anchor="ctr"/>
                </a:tc>
                <a:extLst>
                  <a:ext uri="{0D108BD9-81ED-4DB2-BD59-A6C34878D82A}">
                    <a16:rowId xmlns:a16="http://schemas.microsoft.com/office/drawing/2014/main" val="667143695"/>
                  </a:ext>
                </a:extLst>
              </a:tr>
              <a:tr h="1467424">
                <a:tc>
                  <a:txBody>
                    <a:bodyPr/>
                    <a:lstStyle/>
                    <a:p>
                      <a:pPr algn="l" fontAlgn="ctr"/>
                      <a:r>
                        <a:rPr lang="ru-RU" sz="1100" b="0" i="0" u="none" strike="noStrike">
                          <a:solidFill>
                            <a:srgbClr val="000000"/>
                          </a:solidFill>
                          <a:effectLst/>
                          <a:latin typeface="Times New Roman" panose="02020603050405020304" pitchFamily="18" charset="0"/>
                        </a:rPr>
                        <a:t>Доходы от сумм пеней, предусмотренных законодательством Российской Федерации о налогах и сборах, подлежащие зачислению в бюджеты субъектов Российской Федерации по нормативу, установленному Бюджетным кодексом Российской Федерации, распределяемые Федеральным казначейством между бюджетами субъектов Российской Федерации в соответствии с федеральным законом о федеральном бюджете</a:t>
                      </a:r>
                    </a:p>
                  </a:txBody>
                  <a:tcPr marL="9525" marR="9525" marT="9525" marB="0" anchor="ctr"/>
                </a:tc>
                <a:tc>
                  <a:txBody>
                    <a:bodyPr/>
                    <a:lstStyle/>
                    <a:p>
                      <a:pPr algn="ctr" fontAlgn="ctr"/>
                      <a:r>
                        <a:rPr lang="ru-RU" sz="1100" b="1" i="0" u="none" strike="noStrike" dirty="0">
                          <a:solidFill>
                            <a:srgbClr val="000000"/>
                          </a:solidFill>
                          <a:effectLst/>
                          <a:latin typeface="Times New Roman" panose="02020603050405020304" pitchFamily="18" charset="0"/>
                        </a:rPr>
                        <a:t>00011618000020000140</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11,4</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0,0 </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0,0 </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0,0</a:t>
                      </a:r>
                    </a:p>
                  </a:txBody>
                  <a:tcPr marL="9525" marR="9525" marT="9525" marB="0" anchor="ctr"/>
                </a:tc>
                <a:extLst>
                  <a:ext uri="{0D108BD9-81ED-4DB2-BD59-A6C34878D82A}">
                    <a16:rowId xmlns:a16="http://schemas.microsoft.com/office/drawing/2014/main" val="3549730743"/>
                  </a:ext>
                </a:extLst>
              </a:tr>
              <a:tr h="274624">
                <a:tc>
                  <a:txBody>
                    <a:bodyPr/>
                    <a:lstStyle/>
                    <a:p>
                      <a:pPr algn="l" fontAlgn="ctr"/>
                      <a:r>
                        <a:rPr lang="ru-RU" sz="1100" b="1" i="0" u="none" strike="noStrike">
                          <a:solidFill>
                            <a:srgbClr val="000000"/>
                          </a:solidFill>
                          <a:effectLst/>
                          <a:latin typeface="Times New Roman" panose="02020603050405020304" pitchFamily="18" charset="0"/>
                        </a:rPr>
                        <a:t>ПРОЧИЕ НЕНАЛОГОВЫЕ ДОХОДЫ</a:t>
                      </a:r>
                    </a:p>
                  </a:txBody>
                  <a:tcPr marL="9525" marR="9525" marT="9525" marB="0" anchor="ctr"/>
                </a:tc>
                <a:tc>
                  <a:txBody>
                    <a:bodyPr/>
                    <a:lstStyle/>
                    <a:p>
                      <a:pPr algn="ctr" fontAlgn="ctr"/>
                      <a:r>
                        <a:rPr lang="ru-RU" sz="1100" b="1" i="0" u="none" strike="noStrike" dirty="0">
                          <a:solidFill>
                            <a:srgbClr val="000000"/>
                          </a:solidFill>
                          <a:effectLst/>
                          <a:latin typeface="Times New Roman" panose="02020603050405020304" pitchFamily="18" charset="0"/>
                        </a:rPr>
                        <a:t>00011700000000000000</a:t>
                      </a:r>
                    </a:p>
                  </a:txBody>
                  <a:tcPr marL="9525" marR="9525" marT="9525" marB="0" anchor="ctr"/>
                </a:tc>
                <a:tc>
                  <a:txBody>
                    <a:bodyPr/>
                    <a:lstStyle/>
                    <a:p>
                      <a:pPr algn="ctr" fontAlgn="ctr"/>
                      <a:r>
                        <a:rPr lang="ru-RU" sz="1100" b="1" i="0" u="none" strike="noStrike">
                          <a:solidFill>
                            <a:srgbClr val="000000"/>
                          </a:solidFill>
                          <a:effectLst/>
                          <a:latin typeface="Times New Roman" panose="02020603050405020304" pitchFamily="18" charset="0"/>
                        </a:rPr>
                        <a:t>28,6</a:t>
                      </a:r>
                    </a:p>
                  </a:txBody>
                  <a:tcPr marL="9525" marR="9525" marT="9525" marB="0" anchor="ctr"/>
                </a:tc>
                <a:tc>
                  <a:txBody>
                    <a:bodyPr/>
                    <a:lstStyle/>
                    <a:p>
                      <a:pPr algn="ctr" fontAlgn="ctr"/>
                      <a:r>
                        <a:rPr lang="ru-RU" sz="1100" b="1" i="0" u="none" strike="noStrike">
                          <a:solidFill>
                            <a:srgbClr val="000000"/>
                          </a:solidFill>
                          <a:effectLst/>
                          <a:latin typeface="Times New Roman" panose="02020603050405020304" pitchFamily="18" charset="0"/>
                        </a:rPr>
                        <a:t>5</a:t>
                      </a:r>
                    </a:p>
                  </a:txBody>
                  <a:tcPr marL="9525" marR="9525" marT="9525" marB="0" anchor="ctr"/>
                </a:tc>
                <a:tc>
                  <a:txBody>
                    <a:bodyPr/>
                    <a:lstStyle/>
                    <a:p>
                      <a:pPr algn="ctr" fontAlgn="ctr"/>
                      <a:r>
                        <a:rPr lang="ru-RU" sz="1100" b="1" i="0" u="none" strike="noStrike">
                          <a:solidFill>
                            <a:srgbClr val="000000"/>
                          </a:solidFill>
                          <a:effectLst/>
                          <a:latin typeface="Times New Roman" panose="02020603050405020304" pitchFamily="18" charset="0"/>
                        </a:rPr>
                        <a:t>8,5</a:t>
                      </a:r>
                    </a:p>
                  </a:txBody>
                  <a:tcPr marL="9525" marR="9525" marT="9525" marB="0" anchor="ctr"/>
                </a:tc>
                <a:tc>
                  <a:txBody>
                    <a:bodyPr/>
                    <a:lstStyle/>
                    <a:p>
                      <a:pPr algn="ctr" fontAlgn="ctr"/>
                      <a:r>
                        <a:rPr lang="ru-RU" sz="1100" b="1" i="0" u="none" strike="noStrike">
                          <a:solidFill>
                            <a:srgbClr val="000000"/>
                          </a:solidFill>
                          <a:effectLst/>
                          <a:latin typeface="Times New Roman" panose="02020603050405020304" pitchFamily="18" charset="0"/>
                        </a:rPr>
                        <a:t>170,0</a:t>
                      </a:r>
                    </a:p>
                  </a:txBody>
                  <a:tcPr marL="9525" marR="9525" marT="9525" marB="0" anchor="ctr"/>
                </a:tc>
                <a:extLst>
                  <a:ext uri="{0D108BD9-81ED-4DB2-BD59-A6C34878D82A}">
                    <a16:rowId xmlns:a16="http://schemas.microsoft.com/office/drawing/2014/main" val="1753113448"/>
                  </a:ext>
                </a:extLst>
              </a:tr>
              <a:tr h="374346">
                <a:tc>
                  <a:txBody>
                    <a:bodyPr/>
                    <a:lstStyle/>
                    <a:p>
                      <a:pPr algn="l" fontAlgn="ctr"/>
                      <a:r>
                        <a:rPr lang="ru-RU" sz="1100" b="0" i="0" u="none" strike="noStrike">
                          <a:solidFill>
                            <a:srgbClr val="000000"/>
                          </a:solidFill>
                          <a:effectLst/>
                          <a:latin typeface="Times New Roman" panose="02020603050405020304" pitchFamily="18" charset="0"/>
                        </a:rPr>
                        <a:t>Прочие неналоговые доходы</a:t>
                      </a:r>
                    </a:p>
                  </a:txBody>
                  <a:tcPr marL="9525" marR="9525" marT="9525" marB="0" anchor="ctr"/>
                </a:tc>
                <a:tc>
                  <a:txBody>
                    <a:bodyPr/>
                    <a:lstStyle/>
                    <a:p>
                      <a:pPr algn="ctr" fontAlgn="ctr"/>
                      <a:r>
                        <a:rPr lang="ru-RU" sz="1100" b="1" i="0" u="none" strike="noStrike" dirty="0">
                          <a:solidFill>
                            <a:srgbClr val="000000"/>
                          </a:solidFill>
                          <a:effectLst/>
                          <a:latin typeface="Times New Roman" panose="02020603050405020304" pitchFamily="18" charset="0"/>
                        </a:rPr>
                        <a:t>00011705000000000180</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28,6</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5,0</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7,8</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156,0</a:t>
                      </a:r>
                    </a:p>
                  </a:txBody>
                  <a:tcPr marL="9525" marR="9525" marT="9525" marB="0" anchor="ctr"/>
                </a:tc>
                <a:extLst>
                  <a:ext uri="{0D108BD9-81ED-4DB2-BD59-A6C34878D82A}">
                    <a16:rowId xmlns:a16="http://schemas.microsoft.com/office/drawing/2014/main" val="778167352"/>
                  </a:ext>
                </a:extLst>
              </a:tr>
              <a:tr h="180481">
                <a:tc>
                  <a:txBody>
                    <a:bodyPr/>
                    <a:lstStyle/>
                    <a:p>
                      <a:pPr algn="l" fontAlgn="ctr"/>
                      <a:r>
                        <a:rPr lang="ru-RU" sz="1100" b="0" i="0" u="none" strike="noStrike">
                          <a:solidFill>
                            <a:srgbClr val="000000"/>
                          </a:solidFill>
                          <a:effectLst/>
                          <a:latin typeface="Times New Roman" panose="02020603050405020304" pitchFamily="18" charset="0"/>
                        </a:rPr>
                        <a:t>Инициативные платежи</a:t>
                      </a:r>
                    </a:p>
                  </a:txBody>
                  <a:tcPr marL="9525" marR="9525" marT="9525" marB="0" anchor="ctr"/>
                </a:tc>
                <a:tc>
                  <a:txBody>
                    <a:bodyPr/>
                    <a:lstStyle/>
                    <a:p>
                      <a:pPr algn="ctr" fontAlgn="ctr"/>
                      <a:r>
                        <a:rPr lang="ru-RU" sz="1100" b="1" i="0" u="none" strike="noStrike" dirty="0">
                          <a:solidFill>
                            <a:srgbClr val="000000"/>
                          </a:solidFill>
                          <a:effectLst/>
                          <a:latin typeface="Times New Roman" panose="02020603050405020304" pitchFamily="18" charset="0"/>
                        </a:rPr>
                        <a:t>00011715000000000150</a:t>
                      </a:r>
                    </a:p>
                  </a:txBody>
                  <a:tcPr marL="9525" marR="9525" marT="9525" marB="0" anchor="ctr"/>
                </a:tc>
                <a:tc>
                  <a:txBody>
                    <a:bodyPr/>
                    <a:lstStyle/>
                    <a:p>
                      <a:pPr algn="ctr" fontAlgn="ctr"/>
                      <a:r>
                        <a:rPr lang="ru-RU" sz="1100" b="0" i="0" u="none" strike="noStrike" dirty="0">
                          <a:solidFill>
                            <a:srgbClr val="000000"/>
                          </a:solidFill>
                          <a:effectLst/>
                          <a:latin typeface="Times New Roman" panose="02020603050405020304" pitchFamily="18" charset="0"/>
                        </a:rPr>
                        <a:t>0,0</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0,0</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0,7</a:t>
                      </a:r>
                    </a:p>
                  </a:txBody>
                  <a:tcPr marL="9525" marR="9525" marT="9525" marB="0" anchor="ctr"/>
                </a:tc>
                <a:tc>
                  <a:txBody>
                    <a:bodyPr/>
                    <a:lstStyle/>
                    <a:p>
                      <a:pPr algn="ctr" fontAlgn="ctr"/>
                      <a:r>
                        <a:rPr lang="ru-RU" sz="1100" b="0" i="0" u="none" strike="noStrike" dirty="0">
                          <a:solidFill>
                            <a:srgbClr val="000000"/>
                          </a:solidFill>
                          <a:effectLst/>
                          <a:latin typeface="Times New Roman" panose="02020603050405020304" pitchFamily="18" charset="0"/>
                        </a:rPr>
                        <a:t>0,0</a:t>
                      </a:r>
                    </a:p>
                  </a:txBody>
                  <a:tcPr marL="9525" marR="9525" marT="9525" marB="0" anchor="ctr"/>
                </a:tc>
                <a:extLst>
                  <a:ext uri="{0D108BD9-81ED-4DB2-BD59-A6C34878D82A}">
                    <a16:rowId xmlns:a16="http://schemas.microsoft.com/office/drawing/2014/main" val="1739163323"/>
                  </a:ext>
                </a:extLst>
              </a:tr>
              <a:tr h="459671">
                <a:tc>
                  <a:txBody>
                    <a:bodyPr/>
                    <a:lstStyle/>
                    <a:p>
                      <a:pPr algn="l" fontAlgn="ctr"/>
                      <a:r>
                        <a:rPr lang="ru-RU" sz="1100" b="1" i="0" u="none" strike="noStrike">
                          <a:solidFill>
                            <a:srgbClr val="000000"/>
                          </a:solidFill>
                          <a:effectLst/>
                          <a:latin typeface="Times New Roman" panose="02020603050405020304" pitchFamily="18" charset="0"/>
                        </a:rPr>
                        <a:t>БЕЗВОЗМЕЗДНЫЕ ПОСТУПЛЕНИЯ</a:t>
                      </a:r>
                    </a:p>
                  </a:txBody>
                  <a:tcPr marL="9525" marR="9525" marT="9525" marB="0" anchor="ctr"/>
                </a:tc>
                <a:tc>
                  <a:txBody>
                    <a:bodyPr/>
                    <a:lstStyle/>
                    <a:p>
                      <a:pPr algn="ctr" fontAlgn="ctr"/>
                      <a:r>
                        <a:rPr lang="ru-RU" sz="1100" b="1" i="0" u="none" strike="noStrike" dirty="0">
                          <a:solidFill>
                            <a:srgbClr val="000000"/>
                          </a:solidFill>
                          <a:effectLst/>
                          <a:latin typeface="Times New Roman" panose="02020603050405020304" pitchFamily="18" charset="0"/>
                        </a:rPr>
                        <a:t>00020000000000000000</a:t>
                      </a:r>
                    </a:p>
                  </a:txBody>
                  <a:tcPr marL="9525" marR="9525" marT="9525" marB="0" anchor="ctr"/>
                </a:tc>
                <a:tc>
                  <a:txBody>
                    <a:bodyPr/>
                    <a:lstStyle/>
                    <a:p>
                      <a:pPr algn="ctr" fontAlgn="ctr"/>
                      <a:r>
                        <a:rPr lang="ru-RU" sz="1100" b="1" i="0" u="none" strike="noStrike">
                          <a:solidFill>
                            <a:srgbClr val="000000"/>
                          </a:solidFill>
                          <a:effectLst/>
                          <a:latin typeface="Times New Roman" panose="02020603050405020304" pitchFamily="18" charset="0"/>
                        </a:rPr>
                        <a:t>2 865,0 </a:t>
                      </a:r>
                    </a:p>
                  </a:txBody>
                  <a:tcPr marL="9525" marR="9525" marT="9525" marB="0" anchor="ctr"/>
                </a:tc>
                <a:tc>
                  <a:txBody>
                    <a:bodyPr/>
                    <a:lstStyle/>
                    <a:p>
                      <a:pPr algn="ctr" fontAlgn="ctr"/>
                      <a:r>
                        <a:rPr lang="ru-RU" sz="1100" b="1" i="0" u="none" strike="noStrike">
                          <a:solidFill>
                            <a:srgbClr val="000000"/>
                          </a:solidFill>
                          <a:effectLst/>
                          <a:latin typeface="Times New Roman" panose="02020603050405020304" pitchFamily="18" charset="0"/>
                        </a:rPr>
                        <a:t>2 802,4 </a:t>
                      </a:r>
                    </a:p>
                  </a:txBody>
                  <a:tcPr marL="9525" marR="9525" marT="9525" marB="0" anchor="ctr"/>
                </a:tc>
                <a:tc>
                  <a:txBody>
                    <a:bodyPr/>
                    <a:lstStyle/>
                    <a:p>
                      <a:pPr algn="ctr" fontAlgn="ctr"/>
                      <a:r>
                        <a:rPr lang="ru-RU" sz="1100" b="1" i="0" u="none" strike="noStrike">
                          <a:solidFill>
                            <a:srgbClr val="000000"/>
                          </a:solidFill>
                          <a:effectLst/>
                          <a:latin typeface="Times New Roman" panose="02020603050405020304" pitchFamily="18" charset="0"/>
                        </a:rPr>
                        <a:t>2 376,7</a:t>
                      </a:r>
                    </a:p>
                  </a:txBody>
                  <a:tcPr marL="9525" marR="9525" marT="9525" marB="0" anchor="ctr"/>
                </a:tc>
                <a:tc>
                  <a:txBody>
                    <a:bodyPr/>
                    <a:lstStyle/>
                    <a:p>
                      <a:pPr algn="ctr" fontAlgn="ctr"/>
                      <a:r>
                        <a:rPr lang="ru-RU" sz="1100" b="1" i="0" u="none" strike="noStrike" dirty="0">
                          <a:solidFill>
                            <a:srgbClr val="000000"/>
                          </a:solidFill>
                          <a:effectLst/>
                          <a:latin typeface="Times New Roman" panose="02020603050405020304" pitchFamily="18" charset="0"/>
                        </a:rPr>
                        <a:t>84,8</a:t>
                      </a:r>
                    </a:p>
                  </a:txBody>
                  <a:tcPr marL="9525" marR="9525" marT="9525" marB="0" anchor="ctr"/>
                </a:tc>
                <a:extLst>
                  <a:ext uri="{0D108BD9-81ED-4DB2-BD59-A6C34878D82A}">
                    <a16:rowId xmlns:a16="http://schemas.microsoft.com/office/drawing/2014/main" val="3012470514"/>
                  </a:ext>
                </a:extLst>
              </a:tr>
              <a:tr h="495279">
                <a:tc>
                  <a:txBody>
                    <a:bodyPr/>
                    <a:lstStyle/>
                    <a:p>
                      <a:pPr algn="l" fontAlgn="ctr"/>
                      <a:r>
                        <a:rPr lang="ru-RU" sz="1100" b="1" i="0" u="none" strike="noStrike">
                          <a:solidFill>
                            <a:srgbClr val="000000"/>
                          </a:solidFill>
                          <a:effectLst/>
                          <a:latin typeface="Times New Roman" panose="02020603050405020304" pitchFamily="18" charset="0"/>
                        </a:rPr>
                        <a:t>БЕЗВОЗМЕЗДНЫЕ ПОСТУПЛЕНИЯ ОТ ДРУГИХ БЮДЖЕТОВ БЮДЖЕТНОЙ СИСТЕМЫ РОССИЙСКОЙ ФЕДЕРАЦИИ</a:t>
                      </a:r>
                    </a:p>
                  </a:txBody>
                  <a:tcPr marL="9525" marR="9525" marT="9525" marB="0" anchor="ctr"/>
                </a:tc>
                <a:tc>
                  <a:txBody>
                    <a:bodyPr/>
                    <a:lstStyle/>
                    <a:p>
                      <a:pPr algn="ctr" fontAlgn="ctr"/>
                      <a:r>
                        <a:rPr lang="ru-RU" sz="1100" b="1" i="0" u="none" strike="noStrike" dirty="0">
                          <a:solidFill>
                            <a:srgbClr val="000000"/>
                          </a:solidFill>
                          <a:effectLst/>
                          <a:latin typeface="Times New Roman" panose="02020603050405020304" pitchFamily="18" charset="0"/>
                        </a:rPr>
                        <a:t>00020200000000000000</a:t>
                      </a:r>
                    </a:p>
                  </a:txBody>
                  <a:tcPr marL="9525" marR="9525" marT="9525" marB="0" anchor="ctr"/>
                </a:tc>
                <a:tc>
                  <a:txBody>
                    <a:bodyPr/>
                    <a:lstStyle/>
                    <a:p>
                      <a:pPr algn="ctr" fontAlgn="ctr"/>
                      <a:r>
                        <a:rPr lang="ru-RU" sz="1100" b="1" i="0" u="none" strike="noStrike">
                          <a:solidFill>
                            <a:srgbClr val="000000"/>
                          </a:solidFill>
                          <a:effectLst/>
                          <a:latin typeface="Times New Roman" panose="02020603050405020304" pitchFamily="18" charset="0"/>
                        </a:rPr>
                        <a:t>2 879,2 </a:t>
                      </a:r>
                    </a:p>
                  </a:txBody>
                  <a:tcPr marL="9525" marR="9525" marT="9525" marB="0" anchor="ctr"/>
                </a:tc>
                <a:tc>
                  <a:txBody>
                    <a:bodyPr/>
                    <a:lstStyle/>
                    <a:p>
                      <a:pPr algn="ctr" fontAlgn="ctr"/>
                      <a:r>
                        <a:rPr lang="ru-RU" sz="1100" b="1" i="0" u="none" strike="noStrike">
                          <a:solidFill>
                            <a:srgbClr val="000000"/>
                          </a:solidFill>
                          <a:effectLst/>
                          <a:latin typeface="Times New Roman" panose="02020603050405020304" pitchFamily="18" charset="0"/>
                        </a:rPr>
                        <a:t>2 809,5 </a:t>
                      </a:r>
                    </a:p>
                  </a:txBody>
                  <a:tcPr marL="9525" marR="9525" marT="9525" marB="0" anchor="ctr"/>
                </a:tc>
                <a:tc>
                  <a:txBody>
                    <a:bodyPr/>
                    <a:lstStyle/>
                    <a:p>
                      <a:pPr algn="ctr" fontAlgn="ctr"/>
                      <a:r>
                        <a:rPr lang="ru-RU" sz="1100" b="1" i="0" u="none" strike="noStrike" dirty="0">
                          <a:solidFill>
                            <a:srgbClr val="000000"/>
                          </a:solidFill>
                          <a:effectLst/>
                          <a:latin typeface="Times New Roman" panose="02020603050405020304" pitchFamily="18" charset="0"/>
                        </a:rPr>
                        <a:t>2 388,9</a:t>
                      </a:r>
                    </a:p>
                  </a:txBody>
                  <a:tcPr marL="9525" marR="9525" marT="9525" marB="0" anchor="ctr"/>
                </a:tc>
                <a:tc>
                  <a:txBody>
                    <a:bodyPr/>
                    <a:lstStyle/>
                    <a:p>
                      <a:pPr algn="ctr" fontAlgn="ctr"/>
                      <a:r>
                        <a:rPr lang="ru-RU" sz="1100" b="1" i="0" u="none" strike="noStrike">
                          <a:solidFill>
                            <a:srgbClr val="000000"/>
                          </a:solidFill>
                          <a:effectLst/>
                          <a:latin typeface="Times New Roman" panose="02020603050405020304" pitchFamily="18" charset="0"/>
                        </a:rPr>
                        <a:t>85,0</a:t>
                      </a:r>
                    </a:p>
                  </a:txBody>
                  <a:tcPr marL="9525" marR="9525" marT="9525" marB="0" anchor="ctr"/>
                </a:tc>
                <a:extLst>
                  <a:ext uri="{0D108BD9-81ED-4DB2-BD59-A6C34878D82A}">
                    <a16:rowId xmlns:a16="http://schemas.microsoft.com/office/drawing/2014/main" val="2789572292"/>
                  </a:ext>
                </a:extLst>
              </a:tr>
              <a:tr h="1075734">
                <a:tc>
                  <a:txBody>
                    <a:bodyPr/>
                    <a:lstStyle/>
                    <a:p>
                      <a:pPr algn="l" fontAlgn="ctr"/>
                      <a:r>
                        <a:rPr lang="ru-RU" sz="1100" b="1" i="0" u="none" strike="noStrike">
                          <a:solidFill>
                            <a:srgbClr val="000000"/>
                          </a:solidFill>
                          <a:effectLst/>
                          <a:latin typeface="Times New Roman" panose="02020603050405020304" pitchFamily="18" charset="0"/>
                        </a:rPr>
                        <a:t>Дотации бюджетам бюджетной системы Российской Федерации</a:t>
                      </a:r>
                    </a:p>
                  </a:txBody>
                  <a:tcPr marL="9525" marR="9525" marT="9525" marB="0" anchor="ctr"/>
                </a:tc>
                <a:tc>
                  <a:txBody>
                    <a:bodyPr/>
                    <a:lstStyle/>
                    <a:p>
                      <a:pPr algn="ctr" fontAlgn="ctr"/>
                      <a:r>
                        <a:rPr lang="ru-RU" sz="1100" b="1" i="0" u="none" strike="noStrike" dirty="0">
                          <a:solidFill>
                            <a:srgbClr val="000000"/>
                          </a:solidFill>
                          <a:effectLst/>
                          <a:latin typeface="Times New Roman" panose="02020603050405020304" pitchFamily="18" charset="0"/>
                        </a:rPr>
                        <a:t>00020210000000000150</a:t>
                      </a:r>
                    </a:p>
                  </a:txBody>
                  <a:tcPr marL="9525" marR="9525" marT="9525" marB="0" anchor="ctr"/>
                </a:tc>
                <a:tc>
                  <a:txBody>
                    <a:bodyPr/>
                    <a:lstStyle/>
                    <a:p>
                      <a:pPr algn="ctr" fontAlgn="ctr"/>
                      <a:r>
                        <a:rPr lang="ru-RU" sz="1100" b="1" i="0" u="none" strike="noStrike" dirty="0">
                          <a:solidFill>
                            <a:srgbClr val="000000"/>
                          </a:solidFill>
                          <a:effectLst/>
                          <a:latin typeface="Times New Roman" panose="02020603050405020304" pitchFamily="18" charset="0"/>
                        </a:rPr>
                        <a:t>12,9</a:t>
                      </a:r>
                    </a:p>
                  </a:txBody>
                  <a:tcPr marL="9525" marR="9525" marT="9525" marB="0" anchor="ctr"/>
                </a:tc>
                <a:tc>
                  <a:txBody>
                    <a:bodyPr/>
                    <a:lstStyle/>
                    <a:p>
                      <a:pPr algn="ctr" fontAlgn="ctr"/>
                      <a:r>
                        <a:rPr lang="ru-RU" sz="1100" b="1" i="0" u="none" strike="noStrike">
                          <a:solidFill>
                            <a:srgbClr val="000000"/>
                          </a:solidFill>
                          <a:effectLst/>
                          <a:latin typeface="Times New Roman" panose="02020603050405020304" pitchFamily="18" charset="0"/>
                        </a:rPr>
                        <a:t>22,0</a:t>
                      </a:r>
                    </a:p>
                  </a:txBody>
                  <a:tcPr marL="9525" marR="9525" marT="9525" marB="0" anchor="ctr"/>
                </a:tc>
                <a:tc>
                  <a:txBody>
                    <a:bodyPr/>
                    <a:lstStyle/>
                    <a:p>
                      <a:pPr algn="ctr" fontAlgn="ctr"/>
                      <a:r>
                        <a:rPr lang="ru-RU" sz="1100" b="1" i="0" u="none" strike="noStrike">
                          <a:solidFill>
                            <a:srgbClr val="000000"/>
                          </a:solidFill>
                          <a:effectLst/>
                          <a:latin typeface="Times New Roman" panose="02020603050405020304" pitchFamily="18" charset="0"/>
                        </a:rPr>
                        <a:t>22,0</a:t>
                      </a:r>
                    </a:p>
                  </a:txBody>
                  <a:tcPr marL="9525" marR="9525" marT="9525" marB="0" anchor="ctr"/>
                </a:tc>
                <a:tc>
                  <a:txBody>
                    <a:bodyPr/>
                    <a:lstStyle/>
                    <a:p>
                      <a:pPr algn="ctr" fontAlgn="ctr"/>
                      <a:r>
                        <a:rPr lang="ru-RU" sz="1100" b="1" i="0" u="none" strike="noStrike" dirty="0">
                          <a:solidFill>
                            <a:srgbClr val="000000"/>
                          </a:solidFill>
                          <a:effectLst/>
                          <a:latin typeface="Times New Roman" panose="02020603050405020304" pitchFamily="18" charset="0"/>
                        </a:rPr>
                        <a:t>100,0</a:t>
                      </a:r>
                    </a:p>
                  </a:txBody>
                  <a:tcPr marL="9525" marR="9525" marT="9525" marB="0" anchor="ctr"/>
                </a:tc>
                <a:extLst>
                  <a:ext uri="{0D108BD9-81ED-4DB2-BD59-A6C34878D82A}">
                    <a16:rowId xmlns:a16="http://schemas.microsoft.com/office/drawing/2014/main" val="1140131084"/>
                  </a:ext>
                </a:extLst>
              </a:tr>
            </a:tbl>
          </a:graphicData>
        </a:graphic>
      </p:graphicFrame>
    </p:spTree>
    <p:extLst>
      <p:ext uri="{BB962C8B-B14F-4D97-AF65-F5344CB8AC3E}">
        <p14:creationId xmlns:p14="http://schemas.microsoft.com/office/powerpoint/2010/main" val="940377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913DC-4C4E-99D4-E2E0-EF6687F1AE80}"/>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B45076-D5FB-B25B-1492-2F0EC8A7C531}"/>
              </a:ext>
            </a:extLst>
          </p:cNvPr>
          <p:cNvSpPr>
            <a:spLocks noGrp="1"/>
          </p:cNvSpPr>
          <p:nvPr>
            <p:ph type="title"/>
          </p:nvPr>
        </p:nvSpPr>
        <p:spPr>
          <a:xfrm>
            <a:off x="1016488" y="-133074"/>
            <a:ext cx="9784080" cy="1508760"/>
          </a:xfrm>
        </p:spPr>
        <p:txBody>
          <a:bodyPr>
            <a:normAutofit/>
          </a:bodyPr>
          <a:lstStyle/>
          <a:p>
            <a:r>
              <a:rPr lang="ru-RU" sz="1600" b="1" dirty="0"/>
              <a:t>Объем и структура налоговых, неналоговых доходов и межбюджетных трансфертов </a:t>
            </a:r>
            <a:r>
              <a:rPr lang="ru-RU" sz="1800" b="1" dirty="0"/>
              <a:t>бюджета Рузского городского округа Московской области </a:t>
            </a:r>
            <a:r>
              <a:rPr lang="ru-RU" sz="1200" b="1" dirty="0"/>
              <a:t>(млн. рублей)</a:t>
            </a:r>
            <a:endParaRPr lang="ru-RU" sz="1200" dirty="0"/>
          </a:p>
        </p:txBody>
      </p:sp>
      <p:graphicFrame>
        <p:nvGraphicFramePr>
          <p:cNvPr id="3" name="Таблица 2">
            <a:extLst>
              <a:ext uri="{FF2B5EF4-FFF2-40B4-BE49-F238E27FC236}">
                <a16:creationId xmlns:a16="http://schemas.microsoft.com/office/drawing/2014/main" id="{C8225837-4BDC-8604-B628-648E6F3C87D9}"/>
              </a:ext>
            </a:extLst>
          </p:cNvPr>
          <p:cNvGraphicFramePr>
            <a:graphicFrameLocks noGrp="1"/>
          </p:cNvGraphicFramePr>
          <p:nvPr>
            <p:extLst>
              <p:ext uri="{D42A27DB-BD31-4B8C-83A1-F6EECF244321}">
                <p14:modId xmlns:p14="http://schemas.microsoft.com/office/powerpoint/2010/main" val="1344219479"/>
              </p:ext>
            </p:extLst>
          </p:nvPr>
        </p:nvGraphicFramePr>
        <p:xfrm>
          <a:off x="381741" y="967665"/>
          <a:ext cx="11416685" cy="5746603"/>
        </p:xfrm>
        <a:graphic>
          <a:graphicData uri="http://schemas.openxmlformats.org/drawingml/2006/table">
            <a:tbl>
              <a:tblPr>
                <a:tableStyleId>{5C22544A-7EE6-4342-B048-85BDC9FD1C3A}</a:tableStyleId>
              </a:tblPr>
              <a:tblGrid>
                <a:gridCol w="3572468">
                  <a:extLst>
                    <a:ext uri="{9D8B030D-6E8A-4147-A177-3AD203B41FA5}">
                      <a16:colId xmlns:a16="http://schemas.microsoft.com/office/drawing/2014/main" val="1509846572"/>
                    </a:ext>
                  </a:extLst>
                </a:gridCol>
                <a:gridCol w="2064959">
                  <a:extLst>
                    <a:ext uri="{9D8B030D-6E8A-4147-A177-3AD203B41FA5}">
                      <a16:colId xmlns:a16="http://schemas.microsoft.com/office/drawing/2014/main" val="1893340003"/>
                    </a:ext>
                  </a:extLst>
                </a:gridCol>
                <a:gridCol w="1504969">
                  <a:extLst>
                    <a:ext uri="{9D8B030D-6E8A-4147-A177-3AD203B41FA5}">
                      <a16:colId xmlns:a16="http://schemas.microsoft.com/office/drawing/2014/main" val="4203997979"/>
                    </a:ext>
                  </a:extLst>
                </a:gridCol>
                <a:gridCol w="1312474">
                  <a:extLst>
                    <a:ext uri="{9D8B030D-6E8A-4147-A177-3AD203B41FA5}">
                      <a16:colId xmlns:a16="http://schemas.microsoft.com/office/drawing/2014/main" val="1787425308"/>
                    </a:ext>
                  </a:extLst>
                </a:gridCol>
                <a:gridCol w="1504969">
                  <a:extLst>
                    <a:ext uri="{9D8B030D-6E8A-4147-A177-3AD203B41FA5}">
                      <a16:colId xmlns:a16="http://schemas.microsoft.com/office/drawing/2014/main" val="1338824444"/>
                    </a:ext>
                  </a:extLst>
                </a:gridCol>
                <a:gridCol w="1456846">
                  <a:extLst>
                    <a:ext uri="{9D8B030D-6E8A-4147-A177-3AD203B41FA5}">
                      <a16:colId xmlns:a16="http://schemas.microsoft.com/office/drawing/2014/main" val="3459758684"/>
                    </a:ext>
                  </a:extLst>
                </a:gridCol>
              </a:tblGrid>
              <a:tr h="151902">
                <a:tc rowSpan="2">
                  <a:txBody>
                    <a:bodyPr/>
                    <a:lstStyle/>
                    <a:p>
                      <a:pPr algn="ctr" fontAlgn="ctr"/>
                      <a:r>
                        <a:rPr lang="ru-RU" sz="1000" b="1" u="none" strike="noStrike" dirty="0">
                          <a:effectLst/>
                          <a:latin typeface="Arial" panose="020B0604020202020204" pitchFamily="34" charset="0"/>
                          <a:cs typeface="Arial" panose="020B0604020202020204" pitchFamily="34" charset="0"/>
                        </a:rPr>
                        <a:t>Наименование показателя</a:t>
                      </a:r>
                      <a:endParaRPr lang="ru-RU" sz="1000" b="1" i="0" u="none" strike="noStrike" dirty="0">
                        <a:solidFill>
                          <a:srgbClr val="000000"/>
                        </a:solidFill>
                        <a:effectLst/>
                        <a:latin typeface="Arial" panose="020B0604020202020204" pitchFamily="34" charset="0"/>
                        <a:cs typeface="Arial" panose="020B0604020202020204" pitchFamily="34" charset="0"/>
                      </a:endParaRPr>
                    </a:p>
                  </a:txBody>
                  <a:tcPr marL="6874" marR="6874" marT="6874" marB="0" anchor="ctr"/>
                </a:tc>
                <a:tc rowSpan="2">
                  <a:txBody>
                    <a:bodyPr/>
                    <a:lstStyle/>
                    <a:p>
                      <a:pPr algn="ctr" fontAlgn="ctr"/>
                      <a:r>
                        <a:rPr lang="ru-RU" sz="1000" b="1" u="none" strike="noStrike" dirty="0">
                          <a:effectLst/>
                          <a:latin typeface="Arial" panose="020B0604020202020204" pitchFamily="34" charset="0"/>
                          <a:cs typeface="Arial" panose="020B0604020202020204" pitchFamily="34" charset="0"/>
                        </a:rPr>
                        <a:t>Код дохода по бюджетной классификации</a:t>
                      </a:r>
                      <a:endParaRPr lang="ru-RU" sz="1000" b="1" i="0" u="none" strike="noStrike" dirty="0">
                        <a:solidFill>
                          <a:srgbClr val="000000"/>
                        </a:solidFill>
                        <a:effectLst/>
                        <a:latin typeface="Arial" panose="020B0604020202020204" pitchFamily="34" charset="0"/>
                        <a:cs typeface="Arial" panose="020B0604020202020204" pitchFamily="34" charset="0"/>
                      </a:endParaRPr>
                    </a:p>
                  </a:txBody>
                  <a:tcPr marL="6874" marR="6874" marT="6874" marB="0" anchor="ctr"/>
                </a:tc>
                <a:tc rowSpan="2">
                  <a:txBody>
                    <a:bodyPr/>
                    <a:lstStyle/>
                    <a:p>
                      <a:pPr algn="ctr" fontAlgn="ctr"/>
                      <a:r>
                        <a:rPr lang="ru-RU" sz="1000" b="1" u="none" strike="noStrike" dirty="0">
                          <a:effectLst/>
                          <a:latin typeface="Arial" panose="020B0604020202020204" pitchFamily="34" charset="0"/>
                          <a:cs typeface="Arial" panose="020B0604020202020204" pitchFamily="34" charset="0"/>
                        </a:rPr>
                        <a:t>Исполнено за 2023 год</a:t>
                      </a:r>
                      <a:endParaRPr lang="ru-RU" sz="1000" b="1" i="0" u="none" strike="noStrike" dirty="0">
                        <a:solidFill>
                          <a:srgbClr val="000000"/>
                        </a:solidFill>
                        <a:effectLst/>
                        <a:latin typeface="Arial" panose="020B0604020202020204" pitchFamily="34" charset="0"/>
                        <a:cs typeface="Arial" panose="020B0604020202020204" pitchFamily="34" charset="0"/>
                      </a:endParaRPr>
                    </a:p>
                  </a:txBody>
                  <a:tcPr marL="6874" marR="6874" marT="6874" marB="0" anchor="ctr"/>
                </a:tc>
                <a:tc gridSpan="3">
                  <a:txBody>
                    <a:bodyPr/>
                    <a:lstStyle/>
                    <a:p>
                      <a:pPr algn="ctr" fontAlgn="ctr"/>
                      <a:r>
                        <a:rPr lang="ru-RU" sz="1000" b="1" u="none" strike="noStrike" dirty="0">
                          <a:effectLst/>
                          <a:latin typeface="Arial" panose="020B0604020202020204" pitchFamily="34" charset="0"/>
                          <a:cs typeface="Arial" panose="020B0604020202020204" pitchFamily="34" charset="0"/>
                        </a:rPr>
                        <a:t>2024 год</a:t>
                      </a:r>
                      <a:endParaRPr lang="ru-RU" sz="1000" b="1" i="0" u="none" strike="noStrike" dirty="0">
                        <a:solidFill>
                          <a:srgbClr val="000000"/>
                        </a:solidFill>
                        <a:effectLst/>
                        <a:latin typeface="Arial" panose="020B0604020202020204" pitchFamily="34" charset="0"/>
                        <a:cs typeface="Arial" panose="020B0604020202020204" pitchFamily="34" charset="0"/>
                      </a:endParaRPr>
                    </a:p>
                  </a:txBody>
                  <a:tcPr marL="6874" marR="6874" marT="6874" marB="0" anchor="ct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293956293"/>
                  </a:ext>
                </a:extLst>
              </a:tr>
              <a:tr h="430082">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000" b="1" i="0" u="none" strike="noStrike" dirty="0">
                          <a:solidFill>
                            <a:srgbClr val="000000"/>
                          </a:solidFill>
                          <a:effectLst/>
                          <a:latin typeface="Arial" panose="020B0604020202020204" pitchFamily="34" charset="0"/>
                          <a:cs typeface="Arial" panose="020B0604020202020204" pitchFamily="34" charset="0"/>
                        </a:rPr>
                        <a:t>Утвержденные бюджетные назначения</a:t>
                      </a:r>
                    </a:p>
                  </a:txBody>
                  <a:tcPr marL="6874" marR="6874" marT="6874" marB="0" anchor="ctr"/>
                </a:tc>
                <a:tc>
                  <a:txBody>
                    <a:bodyPr/>
                    <a:lstStyle/>
                    <a:p>
                      <a:pPr algn="ctr" fontAlgn="ctr"/>
                      <a:r>
                        <a:rPr lang="ru-RU" sz="1000" b="1" u="none" strike="noStrike" dirty="0">
                          <a:effectLst/>
                          <a:latin typeface="Arial" panose="020B0604020202020204" pitchFamily="34" charset="0"/>
                          <a:cs typeface="Arial" panose="020B0604020202020204" pitchFamily="34" charset="0"/>
                        </a:rPr>
                        <a:t>Исполнено</a:t>
                      </a:r>
                      <a:endParaRPr lang="ru-RU" sz="1000" b="1" i="0" u="none" strike="noStrike" dirty="0">
                        <a:solidFill>
                          <a:srgbClr val="000000"/>
                        </a:solidFill>
                        <a:effectLst/>
                        <a:latin typeface="Arial" panose="020B0604020202020204" pitchFamily="34" charset="0"/>
                        <a:cs typeface="Arial" panose="020B0604020202020204" pitchFamily="34" charset="0"/>
                      </a:endParaRPr>
                    </a:p>
                  </a:txBody>
                  <a:tcPr marL="6874" marR="6874" marT="6874" marB="0" anchor="ctr"/>
                </a:tc>
                <a:tc>
                  <a:txBody>
                    <a:bodyPr/>
                    <a:lstStyle/>
                    <a:p>
                      <a:pPr algn="ctr" fontAlgn="ctr"/>
                      <a:r>
                        <a:rPr lang="ru-RU" sz="1000" b="1" u="none" strike="noStrike" dirty="0">
                          <a:effectLst/>
                          <a:latin typeface="Arial" panose="020B0604020202020204" pitchFamily="34" charset="0"/>
                          <a:cs typeface="Arial" panose="020B0604020202020204" pitchFamily="34" charset="0"/>
                        </a:rPr>
                        <a:t>% исполнения к утвержденным назначениям</a:t>
                      </a:r>
                      <a:endParaRPr lang="ru-RU" sz="1000" b="1" i="0" u="none" strike="noStrike" dirty="0">
                        <a:solidFill>
                          <a:srgbClr val="000000"/>
                        </a:solidFill>
                        <a:effectLst/>
                        <a:latin typeface="Arial" panose="020B0604020202020204" pitchFamily="34" charset="0"/>
                        <a:cs typeface="Arial" panose="020B0604020202020204" pitchFamily="34" charset="0"/>
                      </a:endParaRPr>
                    </a:p>
                  </a:txBody>
                  <a:tcPr marL="6874" marR="6874" marT="6874" marB="0" anchor="ctr"/>
                </a:tc>
                <a:extLst>
                  <a:ext uri="{0D108BD9-81ED-4DB2-BD59-A6C34878D82A}">
                    <a16:rowId xmlns:a16="http://schemas.microsoft.com/office/drawing/2014/main" val="3022830004"/>
                  </a:ext>
                </a:extLst>
              </a:tr>
              <a:tr h="151902">
                <a:tc>
                  <a:txBody>
                    <a:bodyPr/>
                    <a:lstStyle/>
                    <a:p>
                      <a:pPr algn="ctr" fontAlgn="ctr"/>
                      <a:r>
                        <a:rPr lang="ru-RU" sz="1000" u="none" strike="noStrike">
                          <a:effectLst/>
                        </a:rPr>
                        <a:t>1</a:t>
                      </a:r>
                      <a:endParaRPr lang="ru-RU" sz="1000" b="0" i="0" u="none" strike="noStrike">
                        <a:solidFill>
                          <a:srgbClr val="000000"/>
                        </a:solidFill>
                        <a:effectLst/>
                        <a:latin typeface="Times New Roman" panose="02020603050405020304" pitchFamily="18" charset="0"/>
                      </a:endParaRPr>
                    </a:p>
                  </a:txBody>
                  <a:tcPr marL="6874" marR="6874" marT="6874" marB="0" anchor="ctr"/>
                </a:tc>
                <a:tc>
                  <a:txBody>
                    <a:bodyPr/>
                    <a:lstStyle/>
                    <a:p>
                      <a:pPr algn="ctr" fontAlgn="ctr"/>
                      <a:r>
                        <a:rPr lang="ru-RU" sz="1000" u="none" strike="noStrike" dirty="0">
                          <a:effectLst/>
                        </a:rPr>
                        <a:t>2 </a:t>
                      </a:r>
                      <a:endParaRPr lang="ru-RU" sz="1000" b="0" i="0" u="none" strike="noStrike" dirty="0">
                        <a:solidFill>
                          <a:srgbClr val="000000"/>
                        </a:solidFill>
                        <a:effectLst/>
                        <a:latin typeface="Times New Roman" panose="02020603050405020304" pitchFamily="18" charset="0"/>
                      </a:endParaRPr>
                    </a:p>
                  </a:txBody>
                  <a:tcPr marL="6874" marR="6874" marT="6874" marB="0" anchor="ctr"/>
                </a:tc>
                <a:tc>
                  <a:txBody>
                    <a:bodyPr/>
                    <a:lstStyle/>
                    <a:p>
                      <a:pPr algn="ctr" fontAlgn="ctr"/>
                      <a:r>
                        <a:rPr lang="ru-RU" sz="1000" b="0" i="0" u="none" strike="noStrike" dirty="0">
                          <a:solidFill>
                            <a:srgbClr val="000000"/>
                          </a:solidFill>
                          <a:effectLst/>
                          <a:latin typeface="Times New Roman" panose="02020603050405020304" pitchFamily="18" charset="0"/>
                        </a:rPr>
                        <a:t>3</a:t>
                      </a:r>
                    </a:p>
                  </a:txBody>
                  <a:tcPr marL="6874" marR="6874" marT="6874" marB="0" anchor="ctr"/>
                </a:tc>
                <a:tc>
                  <a:txBody>
                    <a:bodyPr/>
                    <a:lstStyle/>
                    <a:p>
                      <a:pPr algn="ctr" fontAlgn="ctr"/>
                      <a:r>
                        <a:rPr lang="ru-RU" sz="1000" b="0" i="0" u="none" strike="noStrike" dirty="0">
                          <a:solidFill>
                            <a:srgbClr val="000000"/>
                          </a:solidFill>
                          <a:effectLst/>
                          <a:latin typeface="Times New Roman" panose="02020603050405020304" pitchFamily="18" charset="0"/>
                        </a:rPr>
                        <a:t>4</a:t>
                      </a:r>
                    </a:p>
                  </a:txBody>
                  <a:tcPr marL="6874" marR="6874" marT="6874" marB="0" anchor="ctr"/>
                </a:tc>
                <a:tc>
                  <a:txBody>
                    <a:bodyPr/>
                    <a:lstStyle/>
                    <a:p>
                      <a:pPr algn="ctr" fontAlgn="b"/>
                      <a:r>
                        <a:rPr lang="ru-RU" sz="1000" b="0" i="0" u="none" strike="noStrike" dirty="0">
                          <a:solidFill>
                            <a:srgbClr val="000000"/>
                          </a:solidFill>
                          <a:effectLst/>
                          <a:latin typeface="Times New Roman" panose="02020603050405020304" pitchFamily="18" charset="0"/>
                        </a:rPr>
                        <a:t>5</a:t>
                      </a:r>
                    </a:p>
                  </a:txBody>
                  <a:tcPr marL="6874" marR="6874" marT="6874" marB="0" anchor="b"/>
                </a:tc>
                <a:tc>
                  <a:txBody>
                    <a:bodyPr/>
                    <a:lstStyle/>
                    <a:p>
                      <a:pPr algn="ctr" fontAlgn="b"/>
                      <a:r>
                        <a:rPr lang="ru-RU" sz="1000" b="0" i="0" u="none" strike="noStrike" dirty="0">
                          <a:solidFill>
                            <a:srgbClr val="000000"/>
                          </a:solidFill>
                          <a:effectLst/>
                          <a:latin typeface="Times New Roman" panose="02020603050405020304" pitchFamily="18" charset="0"/>
                        </a:rPr>
                        <a:t>6</a:t>
                      </a:r>
                    </a:p>
                  </a:txBody>
                  <a:tcPr marL="6874" marR="6874" marT="6874" marB="0" anchor="b"/>
                </a:tc>
                <a:extLst>
                  <a:ext uri="{0D108BD9-81ED-4DB2-BD59-A6C34878D82A}">
                    <a16:rowId xmlns:a16="http://schemas.microsoft.com/office/drawing/2014/main" val="1691465842"/>
                  </a:ext>
                </a:extLst>
              </a:tr>
              <a:tr h="328845">
                <a:tc>
                  <a:txBody>
                    <a:bodyPr/>
                    <a:lstStyle/>
                    <a:p>
                      <a:pPr algn="l" fontAlgn="ctr"/>
                      <a:r>
                        <a:rPr lang="ru-RU" sz="1100" b="1" i="0" u="none" strike="noStrike" dirty="0">
                          <a:solidFill>
                            <a:srgbClr val="000000"/>
                          </a:solidFill>
                          <a:effectLst/>
                          <a:latin typeface="Times New Roman" panose="02020603050405020304" pitchFamily="18" charset="0"/>
                        </a:rPr>
                        <a:t>Субсидии бюджетам бюджетной системы Российской Федерации (межбюджетные субсидии)</a:t>
                      </a:r>
                    </a:p>
                  </a:txBody>
                  <a:tcPr marL="9525" marR="9525" marT="9525" marB="0" anchor="ctr"/>
                </a:tc>
                <a:tc>
                  <a:txBody>
                    <a:bodyPr/>
                    <a:lstStyle/>
                    <a:p>
                      <a:pPr algn="ctr" fontAlgn="ctr"/>
                      <a:r>
                        <a:rPr lang="ru-RU" sz="1100" b="1" i="0" u="none" strike="noStrike" dirty="0">
                          <a:solidFill>
                            <a:srgbClr val="000000"/>
                          </a:solidFill>
                          <a:effectLst/>
                          <a:latin typeface="Times New Roman" panose="02020603050405020304" pitchFamily="18" charset="0"/>
                        </a:rPr>
                        <a:t>00020220000000000150</a:t>
                      </a:r>
                    </a:p>
                  </a:txBody>
                  <a:tcPr marL="9525" marR="9525" marT="9525" marB="0" anchor="ctr"/>
                </a:tc>
                <a:tc>
                  <a:txBody>
                    <a:bodyPr/>
                    <a:lstStyle/>
                    <a:p>
                      <a:pPr algn="ctr" fontAlgn="ctr"/>
                      <a:r>
                        <a:rPr lang="ru-RU" sz="1100" b="1" i="0" u="none" strike="noStrike">
                          <a:solidFill>
                            <a:srgbClr val="000000"/>
                          </a:solidFill>
                          <a:effectLst/>
                          <a:latin typeface="Times New Roman" panose="02020603050405020304" pitchFamily="18" charset="0"/>
                        </a:rPr>
                        <a:t>1595,2</a:t>
                      </a:r>
                    </a:p>
                  </a:txBody>
                  <a:tcPr marL="9525" marR="9525" marT="9525" marB="0" anchor="ctr"/>
                </a:tc>
                <a:tc>
                  <a:txBody>
                    <a:bodyPr/>
                    <a:lstStyle/>
                    <a:p>
                      <a:pPr algn="ctr" fontAlgn="ctr"/>
                      <a:r>
                        <a:rPr lang="ru-RU" sz="1100" b="1" i="0" u="none" strike="noStrike">
                          <a:solidFill>
                            <a:srgbClr val="000000"/>
                          </a:solidFill>
                          <a:effectLst/>
                          <a:latin typeface="Times New Roman" panose="02020603050405020304" pitchFamily="18" charset="0"/>
                        </a:rPr>
                        <a:t>911,9</a:t>
                      </a:r>
                    </a:p>
                  </a:txBody>
                  <a:tcPr marL="9525" marR="9525" marT="9525" marB="0" anchor="ctr"/>
                </a:tc>
                <a:tc>
                  <a:txBody>
                    <a:bodyPr/>
                    <a:lstStyle/>
                    <a:p>
                      <a:pPr algn="ctr" fontAlgn="ctr"/>
                      <a:r>
                        <a:rPr lang="ru-RU" sz="1100" b="1" i="0" u="none" strike="noStrike">
                          <a:solidFill>
                            <a:srgbClr val="000000"/>
                          </a:solidFill>
                          <a:effectLst/>
                          <a:latin typeface="Times New Roman" panose="02020603050405020304" pitchFamily="18" charset="0"/>
                        </a:rPr>
                        <a:t>757,6</a:t>
                      </a:r>
                    </a:p>
                  </a:txBody>
                  <a:tcPr marL="9525" marR="9525" marT="9525" marB="0" anchor="ctr"/>
                </a:tc>
                <a:tc>
                  <a:txBody>
                    <a:bodyPr/>
                    <a:lstStyle/>
                    <a:p>
                      <a:pPr algn="ctr" fontAlgn="ctr"/>
                      <a:r>
                        <a:rPr lang="ru-RU" sz="1100" b="1" i="0" u="none" strike="noStrike">
                          <a:solidFill>
                            <a:srgbClr val="000000"/>
                          </a:solidFill>
                          <a:effectLst/>
                          <a:latin typeface="Times New Roman" panose="02020603050405020304" pitchFamily="18" charset="0"/>
                        </a:rPr>
                        <a:t>83,1</a:t>
                      </a:r>
                    </a:p>
                  </a:txBody>
                  <a:tcPr marL="9525" marR="9525" marT="9525" marB="0" anchor="ctr"/>
                </a:tc>
                <a:extLst>
                  <a:ext uri="{0D108BD9-81ED-4DB2-BD59-A6C34878D82A}">
                    <a16:rowId xmlns:a16="http://schemas.microsoft.com/office/drawing/2014/main" val="3954063722"/>
                  </a:ext>
                </a:extLst>
              </a:tr>
              <a:tr h="328845">
                <a:tc>
                  <a:txBody>
                    <a:bodyPr/>
                    <a:lstStyle/>
                    <a:p>
                      <a:pPr algn="l" fontAlgn="ctr"/>
                      <a:r>
                        <a:rPr lang="ru-RU" sz="1100" b="0" i="0" u="none" strike="noStrike">
                          <a:solidFill>
                            <a:srgbClr val="000000"/>
                          </a:solidFill>
                          <a:effectLst/>
                          <a:latin typeface="Times New Roman" panose="02020603050405020304" pitchFamily="18" charset="0"/>
                        </a:rPr>
                        <a:t>Субсидии бюджетам на софинансирование капитальных вложений в объекты муниципальной собственности</a:t>
                      </a:r>
                    </a:p>
                  </a:txBody>
                  <a:tcPr marL="9525" marR="9525" marT="9525" marB="0" anchor="ctr"/>
                </a:tc>
                <a:tc>
                  <a:txBody>
                    <a:bodyPr/>
                    <a:lstStyle/>
                    <a:p>
                      <a:pPr algn="ctr" fontAlgn="ctr"/>
                      <a:r>
                        <a:rPr lang="ru-RU" sz="1100" b="1" i="0" u="none" strike="noStrike" dirty="0">
                          <a:solidFill>
                            <a:srgbClr val="000000"/>
                          </a:solidFill>
                          <a:effectLst/>
                          <a:latin typeface="Times New Roman" panose="02020603050405020304" pitchFamily="18" charset="0"/>
                        </a:rPr>
                        <a:t>00020220077000000150</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425,3</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0,0 </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0,0 </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0,0</a:t>
                      </a:r>
                    </a:p>
                  </a:txBody>
                  <a:tcPr marL="9525" marR="9525" marT="9525" marB="0" anchor="ctr"/>
                </a:tc>
                <a:extLst>
                  <a:ext uri="{0D108BD9-81ED-4DB2-BD59-A6C34878D82A}">
                    <a16:rowId xmlns:a16="http://schemas.microsoft.com/office/drawing/2014/main" val="2490212246"/>
                  </a:ext>
                </a:extLst>
              </a:tr>
              <a:tr h="968369">
                <a:tc>
                  <a:txBody>
                    <a:bodyPr/>
                    <a:lstStyle/>
                    <a:p>
                      <a:pPr algn="l" fontAlgn="ctr"/>
                      <a:r>
                        <a:rPr lang="ru-RU" sz="1100" b="0" i="0" u="none" strike="noStrike">
                          <a:solidFill>
                            <a:srgbClr val="000000"/>
                          </a:solidFill>
                          <a:effectLst/>
                          <a:latin typeface="Times New Roman" panose="02020603050405020304" pitchFamily="18" charset="0"/>
                        </a:rPr>
                        <a:t>Субсидии бюджетам муниципальных образований на обеспечение мероприятий по переселению граждан из аварийного жилищного фонда, в том числе переселению граждан из аварийного жилищного фонда с учетом необходимости развития малоэтажного жилищного строительства, за счет средств бюджетов</a:t>
                      </a:r>
                    </a:p>
                  </a:txBody>
                  <a:tcPr marL="9525" marR="9525" marT="9525" marB="0" anchor="ctr"/>
                </a:tc>
                <a:tc>
                  <a:txBody>
                    <a:bodyPr/>
                    <a:lstStyle/>
                    <a:p>
                      <a:pPr algn="ctr" fontAlgn="ctr"/>
                      <a:r>
                        <a:rPr lang="ru-RU" sz="1100" b="1" i="0" u="none" strike="noStrike" dirty="0">
                          <a:solidFill>
                            <a:srgbClr val="000000"/>
                          </a:solidFill>
                          <a:effectLst/>
                          <a:latin typeface="Times New Roman" panose="02020603050405020304" pitchFamily="18" charset="0"/>
                        </a:rPr>
                        <a:t>00020220302000000150</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0</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89,1 </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83,3 </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93,5</a:t>
                      </a:r>
                    </a:p>
                  </a:txBody>
                  <a:tcPr marL="9525" marR="9525" marT="9525" marB="0" anchor="ctr"/>
                </a:tc>
                <a:extLst>
                  <a:ext uri="{0D108BD9-81ED-4DB2-BD59-A6C34878D82A}">
                    <a16:rowId xmlns:a16="http://schemas.microsoft.com/office/drawing/2014/main" val="667143695"/>
                  </a:ext>
                </a:extLst>
              </a:tr>
              <a:tr h="968369">
                <a:tc>
                  <a:txBody>
                    <a:bodyPr/>
                    <a:lstStyle/>
                    <a:p>
                      <a:pPr algn="l" fontAlgn="ctr"/>
                      <a:r>
                        <a:rPr lang="ru-RU" sz="1100" b="0" i="0" u="none" strike="noStrike">
                          <a:solidFill>
                            <a:srgbClr val="000000"/>
                          </a:solidFill>
                          <a:effectLst/>
                          <a:latin typeface="Times New Roman" panose="02020603050405020304" pitchFamily="18" charset="0"/>
                        </a:rPr>
                        <a:t>Субсидии бюджетам на осуществление дорожной деятельности в отношении автомобильных дорог общего пользования, а также капитального ремонта и ремонта дворовых территорий многоквартирных домов, проездов к дворовым территориям многоквартирных домов населенных пунктов</a:t>
                      </a:r>
                    </a:p>
                  </a:txBody>
                  <a:tcPr marL="9525" marR="9525" marT="9525" marB="0" anchor="ctr"/>
                </a:tc>
                <a:tc>
                  <a:txBody>
                    <a:bodyPr/>
                    <a:lstStyle/>
                    <a:p>
                      <a:pPr algn="ctr" fontAlgn="ctr"/>
                      <a:r>
                        <a:rPr lang="ru-RU" sz="1100" b="1" i="0" u="none" strike="noStrike" dirty="0">
                          <a:solidFill>
                            <a:srgbClr val="000000"/>
                          </a:solidFill>
                          <a:effectLst/>
                          <a:latin typeface="Times New Roman" panose="02020603050405020304" pitchFamily="18" charset="0"/>
                        </a:rPr>
                        <a:t>00020220216000000150</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93,2</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0,0 </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0,0 </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0,0</a:t>
                      </a:r>
                    </a:p>
                  </a:txBody>
                  <a:tcPr marL="9525" marR="9525" marT="9525" marB="0" anchor="ctr"/>
                </a:tc>
                <a:extLst>
                  <a:ext uri="{0D108BD9-81ED-4DB2-BD59-A6C34878D82A}">
                    <a16:rowId xmlns:a16="http://schemas.microsoft.com/office/drawing/2014/main" val="3549730743"/>
                  </a:ext>
                </a:extLst>
              </a:tr>
              <a:tr h="968369">
                <a:tc>
                  <a:txBody>
                    <a:bodyPr/>
                    <a:lstStyle/>
                    <a:p>
                      <a:pPr algn="l" fontAlgn="ctr"/>
                      <a:r>
                        <a:rPr lang="ru-RU" sz="1100" b="0" i="0" u="none" strike="noStrike">
                          <a:solidFill>
                            <a:srgbClr val="000000"/>
                          </a:solidFill>
                          <a:effectLst/>
                          <a:latin typeface="Times New Roman" panose="02020603050405020304" pitchFamily="18" charset="0"/>
                        </a:rPr>
                        <a:t>Субсидии бюджетам муниципальных образований на обеспечение мероприятий по переселению граждан из аварийного жилищного фонда, в том числе переселению граждан из аварийного жилищного фонда с учетом необходимости развития малоэтажного жилищного строительства, за счет средств бюджетов</a:t>
                      </a:r>
                    </a:p>
                  </a:txBody>
                  <a:tcPr marL="9525" marR="9525" marT="9525" marB="0" anchor="ctr"/>
                </a:tc>
                <a:tc>
                  <a:txBody>
                    <a:bodyPr/>
                    <a:lstStyle/>
                    <a:p>
                      <a:pPr algn="ctr" fontAlgn="ctr"/>
                      <a:r>
                        <a:rPr lang="ru-RU" sz="1100" b="1" i="0" u="none" strike="noStrike" dirty="0">
                          <a:solidFill>
                            <a:srgbClr val="000000"/>
                          </a:solidFill>
                          <a:effectLst/>
                          <a:latin typeface="Times New Roman" panose="02020603050405020304" pitchFamily="18" charset="0"/>
                        </a:rPr>
                        <a:t>00020225172000000150</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189,5</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5,8 </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5,8 </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100,0</a:t>
                      </a:r>
                    </a:p>
                  </a:txBody>
                  <a:tcPr marL="9525" marR="9525" marT="9525" marB="0" anchor="ctr"/>
                </a:tc>
                <a:extLst>
                  <a:ext uri="{0D108BD9-81ED-4DB2-BD59-A6C34878D82A}">
                    <a16:rowId xmlns:a16="http://schemas.microsoft.com/office/drawing/2014/main" val="1753113448"/>
                  </a:ext>
                </a:extLst>
              </a:tr>
              <a:tr h="648608">
                <a:tc>
                  <a:txBody>
                    <a:bodyPr/>
                    <a:lstStyle/>
                    <a:p>
                      <a:pPr algn="l" fontAlgn="ctr"/>
                      <a:r>
                        <a:rPr lang="ru-RU" sz="1100" b="0" i="0" u="none" strike="noStrike">
                          <a:solidFill>
                            <a:srgbClr val="000000"/>
                          </a:solidFill>
                          <a:effectLst/>
                          <a:latin typeface="Times New Roman" panose="02020603050405020304" pitchFamily="18" charset="0"/>
                        </a:rPr>
                        <a:t>Субсидии бюджетам на организацию бесплатного горячего питания обучающихся, получающих начальное общее образование в государственных и муниципальных образовательных организациях</a:t>
                      </a:r>
                    </a:p>
                  </a:txBody>
                  <a:tcPr marL="9525" marR="9525" marT="9525" marB="0" anchor="ctr"/>
                </a:tc>
                <a:tc>
                  <a:txBody>
                    <a:bodyPr/>
                    <a:lstStyle/>
                    <a:p>
                      <a:pPr algn="ctr" fontAlgn="ctr"/>
                      <a:r>
                        <a:rPr lang="ru-RU" sz="1100" b="1" i="0" u="none" strike="noStrike" dirty="0">
                          <a:solidFill>
                            <a:srgbClr val="000000"/>
                          </a:solidFill>
                          <a:effectLst/>
                          <a:latin typeface="Times New Roman" panose="02020603050405020304" pitchFamily="18" charset="0"/>
                        </a:rPr>
                        <a:t>00020225304000000150</a:t>
                      </a:r>
                    </a:p>
                  </a:txBody>
                  <a:tcPr marL="9525" marR="9525" marT="9525" marB="0" anchor="ctr"/>
                </a:tc>
                <a:tc>
                  <a:txBody>
                    <a:bodyPr/>
                    <a:lstStyle/>
                    <a:p>
                      <a:pPr algn="ctr" fontAlgn="ctr"/>
                      <a:r>
                        <a:rPr lang="ru-RU" sz="1100" b="0" i="0" u="none" strike="noStrike" dirty="0">
                          <a:solidFill>
                            <a:srgbClr val="000000"/>
                          </a:solidFill>
                          <a:effectLst/>
                          <a:latin typeface="Times New Roman" panose="02020603050405020304" pitchFamily="18" charset="0"/>
                        </a:rPr>
                        <a:t>33,4</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41,2 </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36,3 </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88,1</a:t>
                      </a:r>
                    </a:p>
                  </a:txBody>
                  <a:tcPr marL="9525" marR="9525" marT="9525" marB="0" anchor="ctr"/>
                </a:tc>
                <a:extLst>
                  <a:ext uri="{0D108BD9-81ED-4DB2-BD59-A6C34878D82A}">
                    <a16:rowId xmlns:a16="http://schemas.microsoft.com/office/drawing/2014/main" val="778167352"/>
                  </a:ext>
                </a:extLst>
              </a:tr>
              <a:tr h="328845">
                <a:tc>
                  <a:txBody>
                    <a:bodyPr/>
                    <a:lstStyle/>
                    <a:p>
                      <a:pPr algn="l" fontAlgn="ctr"/>
                      <a:r>
                        <a:rPr lang="ru-RU" sz="1100" b="0" i="0" u="none" strike="noStrike">
                          <a:solidFill>
                            <a:srgbClr val="000000"/>
                          </a:solidFill>
                          <a:effectLst/>
                          <a:latin typeface="Times New Roman" panose="02020603050405020304" pitchFamily="18" charset="0"/>
                        </a:rPr>
                        <a:t>Субсидии бюджетам на реализацию мероприятий по обеспечению жильем молодых семей</a:t>
                      </a:r>
                    </a:p>
                  </a:txBody>
                  <a:tcPr marL="9525" marR="9525" marT="9525" marB="0" anchor="ctr"/>
                </a:tc>
                <a:tc>
                  <a:txBody>
                    <a:bodyPr/>
                    <a:lstStyle/>
                    <a:p>
                      <a:pPr algn="ctr" fontAlgn="ctr"/>
                      <a:r>
                        <a:rPr lang="ru-RU" sz="1100" b="1" i="0" u="none" strike="noStrike" dirty="0">
                          <a:solidFill>
                            <a:srgbClr val="000000"/>
                          </a:solidFill>
                          <a:effectLst/>
                          <a:latin typeface="Times New Roman" panose="02020603050405020304" pitchFamily="18" charset="0"/>
                        </a:rPr>
                        <a:t>00020225497000000150</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5,9</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12,0 </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12,0 </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100,0</a:t>
                      </a:r>
                    </a:p>
                  </a:txBody>
                  <a:tcPr marL="9525" marR="9525" marT="9525" marB="0" anchor="ctr"/>
                </a:tc>
                <a:extLst>
                  <a:ext uri="{0D108BD9-81ED-4DB2-BD59-A6C34878D82A}">
                    <a16:rowId xmlns:a16="http://schemas.microsoft.com/office/drawing/2014/main" val="1739163323"/>
                  </a:ext>
                </a:extLst>
              </a:tr>
              <a:tr h="203386">
                <a:tc>
                  <a:txBody>
                    <a:bodyPr/>
                    <a:lstStyle/>
                    <a:p>
                      <a:pPr algn="l" fontAlgn="ctr"/>
                      <a:r>
                        <a:rPr lang="ru-RU" sz="1100" b="0" i="0" u="none" strike="noStrike">
                          <a:solidFill>
                            <a:srgbClr val="000000"/>
                          </a:solidFill>
                          <a:effectLst/>
                          <a:latin typeface="Times New Roman" panose="02020603050405020304" pitchFamily="18" charset="0"/>
                        </a:rPr>
                        <a:t>Субсидии бюджетам на поддержку отрасли культуры</a:t>
                      </a:r>
                    </a:p>
                  </a:txBody>
                  <a:tcPr marL="9525" marR="9525" marT="9525" marB="0" anchor="ctr"/>
                </a:tc>
                <a:tc>
                  <a:txBody>
                    <a:bodyPr/>
                    <a:lstStyle/>
                    <a:p>
                      <a:pPr algn="ctr" fontAlgn="ctr"/>
                      <a:r>
                        <a:rPr lang="ru-RU" sz="1100" b="1" i="0" u="none" strike="noStrike" dirty="0">
                          <a:solidFill>
                            <a:srgbClr val="000000"/>
                          </a:solidFill>
                          <a:effectLst/>
                          <a:latin typeface="Times New Roman" panose="02020603050405020304" pitchFamily="18" charset="0"/>
                        </a:rPr>
                        <a:t>00020225519000000150</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7,7</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0,4 </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0,4 </a:t>
                      </a:r>
                    </a:p>
                  </a:txBody>
                  <a:tcPr marL="9525" marR="9525" marT="9525" marB="0" anchor="ctr"/>
                </a:tc>
                <a:tc>
                  <a:txBody>
                    <a:bodyPr/>
                    <a:lstStyle/>
                    <a:p>
                      <a:pPr algn="ctr" fontAlgn="ctr"/>
                      <a:r>
                        <a:rPr lang="ru-RU" sz="1100" b="0" i="0" u="none" strike="noStrike" dirty="0">
                          <a:solidFill>
                            <a:srgbClr val="000000"/>
                          </a:solidFill>
                          <a:effectLst/>
                          <a:latin typeface="Times New Roman" panose="02020603050405020304" pitchFamily="18" charset="0"/>
                        </a:rPr>
                        <a:t>100,0</a:t>
                      </a:r>
                    </a:p>
                  </a:txBody>
                  <a:tcPr marL="9525" marR="9525" marT="9525" marB="0" anchor="ctr"/>
                </a:tc>
                <a:extLst>
                  <a:ext uri="{0D108BD9-81ED-4DB2-BD59-A6C34878D82A}">
                    <a16:rowId xmlns:a16="http://schemas.microsoft.com/office/drawing/2014/main" val="3012470514"/>
                  </a:ext>
                </a:extLst>
              </a:tr>
            </a:tbl>
          </a:graphicData>
        </a:graphic>
      </p:graphicFrame>
    </p:spTree>
    <p:extLst>
      <p:ext uri="{BB962C8B-B14F-4D97-AF65-F5344CB8AC3E}">
        <p14:creationId xmlns:p14="http://schemas.microsoft.com/office/powerpoint/2010/main" val="3503049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2D661-DC82-D6A9-575A-D539A7B18E2B}"/>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770C76F4-C9E9-4B70-8539-F9DA221FF5D5}"/>
              </a:ext>
            </a:extLst>
          </p:cNvPr>
          <p:cNvSpPr>
            <a:spLocks noGrp="1"/>
          </p:cNvSpPr>
          <p:nvPr>
            <p:ph type="title"/>
          </p:nvPr>
        </p:nvSpPr>
        <p:spPr>
          <a:xfrm>
            <a:off x="1016488" y="-133074"/>
            <a:ext cx="9784080" cy="1508760"/>
          </a:xfrm>
        </p:spPr>
        <p:txBody>
          <a:bodyPr>
            <a:normAutofit/>
          </a:bodyPr>
          <a:lstStyle/>
          <a:p>
            <a:r>
              <a:rPr lang="ru-RU" sz="1600" b="1" dirty="0"/>
              <a:t>Объем и структура налоговых, неналоговых доходов и межбюджетных трансфертов </a:t>
            </a:r>
            <a:r>
              <a:rPr lang="ru-RU" sz="1800" b="1" dirty="0"/>
              <a:t>бюджета Рузского городского округа Московской области </a:t>
            </a:r>
            <a:r>
              <a:rPr lang="ru-RU" sz="1200" b="1" dirty="0"/>
              <a:t>(млн. рублей)</a:t>
            </a:r>
            <a:endParaRPr lang="ru-RU" sz="1200" dirty="0"/>
          </a:p>
        </p:txBody>
      </p:sp>
      <p:graphicFrame>
        <p:nvGraphicFramePr>
          <p:cNvPr id="3" name="Таблица 2">
            <a:extLst>
              <a:ext uri="{FF2B5EF4-FFF2-40B4-BE49-F238E27FC236}">
                <a16:creationId xmlns:a16="http://schemas.microsoft.com/office/drawing/2014/main" id="{FCCC17B9-39ED-FCA1-F68A-BF8C1DE61919}"/>
              </a:ext>
            </a:extLst>
          </p:cNvPr>
          <p:cNvGraphicFramePr>
            <a:graphicFrameLocks noGrp="1"/>
          </p:cNvGraphicFramePr>
          <p:nvPr>
            <p:extLst>
              <p:ext uri="{D42A27DB-BD31-4B8C-83A1-F6EECF244321}">
                <p14:modId xmlns:p14="http://schemas.microsoft.com/office/powerpoint/2010/main" val="440635795"/>
              </p:ext>
            </p:extLst>
          </p:nvPr>
        </p:nvGraphicFramePr>
        <p:xfrm>
          <a:off x="381741" y="967664"/>
          <a:ext cx="11416685" cy="5751232"/>
        </p:xfrm>
        <a:graphic>
          <a:graphicData uri="http://schemas.openxmlformats.org/drawingml/2006/table">
            <a:tbl>
              <a:tblPr>
                <a:tableStyleId>{5C22544A-7EE6-4342-B048-85BDC9FD1C3A}</a:tableStyleId>
              </a:tblPr>
              <a:tblGrid>
                <a:gridCol w="3572468">
                  <a:extLst>
                    <a:ext uri="{9D8B030D-6E8A-4147-A177-3AD203B41FA5}">
                      <a16:colId xmlns:a16="http://schemas.microsoft.com/office/drawing/2014/main" val="1509846572"/>
                    </a:ext>
                  </a:extLst>
                </a:gridCol>
                <a:gridCol w="2064959">
                  <a:extLst>
                    <a:ext uri="{9D8B030D-6E8A-4147-A177-3AD203B41FA5}">
                      <a16:colId xmlns:a16="http://schemas.microsoft.com/office/drawing/2014/main" val="1893340003"/>
                    </a:ext>
                  </a:extLst>
                </a:gridCol>
                <a:gridCol w="1504969">
                  <a:extLst>
                    <a:ext uri="{9D8B030D-6E8A-4147-A177-3AD203B41FA5}">
                      <a16:colId xmlns:a16="http://schemas.microsoft.com/office/drawing/2014/main" val="4203997979"/>
                    </a:ext>
                  </a:extLst>
                </a:gridCol>
                <a:gridCol w="1312474">
                  <a:extLst>
                    <a:ext uri="{9D8B030D-6E8A-4147-A177-3AD203B41FA5}">
                      <a16:colId xmlns:a16="http://schemas.microsoft.com/office/drawing/2014/main" val="1787425308"/>
                    </a:ext>
                  </a:extLst>
                </a:gridCol>
                <a:gridCol w="1504969">
                  <a:extLst>
                    <a:ext uri="{9D8B030D-6E8A-4147-A177-3AD203B41FA5}">
                      <a16:colId xmlns:a16="http://schemas.microsoft.com/office/drawing/2014/main" val="1338824444"/>
                    </a:ext>
                  </a:extLst>
                </a:gridCol>
                <a:gridCol w="1456846">
                  <a:extLst>
                    <a:ext uri="{9D8B030D-6E8A-4147-A177-3AD203B41FA5}">
                      <a16:colId xmlns:a16="http://schemas.microsoft.com/office/drawing/2014/main" val="3459758684"/>
                    </a:ext>
                  </a:extLst>
                </a:gridCol>
              </a:tblGrid>
              <a:tr h="154707">
                <a:tc rowSpan="2">
                  <a:txBody>
                    <a:bodyPr/>
                    <a:lstStyle/>
                    <a:p>
                      <a:pPr algn="ctr" fontAlgn="ctr"/>
                      <a:r>
                        <a:rPr lang="ru-RU" sz="1000" b="1" u="none" strike="noStrike" dirty="0">
                          <a:effectLst/>
                          <a:latin typeface="Arial" panose="020B0604020202020204" pitchFamily="34" charset="0"/>
                          <a:cs typeface="Arial" panose="020B0604020202020204" pitchFamily="34" charset="0"/>
                        </a:rPr>
                        <a:t>Наименование показателя</a:t>
                      </a:r>
                      <a:endParaRPr lang="ru-RU" sz="1000" b="1" i="0" u="none" strike="noStrike" dirty="0">
                        <a:solidFill>
                          <a:srgbClr val="000000"/>
                        </a:solidFill>
                        <a:effectLst/>
                        <a:latin typeface="Arial" panose="020B0604020202020204" pitchFamily="34" charset="0"/>
                        <a:cs typeface="Arial" panose="020B0604020202020204" pitchFamily="34" charset="0"/>
                      </a:endParaRPr>
                    </a:p>
                  </a:txBody>
                  <a:tcPr marL="6874" marR="6874" marT="6874" marB="0" anchor="ctr"/>
                </a:tc>
                <a:tc rowSpan="2">
                  <a:txBody>
                    <a:bodyPr/>
                    <a:lstStyle/>
                    <a:p>
                      <a:pPr algn="ctr" fontAlgn="ctr"/>
                      <a:r>
                        <a:rPr lang="ru-RU" sz="1000" b="1" u="none" strike="noStrike" dirty="0">
                          <a:effectLst/>
                          <a:latin typeface="Arial" panose="020B0604020202020204" pitchFamily="34" charset="0"/>
                          <a:cs typeface="Arial" panose="020B0604020202020204" pitchFamily="34" charset="0"/>
                        </a:rPr>
                        <a:t>Код дохода по бюджетной классификации</a:t>
                      </a:r>
                      <a:endParaRPr lang="ru-RU" sz="1000" b="1" i="0" u="none" strike="noStrike" dirty="0">
                        <a:solidFill>
                          <a:srgbClr val="000000"/>
                        </a:solidFill>
                        <a:effectLst/>
                        <a:latin typeface="Arial" panose="020B0604020202020204" pitchFamily="34" charset="0"/>
                        <a:cs typeface="Arial" panose="020B0604020202020204" pitchFamily="34" charset="0"/>
                      </a:endParaRPr>
                    </a:p>
                  </a:txBody>
                  <a:tcPr marL="6874" marR="6874" marT="6874" marB="0" anchor="ctr"/>
                </a:tc>
                <a:tc rowSpan="2">
                  <a:txBody>
                    <a:bodyPr/>
                    <a:lstStyle/>
                    <a:p>
                      <a:pPr algn="ctr" fontAlgn="ctr"/>
                      <a:r>
                        <a:rPr lang="ru-RU" sz="1000" b="1" u="none" strike="noStrike" dirty="0">
                          <a:effectLst/>
                          <a:latin typeface="Arial" panose="020B0604020202020204" pitchFamily="34" charset="0"/>
                          <a:cs typeface="Arial" panose="020B0604020202020204" pitchFamily="34" charset="0"/>
                        </a:rPr>
                        <a:t>Исполнено за 2023 год</a:t>
                      </a:r>
                      <a:endParaRPr lang="ru-RU" sz="1000" b="1" i="0" u="none" strike="noStrike" dirty="0">
                        <a:solidFill>
                          <a:srgbClr val="000000"/>
                        </a:solidFill>
                        <a:effectLst/>
                        <a:latin typeface="Arial" panose="020B0604020202020204" pitchFamily="34" charset="0"/>
                        <a:cs typeface="Arial" panose="020B0604020202020204" pitchFamily="34" charset="0"/>
                      </a:endParaRPr>
                    </a:p>
                  </a:txBody>
                  <a:tcPr marL="6874" marR="6874" marT="6874" marB="0" anchor="ctr"/>
                </a:tc>
                <a:tc gridSpan="3">
                  <a:txBody>
                    <a:bodyPr/>
                    <a:lstStyle/>
                    <a:p>
                      <a:pPr algn="ctr" fontAlgn="ctr"/>
                      <a:r>
                        <a:rPr lang="ru-RU" sz="1000" b="1" u="none" strike="noStrike" dirty="0">
                          <a:effectLst/>
                          <a:latin typeface="Arial" panose="020B0604020202020204" pitchFamily="34" charset="0"/>
                          <a:cs typeface="Arial" panose="020B0604020202020204" pitchFamily="34" charset="0"/>
                        </a:rPr>
                        <a:t>2024 год</a:t>
                      </a:r>
                      <a:endParaRPr lang="ru-RU" sz="1000" b="1" i="0" u="none" strike="noStrike" dirty="0">
                        <a:solidFill>
                          <a:srgbClr val="000000"/>
                        </a:solidFill>
                        <a:effectLst/>
                        <a:latin typeface="Arial" panose="020B0604020202020204" pitchFamily="34" charset="0"/>
                        <a:cs typeface="Arial" panose="020B0604020202020204" pitchFamily="34" charset="0"/>
                      </a:endParaRPr>
                    </a:p>
                  </a:txBody>
                  <a:tcPr marL="6874" marR="6874" marT="6874" marB="0" anchor="ct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293956293"/>
                  </a:ext>
                </a:extLst>
              </a:tr>
              <a:tr h="428560">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000" b="1" i="0" u="none" strike="noStrike" dirty="0">
                          <a:solidFill>
                            <a:srgbClr val="000000"/>
                          </a:solidFill>
                          <a:effectLst/>
                          <a:latin typeface="Arial" panose="020B0604020202020204" pitchFamily="34" charset="0"/>
                          <a:cs typeface="Arial" panose="020B0604020202020204" pitchFamily="34" charset="0"/>
                        </a:rPr>
                        <a:t>Утвержденные бюджетные назначения</a:t>
                      </a:r>
                    </a:p>
                  </a:txBody>
                  <a:tcPr marL="6874" marR="6874" marT="6874" marB="0" anchor="ctr"/>
                </a:tc>
                <a:tc>
                  <a:txBody>
                    <a:bodyPr/>
                    <a:lstStyle/>
                    <a:p>
                      <a:pPr algn="ctr" fontAlgn="ctr"/>
                      <a:r>
                        <a:rPr lang="ru-RU" sz="1000" b="1" u="none" strike="noStrike" dirty="0">
                          <a:effectLst/>
                          <a:latin typeface="Arial" panose="020B0604020202020204" pitchFamily="34" charset="0"/>
                          <a:cs typeface="Arial" panose="020B0604020202020204" pitchFamily="34" charset="0"/>
                        </a:rPr>
                        <a:t>Исполнено</a:t>
                      </a:r>
                      <a:endParaRPr lang="ru-RU" sz="1000" b="1" i="0" u="none" strike="noStrike" dirty="0">
                        <a:solidFill>
                          <a:srgbClr val="000000"/>
                        </a:solidFill>
                        <a:effectLst/>
                        <a:latin typeface="Arial" panose="020B0604020202020204" pitchFamily="34" charset="0"/>
                        <a:cs typeface="Arial" panose="020B0604020202020204" pitchFamily="34" charset="0"/>
                      </a:endParaRPr>
                    </a:p>
                  </a:txBody>
                  <a:tcPr marL="6874" marR="6874" marT="6874" marB="0" anchor="ctr"/>
                </a:tc>
                <a:tc>
                  <a:txBody>
                    <a:bodyPr/>
                    <a:lstStyle/>
                    <a:p>
                      <a:pPr algn="ctr" fontAlgn="ctr"/>
                      <a:r>
                        <a:rPr lang="ru-RU" sz="1000" b="1" u="none" strike="noStrike" dirty="0">
                          <a:effectLst/>
                          <a:latin typeface="Arial" panose="020B0604020202020204" pitchFamily="34" charset="0"/>
                          <a:cs typeface="Arial" panose="020B0604020202020204" pitchFamily="34" charset="0"/>
                        </a:rPr>
                        <a:t>% исполнения к утвержденным назначениям</a:t>
                      </a:r>
                      <a:endParaRPr lang="ru-RU" sz="1000" b="1" i="0" u="none" strike="noStrike" dirty="0">
                        <a:solidFill>
                          <a:srgbClr val="000000"/>
                        </a:solidFill>
                        <a:effectLst/>
                        <a:latin typeface="Arial" panose="020B0604020202020204" pitchFamily="34" charset="0"/>
                        <a:cs typeface="Arial" panose="020B0604020202020204" pitchFamily="34" charset="0"/>
                      </a:endParaRPr>
                    </a:p>
                  </a:txBody>
                  <a:tcPr marL="6874" marR="6874" marT="6874" marB="0" anchor="ctr"/>
                </a:tc>
                <a:extLst>
                  <a:ext uri="{0D108BD9-81ED-4DB2-BD59-A6C34878D82A}">
                    <a16:rowId xmlns:a16="http://schemas.microsoft.com/office/drawing/2014/main" val="3022830004"/>
                  </a:ext>
                </a:extLst>
              </a:tr>
              <a:tr h="154707">
                <a:tc>
                  <a:txBody>
                    <a:bodyPr/>
                    <a:lstStyle/>
                    <a:p>
                      <a:pPr algn="ctr" fontAlgn="ctr"/>
                      <a:r>
                        <a:rPr lang="ru-RU" sz="1000" u="none" strike="noStrike">
                          <a:effectLst/>
                        </a:rPr>
                        <a:t>1</a:t>
                      </a:r>
                      <a:endParaRPr lang="ru-RU" sz="1000" b="0" i="0" u="none" strike="noStrike">
                        <a:solidFill>
                          <a:srgbClr val="000000"/>
                        </a:solidFill>
                        <a:effectLst/>
                        <a:latin typeface="Times New Roman" panose="02020603050405020304" pitchFamily="18" charset="0"/>
                      </a:endParaRPr>
                    </a:p>
                  </a:txBody>
                  <a:tcPr marL="6874" marR="6874" marT="6874" marB="0" anchor="ctr"/>
                </a:tc>
                <a:tc>
                  <a:txBody>
                    <a:bodyPr/>
                    <a:lstStyle/>
                    <a:p>
                      <a:pPr algn="ctr" fontAlgn="ctr"/>
                      <a:r>
                        <a:rPr lang="ru-RU" sz="1000" u="none" strike="noStrike" dirty="0">
                          <a:effectLst/>
                        </a:rPr>
                        <a:t>2 </a:t>
                      </a:r>
                      <a:endParaRPr lang="ru-RU" sz="1000" b="0" i="0" u="none" strike="noStrike" dirty="0">
                        <a:solidFill>
                          <a:srgbClr val="000000"/>
                        </a:solidFill>
                        <a:effectLst/>
                        <a:latin typeface="Times New Roman" panose="02020603050405020304" pitchFamily="18" charset="0"/>
                      </a:endParaRPr>
                    </a:p>
                  </a:txBody>
                  <a:tcPr marL="6874" marR="6874" marT="6874" marB="0" anchor="ctr"/>
                </a:tc>
                <a:tc>
                  <a:txBody>
                    <a:bodyPr/>
                    <a:lstStyle/>
                    <a:p>
                      <a:pPr algn="ctr" fontAlgn="ctr"/>
                      <a:r>
                        <a:rPr lang="ru-RU" sz="1000" b="0" i="0" u="none" strike="noStrike" dirty="0">
                          <a:solidFill>
                            <a:srgbClr val="000000"/>
                          </a:solidFill>
                          <a:effectLst/>
                          <a:latin typeface="Times New Roman" panose="02020603050405020304" pitchFamily="18" charset="0"/>
                        </a:rPr>
                        <a:t>3</a:t>
                      </a:r>
                    </a:p>
                  </a:txBody>
                  <a:tcPr marL="6874" marR="6874" marT="6874" marB="0" anchor="ctr"/>
                </a:tc>
                <a:tc>
                  <a:txBody>
                    <a:bodyPr/>
                    <a:lstStyle/>
                    <a:p>
                      <a:pPr algn="ctr" fontAlgn="ctr"/>
                      <a:r>
                        <a:rPr lang="ru-RU" sz="1000" b="0" i="0" u="none" strike="noStrike" dirty="0">
                          <a:solidFill>
                            <a:srgbClr val="000000"/>
                          </a:solidFill>
                          <a:effectLst/>
                          <a:latin typeface="Times New Roman" panose="02020603050405020304" pitchFamily="18" charset="0"/>
                        </a:rPr>
                        <a:t>4</a:t>
                      </a:r>
                    </a:p>
                  </a:txBody>
                  <a:tcPr marL="6874" marR="6874" marT="6874" marB="0" anchor="ctr"/>
                </a:tc>
                <a:tc>
                  <a:txBody>
                    <a:bodyPr/>
                    <a:lstStyle/>
                    <a:p>
                      <a:pPr algn="ctr" fontAlgn="b"/>
                      <a:r>
                        <a:rPr lang="ru-RU" sz="1000" b="0" i="0" u="none" strike="noStrike" dirty="0">
                          <a:solidFill>
                            <a:srgbClr val="000000"/>
                          </a:solidFill>
                          <a:effectLst/>
                          <a:latin typeface="Times New Roman" panose="02020603050405020304" pitchFamily="18" charset="0"/>
                        </a:rPr>
                        <a:t>5</a:t>
                      </a:r>
                    </a:p>
                  </a:txBody>
                  <a:tcPr marL="6874" marR="6874" marT="6874" marB="0" anchor="b"/>
                </a:tc>
                <a:tc>
                  <a:txBody>
                    <a:bodyPr/>
                    <a:lstStyle/>
                    <a:p>
                      <a:pPr algn="ctr" fontAlgn="b"/>
                      <a:r>
                        <a:rPr lang="ru-RU" sz="1000" b="0" i="0" u="none" strike="noStrike" dirty="0">
                          <a:solidFill>
                            <a:srgbClr val="000000"/>
                          </a:solidFill>
                          <a:effectLst/>
                          <a:latin typeface="Times New Roman" panose="02020603050405020304" pitchFamily="18" charset="0"/>
                        </a:rPr>
                        <a:t>6</a:t>
                      </a:r>
                    </a:p>
                  </a:txBody>
                  <a:tcPr marL="6874" marR="6874" marT="6874" marB="0" anchor="b"/>
                </a:tc>
                <a:extLst>
                  <a:ext uri="{0D108BD9-81ED-4DB2-BD59-A6C34878D82A}">
                    <a16:rowId xmlns:a16="http://schemas.microsoft.com/office/drawing/2014/main" val="1691465842"/>
                  </a:ext>
                </a:extLst>
              </a:tr>
              <a:tr h="1274826">
                <a:tc>
                  <a:txBody>
                    <a:bodyPr/>
                    <a:lstStyle/>
                    <a:p>
                      <a:pPr algn="l" fontAlgn="ctr"/>
                      <a:r>
                        <a:rPr lang="ru-RU" sz="1100" b="0" i="0" u="none" strike="noStrike" dirty="0">
                          <a:solidFill>
                            <a:srgbClr val="000000"/>
                          </a:solidFill>
                          <a:effectLst/>
                          <a:latin typeface="Times New Roman" panose="02020603050405020304" pitchFamily="18" charset="0"/>
                        </a:rPr>
                        <a:t>Субвенции бюджетам муниципальных образований на ежемесячное денежное вознаграждение за классное руководство педагогическим работникам государственных и муниципальных образовательных организаций, реализующих образовательные программы начального общего образования, образовательные программы основного общего образования, образовательные программы среднего общего образования</a:t>
                      </a:r>
                    </a:p>
                  </a:txBody>
                  <a:tcPr marL="9525" marR="9525" marT="9525" marB="0" anchor="ctr"/>
                </a:tc>
                <a:tc>
                  <a:txBody>
                    <a:bodyPr/>
                    <a:lstStyle/>
                    <a:p>
                      <a:pPr algn="ctr" fontAlgn="ctr"/>
                      <a:r>
                        <a:rPr lang="ru-RU" sz="1100" b="1" i="0" u="none" strike="noStrike" dirty="0">
                          <a:solidFill>
                            <a:srgbClr val="000000"/>
                          </a:solidFill>
                          <a:effectLst/>
                          <a:latin typeface="Times New Roman" panose="02020603050405020304" pitchFamily="18" charset="0"/>
                        </a:rPr>
                        <a:t>00020235303000000150</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28,7</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53,4 </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52,9 </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99,1</a:t>
                      </a:r>
                    </a:p>
                  </a:txBody>
                  <a:tcPr marL="9525" marR="9525" marT="9525" marB="0" anchor="ctr"/>
                </a:tc>
                <a:extLst>
                  <a:ext uri="{0D108BD9-81ED-4DB2-BD59-A6C34878D82A}">
                    <a16:rowId xmlns:a16="http://schemas.microsoft.com/office/drawing/2014/main" val="3954063722"/>
                  </a:ext>
                </a:extLst>
              </a:tr>
              <a:tr h="167220">
                <a:tc>
                  <a:txBody>
                    <a:bodyPr/>
                    <a:lstStyle/>
                    <a:p>
                      <a:pPr algn="l" fontAlgn="ctr"/>
                      <a:r>
                        <a:rPr lang="ru-RU" sz="1100" b="0" i="0" u="none" strike="noStrike">
                          <a:solidFill>
                            <a:srgbClr val="000000"/>
                          </a:solidFill>
                          <a:effectLst/>
                          <a:latin typeface="Times New Roman" panose="02020603050405020304" pitchFamily="18" charset="0"/>
                        </a:rPr>
                        <a:t>Прочие субвенции</a:t>
                      </a:r>
                    </a:p>
                  </a:txBody>
                  <a:tcPr marL="9525" marR="9525" marT="9525" marB="0" anchor="ctr"/>
                </a:tc>
                <a:tc>
                  <a:txBody>
                    <a:bodyPr/>
                    <a:lstStyle/>
                    <a:p>
                      <a:pPr algn="ctr" fontAlgn="ctr"/>
                      <a:r>
                        <a:rPr lang="ru-RU" sz="1100" b="1" i="0" u="none" strike="noStrike" dirty="0">
                          <a:solidFill>
                            <a:srgbClr val="000000"/>
                          </a:solidFill>
                          <a:effectLst/>
                          <a:latin typeface="Times New Roman" panose="02020603050405020304" pitchFamily="18" charset="0"/>
                        </a:rPr>
                        <a:t>00020239999000000150</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1100,8</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1 209,2 </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1 203,8 </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99,6</a:t>
                      </a:r>
                    </a:p>
                  </a:txBody>
                  <a:tcPr marL="9525" marR="9525" marT="9525" marB="0" anchor="ctr"/>
                </a:tc>
                <a:extLst>
                  <a:ext uri="{0D108BD9-81ED-4DB2-BD59-A6C34878D82A}">
                    <a16:rowId xmlns:a16="http://schemas.microsoft.com/office/drawing/2014/main" val="231836392"/>
                  </a:ext>
                </a:extLst>
              </a:tr>
              <a:tr h="263693">
                <a:tc>
                  <a:txBody>
                    <a:bodyPr/>
                    <a:lstStyle/>
                    <a:p>
                      <a:pPr algn="l" fontAlgn="ctr"/>
                      <a:r>
                        <a:rPr lang="ru-RU" sz="1100" b="1" i="0" u="none" strike="noStrike">
                          <a:solidFill>
                            <a:srgbClr val="000000"/>
                          </a:solidFill>
                          <a:effectLst/>
                          <a:latin typeface="Times New Roman" panose="02020603050405020304" pitchFamily="18" charset="0"/>
                        </a:rPr>
                        <a:t>Иные межбюджетные трансферты</a:t>
                      </a:r>
                    </a:p>
                  </a:txBody>
                  <a:tcPr marL="9525" marR="9525" marT="9525" marB="0" anchor="ctr"/>
                </a:tc>
                <a:tc>
                  <a:txBody>
                    <a:bodyPr/>
                    <a:lstStyle/>
                    <a:p>
                      <a:pPr algn="ctr" fontAlgn="ctr"/>
                      <a:r>
                        <a:rPr lang="ru-RU" sz="1100" b="1" i="0" u="none" strike="noStrike" dirty="0">
                          <a:solidFill>
                            <a:srgbClr val="000000"/>
                          </a:solidFill>
                          <a:effectLst/>
                          <a:latin typeface="Times New Roman" panose="02020603050405020304" pitchFamily="18" charset="0"/>
                        </a:rPr>
                        <a:t>00020240000000000150</a:t>
                      </a:r>
                    </a:p>
                  </a:txBody>
                  <a:tcPr marL="9525" marR="9525" marT="9525" marB="0" anchor="ctr"/>
                </a:tc>
                <a:tc>
                  <a:txBody>
                    <a:bodyPr/>
                    <a:lstStyle/>
                    <a:p>
                      <a:pPr algn="ctr" fontAlgn="ctr"/>
                      <a:r>
                        <a:rPr lang="ru-RU" sz="1100" b="1" i="0" u="none" strike="noStrike">
                          <a:solidFill>
                            <a:srgbClr val="000000"/>
                          </a:solidFill>
                          <a:effectLst/>
                          <a:latin typeface="Times New Roman" panose="02020603050405020304" pitchFamily="18" charset="0"/>
                        </a:rPr>
                        <a:t>27</a:t>
                      </a:r>
                    </a:p>
                  </a:txBody>
                  <a:tcPr marL="9525" marR="9525" marT="9525" marB="0" anchor="ctr"/>
                </a:tc>
                <a:tc>
                  <a:txBody>
                    <a:bodyPr/>
                    <a:lstStyle/>
                    <a:p>
                      <a:pPr algn="ctr" fontAlgn="ctr"/>
                      <a:r>
                        <a:rPr lang="ru-RU" sz="1100" b="1" i="0" u="none" strike="noStrike">
                          <a:solidFill>
                            <a:srgbClr val="000000"/>
                          </a:solidFill>
                          <a:effectLst/>
                          <a:latin typeface="Times New Roman" panose="02020603050405020304" pitchFamily="18" charset="0"/>
                        </a:rPr>
                        <a:t>517,8</a:t>
                      </a:r>
                    </a:p>
                  </a:txBody>
                  <a:tcPr marL="9525" marR="9525" marT="9525" marB="0" anchor="ctr"/>
                </a:tc>
                <a:tc>
                  <a:txBody>
                    <a:bodyPr/>
                    <a:lstStyle/>
                    <a:p>
                      <a:pPr algn="ctr" fontAlgn="ctr"/>
                      <a:r>
                        <a:rPr lang="ru-RU" sz="1100" b="1" i="0" u="none" strike="noStrike">
                          <a:solidFill>
                            <a:srgbClr val="000000"/>
                          </a:solidFill>
                          <a:effectLst/>
                          <a:latin typeface="Times New Roman" panose="02020603050405020304" pitchFamily="18" charset="0"/>
                        </a:rPr>
                        <a:t>266,4</a:t>
                      </a:r>
                    </a:p>
                  </a:txBody>
                  <a:tcPr marL="9525" marR="9525" marT="9525" marB="0" anchor="ctr"/>
                </a:tc>
                <a:tc>
                  <a:txBody>
                    <a:bodyPr/>
                    <a:lstStyle/>
                    <a:p>
                      <a:pPr algn="ctr" fontAlgn="ctr"/>
                      <a:r>
                        <a:rPr lang="ru-RU" sz="1100" b="1" i="0" u="none" strike="noStrike">
                          <a:solidFill>
                            <a:srgbClr val="000000"/>
                          </a:solidFill>
                          <a:effectLst/>
                          <a:latin typeface="Times New Roman" panose="02020603050405020304" pitchFamily="18" charset="0"/>
                        </a:rPr>
                        <a:t>51,4</a:t>
                      </a:r>
                    </a:p>
                  </a:txBody>
                  <a:tcPr marL="9525" marR="9525" marT="9525" marB="0" anchor="ctr"/>
                </a:tc>
                <a:extLst>
                  <a:ext uri="{0D108BD9-81ED-4DB2-BD59-A6C34878D82A}">
                    <a16:rowId xmlns:a16="http://schemas.microsoft.com/office/drawing/2014/main" val="119712777"/>
                  </a:ext>
                </a:extLst>
              </a:tr>
              <a:tr h="1591286">
                <a:tc>
                  <a:txBody>
                    <a:bodyPr/>
                    <a:lstStyle/>
                    <a:p>
                      <a:pPr algn="l" fontAlgn="ctr"/>
                      <a:r>
                        <a:rPr lang="ru-RU" sz="1100" b="0" i="0" u="none" strike="noStrike">
                          <a:solidFill>
                            <a:srgbClr val="000000"/>
                          </a:solidFill>
                          <a:effectLst/>
                          <a:latin typeface="Times New Roman" panose="02020603050405020304" pitchFamily="18" charset="0"/>
                        </a:rPr>
                        <a:t>Межбюджетные трансферты, передаваемые бюджетам на обеспечение выплат ежемесячного денежного вознаграждения советникам директоров по воспитанию и взаимодействию с детскими общественными объединениями государственных общеобразовательных организаций, профессиональных образовательных организаций субъектов Российской Федерации, г. Байконура и федеральной территории "Сириус", муниципальных общеобразовательных организаций и профессиональных образовательных организаций</a:t>
                      </a:r>
                    </a:p>
                  </a:txBody>
                  <a:tcPr marL="9525" marR="9525" marT="9525" marB="0" anchor="ctr"/>
                </a:tc>
                <a:tc>
                  <a:txBody>
                    <a:bodyPr/>
                    <a:lstStyle/>
                    <a:p>
                      <a:pPr algn="ctr" fontAlgn="ctr"/>
                      <a:r>
                        <a:rPr lang="ru-RU" sz="1100" b="1" i="0" u="none" strike="noStrike" dirty="0">
                          <a:solidFill>
                            <a:srgbClr val="000000"/>
                          </a:solidFill>
                          <a:effectLst/>
                          <a:latin typeface="Times New Roman" panose="02020603050405020304" pitchFamily="18" charset="0"/>
                        </a:rPr>
                        <a:t>00020245050000000150</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0</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0,3</a:t>
                      </a:r>
                    </a:p>
                  </a:txBody>
                  <a:tcPr marL="9525" marR="9525" marT="9525" marB="0" anchor="ctr"/>
                </a:tc>
                <a:tc>
                  <a:txBody>
                    <a:bodyPr/>
                    <a:lstStyle/>
                    <a:p>
                      <a:pPr algn="ctr" fontAlgn="ctr"/>
                      <a:r>
                        <a:rPr lang="ru-RU" sz="1100" b="0" i="0" u="none" strike="noStrike" dirty="0">
                          <a:solidFill>
                            <a:srgbClr val="000000"/>
                          </a:solidFill>
                          <a:effectLst/>
                          <a:latin typeface="Times New Roman" panose="02020603050405020304" pitchFamily="18" charset="0"/>
                        </a:rPr>
                        <a:t>0,3</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100,0</a:t>
                      </a:r>
                    </a:p>
                  </a:txBody>
                  <a:tcPr marL="9525" marR="9525" marT="9525" marB="0" anchor="ctr"/>
                </a:tc>
                <a:extLst>
                  <a:ext uri="{0D108BD9-81ED-4DB2-BD59-A6C34878D82A}">
                    <a16:rowId xmlns:a16="http://schemas.microsoft.com/office/drawing/2014/main" val="2490212246"/>
                  </a:ext>
                </a:extLst>
              </a:tr>
              <a:tr h="325449">
                <a:tc>
                  <a:txBody>
                    <a:bodyPr/>
                    <a:lstStyle/>
                    <a:p>
                      <a:pPr algn="l" fontAlgn="ctr"/>
                      <a:r>
                        <a:rPr lang="ru-RU" sz="1100" b="0" i="0" u="none" strike="noStrike">
                          <a:solidFill>
                            <a:srgbClr val="000000"/>
                          </a:solidFill>
                          <a:effectLst/>
                          <a:latin typeface="Times New Roman" panose="02020603050405020304" pitchFamily="18" charset="0"/>
                        </a:rPr>
                        <a:t>Межбюджетные трансферты, передаваемые бюджетам на поддержку отрасли культуры</a:t>
                      </a:r>
                    </a:p>
                  </a:txBody>
                  <a:tcPr marL="9525" marR="9525" marT="9525" marB="0" anchor="ctr"/>
                </a:tc>
                <a:tc>
                  <a:txBody>
                    <a:bodyPr/>
                    <a:lstStyle/>
                    <a:p>
                      <a:pPr algn="ctr" fontAlgn="ctr"/>
                      <a:r>
                        <a:rPr lang="ru-RU" sz="1100" b="1" i="0" u="none" strike="noStrike" dirty="0">
                          <a:solidFill>
                            <a:srgbClr val="000000"/>
                          </a:solidFill>
                          <a:effectLst/>
                          <a:latin typeface="Times New Roman" panose="02020603050405020304" pitchFamily="18" charset="0"/>
                        </a:rPr>
                        <a:t>00020245519000000150</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0</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0,2 </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0,2 </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100,0</a:t>
                      </a:r>
                    </a:p>
                  </a:txBody>
                  <a:tcPr marL="9525" marR="9525" marT="9525" marB="0" anchor="ctr"/>
                </a:tc>
                <a:extLst>
                  <a:ext uri="{0D108BD9-81ED-4DB2-BD59-A6C34878D82A}">
                    <a16:rowId xmlns:a16="http://schemas.microsoft.com/office/drawing/2014/main" val="667143695"/>
                  </a:ext>
                </a:extLst>
              </a:tr>
              <a:tr h="641909">
                <a:tc>
                  <a:txBody>
                    <a:bodyPr/>
                    <a:lstStyle/>
                    <a:p>
                      <a:pPr algn="l" fontAlgn="ctr"/>
                      <a:r>
                        <a:rPr lang="ru-RU" sz="1100" b="0" i="0" u="none" strike="noStrike">
                          <a:solidFill>
                            <a:srgbClr val="000000"/>
                          </a:solidFill>
                          <a:effectLst/>
                          <a:latin typeface="Times New Roman" panose="02020603050405020304" pitchFamily="18" charset="0"/>
                        </a:rPr>
                        <a:t>Межбюджетные трансферты, передаваемые бюджетам на финансирование дорожной деятельности в отношении автомобильных дорог общего пользования регионального или межмуниципального, местного значения</a:t>
                      </a:r>
                    </a:p>
                  </a:txBody>
                  <a:tcPr marL="9525" marR="9525" marT="9525" marB="0" anchor="ctr"/>
                </a:tc>
                <a:tc>
                  <a:txBody>
                    <a:bodyPr/>
                    <a:lstStyle/>
                    <a:p>
                      <a:pPr algn="ctr" fontAlgn="ctr"/>
                      <a:r>
                        <a:rPr lang="ru-RU" sz="1100" b="1" i="0" u="none" strike="noStrike" dirty="0">
                          <a:solidFill>
                            <a:srgbClr val="000000"/>
                          </a:solidFill>
                          <a:effectLst/>
                          <a:latin typeface="Times New Roman" panose="02020603050405020304" pitchFamily="18" charset="0"/>
                        </a:rPr>
                        <a:t>00020245784000000150</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0</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489,9 </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239,5 </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48,9</a:t>
                      </a:r>
                    </a:p>
                  </a:txBody>
                  <a:tcPr marL="9525" marR="9525" marT="9525" marB="0" anchor="ctr"/>
                </a:tc>
                <a:extLst>
                  <a:ext uri="{0D108BD9-81ED-4DB2-BD59-A6C34878D82A}">
                    <a16:rowId xmlns:a16="http://schemas.microsoft.com/office/drawing/2014/main" val="3549730743"/>
                  </a:ext>
                </a:extLst>
              </a:tr>
              <a:tr h="466292">
                <a:tc>
                  <a:txBody>
                    <a:bodyPr/>
                    <a:lstStyle/>
                    <a:p>
                      <a:pPr algn="l" fontAlgn="ctr"/>
                      <a:r>
                        <a:rPr lang="ru-RU" sz="1100" b="0" i="0" u="none" strike="noStrike">
                          <a:solidFill>
                            <a:srgbClr val="000000"/>
                          </a:solidFill>
                          <a:effectLst/>
                          <a:latin typeface="Times New Roman" panose="02020603050405020304" pitchFamily="18" charset="0"/>
                        </a:rPr>
                        <a:t>Прочие межбюджетные трансферты, передаваемые бюджетам</a:t>
                      </a:r>
                    </a:p>
                  </a:txBody>
                  <a:tcPr marL="9525" marR="9525" marT="9525" marB="0" anchor="ctr"/>
                </a:tc>
                <a:tc>
                  <a:txBody>
                    <a:bodyPr/>
                    <a:lstStyle/>
                    <a:p>
                      <a:pPr algn="ctr" fontAlgn="ctr"/>
                      <a:r>
                        <a:rPr lang="ru-RU" sz="1100" b="1" i="0" u="none" strike="noStrike" dirty="0">
                          <a:solidFill>
                            <a:srgbClr val="000000"/>
                          </a:solidFill>
                          <a:effectLst/>
                          <a:latin typeface="Times New Roman" panose="02020603050405020304" pitchFamily="18" charset="0"/>
                        </a:rPr>
                        <a:t>00020249999000000150</a:t>
                      </a:r>
                    </a:p>
                  </a:txBody>
                  <a:tcPr marL="9525" marR="9525" marT="9525" marB="0" anchor="ctr"/>
                </a:tc>
                <a:tc>
                  <a:txBody>
                    <a:bodyPr/>
                    <a:lstStyle/>
                    <a:p>
                      <a:pPr algn="ctr" fontAlgn="ctr"/>
                      <a:r>
                        <a:rPr lang="ru-RU" sz="1100" b="0" i="0" u="none" strike="noStrike" dirty="0">
                          <a:solidFill>
                            <a:srgbClr val="000000"/>
                          </a:solidFill>
                          <a:effectLst/>
                          <a:latin typeface="Times New Roman" panose="02020603050405020304" pitchFamily="18" charset="0"/>
                        </a:rPr>
                        <a:t>27</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27,4 </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26,4 </a:t>
                      </a:r>
                    </a:p>
                  </a:txBody>
                  <a:tcPr marL="9525" marR="9525" marT="9525" marB="0" anchor="ctr"/>
                </a:tc>
                <a:tc>
                  <a:txBody>
                    <a:bodyPr/>
                    <a:lstStyle/>
                    <a:p>
                      <a:pPr algn="ctr" fontAlgn="ctr"/>
                      <a:r>
                        <a:rPr lang="ru-RU" sz="1100" b="0" i="0" u="none" strike="noStrike" dirty="0">
                          <a:solidFill>
                            <a:srgbClr val="000000"/>
                          </a:solidFill>
                          <a:effectLst/>
                          <a:latin typeface="Times New Roman" panose="02020603050405020304" pitchFamily="18" charset="0"/>
                        </a:rPr>
                        <a:t>96,4</a:t>
                      </a:r>
                    </a:p>
                  </a:txBody>
                  <a:tcPr marL="9525" marR="9525" marT="9525" marB="0" anchor="ctr"/>
                </a:tc>
                <a:extLst>
                  <a:ext uri="{0D108BD9-81ED-4DB2-BD59-A6C34878D82A}">
                    <a16:rowId xmlns:a16="http://schemas.microsoft.com/office/drawing/2014/main" val="1753113448"/>
                  </a:ext>
                </a:extLst>
              </a:tr>
            </a:tbl>
          </a:graphicData>
        </a:graphic>
      </p:graphicFrame>
    </p:spTree>
    <p:extLst>
      <p:ext uri="{BB962C8B-B14F-4D97-AF65-F5344CB8AC3E}">
        <p14:creationId xmlns:p14="http://schemas.microsoft.com/office/powerpoint/2010/main" val="2104945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ADC02-3774-835A-4A8D-3D2E92DC1D90}"/>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0EFAB289-4F7E-7ADD-7824-92DECC28C43D}"/>
              </a:ext>
            </a:extLst>
          </p:cNvPr>
          <p:cNvSpPr>
            <a:spLocks noGrp="1"/>
          </p:cNvSpPr>
          <p:nvPr>
            <p:ph type="title"/>
          </p:nvPr>
        </p:nvSpPr>
        <p:spPr>
          <a:xfrm>
            <a:off x="1016488" y="-133074"/>
            <a:ext cx="9784080" cy="1508760"/>
          </a:xfrm>
        </p:spPr>
        <p:txBody>
          <a:bodyPr>
            <a:normAutofit/>
          </a:bodyPr>
          <a:lstStyle/>
          <a:p>
            <a:r>
              <a:rPr lang="ru-RU" sz="1600" b="1" dirty="0"/>
              <a:t>Объем и структура налоговых, неналоговых доходов и межбюджетных трансфертов </a:t>
            </a:r>
            <a:r>
              <a:rPr lang="ru-RU" sz="1800" b="1" dirty="0"/>
              <a:t>бюджета Рузского городского округа Московской области </a:t>
            </a:r>
            <a:r>
              <a:rPr lang="ru-RU" sz="1200" b="1" dirty="0"/>
              <a:t>(млн. рублей)</a:t>
            </a:r>
            <a:endParaRPr lang="ru-RU" sz="1200" dirty="0"/>
          </a:p>
        </p:txBody>
      </p:sp>
      <p:graphicFrame>
        <p:nvGraphicFramePr>
          <p:cNvPr id="3" name="Таблица 2">
            <a:extLst>
              <a:ext uri="{FF2B5EF4-FFF2-40B4-BE49-F238E27FC236}">
                <a16:creationId xmlns:a16="http://schemas.microsoft.com/office/drawing/2014/main" id="{82278B4A-F0B3-02B2-E380-67060FEA2F53}"/>
              </a:ext>
            </a:extLst>
          </p:cNvPr>
          <p:cNvGraphicFramePr>
            <a:graphicFrameLocks noGrp="1"/>
          </p:cNvGraphicFramePr>
          <p:nvPr>
            <p:extLst>
              <p:ext uri="{D42A27DB-BD31-4B8C-83A1-F6EECF244321}">
                <p14:modId xmlns:p14="http://schemas.microsoft.com/office/powerpoint/2010/main" val="3358471238"/>
              </p:ext>
            </p:extLst>
          </p:nvPr>
        </p:nvGraphicFramePr>
        <p:xfrm>
          <a:off x="399495" y="1150772"/>
          <a:ext cx="11398931" cy="4166200"/>
        </p:xfrm>
        <a:graphic>
          <a:graphicData uri="http://schemas.openxmlformats.org/drawingml/2006/table">
            <a:tbl>
              <a:tblPr>
                <a:tableStyleId>{5C22544A-7EE6-4342-B048-85BDC9FD1C3A}</a:tableStyleId>
              </a:tblPr>
              <a:tblGrid>
                <a:gridCol w="3566912">
                  <a:extLst>
                    <a:ext uri="{9D8B030D-6E8A-4147-A177-3AD203B41FA5}">
                      <a16:colId xmlns:a16="http://schemas.microsoft.com/office/drawing/2014/main" val="1509846572"/>
                    </a:ext>
                  </a:extLst>
                </a:gridCol>
                <a:gridCol w="2061748">
                  <a:extLst>
                    <a:ext uri="{9D8B030D-6E8A-4147-A177-3AD203B41FA5}">
                      <a16:colId xmlns:a16="http://schemas.microsoft.com/office/drawing/2014/main" val="1893340003"/>
                    </a:ext>
                  </a:extLst>
                </a:gridCol>
                <a:gridCol w="1502629">
                  <a:extLst>
                    <a:ext uri="{9D8B030D-6E8A-4147-A177-3AD203B41FA5}">
                      <a16:colId xmlns:a16="http://schemas.microsoft.com/office/drawing/2014/main" val="4203997979"/>
                    </a:ext>
                  </a:extLst>
                </a:gridCol>
                <a:gridCol w="1310433">
                  <a:extLst>
                    <a:ext uri="{9D8B030D-6E8A-4147-A177-3AD203B41FA5}">
                      <a16:colId xmlns:a16="http://schemas.microsoft.com/office/drawing/2014/main" val="1787425308"/>
                    </a:ext>
                  </a:extLst>
                </a:gridCol>
                <a:gridCol w="1502629">
                  <a:extLst>
                    <a:ext uri="{9D8B030D-6E8A-4147-A177-3AD203B41FA5}">
                      <a16:colId xmlns:a16="http://schemas.microsoft.com/office/drawing/2014/main" val="1338824444"/>
                    </a:ext>
                  </a:extLst>
                </a:gridCol>
                <a:gridCol w="1454580">
                  <a:extLst>
                    <a:ext uri="{9D8B030D-6E8A-4147-A177-3AD203B41FA5}">
                      <a16:colId xmlns:a16="http://schemas.microsoft.com/office/drawing/2014/main" val="3459758684"/>
                    </a:ext>
                  </a:extLst>
                </a:gridCol>
              </a:tblGrid>
              <a:tr h="0">
                <a:tc rowSpan="2">
                  <a:txBody>
                    <a:bodyPr/>
                    <a:lstStyle/>
                    <a:p>
                      <a:pPr algn="ctr" fontAlgn="ctr"/>
                      <a:r>
                        <a:rPr lang="ru-RU" sz="1000" b="1" u="none" strike="noStrike" dirty="0">
                          <a:effectLst/>
                          <a:latin typeface="Arial" panose="020B0604020202020204" pitchFamily="34" charset="0"/>
                          <a:cs typeface="Arial" panose="020B0604020202020204" pitchFamily="34" charset="0"/>
                        </a:rPr>
                        <a:t>Наименование показателя</a:t>
                      </a:r>
                      <a:endParaRPr lang="ru-RU" sz="1000" b="1" i="0" u="none" strike="noStrike" dirty="0">
                        <a:solidFill>
                          <a:srgbClr val="000000"/>
                        </a:solidFill>
                        <a:effectLst/>
                        <a:latin typeface="Arial" panose="020B0604020202020204" pitchFamily="34" charset="0"/>
                        <a:cs typeface="Arial" panose="020B0604020202020204" pitchFamily="34" charset="0"/>
                      </a:endParaRPr>
                    </a:p>
                  </a:txBody>
                  <a:tcPr marL="6874" marR="6874" marT="6874" marB="0" anchor="ctr"/>
                </a:tc>
                <a:tc rowSpan="2">
                  <a:txBody>
                    <a:bodyPr/>
                    <a:lstStyle/>
                    <a:p>
                      <a:pPr algn="ctr" fontAlgn="ctr"/>
                      <a:r>
                        <a:rPr lang="ru-RU" sz="1000" b="1" u="none" strike="noStrike" dirty="0">
                          <a:effectLst/>
                          <a:latin typeface="Arial" panose="020B0604020202020204" pitchFamily="34" charset="0"/>
                          <a:cs typeface="Arial" panose="020B0604020202020204" pitchFamily="34" charset="0"/>
                        </a:rPr>
                        <a:t>Код дохода по бюджетной классификации</a:t>
                      </a:r>
                      <a:endParaRPr lang="ru-RU" sz="1000" b="1" i="0" u="none" strike="noStrike" dirty="0">
                        <a:solidFill>
                          <a:srgbClr val="000000"/>
                        </a:solidFill>
                        <a:effectLst/>
                        <a:latin typeface="Arial" panose="020B0604020202020204" pitchFamily="34" charset="0"/>
                        <a:cs typeface="Arial" panose="020B0604020202020204" pitchFamily="34" charset="0"/>
                      </a:endParaRPr>
                    </a:p>
                  </a:txBody>
                  <a:tcPr marL="6874" marR="6874" marT="6874" marB="0" anchor="ctr"/>
                </a:tc>
                <a:tc rowSpan="2">
                  <a:txBody>
                    <a:bodyPr/>
                    <a:lstStyle/>
                    <a:p>
                      <a:pPr algn="ctr" fontAlgn="ctr"/>
                      <a:r>
                        <a:rPr lang="ru-RU" sz="1000" b="1" u="none" strike="noStrike" dirty="0">
                          <a:effectLst/>
                          <a:latin typeface="Arial" panose="020B0604020202020204" pitchFamily="34" charset="0"/>
                          <a:cs typeface="Arial" panose="020B0604020202020204" pitchFamily="34" charset="0"/>
                        </a:rPr>
                        <a:t>Исполнено за 2023 год</a:t>
                      </a:r>
                      <a:endParaRPr lang="ru-RU" sz="1000" b="1" i="0" u="none" strike="noStrike" dirty="0">
                        <a:solidFill>
                          <a:srgbClr val="000000"/>
                        </a:solidFill>
                        <a:effectLst/>
                        <a:latin typeface="Arial" panose="020B0604020202020204" pitchFamily="34" charset="0"/>
                        <a:cs typeface="Arial" panose="020B0604020202020204" pitchFamily="34" charset="0"/>
                      </a:endParaRPr>
                    </a:p>
                  </a:txBody>
                  <a:tcPr marL="6874" marR="6874" marT="6874" marB="0" anchor="ctr"/>
                </a:tc>
                <a:tc gridSpan="3">
                  <a:txBody>
                    <a:bodyPr/>
                    <a:lstStyle/>
                    <a:p>
                      <a:pPr algn="ctr" fontAlgn="ctr"/>
                      <a:r>
                        <a:rPr lang="ru-RU" sz="1000" b="1" u="none" strike="noStrike" dirty="0">
                          <a:effectLst/>
                          <a:latin typeface="Arial" panose="020B0604020202020204" pitchFamily="34" charset="0"/>
                          <a:cs typeface="Arial" panose="020B0604020202020204" pitchFamily="34" charset="0"/>
                        </a:rPr>
                        <a:t>2024 год</a:t>
                      </a:r>
                      <a:endParaRPr lang="ru-RU" sz="1000" b="1" i="0" u="none" strike="noStrike" dirty="0">
                        <a:solidFill>
                          <a:srgbClr val="000000"/>
                        </a:solidFill>
                        <a:effectLst/>
                        <a:latin typeface="Arial" panose="020B0604020202020204" pitchFamily="34" charset="0"/>
                        <a:cs typeface="Arial" panose="020B0604020202020204" pitchFamily="34" charset="0"/>
                      </a:endParaRPr>
                    </a:p>
                  </a:txBody>
                  <a:tcPr marL="6874" marR="6874" marT="6874" marB="0" anchor="ct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293956293"/>
                  </a:ext>
                </a:extLst>
              </a:tr>
              <a:tr h="379238">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000" b="1" i="0" u="none" strike="noStrike" dirty="0">
                          <a:solidFill>
                            <a:srgbClr val="000000"/>
                          </a:solidFill>
                          <a:effectLst/>
                          <a:latin typeface="Arial" panose="020B0604020202020204" pitchFamily="34" charset="0"/>
                          <a:cs typeface="Arial" panose="020B0604020202020204" pitchFamily="34" charset="0"/>
                        </a:rPr>
                        <a:t>Утвержденные бюджетные назначения</a:t>
                      </a:r>
                    </a:p>
                  </a:txBody>
                  <a:tcPr marL="6874" marR="6874" marT="6874" marB="0" anchor="ctr"/>
                </a:tc>
                <a:tc>
                  <a:txBody>
                    <a:bodyPr/>
                    <a:lstStyle/>
                    <a:p>
                      <a:pPr algn="ctr" fontAlgn="ctr"/>
                      <a:r>
                        <a:rPr lang="ru-RU" sz="1000" b="1" u="none" strike="noStrike" dirty="0">
                          <a:effectLst/>
                          <a:latin typeface="Arial" panose="020B0604020202020204" pitchFamily="34" charset="0"/>
                          <a:cs typeface="Arial" panose="020B0604020202020204" pitchFamily="34" charset="0"/>
                        </a:rPr>
                        <a:t>Исполнено</a:t>
                      </a:r>
                      <a:endParaRPr lang="ru-RU" sz="1000" b="1" i="0" u="none" strike="noStrike" dirty="0">
                        <a:solidFill>
                          <a:srgbClr val="000000"/>
                        </a:solidFill>
                        <a:effectLst/>
                        <a:latin typeface="Arial" panose="020B0604020202020204" pitchFamily="34" charset="0"/>
                        <a:cs typeface="Arial" panose="020B0604020202020204" pitchFamily="34" charset="0"/>
                      </a:endParaRPr>
                    </a:p>
                  </a:txBody>
                  <a:tcPr marL="6874" marR="6874" marT="6874" marB="0" anchor="ctr"/>
                </a:tc>
                <a:tc>
                  <a:txBody>
                    <a:bodyPr/>
                    <a:lstStyle/>
                    <a:p>
                      <a:pPr algn="ctr" fontAlgn="ctr"/>
                      <a:r>
                        <a:rPr lang="ru-RU" sz="1000" b="1" u="none" strike="noStrike" dirty="0">
                          <a:effectLst/>
                          <a:latin typeface="Arial" panose="020B0604020202020204" pitchFamily="34" charset="0"/>
                          <a:cs typeface="Arial" panose="020B0604020202020204" pitchFamily="34" charset="0"/>
                        </a:rPr>
                        <a:t>% исполнения к утвержденным назначениям</a:t>
                      </a:r>
                      <a:endParaRPr lang="ru-RU" sz="1000" b="1" i="0" u="none" strike="noStrike" dirty="0">
                        <a:solidFill>
                          <a:srgbClr val="000000"/>
                        </a:solidFill>
                        <a:effectLst/>
                        <a:latin typeface="Arial" panose="020B0604020202020204" pitchFamily="34" charset="0"/>
                        <a:cs typeface="Arial" panose="020B0604020202020204" pitchFamily="34" charset="0"/>
                      </a:endParaRPr>
                    </a:p>
                  </a:txBody>
                  <a:tcPr marL="6874" marR="6874" marT="6874" marB="0" anchor="ctr"/>
                </a:tc>
                <a:extLst>
                  <a:ext uri="{0D108BD9-81ED-4DB2-BD59-A6C34878D82A}">
                    <a16:rowId xmlns:a16="http://schemas.microsoft.com/office/drawing/2014/main" val="3022830004"/>
                  </a:ext>
                </a:extLst>
              </a:tr>
              <a:tr h="215382">
                <a:tc>
                  <a:txBody>
                    <a:bodyPr/>
                    <a:lstStyle/>
                    <a:p>
                      <a:pPr algn="ctr" fontAlgn="ctr"/>
                      <a:r>
                        <a:rPr lang="ru-RU" sz="1000" u="none" strike="noStrike">
                          <a:effectLst/>
                        </a:rPr>
                        <a:t>1</a:t>
                      </a:r>
                      <a:endParaRPr lang="ru-RU" sz="1000" b="0" i="0" u="none" strike="noStrike">
                        <a:solidFill>
                          <a:srgbClr val="000000"/>
                        </a:solidFill>
                        <a:effectLst/>
                        <a:latin typeface="Times New Roman" panose="02020603050405020304" pitchFamily="18" charset="0"/>
                      </a:endParaRPr>
                    </a:p>
                  </a:txBody>
                  <a:tcPr marL="6874" marR="6874" marT="6874" marB="0" anchor="ctr"/>
                </a:tc>
                <a:tc>
                  <a:txBody>
                    <a:bodyPr/>
                    <a:lstStyle/>
                    <a:p>
                      <a:pPr algn="ctr" fontAlgn="ctr"/>
                      <a:r>
                        <a:rPr lang="ru-RU" sz="1000" u="none" strike="noStrike" dirty="0">
                          <a:effectLst/>
                        </a:rPr>
                        <a:t>2 </a:t>
                      </a:r>
                      <a:endParaRPr lang="ru-RU" sz="1000" b="0" i="0" u="none" strike="noStrike" dirty="0">
                        <a:solidFill>
                          <a:srgbClr val="000000"/>
                        </a:solidFill>
                        <a:effectLst/>
                        <a:latin typeface="Times New Roman" panose="02020603050405020304" pitchFamily="18" charset="0"/>
                      </a:endParaRPr>
                    </a:p>
                  </a:txBody>
                  <a:tcPr marL="6874" marR="6874" marT="6874" marB="0" anchor="ctr"/>
                </a:tc>
                <a:tc>
                  <a:txBody>
                    <a:bodyPr/>
                    <a:lstStyle/>
                    <a:p>
                      <a:pPr algn="ctr" fontAlgn="ctr"/>
                      <a:r>
                        <a:rPr lang="ru-RU" sz="1000" b="0" i="0" u="none" strike="noStrike" dirty="0">
                          <a:solidFill>
                            <a:srgbClr val="000000"/>
                          </a:solidFill>
                          <a:effectLst/>
                          <a:latin typeface="Times New Roman" panose="02020603050405020304" pitchFamily="18" charset="0"/>
                        </a:rPr>
                        <a:t>3</a:t>
                      </a:r>
                    </a:p>
                  </a:txBody>
                  <a:tcPr marL="6874" marR="6874" marT="6874" marB="0" anchor="ctr"/>
                </a:tc>
                <a:tc>
                  <a:txBody>
                    <a:bodyPr/>
                    <a:lstStyle/>
                    <a:p>
                      <a:pPr algn="ctr" fontAlgn="ctr"/>
                      <a:r>
                        <a:rPr lang="ru-RU" sz="1000" b="0" i="0" u="none" strike="noStrike" dirty="0">
                          <a:solidFill>
                            <a:srgbClr val="000000"/>
                          </a:solidFill>
                          <a:effectLst/>
                          <a:latin typeface="Times New Roman" panose="02020603050405020304" pitchFamily="18" charset="0"/>
                        </a:rPr>
                        <a:t>4</a:t>
                      </a:r>
                    </a:p>
                  </a:txBody>
                  <a:tcPr marL="6874" marR="6874" marT="6874" marB="0" anchor="ctr"/>
                </a:tc>
                <a:tc>
                  <a:txBody>
                    <a:bodyPr/>
                    <a:lstStyle/>
                    <a:p>
                      <a:pPr algn="ctr" fontAlgn="b"/>
                      <a:r>
                        <a:rPr lang="ru-RU" sz="1000" b="0" i="0" u="none" strike="noStrike" dirty="0">
                          <a:solidFill>
                            <a:srgbClr val="000000"/>
                          </a:solidFill>
                          <a:effectLst/>
                          <a:latin typeface="Times New Roman" panose="02020603050405020304" pitchFamily="18" charset="0"/>
                        </a:rPr>
                        <a:t>5</a:t>
                      </a:r>
                    </a:p>
                  </a:txBody>
                  <a:tcPr marL="6874" marR="6874" marT="6874" marB="0" anchor="b"/>
                </a:tc>
                <a:tc>
                  <a:txBody>
                    <a:bodyPr/>
                    <a:lstStyle/>
                    <a:p>
                      <a:pPr algn="ctr" fontAlgn="b"/>
                      <a:r>
                        <a:rPr lang="ru-RU" sz="1000" b="0" i="0" u="none" strike="noStrike" dirty="0">
                          <a:solidFill>
                            <a:srgbClr val="000000"/>
                          </a:solidFill>
                          <a:effectLst/>
                          <a:latin typeface="Times New Roman" panose="02020603050405020304" pitchFamily="18" charset="0"/>
                        </a:rPr>
                        <a:t>6</a:t>
                      </a:r>
                    </a:p>
                  </a:txBody>
                  <a:tcPr marL="6874" marR="6874" marT="6874" marB="0" anchor="b"/>
                </a:tc>
                <a:extLst>
                  <a:ext uri="{0D108BD9-81ED-4DB2-BD59-A6C34878D82A}">
                    <a16:rowId xmlns:a16="http://schemas.microsoft.com/office/drawing/2014/main" val="1691465842"/>
                  </a:ext>
                </a:extLst>
              </a:tr>
              <a:tr h="1356151">
                <a:tc>
                  <a:txBody>
                    <a:bodyPr/>
                    <a:lstStyle/>
                    <a:p>
                      <a:pPr algn="l" fontAlgn="ctr"/>
                      <a:r>
                        <a:rPr lang="ru-RU" sz="1100" b="1" i="0" u="none" strike="noStrike" dirty="0">
                          <a:solidFill>
                            <a:srgbClr val="000000"/>
                          </a:solidFill>
                          <a:effectLst/>
                          <a:latin typeface="Times New Roman" panose="02020603050405020304" pitchFamily="18" charset="0"/>
                        </a:rPr>
                        <a:t>ДОХОДЫ БЮДЖЕТОВ БЮДЖЕТНОЙ СИСТЕМЫ ОТ ВОЗВРАТА ОСТАТКОВ СУБСИДИЙ, СУБВЕНЦИЙ И ИНЫХ МЕЖБЮДЖЕТНЫХ ТРАНСФЕРТОВ, ИМЕЮЩИХ ЦЕЛЕВОЕ НАЗНАЧЕНИЕ, ПРОШЛЫХ ЛЕТ</a:t>
                      </a:r>
                    </a:p>
                  </a:txBody>
                  <a:tcPr marL="9525" marR="9525" marT="9525" marB="0" anchor="ctr"/>
                </a:tc>
                <a:tc>
                  <a:txBody>
                    <a:bodyPr/>
                    <a:lstStyle/>
                    <a:p>
                      <a:pPr algn="ctr" fontAlgn="ctr"/>
                      <a:r>
                        <a:rPr lang="ru-RU" sz="1100" b="1" i="0" u="none" strike="noStrike" dirty="0">
                          <a:solidFill>
                            <a:srgbClr val="000000"/>
                          </a:solidFill>
                          <a:effectLst/>
                          <a:latin typeface="Times New Roman" panose="02020603050405020304" pitchFamily="18" charset="0"/>
                        </a:rPr>
                        <a:t>00021800000000000000</a:t>
                      </a:r>
                    </a:p>
                  </a:txBody>
                  <a:tcPr marL="9525" marR="9525" marT="9525" marB="0" anchor="ctr"/>
                </a:tc>
                <a:tc>
                  <a:txBody>
                    <a:bodyPr/>
                    <a:lstStyle/>
                    <a:p>
                      <a:pPr algn="ctr" fontAlgn="ctr"/>
                      <a:r>
                        <a:rPr lang="ru-RU" sz="1100" b="1" i="0" u="none" strike="noStrike">
                          <a:solidFill>
                            <a:srgbClr val="000000"/>
                          </a:solidFill>
                          <a:effectLst/>
                          <a:latin typeface="Times New Roman" panose="02020603050405020304" pitchFamily="18" charset="0"/>
                        </a:rPr>
                        <a:t>0</a:t>
                      </a:r>
                    </a:p>
                  </a:txBody>
                  <a:tcPr marL="9525" marR="9525" marT="9525" marB="0" anchor="ctr"/>
                </a:tc>
                <a:tc>
                  <a:txBody>
                    <a:bodyPr/>
                    <a:lstStyle/>
                    <a:p>
                      <a:pPr algn="ctr" fontAlgn="ctr"/>
                      <a:r>
                        <a:rPr lang="ru-RU" sz="1100" b="1" i="0" u="none" strike="noStrike" dirty="0">
                          <a:solidFill>
                            <a:srgbClr val="000000"/>
                          </a:solidFill>
                          <a:effectLst/>
                          <a:latin typeface="Times New Roman" panose="02020603050405020304" pitchFamily="18" charset="0"/>
                        </a:rPr>
                        <a:t>0,0 </a:t>
                      </a:r>
                    </a:p>
                  </a:txBody>
                  <a:tcPr marL="9525" marR="9525" marT="9525" marB="0" anchor="ctr"/>
                </a:tc>
                <a:tc>
                  <a:txBody>
                    <a:bodyPr/>
                    <a:lstStyle/>
                    <a:p>
                      <a:pPr algn="ctr" fontAlgn="ctr"/>
                      <a:r>
                        <a:rPr lang="ru-RU" sz="1100" b="1" i="0" u="none" strike="noStrike">
                          <a:solidFill>
                            <a:srgbClr val="000000"/>
                          </a:solidFill>
                          <a:effectLst/>
                          <a:latin typeface="Times New Roman" panose="02020603050405020304" pitchFamily="18" charset="0"/>
                        </a:rPr>
                        <a:t>8,3</a:t>
                      </a:r>
                    </a:p>
                  </a:txBody>
                  <a:tcPr marL="9525" marR="9525" marT="9525" marB="0" anchor="ctr"/>
                </a:tc>
                <a:tc>
                  <a:txBody>
                    <a:bodyPr/>
                    <a:lstStyle/>
                    <a:p>
                      <a:pPr algn="ctr" fontAlgn="ctr"/>
                      <a:r>
                        <a:rPr lang="ru-RU" sz="1100" b="1" i="0" u="none" strike="noStrike">
                          <a:solidFill>
                            <a:srgbClr val="000000"/>
                          </a:solidFill>
                          <a:effectLst/>
                          <a:latin typeface="Times New Roman" panose="02020603050405020304" pitchFamily="18" charset="0"/>
                        </a:rPr>
                        <a:t>0,0</a:t>
                      </a:r>
                    </a:p>
                  </a:txBody>
                  <a:tcPr marL="9525" marR="9525" marT="9525" marB="0" anchor="ctr"/>
                </a:tc>
                <a:extLst>
                  <a:ext uri="{0D108BD9-81ED-4DB2-BD59-A6C34878D82A}">
                    <a16:rowId xmlns:a16="http://schemas.microsoft.com/office/drawing/2014/main" val="3954063722"/>
                  </a:ext>
                </a:extLst>
              </a:tr>
              <a:tr h="584519">
                <a:tc>
                  <a:txBody>
                    <a:bodyPr/>
                    <a:lstStyle/>
                    <a:p>
                      <a:pPr algn="l" fontAlgn="ctr"/>
                      <a:r>
                        <a:rPr lang="ru-RU" sz="1100" b="0" i="0" u="none" strike="noStrike" dirty="0">
                          <a:solidFill>
                            <a:srgbClr val="000000"/>
                          </a:solidFill>
                          <a:effectLst/>
                          <a:latin typeface="Times New Roman" panose="02020603050405020304" pitchFamily="18" charset="0"/>
                        </a:rPr>
                        <a:t>Доходы бюджетов городских округов от возврата организациями остатков субсидий прошлых лет</a:t>
                      </a:r>
                    </a:p>
                  </a:txBody>
                  <a:tcPr marL="9525" marR="9525" marT="9525" marB="0" anchor="ctr"/>
                </a:tc>
                <a:tc>
                  <a:txBody>
                    <a:bodyPr/>
                    <a:lstStyle/>
                    <a:p>
                      <a:pPr algn="ctr" fontAlgn="ctr"/>
                      <a:r>
                        <a:rPr lang="ru-RU" sz="1100" b="0" i="0" u="none" strike="noStrike" dirty="0">
                          <a:solidFill>
                            <a:srgbClr val="000000"/>
                          </a:solidFill>
                          <a:effectLst/>
                          <a:latin typeface="Times New Roman" panose="02020603050405020304" pitchFamily="18" charset="0"/>
                        </a:rPr>
                        <a:t>00021804000040000150</a:t>
                      </a:r>
                    </a:p>
                  </a:txBody>
                  <a:tcPr marL="9525" marR="9525" marT="9525" marB="0" anchor="ctr"/>
                </a:tc>
                <a:tc>
                  <a:txBody>
                    <a:bodyPr/>
                    <a:lstStyle/>
                    <a:p>
                      <a:pPr algn="ctr" fontAlgn="ctr"/>
                      <a:r>
                        <a:rPr lang="ru-RU" sz="1100" b="0" i="0" u="none" strike="noStrike" dirty="0">
                          <a:solidFill>
                            <a:srgbClr val="000000"/>
                          </a:solidFill>
                          <a:effectLst/>
                          <a:latin typeface="Times New Roman" panose="02020603050405020304" pitchFamily="18" charset="0"/>
                        </a:rPr>
                        <a:t>0</a:t>
                      </a:r>
                    </a:p>
                  </a:txBody>
                  <a:tcPr marL="9525" marR="9525" marT="9525" marB="0" anchor="ctr"/>
                </a:tc>
                <a:tc>
                  <a:txBody>
                    <a:bodyPr/>
                    <a:lstStyle/>
                    <a:p>
                      <a:pPr algn="ctr" fontAlgn="ctr"/>
                      <a:r>
                        <a:rPr lang="ru-RU" sz="1100" b="0" i="0" u="none" strike="noStrike" dirty="0">
                          <a:solidFill>
                            <a:srgbClr val="000000"/>
                          </a:solidFill>
                          <a:effectLst/>
                          <a:latin typeface="Times New Roman" panose="02020603050405020304" pitchFamily="18" charset="0"/>
                        </a:rPr>
                        <a:t>0,0</a:t>
                      </a:r>
                    </a:p>
                  </a:txBody>
                  <a:tcPr marL="9525" marR="9525" marT="9525" marB="0" anchor="ctr"/>
                </a:tc>
                <a:tc>
                  <a:txBody>
                    <a:bodyPr/>
                    <a:lstStyle/>
                    <a:p>
                      <a:pPr algn="ctr" fontAlgn="ctr"/>
                      <a:r>
                        <a:rPr lang="ru-RU" sz="1100" b="0" i="0" u="none" strike="noStrike" dirty="0">
                          <a:solidFill>
                            <a:srgbClr val="000000"/>
                          </a:solidFill>
                          <a:effectLst/>
                          <a:latin typeface="Times New Roman" panose="02020603050405020304" pitchFamily="18" charset="0"/>
                        </a:rPr>
                        <a:t>8,3</a:t>
                      </a:r>
                    </a:p>
                  </a:txBody>
                  <a:tcPr marL="9525" marR="9525" marT="9525" marB="0" anchor="ctr"/>
                </a:tc>
                <a:tc>
                  <a:txBody>
                    <a:bodyPr/>
                    <a:lstStyle/>
                    <a:p>
                      <a:pPr algn="ctr" fontAlgn="ctr"/>
                      <a:r>
                        <a:rPr lang="ru-RU" sz="1100" b="0" i="0" u="none" strike="noStrike" dirty="0">
                          <a:solidFill>
                            <a:srgbClr val="000000"/>
                          </a:solidFill>
                          <a:effectLst/>
                          <a:latin typeface="Times New Roman" panose="02020603050405020304" pitchFamily="18" charset="0"/>
                        </a:rPr>
                        <a:t>0,0</a:t>
                      </a:r>
                    </a:p>
                  </a:txBody>
                  <a:tcPr marL="9525" marR="9525" marT="9525" marB="0" anchor="ctr"/>
                </a:tc>
                <a:extLst>
                  <a:ext uri="{0D108BD9-81ED-4DB2-BD59-A6C34878D82A}">
                    <a16:rowId xmlns:a16="http://schemas.microsoft.com/office/drawing/2014/main" val="3365762149"/>
                  </a:ext>
                </a:extLst>
              </a:tr>
              <a:tr h="874355">
                <a:tc>
                  <a:txBody>
                    <a:bodyPr/>
                    <a:lstStyle/>
                    <a:p>
                      <a:pPr algn="l" fontAlgn="ctr"/>
                      <a:r>
                        <a:rPr lang="ru-RU" sz="1100" b="1" i="0" u="none" strike="noStrike" dirty="0">
                          <a:solidFill>
                            <a:srgbClr val="000000"/>
                          </a:solidFill>
                          <a:effectLst/>
                          <a:latin typeface="Times New Roman" panose="02020603050405020304" pitchFamily="18" charset="0"/>
                        </a:rPr>
                        <a:t>ВОЗВРАТ ОСТАТКОВ СУБСИДИЙ, СУБВЕНЦИЙ И ИНЫХ МЕЖБЮДЖЕТНЫХ ТРАНСФЕРТОВ, ИМЕЮЩИХ ЦЕЛЕВОЕ НАЗНАЧЕНИЕ, ПРОШЛЫХ ЛЕТ</a:t>
                      </a:r>
                    </a:p>
                  </a:txBody>
                  <a:tcPr marL="9525" marR="9525" marT="9525" marB="0" anchor="ctr"/>
                </a:tc>
                <a:tc>
                  <a:txBody>
                    <a:bodyPr/>
                    <a:lstStyle/>
                    <a:p>
                      <a:pPr algn="ctr" fontAlgn="ctr"/>
                      <a:r>
                        <a:rPr lang="ru-RU" sz="1100" b="1" i="0" u="none" strike="noStrike" dirty="0">
                          <a:solidFill>
                            <a:srgbClr val="000000"/>
                          </a:solidFill>
                          <a:effectLst/>
                          <a:latin typeface="Times New Roman" panose="02020603050405020304" pitchFamily="18" charset="0"/>
                        </a:rPr>
                        <a:t>00021900000000000000</a:t>
                      </a:r>
                    </a:p>
                  </a:txBody>
                  <a:tcPr marL="9525" marR="9525" marT="9525" marB="0" anchor="ctr"/>
                </a:tc>
                <a:tc>
                  <a:txBody>
                    <a:bodyPr/>
                    <a:lstStyle/>
                    <a:p>
                      <a:pPr algn="ctr" fontAlgn="ctr"/>
                      <a:r>
                        <a:rPr lang="ru-RU" sz="1100" b="1" i="0" u="none" strike="noStrike">
                          <a:solidFill>
                            <a:srgbClr val="FF0000"/>
                          </a:solidFill>
                          <a:effectLst/>
                          <a:latin typeface="Times New Roman" panose="02020603050405020304" pitchFamily="18" charset="0"/>
                        </a:rPr>
                        <a:t>-14,2</a:t>
                      </a:r>
                    </a:p>
                  </a:txBody>
                  <a:tcPr marL="9525" marR="9525" marT="9525" marB="0" anchor="ctr"/>
                </a:tc>
                <a:tc>
                  <a:txBody>
                    <a:bodyPr/>
                    <a:lstStyle/>
                    <a:p>
                      <a:pPr algn="ctr" fontAlgn="ctr"/>
                      <a:r>
                        <a:rPr lang="ru-RU" sz="1100" b="1" i="0" u="none" strike="noStrike">
                          <a:solidFill>
                            <a:srgbClr val="000000"/>
                          </a:solidFill>
                          <a:effectLst/>
                          <a:latin typeface="Times New Roman" panose="02020603050405020304" pitchFamily="18" charset="0"/>
                        </a:rPr>
                        <a:t>-7,1 </a:t>
                      </a:r>
                    </a:p>
                  </a:txBody>
                  <a:tcPr marL="9525" marR="9525" marT="9525" marB="0" anchor="ctr"/>
                </a:tc>
                <a:tc>
                  <a:txBody>
                    <a:bodyPr/>
                    <a:lstStyle/>
                    <a:p>
                      <a:pPr algn="ctr" fontAlgn="ctr"/>
                      <a:r>
                        <a:rPr lang="ru-RU" sz="1100" b="1" i="0" u="none" strike="noStrike">
                          <a:solidFill>
                            <a:srgbClr val="FF0000"/>
                          </a:solidFill>
                          <a:effectLst/>
                          <a:latin typeface="Times New Roman" panose="02020603050405020304" pitchFamily="18" charset="0"/>
                        </a:rPr>
                        <a:t>-20,5</a:t>
                      </a:r>
                    </a:p>
                  </a:txBody>
                  <a:tcPr marL="9525" marR="9525" marT="9525" marB="0" anchor="ctr"/>
                </a:tc>
                <a:tc>
                  <a:txBody>
                    <a:bodyPr/>
                    <a:lstStyle/>
                    <a:p>
                      <a:pPr algn="ctr" fontAlgn="ctr"/>
                      <a:r>
                        <a:rPr lang="ru-RU" sz="1100" b="1" i="0" u="none" strike="noStrike" dirty="0">
                          <a:solidFill>
                            <a:srgbClr val="FF0000"/>
                          </a:solidFill>
                          <a:effectLst/>
                          <a:latin typeface="Times New Roman" panose="02020603050405020304" pitchFamily="18" charset="0"/>
                        </a:rPr>
                        <a:t>0,0</a:t>
                      </a:r>
                    </a:p>
                  </a:txBody>
                  <a:tcPr marL="9525" marR="9525" marT="9525" marB="0" anchor="ctr"/>
                </a:tc>
                <a:extLst>
                  <a:ext uri="{0D108BD9-81ED-4DB2-BD59-A6C34878D82A}">
                    <a16:rowId xmlns:a16="http://schemas.microsoft.com/office/drawing/2014/main" val="231836392"/>
                  </a:ext>
                </a:extLst>
              </a:tr>
              <a:tr h="367113">
                <a:tc>
                  <a:txBody>
                    <a:bodyPr/>
                    <a:lstStyle/>
                    <a:p>
                      <a:pPr algn="l"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Возврат прочих остатков субсидий, субвенций и иных межбюджетных трансфертов, имеющих целевое назначение, прошлых лет из бюджетов городских округов</a:t>
                      </a:r>
                    </a:p>
                  </a:txBody>
                  <a:tcPr marL="9525" marR="9525" marT="9525" marB="0" anchor="ct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00021960010040000150</a:t>
                      </a:r>
                    </a:p>
                  </a:txBody>
                  <a:tcPr marL="9525" marR="9525" marT="9525" marB="0" anchor="ctr"/>
                </a:tc>
                <a:tc>
                  <a:txBody>
                    <a:bodyPr/>
                    <a:lstStyle/>
                    <a:p>
                      <a:pPr algn="ctr" fontAlgn="b"/>
                      <a:r>
                        <a:rPr lang="ru-RU" sz="1100" b="0" i="0" u="none" strike="noStrike" dirty="0">
                          <a:solidFill>
                            <a:srgbClr val="000000"/>
                          </a:solidFill>
                          <a:effectLst/>
                          <a:latin typeface="Times New Roman" panose="02020603050405020304" pitchFamily="18" charset="0"/>
                          <a:cs typeface="Times New Roman" panose="02020603050405020304" pitchFamily="18" charset="0"/>
                        </a:rPr>
                        <a:t>-14,2</a:t>
                      </a:r>
                    </a:p>
                  </a:txBody>
                  <a:tcPr marL="9525" marR="9525" marT="9525" marB="0" anchor="b"/>
                </a:tc>
                <a:tc>
                  <a:txBody>
                    <a:bodyPr/>
                    <a:lstStyle/>
                    <a:p>
                      <a:pPr algn="ctr" fontAlgn="b"/>
                      <a:r>
                        <a:rPr lang="ru-RU" sz="1100" b="0" i="0" u="none" strike="noStrike" dirty="0">
                          <a:solidFill>
                            <a:srgbClr val="000000"/>
                          </a:solidFill>
                          <a:effectLst/>
                          <a:latin typeface="Times New Roman" panose="02020603050405020304" pitchFamily="18" charset="0"/>
                          <a:cs typeface="Times New Roman" panose="02020603050405020304" pitchFamily="18" charset="0"/>
                        </a:rPr>
                        <a:t>-7,1</a:t>
                      </a:r>
                    </a:p>
                  </a:txBody>
                  <a:tcPr marL="9525" marR="9525" marT="9525" marB="0" anchor="b"/>
                </a:tc>
                <a:tc>
                  <a:txBody>
                    <a:bodyPr/>
                    <a:lstStyle/>
                    <a:p>
                      <a:pPr algn="ctr" fontAlgn="b"/>
                      <a:r>
                        <a:rPr lang="ru-RU" sz="1100" b="0" i="0" u="none" strike="noStrike" dirty="0">
                          <a:solidFill>
                            <a:srgbClr val="000000"/>
                          </a:solidFill>
                          <a:effectLst/>
                          <a:latin typeface="Times New Roman" panose="02020603050405020304" pitchFamily="18" charset="0"/>
                          <a:cs typeface="Times New Roman" panose="02020603050405020304" pitchFamily="18" charset="0"/>
                        </a:rPr>
                        <a:t>-20,5</a:t>
                      </a:r>
                    </a:p>
                  </a:txBody>
                  <a:tcPr marL="9525" marR="9525" marT="9525" marB="0" anchor="b"/>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0,0</a:t>
                      </a:r>
                    </a:p>
                  </a:txBody>
                  <a:tcPr marL="9525" marR="9525" marT="9525" marB="0" anchor="ctr"/>
                </a:tc>
                <a:extLst>
                  <a:ext uri="{0D108BD9-81ED-4DB2-BD59-A6C34878D82A}">
                    <a16:rowId xmlns:a16="http://schemas.microsoft.com/office/drawing/2014/main" val="810461461"/>
                  </a:ext>
                </a:extLst>
              </a:tr>
            </a:tbl>
          </a:graphicData>
        </a:graphic>
      </p:graphicFrame>
    </p:spTree>
    <p:extLst>
      <p:ext uri="{BB962C8B-B14F-4D97-AF65-F5344CB8AC3E}">
        <p14:creationId xmlns:p14="http://schemas.microsoft.com/office/powerpoint/2010/main" val="382428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D6B2C8-9DD3-3EC2-ED9A-EAFA9053C6A7}"/>
              </a:ext>
            </a:extLst>
          </p:cNvPr>
          <p:cNvSpPr>
            <a:spLocks noGrp="1"/>
          </p:cNvSpPr>
          <p:nvPr>
            <p:ph type="title"/>
          </p:nvPr>
        </p:nvSpPr>
        <p:spPr>
          <a:xfrm>
            <a:off x="1202919" y="284176"/>
            <a:ext cx="9784080" cy="1154007"/>
          </a:xfrm>
        </p:spPr>
        <p:txBody>
          <a:bodyPr>
            <a:normAutofit/>
          </a:bodyPr>
          <a:lstStyle/>
          <a:p>
            <a:pPr algn="ctr"/>
            <a:r>
              <a:rPr lang="ru-RU" sz="2000" dirty="0">
                <a:latin typeface="Arial" panose="020B0604020202020204" pitchFamily="34" charset="0"/>
                <a:cs typeface="Arial" panose="020B0604020202020204" pitchFamily="34" charset="0"/>
              </a:rPr>
              <a:t>Удельный объем налоговых и неналоговых доходов бюджета Рузского городского округа Московской области за 2024 год в расчете на душу населения в сравнении с другими муниципальными образованиями Московской области</a:t>
            </a:r>
          </a:p>
        </p:txBody>
      </p:sp>
      <p:graphicFrame>
        <p:nvGraphicFramePr>
          <p:cNvPr id="3" name="Таблица 2">
            <a:extLst>
              <a:ext uri="{FF2B5EF4-FFF2-40B4-BE49-F238E27FC236}">
                <a16:creationId xmlns:a16="http://schemas.microsoft.com/office/drawing/2014/main" id="{F63D1F92-3FB0-B8A0-FDD0-BF04E0AA6FA1}"/>
              </a:ext>
            </a:extLst>
          </p:cNvPr>
          <p:cNvGraphicFramePr>
            <a:graphicFrameLocks noGrp="1"/>
          </p:cNvGraphicFramePr>
          <p:nvPr>
            <p:extLst>
              <p:ext uri="{D42A27DB-BD31-4B8C-83A1-F6EECF244321}">
                <p14:modId xmlns:p14="http://schemas.microsoft.com/office/powerpoint/2010/main" val="124326954"/>
              </p:ext>
            </p:extLst>
          </p:nvPr>
        </p:nvGraphicFramePr>
        <p:xfrm>
          <a:off x="319597" y="1438184"/>
          <a:ext cx="11629751" cy="3906173"/>
        </p:xfrm>
        <a:graphic>
          <a:graphicData uri="http://schemas.openxmlformats.org/drawingml/2006/table">
            <a:tbl>
              <a:tblPr/>
              <a:tblGrid>
                <a:gridCol w="3481630">
                  <a:extLst>
                    <a:ext uri="{9D8B030D-6E8A-4147-A177-3AD203B41FA5}">
                      <a16:colId xmlns:a16="http://schemas.microsoft.com/office/drawing/2014/main" val="3144564122"/>
                    </a:ext>
                  </a:extLst>
                </a:gridCol>
                <a:gridCol w="1312446">
                  <a:extLst>
                    <a:ext uri="{9D8B030D-6E8A-4147-A177-3AD203B41FA5}">
                      <a16:colId xmlns:a16="http://schemas.microsoft.com/office/drawing/2014/main" val="4072334681"/>
                    </a:ext>
                  </a:extLst>
                </a:gridCol>
                <a:gridCol w="1367135">
                  <a:extLst>
                    <a:ext uri="{9D8B030D-6E8A-4147-A177-3AD203B41FA5}">
                      <a16:colId xmlns:a16="http://schemas.microsoft.com/office/drawing/2014/main" val="1200399193"/>
                    </a:ext>
                  </a:extLst>
                </a:gridCol>
                <a:gridCol w="1367135">
                  <a:extLst>
                    <a:ext uri="{9D8B030D-6E8A-4147-A177-3AD203B41FA5}">
                      <a16:colId xmlns:a16="http://schemas.microsoft.com/office/drawing/2014/main" val="634268285"/>
                    </a:ext>
                  </a:extLst>
                </a:gridCol>
                <a:gridCol w="1367135">
                  <a:extLst>
                    <a:ext uri="{9D8B030D-6E8A-4147-A177-3AD203B41FA5}">
                      <a16:colId xmlns:a16="http://schemas.microsoft.com/office/drawing/2014/main" val="3391188142"/>
                    </a:ext>
                  </a:extLst>
                </a:gridCol>
                <a:gridCol w="1242839">
                  <a:extLst>
                    <a:ext uri="{9D8B030D-6E8A-4147-A177-3AD203B41FA5}">
                      <a16:colId xmlns:a16="http://schemas.microsoft.com/office/drawing/2014/main" val="3018561927"/>
                    </a:ext>
                  </a:extLst>
                </a:gridCol>
                <a:gridCol w="1491431">
                  <a:extLst>
                    <a:ext uri="{9D8B030D-6E8A-4147-A177-3AD203B41FA5}">
                      <a16:colId xmlns:a16="http://schemas.microsoft.com/office/drawing/2014/main" val="3155715996"/>
                    </a:ext>
                  </a:extLst>
                </a:gridCol>
              </a:tblGrid>
              <a:tr h="443690">
                <a:tc rowSpan="2">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fontAlgn="ctr"/>
                      <a:r>
                        <a:rPr lang="ru-RU" sz="1200" b="0" i="0" u="none" strike="noStrike" dirty="0">
                          <a:solidFill>
                            <a:srgbClr val="000000"/>
                          </a:solidFill>
                          <a:latin typeface="Times New Roman"/>
                        </a:rPr>
                        <a:t>Виды доходов</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chemeClr val="accent1">
                            <a:lumMod val="5000"/>
                            <a:lumOff val="95000"/>
                          </a:schemeClr>
                        </a:gs>
                        <a:gs pos="52000">
                          <a:schemeClr val="accent1">
                            <a:lumMod val="45000"/>
                            <a:lumOff val="55000"/>
                          </a:schemeClr>
                        </a:gs>
                        <a:gs pos="68000">
                          <a:schemeClr val="accent1">
                            <a:lumMod val="45000"/>
                            <a:lumOff val="55000"/>
                          </a:schemeClr>
                        </a:gs>
                        <a:gs pos="100000">
                          <a:schemeClr val="accent1">
                            <a:lumMod val="30000"/>
                            <a:lumOff val="70000"/>
                          </a:schemeClr>
                        </a:gs>
                      </a:gsLst>
                      <a:lin ang="5400000" scaled="1"/>
                    </a:gradFill>
                  </a:tcPr>
                </a:tc>
                <a:tc rowSpan="2">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fontAlgn="ctr"/>
                      <a:r>
                        <a:rPr lang="ru-RU" sz="1200" b="0" i="0" u="none" strike="noStrike" dirty="0">
                          <a:solidFill>
                            <a:srgbClr val="000000"/>
                          </a:solidFill>
                          <a:latin typeface="Times New Roman"/>
                        </a:rPr>
                        <a:t>Рузский городской округ</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chemeClr val="accent1">
                            <a:lumMod val="5000"/>
                            <a:lumOff val="95000"/>
                          </a:schemeClr>
                        </a:gs>
                        <a:gs pos="52000">
                          <a:schemeClr val="accent1">
                            <a:lumMod val="45000"/>
                            <a:lumOff val="55000"/>
                          </a:schemeClr>
                        </a:gs>
                        <a:gs pos="68000">
                          <a:schemeClr val="accent1">
                            <a:lumMod val="45000"/>
                            <a:lumOff val="55000"/>
                          </a:schemeClr>
                        </a:gs>
                        <a:gs pos="100000">
                          <a:schemeClr val="accent1">
                            <a:lumMod val="30000"/>
                            <a:lumOff val="70000"/>
                          </a:schemeClr>
                        </a:gs>
                      </a:gsLst>
                      <a:lin ang="5400000" scaled="1"/>
                    </a:gradFill>
                  </a:tcPr>
                </a:tc>
                <a:tc gridSpan="5">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fontAlgn="ctr"/>
                      <a:r>
                        <a:rPr lang="ru-RU" sz="1200" b="0" i="0" u="none" strike="noStrike" dirty="0">
                          <a:solidFill>
                            <a:srgbClr val="000000"/>
                          </a:solidFill>
                          <a:latin typeface="Times New Roman"/>
                        </a:rPr>
                        <a:t>В сравнении с другими муниципальными образованиями Московской области</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chemeClr val="accent1">
                            <a:lumMod val="5000"/>
                            <a:lumOff val="95000"/>
                          </a:schemeClr>
                        </a:gs>
                        <a:gs pos="52000">
                          <a:schemeClr val="accent1">
                            <a:lumMod val="45000"/>
                            <a:lumOff val="55000"/>
                          </a:schemeClr>
                        </a:gs>
                        <a:gs pos="68000">
                          <a:schemeClr val="accent1">
                            <a:lumMod val="45000"/>
                            <a:lumOff val="55000"/>
                          </a:schemeClr>
                        </a:gs>
                        <a:gs pos="100000">
                          <a:schemeClr val="accent1">
                            <a:lumMod val="30000"/>
                            <a:lumOff val="70000"/>
                          </a:schemeClr>
                        </a:gs>
                      </a:gsLst>
                      <a:lin ang="5400000" scaled="1"/>
                    </a:gra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pPr algn="ctr" fontAlgn="ctr"/>
                      <a:endParaRPr lang="ru-RU" sz="1200" b="0" i="0" u="none" strike="noStrike" dirty="0">
                        <a:solidFill>
                          <a:srgbClr val="000000"/>
                        </a:solidFill>
                        <a:latin typeface="Times New Roman"/>
                      </a:endParaRP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2800595"/>
                  </a:ext>
                </a:extLst>
              </a:tr>
              <a:tr h="1469714">
                <a:tc vMerge="1">
                  <a:txBody>
                    <a:bodyPr/>
                    <a:lstStyle/>
                    <a:p>
                      <a:endParaRPr lang="ru-RU"/>
                    </a:p>
                  </a:txBody>
                  <a:tcPr/>
                </a:tc>
                <a:tc vMerge="1">
                  <a:txBody>
                    <a:bodyPr/>
                    <a:lstStyle/>
                    <a:p>
                      <a:endParaRPr lang="ru-RU"/>
                    </a:p>
                  </a:txBody>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fontAlgn="ctr"/>
                      <a:r>
                        <a:rPr lang="ru-RU" sz="1200" b="0" i="0" u="none" strike="noStrike" dirty="0">
                          <a:solidFill>
                            <a:srgbClr val="000000"/>
                          </a:solidFill>
                          <a:latin typeface="Times New Roman"/>
                        </a:rPr>
                        <a:t>Городской округ Лобня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chemeClr val="accent1">
                            <a:lumMod val="5000"/>
                            <a:lumOff val="95000"/>
                          </a:schemeClr>
                        </a:gs>
                        <a:gs pos="52000">
                          <a:schemeClr val="accent1">
                            <a:lumMod val="45000"/>
                            <a:lumOff val="55000"/>
                          </a:schemeClr>
                        </a:gs>
                        <a:gs pos="68000">
                          <a:schemeClr val="accent1">
                            <a:lumMod val="45000"/>
                            <a:lumOff val="55000"/>
                          </a:schemeClr>
                        </a:gs>
                        <a:gs pos="100000">
                          <a:schemeClr val="accent1">
                            <a:lumMod val="30000"/>
                            <a:lumOff val="70000"/>
                          </a:schemeClr>
                        </a:gs>
                      </a:gsLst>
                      <a:lin ang="5400000" scaled="1"/>
                    </a:grad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fontAlgn="ctr"/>
                      <a:r>
                        <a:rPr lang="ru-RU" sz="1200" b="0" i="0" u="none" strike="noStrike" dirty="0">
                          <a:solidFill>
                            <a:srgbClr val="000000"/>
                          </a:solidFill>
                          <a:latin typeface="Times New Roman"/>
                        </a:rPr>
                        <a:t>Городской округ  Дубна</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chemeClr val="accent1">
                            <a:lumMod val="5000"/>
                            <a:lumOff val="95000"/>
                          </a:schemeClr>
                        </a:gs>
                        <a:gs pos="52000">
                          <a:schemeClr val="accent1">
                            <a:lumMod val="45000"/>
                            <a:lumOff val="55000"/>
                          </a:schemeClr>
                        </a:gs>
                        <a:gs pos="68000">
                          <a:schemeClr val="accent1">
                            <a:lumMod val="45000"/>
                            <a:lumOff val="55000"/>
                          </a:schemeClr>
                        </a:gs>
                        <a:gs pos="100000">
                          <a:schemeClr val="accent1">
                            <a:lumMod val="30000"/>
                            <a:lumOff val="70000"/>
                          </a:schemeClr>
                        </a:gs>
                      </a:gsLst>
                      <a:lin ang="5400000" scaled="1"/>
                    </a:grad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fontAlgn="ctr"/>
                      <a:r>
                        <a:rPr lang="ru-RU" sz="1200" b="0" i="0" u="none" strike="noStrike" dirty="0">
                          <a:solidFill>
                            <a:srgbClr val="000000"/>
                          </a:solidFill>
                          <a:latin typeface="Times New Roman"/>
                        </a:rPr>
                        <a:t>Городской округ</a:t>
                      </a:r>
                      <a:r>
                        <a:rPr lang="ru-RU" sz="1200" b="0" i="0" u="none" strike="noStrike" baseline="0" dirty="0">
                          <a:solidFill>
                            <a:srgbClr val="000000"/>
                          </a:solidFill>
                          <a:latin typeface="Times New Roman"/>
                        </a:rPr>
                        <a:t>  Павлово-Посадский</a:t>
                      </a:r>
                      <a:endParaRPr lang="ru-RU" sz="1200" b="0" i="0" u="none" strike="noStrike" dirty="0">
                        <a:solidFill>
                          <a:srgbClr val="000000"/>
                        </a:solidFill>
                        <a:latin typeface="Times New Roman"/>
                      </a:endParaRP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chemeClr val="accent1">
                            <a:lumMod val="5000"/>
                            <a:lumOff val="95000"/>
                          </a:schemeClr>
                        </a:gs>
                        <a:gs pos="52000">
                          <a:schemeClr val="accent1">
                            <a:lumMod val="45000"/>
                            <a:lumOff val="55000"/>
                          </a:schemeClr>
                        </a:gs>
                        <a:gs pos="68000">
                          <a:schemeClr val="accent1">
                            <a:lumMod val="45000"/>
                            <a:lumOff val="55000"/>
                          </a:schemeClr>
                        </a:gs>
                        <a:gs pos="100000">
                          <a:schemeClr val="accent1">
                            <a:lumMod val="30000"/>
                            <a:lumOff val="70000"/>
                          </a:schemeClr>
                        </a:gs>
                      </a:gsLst>
                      <a:lin ang="5400000" scaled="1"/>
                    </a:grad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fontAlgn="ctr"/>
                      <a:r>
                        <a:rPr lang="ru-RU" sz="1200" b="0" i="0" u="none" strike="noStrike" dirty="0">
                          <a:solidFill>
                            <a:srgbClr val="000000"/>
                          </a:solidFill>
                          <a:latin typeface="Times New Roman"/>
                        </a:rPr>
                        <a:t>Городской</a:t>
                      </a:r>
                      <a:r>
                        <a:rPr lang="ru-RU" sz="1200" b="0" i="0" u="none" strike="noStrike" baseline="0" dirty="0">
                          <a:solidFill>
                            <a:srgbClr val="000000"/>
                          </a:solidFill>
                          <a:latin typeface="Times New Roman"/>
                        </a:rPr>
                        <a:t> округ  Лыткарино</a:t>
                      </a:r>
                      <a:endParaRPr lang="ru-RU" sz="1200" b="0" i="0" u="none" strike="noStrike" dirty="0">
                        <a:solidFill>
                          <a:srgbClr val="000000"/>
                        </a:solidFill>
                        <a:latin typeface="Times New Roman"/>
                      </a:endParaRP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chemeClr val="accent1">
                            <a:lumMod val="5000"/>
                            <a:lumOff val="95000"/>
                          </a:schemeClr>
                        </a:gs>
                        <a:gs pos="52000">
                          <a:schemeClr val="accent1">
                            <a:lumMod val="45000"/>
                            <a:lumOff val="55000"/>
                          </a:schemeClr>
                        </a:gs>
                        <a:gs pos="68000">
                          <a:schemeClr val="accent1">
                            <a:lumMod val="45000"/>
                            <a:lumOff val="55000"/>
                          </a:schemeClr>
                        </a:gs>
                        <a:gs pos="100000">
                          <a:schemeClr val="accent1">
                            <a:lumMod val="30000"/>
                            <a:lumOff val="70000"/>
                          </a:schemeClr>
                        </a:gs>
                      </a:gsLst>
                      <a:lin ang="5400000" scaled="1"/>
                    </a:grad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fontAlgn="ctr"/>
                      <a:r>
                        <a:rPr lang="ru-RU" sz="1200" b="0" i="0" u="none" strike="noStrike" dirty="0">
                          <a:solidFill>
                            <a:srgbClr val="000000"/>
                          </a:solidFill>
                          <a:latin typeface="Times New Roman"/>
                        </a:rPr>
                        <a:t>Городской округ Шаховская</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chemeClr val="accent1">
                            <a:lumMod val="5000"/>
                            <a:lumOff val="95000"/>
                          </a:schemeClr>
                        </a:gs>
                        <a:gs pos="52000">
                          <a:schemeClr val="accent1">
                            <a:lumMod val="45000"/>
                            <a:lumOff val="55000"/>
                          </a:schemeClr>
                        </a:gs>
                        <a:gs pos="68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041774046"/>
                  </a:ext>
                </a:extLst>
              </a:tr>
              <a:tr h="661699">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l" fontAlgn="ctr"/>
                      <a:r>
                        <a:rPr lang="ru-RU" sz="1200" b="0" i="0" u="none" strike="noStrike" dirty="0">
                          <a:solidFill>
                            <a:srgbClr val="000000"/>
                          </a:solidFill>
                          <a:latin typeface="Times New Roman"/>
                        </a:rPr>
                        <a:t>Численность</a:t>
                      </a:r>
                      <a:r>
                        <a:rPr lang="ru-RU" sz="1200" b="0" i="0" u="none" strike="noStrike" baseline="0" dirty="0">
                          <a:solidFill>
                            <a:srgbClr val="000000"/>
                          </a:solidFill>
                          <a:latin typeface="Times New Roman"/>
                        </a:rPr>
                        <a:t> постоянно проживающего населения, чел.</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chemeClr val="accent1">
                            <a:lumMod val="5000"/>
                            <a:lumOff val="95000"/>
                          </a:schemeClr>
                        </a:gs>
                        <a:gs pos="52000">
                          <a:schemeClr val="accent1">
                            <a:lumMod val="45000"/>
                            <a:lumOff val="55000"/>
                          </a:schemeClr>
                        </a:gs>
                        <a:gs pos="68000">
                          <a:schemeClr val="accent1">
                            <a:lumMod val="45000"/>
                            <a:lumOff val="55000"/>
                          </a:schemeClr>
                        </a:gs>
                        <a:gs pos="100000">
                          <a:schemeClr val="accent1">
                            <a:lumMod val="30000"/>
                            <a:lumOff val="70000"/>
                          </a:schemeClr>
                        </a:gs>
                      </a:gsLst>
                      <a:lin ang="5400000" scaled="1"/>
                    </a:grad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fontAlgn="ctr"/>
                      <a:r>
                        <a:rPr lang="ru-RU" sz="1200" b="0" i="0" u="none" strike="noStrike" dirty="0">
                          <a:solidFill>
                            <a:srgbClr val="000000"/>
                          </a:solidFill>
                          <a:latin typeface="Times New Roman"/>
                        </a:rPr>
                        <a:t>80 478</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chemeClr val="accent1">
                            <a:lumMod val="5000"/>
                            <a:lumOff val="95000"/>
                          </a:schemeClr>
                        </a:gs>
                        <a:gs pos="52000">
                          <a:schemeClr val="accent1">
                            <a:lumMod val="45000"/>
                            <a:lumOff val="55000"/>
                          </a:schemeClr>
                        </a:gs>
                        <a:gs pos="68000">
                          <a:schemeClr val="accent1">
                            <a:lumMod val="45000"/>
                            <a:lumOff val="55000"/>
                          </a:schemeClr>
                        </a:gs>
                        <a:gs pos="100000">
                          <a:schemeClr val="accent1">
                            <a:lumMod val="30000"/>
                            <a:lumOff val="70000"/>
                          </a:schemeClr>
                        </a:gs>
                      </a:gsLst>
                      <a:lin ang="5400000" scaled="1"/>
                    </a:grad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fontAlgn="ctr"/>
                      <a:r>
                        <a:rPr lang="ru-RU" sz="1200" b="0" i="0" u="none" strike="noStrike" dirty="0">
                          <a:solidFill>
                            <a:srgbClr val="000000"/>
                          </a:solidFill>
                          <a:latin typeface="Times New Roman"/>
                        </a:rPr>
                        <a:t>82 353</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chemeClr val="accent1">
                            <a:lumMod val="5000"/>
                            <a:lumOff val="95000"/>
                          </a:schemeClr>
                        </a:gs>
                        <a:gs pos="52000">
                          <a:schemeClr val="accent1">
                            <a:lumMod val="45000"/>
                            <a:lumOff val="55000"/>
                          </a:schemeClr>
                        </a:gs>
                        <a:gs pos="68000">
                          <a:schemeClr val="accent1">
                            <a:lumMod val="45000"/>
                            <a:lumOff val="55000"/>
                          </a:schemeClr>
                        </a:gs>
                        <a:gs pos="100000">
                          <a:schemeClr val="accent1">
                            <a:lumMod val="30000"/>
                            <a:lumOff val="70000"/>
                          </a:schemeClr>
                        </a:gs>
                      </a:gsLst>
                      <a:lin ang="5400000" scaled="1"/>
                    </a:grad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fontAlgn="ctr"/>
                      <a:r>
                        <a:rPr lang="ru-RU" sz="1200" b="0" i="0" u="none" strike="noStrike" dirty="0">
                          <a:solidFill>
                            <a:srgbClr val="000000"/>
                          </a:solidFill>
                          <a:latin typeface="Times New Roman"/>
                        </a:rPr>
                        <a:t>74 223</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chemeClr val="accent1">
                            <a:lumMod val="5000"/>
                            <a:lumOff val="95000"/>
                          </a:schemeClr>
                        </a:gs>
                        <a:gs pos="52000">
                          <a:schemeClr val="accent1">
                            <a:lumMod val="45000"/>
                            <a:lumOff val="55000"/>
                          </a:schemeClr>
                        </a:gs>
                        <a:gs pos="68000">
                          <a:schemeClr val="accent1">
                            <a:lumMod val="45000"/>
                            <a:lumOff val="55000"/>
                          </a:schemeClr>
                        </a:gs>
                        <a:gs pos="100000">
                          <a:schemeClr val="accent1">
                            <a:lumMod val="30000"/>
                            <a:lumOff val="70000"/>
                          </a:schemeClr>
                        </a:gs>
                      </a:gsLst>
                      <a:lin ang="5400000" scaled="1"/>
                    </a:grad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fontAlgn="ctr"/>
                      <a:r>
                        <a:rPr lang="ru-RU" sz="1200" b="0" i="0" u="none" strike="noStrike" dirty="0">
                          <a:solidFill>
                            <a:srgbClr val="000000"/>
                          </a:solidFill>
                          <a:latin typeface="Times New Roman"/>
                        </a:rPr>
                        <a:t>122 800</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chemeClr val="accent1">
                            <a:lumMod val="5000"/>
                            <a:lumOff val="95000"/>
                          </a:schemeClr>
                        </a:gs>
                        <a:gs pos="52000">
                          <a:schemeClr val="accent1">
                            <a:lumMod val="45000"/>
                            <a:lumOff val="55000"/>
                          </a:schemeClr>
                        </a:gs>
                        <a:gs pos="68000">
                          <a:schemeClr val="accent1">
                            <a:lumMod val="45000"/>
                            <a:lumOff val="55000"/>
                          </a:schemeClr>
                        </a:gs>
                        <a:gs pos="100000">
                          <a:schemeClr val="accent1">
                            <a:lumMod val="30000"/>
                            <a:lumOff val="70000"/>
                          </a:schemeClr>
                        </a:gs>
                      </a:gsLst>
                      <a:lin ang="5400000" scaled="1"/>
                    </a:grad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fontAlgn="ctr"/>
                      <a:r>
                        <a:rPr lang="ru-RU" sz="1200" b="0" i="0" u="none" strike="noStrike" dirty="0">
                          <a:solidFill>
                            <a:srgbClr val="000000"/>
                          </a:solidFill>
                          <a:latin typeface="Times New Roman"/>
                        </a:rPr>
                        <a:t>66 930</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chemeClr val="accent1">
                            <a:lumMod val="5000"/>
                            <a:lumOff val="95000"/>
                          </a:schemeClr>
                        </a:gs>
                        <a:gs pos="52000">
                          <a:schemeClr val="accent1">
                            <a:lumMod val="45000"/>
                            <a:lumOff val="55000"/>
                          </a:schemeClr>
                        </a:gs>
                        <a:gs pos="68000">
                          <a:schemeClr val="accent1">
                            <a:lumMod val="45000"/>
                            <a:lumOff val="55000"/>
                          </a:schemeClr>
                        </a:gs>
                        <a:gs pos="100000">
                          <a:schemeClr val="accent1">
                            <a:lumMod val="30000"/>
                            <a:lumOff val="70000"/>
                          </a:schemeClr>
                        </a:gs>
                      </a:gsLst>
                      <a:lin ang="5400000" scaled="1"/>
                    </a:grad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fontAlgn="ctr"/>
                      <a:r>
                        <a:rPr lang="ru-RU" sz="1200" b="0" i="0" u="none" strike="noStrike" dirty="0">
                          <a:solidFill>
                            <a:srgbClr val="000000"/>
                          </a:solidFill>
                          <a:latin typeface="Times New Roman"/>
                        </a:rPr>
                        <a:t>29 919</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chemeClr val="accent1">
                            <a:lumMod val="5000"/>
                            <a:lumOff val="95000"/>
                          </a:schemeClr>
                        </a:gs>
                        <a:gs pos="52000">
                          <a:schemeClr val="accent1">
                            <a:lumMod val="45000"/>
                            <a:lumOff val="55000"/>
                          </a:schemeClr>
                        </a:gs>
                        <a:gs pos="68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936083353"/>
                  </a:ext>
                </a:extLst>
              </a:tr>
              <a:tr h="443690">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l" fontAlgn="ctr"/>
                      <a:r>
                        <a:rPr lang="ru-RU" sz="1200" b="0" i="0" u="none" strike="noStrike" dirty="0">
                          <a:solidFill>
                            <a:srgbClr val="000000"/>
                          </a:solidFill>
                          <a:latin typeface="Times New Roman"/>
                        </a:rPr>
                        <a:t>Всего рублей на 1 человека, </a:t>
                      </a:r>
                    </a:p>
                    <a:p>
                      <a:pPr algn="l" fontAlgn="ctr"/>
                      <a:r>
                        <a:rPr lang="ru-RU" sz="1200" b="0" i="0" u="none" strike="noStrike" dirty="0">
                          <a:solidFill>
                            <a:srgbClr val="000000"/>
                          </a:solidFill>
                          <a:latin typeface="Times New Roman"/>
                        </a:rPr>
                        <a:t>в том числе</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chemeClr val="accent1">
                            <a:lumMod val="5000"/>
                            <a:lumOff val="95000"/>
                          </a:schemeClr>
                        </a:gs>
                        <a:gs pos="52000">
                          <a:schemeClr val="accent1">
                            <a:lumMod val="45000"/>
                            <a:lumOff val="55000"/>
                          </a:schemeClr>
                        </a:gs>
                        <a:gs pos="68000">
                          <a:schemeClr val="accent1">
                            <a:lumMod val="45000"/>
                            <a:lumOff val="55000"/>
                          </a:schemeClr>
                        </a:gs>
                        <a:gs pos="100000">
                          <a:schemeClr val="accent1">
                            <a:lumMod val="30000"/>
                            <a:lumOff val="70000"/>
                          </a:schemeClr>
                        </a:gs>
                      </a:gsLst>
                      <a:lin ang="5400000" scaled="1"/>
                    </a:grad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fontAlgn="ctr"/>
                      <a:r>
                        <a:rPr lang="ru-RU" sz="1200" b="0" i="0" u="none" strike="noStrike" dirty="0">
                          <a:solidFill>
                            <a:srgbClr val="000000"/>
                          </a:solidFill>
                          <a:latin typeface="Times New Roman"/>
                        </a:rPr>
                        <a:t>76 959</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chemeClr val="accent1">
                            <a:lumMod val="5000"/>
                            <a:lumOff val="95000"/>
                          </a:schemeClr>
                        </a:gs>
                        <a:gs pos="52000">
                          <a:schemeClr val="accent1">
                            <a:lumMod val="45000"/>
                            <a:lumOff val="55000"/>
                          </a:schemeClr>
                        </a:gs>
                        <a:gs pos="68000">
                          <a:schemeClr val="accent1">
                            <a:lumMod val="45000"/>
                            <a:lumOff val="55000"/>
                          </a:schemeClr>
                        </a:gs>
                        <a:gs pos="100000">
                          <a:schemeClr val="accent1">
                            <a:lumMod val="30000"/>
                            <a:lumOff val="70000"/>
                          </a:schemeClr>
                        </a:gs>
                      </a:gsLst>
                      <a:lin ang="5400000" scaled="1"/>
                    </a:grad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fontAlgn="ctr"/>
                      <a:r>
                        <a:rPr lang="ru-RU" sz="1200" b="0" i="0" u="none" strike="noStrike" dirty="0">
                          <a:solidFill>
                            <a:srgbClr val="000000"/>
                          </a:solidFill>
                          <a:latin typeface="Times New Roman"/>
                        </a:rPr>
                        <a:t>132 974</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chemeClr val="accent1">
                            <a:lumMod val="5000"/>
                            <a:lumOff val="95000"/>
                          </a:schemeClr>
                        </a:gs>
                        <a:gs pos="52000">
                          <a:schemeClr val="accent1">
                            <a:lumMod val="45000"/>
                            <a:lumOff val="55000"/>
                          </a:schemeClr>
                        </a:gs>
                        <a:gs pos="68000">
                          <a:schemeClr val="accent1">
                            <a:lumMod val="45000"/>
                            <a:lumOff val="55000"/>
                          </a:schemeClr>
                        </a:gs>
                        <a:gs pos="100000">
                          <a:schemeClr val="accent1">
                            <a:lumMod val="30000"/>
                            <a:lumOff val="70000"/>
                          </a:schemeClr>
                        </a:gs>
                      </a:gsLst>
                      <a:lin ang="5400000" scaled="1"/>
                    </a:grad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fontAlgn="ctr"/>
                      <a:r>
                        <a:rPr lang="ru-RU" sz="1200" b="0" i="0" u="none" strike="noStrike" dirty="0">
                          <a:solidFill>
                            <a:srgbClr val="000000"/>
                          </a:solidFill>
                          <a:latin typeface="Times New Roman"/>
                        </a:rPr>
                        <a:t>85 970</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chemeClr val="accent1">
                            <a:lumMod val="5000"/>
                            <a:lumOff val="95000"/>
                          </a:schemeClr>
                        </a:gs>
                        <a:gs pos="52000">
                          <a:schemeClr val="accent1">
                            <a:lumMod val="45000"/>
                            <a:lumOff val="55000"/>
                          </a:schemeClr>
                        </a:gs>
                        <a:gs pos="68000">
                          <a:schemeClr val="accent1">
                            <a:lumMod val="45000"/>
                            <a:lumOff val="55000"/>
                          </a:schemeClr>
                        </a:gs>
                        <a:gs pos="100000">
                          <a:schemeClr val="accent1">
                            <a:lumMod val="30000"/>
                            <a:lumOff val="70000"/>
                          </a:schemeClr>
                        </a:gs>
                      </a:gsLst>
                      <a:lin ang="5400000" scaled="1"/>
                    </a:grad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fontAlgn="ctr"/>
                      <a:r>
                        <a:rPr lang="ru-RU" sz="1200" b="0" i="0" u="none" strike="noStrike" dirty="0">
                          <a:solidFill>
                            <a:srgbClr val="000000"/>
                          </a:solidFill>
                          <a:latin typeface="Times New Roman"/>
                        </a:rPr>
                        <a:t>72 824</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chemeClr val="accent1">
                            <a:lumMod val="5000"/>
                            <a:lumOff val="95000"/>
                          </a:schemeClr>
                        </a:gs>
                        <a:gs pos="52000">
                          <a:schemeClr val="accent1">
                            <a:lumMod val="45000"/>
                            <a:lumOff val="55000"/>
                          </a:schemeClr>
                        </a:gs>
                        <a:gs pos="68000">
                          <a:schemeClr val="accent1">
                            <a:lumMod val="45000"/>
                            <a:lumOff val="55000"/>
                          </a:schemeClr>
                        </a:gs>
                        <a:gs pos="100000">
                          <a:schemeClr val="accent1">
                            <a:lumMod val="30000"/>
                            <a:lumOff val="70000"/>
                          </a:schemeClr>
                        </a:gs>
                      </a:gsLst>
                      <a:lin ang="5400000" scaled="1"/>
                    </a:grad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fontAlgn="ctr"/>
                      <a:r>
                        <a:rPr lang="ru-RU" sz="1200" b="0" i="0" u="none" strike="noStrike" dirty="0">
                          <a:solidFill>
                            <a:srgbClr val="000000"/>
                          </a:solidFill>
                          <a:latin typeface="Times New Roman"/>
                        </a:rPr>
                        <a:t>82 509</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chemeClr val="accent1">
                            <a:lumMod val="5000"/>
                            <a:lumOff val="95000"/>
                          </a:schemeClr>
                        </a:gs>
                        <a:gs pos="52000">
                          <a:schemeClr val="accent1">
                            <a:lumMod val="45000"/>
                            <a:lumOff val="55000"/>
                          </a:schemeClr>
                        </a:gs>
                        <a:gs pos="68000">
                          <a:schemeClr val="accent1">
                            <a:lumMod val="45000"/>
                            <a:lumOff val="55000"/>
                          </a:schemeClr>
                        </a:gs>
                        <a:gs pos="100000">
                          <a:schemeClr val="accent1">
                            <a:lumMod val="30000"/>
                            <a:lumOff val="70000"/>
                          </a:schemeClr>
                        </a:gs>
                      </a:gsLst>
                      <a:lin ang="5400000" scaled="1"/>
                    </a:grad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fontAlgn="ctr"/>
                      <a:r>
                        <a:rPr lang="ru-RU" sz="1200" b="0" i="0" u="none" strike="noStrike">
                          <a:solidFill>
                            <a:srgbClr val="000000"/>
                          </a:solidFill>
                          <a:latin typeface="Times New Roman"/>
                        </a:rPr>
                        <a:t>111 835</a:t>
                      </a:r>
                      <a:endParaRPr lang="ru-RU" sz="1200" b="0" i="0" u="none" strike="noStrike" dirty="0">
                        <a:solidFill>
                          <a:srgbClr val="000000"/>
                        </a:solidFill>
                        <a:latin typeface="Times New Roman"/>
                      </a:endParaRP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chemeClr val="accent1">
                            <a:lumMod val="5000"/>
                            <a:lumOff val="95000"/>
                          </a:schemeClr>
                        </a:gs>
                        <a:gs pos="52000">
                          <a:schemeClr val="accent1">
                            <a:lumMod val="45000"/>
                            <a:lumOff val="55000"/>
                          </a:schemeClr>
                        </a:gs>
                        <a:gs pos="68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851600811"/>
                  </a:ext>
                </a:extLst>
              </a:tr>
              <a:tr h="443690">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l" fontAlgn="ctr"/>
                      <a:r>
                        <a:rPr lang="ru-RU" sz="1200" b="0" i="0" u="none" strike="noStrike" dirty="0">
                          <a:solidFill>
                            <a:srgbClr val="000000"/>
                          </a:solidFill>
                          <a:latin typeface="Times New Roman"/>
                        </a:rPr>
                        <a:t>     Налоговые и неналоговые доходы, рублей на 1 человека</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chemeClr val="accent1">
                            <a:lumMod val="5000"/>
                            <a:lumOff val="95000"/>
                          </a:schemeClr>
                        </a:gs>
                        <a:gs pos="52000">
                          <a:schemeClr val="accent1">
                            <a:lumMod val="45000"/>
                            <a:lumOff val="55000"/>
                          </a:schemeClr>
                        </a:gs>
                        <a:gs pos="68000">
                          <a:schemeClr val="accent1">
                            <a:lumMod val="45000"/>
                            <a:lumOff val="55000"/>
                          </a:schemeClr>
                        </a:gs>
                        <a:gs pos="100000">
                          <a:schemeClr val="accent1">
                            <a:lumMod val="30000"/>
                            <a:lumOff val="70000"/>
                          </a:schemeClr>
                        </a:gs>
                      </a:gsLst>
                      <a:lin ang="5400000" scaled="1"/>
                    </a:grad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fontAlgn="ctr"/>
                      <a:r>
                        <a:rPr lang="ru-RU" sz="1200" b="0" i="0" u="none" strike="noStrike" dirty="0">
                          <a:solidFill>
                            <a:srgbClr val="000000"/>
                          </a:solidFill>
                          <a:latin typeface="Times New Roman"/>
                        </a:rPr>
                        <a:t>47 427</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chemeClr val="accent1">
                            <a:lumMod val="5000"/>
                            <a:lumOff val="95000"/>
                          </a:schemeClr>
                        </a:gs>
                        <a:gs pos="52000">
                          <a:schemeClr val="accent1">
                            <a:lumMod val="45000"/>
                            <a:lumOff val="55000"/>
                          </a:schemeClr>
                        </a:gs>
                        <a:gs pos="68000">
                          <a:schemeClr val="accent1">
                            <a:lumMod val="45000"/>
                            <a:lumOff val="55000"/>
                          </a:schemeClr>
                        </a:gs>
                        <a:gs pos="100000">
                          <a:schemeClr val="accent1">
                            <a:lumMod val="30000"/>
                            <a:lumOff val="70000"/>
                          </a:schemeClr>
                        </a:gs>
                      </a:gsLst>
                      <a:lin ang="5400000" scaled="1"/>
                    </a:grad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fontAlgn="ctr"/>
                      <a:r>
                        <a:rPr lang="ru-RU" sz="1200" b="0" i="0" u="none" strike="noStrike" dirty="0">
                          <a:solidFill>
                            <a:srgbClr val="000000"/>
                          </a:solidFill>
                          <a:latin typeface="Times New Roman"/>
                        </a:rPr>
                        <a:t>51 721</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chemeClr val="accent1">
                            <a:lumMod val="5000"/>
                            <a:lumOff val="95000"/>
                          </a:schemeClr>
                        </a:gs>
                        <a:gs pos="52000">
                          <a:schemeClr val="accent1">
                            <a:lumMod val="45000"/>
                            <a:lumOff val="55000"/>
                          </a:schemeClr>
                        </a:gs>
                        <a:gs pos="68000">
                          <a:schemeClr val="accent1">
                            <a:lumMod val="45000"/>
                            <a:lumOff val="55000"/>
                          </a:schemeClr>
                        </a:gs>
                        <a:gs pos="100000">
                          <a:schemeClr val="accent1">
                            <a:lumMod val="30000"/>
                            <a:lumOff val="70000"/>
                          </a:schemeClr>
                        </a:gs>
                      </a:gsLst>
                      <a:lin ang="5400000" scaled="1"/>
                    </a:grad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fontAlgn="ctr"/>
                      <a:r>
                        <a:rPr lang="ru-RU" sz="1200" b="0" i="0" u="none" strike="noStrike" dirty="0">
                          <a:solidFill>
                            <a:srgbClr val="000000"/>
                          </a:solidFill>
                          <a:latin typeface="Times New Roman"/>
                        </a:rPr>
                        <a:t>40 294</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chemeClr val="accent1">
                            <a:lumMod val="5000"/>
                            <a:lumOff val="95000"/>
                          </a:schemeClr>
                        </a:gs>
                        <a:gs pos="52000">
                          <a:schemeClr val="accent1">
                            <a:lumMod val="45000"/>
                            <a:lumOff val="55000"/>
                          </a:schemeClr>
                        </a:gs>
                        <a:gs pos="68000">
                          <a:schemeClr val="accent1">
                            <a:lumMod val="45000"/>
                            <a:lumOff val="55000"/>
                          </a:schemeClr>
                        </a:gs>
                        <a:gs pos="100000">
                          <a:schemeClr val="accent1">
                            <a:lumMod val="30000"/>
                            <a:lumOff val="70000"/>
                          </a:schemeClr>
                        </a:gs>
                      </a:gsLst>
                      <a:lin ang="5400000" scaled="1"/>
                    </a:grad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fontAlgn="ctr"/>
                      <a:r>
                        <a:rPr lang="ru-RU" sz="1200" b="0" i="0" u="none" strike="noStrike" dirty="0">
                          <a:solidFill>
                            <a:srgbClr val="000000"/>
                          </a:solidFill>
                          <a:latin typeface="Times New Roman"/>
                        </a:rPr>
                        <a:t>37 137</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chemeClr val="accent1">
                            <a:lumMod val="5000"/>
                            <a:lumOff val="95000"/>
                          </a:schemeClr>
                        </a:gs>
                        <a:gs pos="52000">
                          <a:schemeClr val="accent1">
                            <a:lumMod val="45000"/>
                            <a:lumOff val="55000"/>
                          </a:schemeClr>
                        </a:gs>
                        <a:gs pos="68000">
                          <a:schemeClr val="accent1">
                            <a:lumMod val="45000"/>
                            <a:lumOff val="55000"/>
                          </a:schemeClr>
                        </a:gs>
                        <a:gs pos="100000">
                          <a:schemeClr val="accent1">
                            <a:lumMod val="30000"/>
                            <a:lumOff val="70000"/>
                          </a:schemeClr>
                        </a:gs>
                      </a:gsLst>
                      <a:lin ang="5400000" scaled="1"/>
                    </a:grad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fontAlgn="ctr"/>
                      <a:r>
                        <a:rPr lang="ru-RU" sz="1200" b="0" i="0" u="none" strike="noStrike" dirty="0">
                          <a:solidFill>
                            <a:srgbClr val="000000"/>
                          </a:solidFill>
                          <a:latin typeface="Times New Roman"/>
                        </a:rPr>
                        <a:t>33 146</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chemeClr val="accent1">
                            <a:lumMod val="5000"/>
                            <a:lumOff val="95000"/>
                          </a:schemeClr>
                        </a:gs>
                        <a:gs pos="52000">
                          <a:schemeClr val="accent1">
                            <a:lumMod val="45000"/>
                            <a:lumOff val="55000"/>
                          </a:schemeClr>
                        </a:gs>
                        <a:gs pos="68000">
                          <a:schemeClr val="accent1">
                            <a:lumMod val="45000"/>
                            <a:lumOff val="55000"/>
                          </a:schemeClr>
                        </a:gs>
                        <a:gs pos="100000">
                          <a:schemeClr val="accent1">
                            <a:lumMod val="30000"/>
                            <a:lumOff val="70000"/>
                          </a:schemeClr>
                        </a:gs>
                      </a:gsLst>
                      <a:lin ang="5400000" scaled="1"/>
                    </a:grad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fontAlgn="ctr"/>
                      <a:r>
                        <a:rPr lang="ru-RU" sz="1200" b="0" i="0" u="none" strike="noStrike" dirty="0">
                          <a:solidFill>
                            <a:srgbClr val="000000"/>
                          </a:solidFill>
                          <a:latin typeface="Times New Roman"/>
                        </a:rPr>
                        <a:t>49 261</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chemeClr val="accent1">
                            <a:lumMod val="5000"/>
                            <a:lumOff val="95000"/>
                          </a:schemeClr>
                        </a:gs>
                        <a:gs pos="52000">
                          <a:schemeClr val="accent1">
                            <a:lumMod val="45000"/>
                            <a:lumOff val="55000"/>
                          </a:schemeClr>
                        </a:gs>
                        <a:gs pos="68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9604125"/>
                  </a:ext>
                </a:extLst>
              </a:tr>
              <a:tr h="443690">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l" fontAlgn="ctr"/>
                      <a:r>
                        <a:rPr lang="ru-RU" sz="1200" b="0" i="0" u="none" strike="noStrike" dirty="0">
                          <a:solidFill>
                            <a:srgbClr val="000000"/>
                          </a:solidFill>
                          <a:latin typeface="Times New Roman"/>
                        </a:rPr>
                        <a:t>     Безвозмездные поступления, рублей на 1 человека</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chemeClr val="accent1">
                            <a:lumMod val="5000"/>
                            <a:lumOff val="95000"/>
                          </a:schemeClr>
                        </a:gs>
                        <a:gs pos="52000">
                          <a:schemeClr val="accent1">
                            <a:lumMod val="45000"/>
                            <a:lumOff val="55000"/>
                          </a:schemeClr>
                        </a:gs>
                        <a:gs pos="68000">
                          <a:schemeClr val="accent1">
                            <a:lumMod val="45000"/>
                            <a:lumOff val="55000"/>
                          </a:schemeClr>
                        </a:gs>
                        <a:gs pos="100000">
                          <a:schemeClr val="accent1">
                            <a:lumMod val="30000"/>
                            <a:lumOff val="70000"/>
                          </a:schemeClr>
                        </a:gs>
                      </a:gsLst>
                      <a:lin ang="5400000" scaled="1"/>
                    </a:grad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fontAlgn="ctr"/>
                      <a:r>
                        <a:rPr lang="ru-RU" sz="1200" b="0" i="0" u="none" strike="noStrike" dirty="0">
                          <a:solidFill>
                            <a:srgbClr val="000000"/>
                          </a:solidFill>
                          <a:latin typeface="Times New Roman"/>
                        </a:rPr>
                        <a:t>29 532</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chemeClr val="accent1">
                            <a:lumMod val="5000"/>
                            <a:lumOff val="95000"/>
                          </a:schemeClr>
                        </a:gs>
                        <a:gs pos="52000">
                          <a:schemeClr val="accent1">
                            <a:lumMod val="45000"/>
                            <a:lumOff val="55000"/>
                          </a:schemeClr>
                        </a:gs>
                        <a:gs pos="68000">
                          <a:schemeClr val="accent1">
                            <a:lumMod val="45000"/>
                            <a:lumOff val="55000"/>
                          </a:schemeClr>
                        </a:gs>
                        <a:gs pos="100000">
                          <a:schemeClr val="accent1">
                            <a:lumMod val="30000"/>
                            <a:lumOff val="70000"/>
                          </a:schemeClr>
                        </a:gs>
                      </a:gsLst>
                      <a:lin ang="5400000" scaled="1"/>
                    </a:grad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fontAlgn="ctr"/>
                      <a:r>
                        <a:rPr lang="ru-RU" sz="1200" b="0" i="0" u="none" strike="noStrike" dirty="0">
                          <a:solidFill>
                            <a:srgbClr val="000000"/>
                          </a:solidFill>
                          <a:latin typeface="Times New Roman"/>
                        </a:rPr>
                        <a:t>81 253</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chemeClr val="accent1">
                            <a:lumMod val="5000"/>
                            <a:lumOff val="95000"/>
                          </a:schemeClr>
                        </a:gs>
                        <a:gs pos="52000">
                          <a:schemeClr val="accent1">
                            <a:lumMod val="45000"/>
                            <a:lumOff val="55000"/>
                          </a:schemeClr>
                        </a:gs>
                        <a:gs pos="68000">
                          <a:schemeClr val="accent1">
                            <a:lumMod val="45000"/>
                            <a:lumOff val="55000"/>
                          </a:schemeClr>
                        </a:gs>
                        <a:gs pos="100000">
                          <a:schemeClr val="accent1">
                            <a:lumMod val="30000"/>
                            <a:lumOff val="70000"/>
                          </a:schemeClr>
                        </a:gs>
                      </a:gsLst>
                      <a:lin ang="5400000" scaled="1"/>
                    </a:grad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fontAlgn="ctr"/>
                      <a:r>
                        <a:rPr lang="ru-RU" sz="1200" b="0" i="0" u="none" strike="noStrike" dirty="0">
                          <a:solidFill>
                            <a:srgbClr val="000000"/>
                          </a:solidFill>
                          <a:latin typeface="Times New Roman"/>
                        </a:rPr>
                        <a:t>45 676</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chemeClr val="accent1">
                            <a:lumMod val="5000"/>
                            <a:lumOff val="95000"/>
                          </a:schemeClr>
                        </a:gs>
                        <a:gs pos="52000">
                          <a:schemeClr val="accent1">
                            <a:lumMod val="45000"/>
                            <a:lumOff val="55000"/>
                          </a:schemeClr>
                        </a:gs>
                        <a:gs pos="68000">
                          <a:schemeClr val="accent1">
                            <a:lumMod val="45000"/>
                            <a:lumOff val="55000"/>
                          </a:schemeClr>
                        </a:gs>
                        <a:gs pos="100000">
                          <a:schemeClr val="accent1">
                            <a:lumMod val="30000"/>
                            <a:lumOff val="70000"/>
                          </a:schemeClr>
                        </a:gs>
                      </a:gsLst>
                      <a:lin ang="5400000" scaled="1"/>
                    </a:grad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fontAlgn="ctr"/>
                      <a:r>
                        <a:rPr lang="ru-RU" sz="1200" b="0" i="0" u="none" strike="noStrike" dirty="0">
                          <a:solidFill>
                            <a:srgbClr val="000000"/>
                          </a:solidFill>
                          <a:latin typeface="Times New Roman"/>
                        </a:rPr>
                        <a:t>35 687</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chemeClr val="accent1">
                            <a:lumMod val="5000"/>
                            <a:lumOff val="95000"/>
                          </a:schemeClr>
                        </a:gs>
                        <a:gs pos="52000">
                          <a:schemeClr val="accent1">
                            <a:lumMod val="45000"/>
                            <a:lumOff val="55000"/>
                          </a:schemeClr>
                        </a:gs>
                        <a:gs pos="68000">
                          <a:schemeClr val="accent1">
                            <a:lumMod val="45000"/>
                            <a:lumOff val="55000"/>
                          </a:schemeClr>
                        </a:gs>
                        <a:gs pos="100000">
                          <a:schemeClr val="accent1">
                            <a:lumMod val="30000"/>
                            <a:lumOff val="70000"/>
                          </a:schemeClr>
                        </a:gs>
                      </a:gsLst>
                      <a:lin ang="5400000" scaled="1"/>
                    </a:grad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fontAlgn="ctr"/>
                      <a:r>
                        <a:rPr lang="ru-RU" sz="1200" b="0" i="0" u="none" strike="noStrike" dirty="0">
                          <a:solidFill>
                            <a:srgbClr val="000000"/>
                          </a:solidFill>
                          <a:latin typeface="Times New Roman"/>
                        </a:rPr>
                        <a:t>49 363</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chemeClr val="accent1">
                            <a:lumMod val="5000"/>
                            <a:lumOff val="95000"/>
                          </a:schemeClr>
                        </a:gs>
                        <a:gs pos="52000">
                          <a:schemeClr val="accent1">
                            <a:lumMod val="45000"/>
                            <a:lumOff val="55000"/>
                          </a:schemeClr>
                        </a:gs>
                        <a:gs pos="68000">
                          <a:schemeClr val="accent1">
                            <a:lumMod val="45000"/>
                            <a:lumOff val="55000"/>
                          </a:schemeClr>
                        </a:gs>
                        <a:gs pos="100000">
                          <a:schemeClr val="accent1">
                            <a:lumMod val="30000"/>
                            <a:lumOff val="70000"/>
                          </a:schemeClr>
                        </a:gs>
                      </a:gsLst>
                      <a:lin ang="5400000" scaled="1"/>
                    </a:grad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fontAlgn="ctr"/>
                      <a:r>
                        <a:rPr lang="ru-RU" sz="1200" b="0" i="0" u="none" strike="noStrike" dirty="0">
                          <a:solidFill>
                            <a:srgbClr val="000000"/>
                          </a:solidFill>
                          <a:latin typeface="Times New Roman"/>
                        </a:rPr>
                        <a:t>62 574</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chemeClr val="accent1">
                            <a:lumMod val="5000"/>
                            <a:lumOff val="95000"/>
                          </a:schemeClr>
                        </a:gs>
                        <a:gs pos="52000">
                          <a:schemeClr val="accent1">
                            <a:lumMod val="45000"/>
                            <a:lumOff val="55000"/>
                          </a:schemeClr>
                        </a:gs>
                        <a:gs pos="68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487424338"/>
                  </a:ext>
                </a:extLst>
              </a:tr>
            </a:tbl>
          </a:graphicData>
        </a:graphic>
      </p:graphicFrame>
      <p:sp>
        <p:nvSpPr>
          <p:cNvPr id="5" name="TextBox 4">
            <a:extLst>
              <a:ext uri="{FF2B5EF4-FFF2-40B4-BE49-F238E27FC236}">
                <a16:creationId xmlns:a16="http://schemas.microsoft.com/office/drawing/2014/main" id="{99728687-3FC1-1C04-1666-789ECAABD19A}"/>
              </a:ext>
            </a:extLst>
          </p:cNvPr>
          <p:cNvSpPr txBox="1"/>
          <p:nvPr/>
        </p:nvSpPr>
        <p:spPr>
          <a:xfrm>
            <a:off x="319597" y="5419817"/>
            <a:ext cx="11745156" cy="1323439"/>
          </a:xfrm>
          <a:prstGeom prst="rect">
            <a:avLst/>
          </a:prstGeom>
          <a:noFill/>
        </p:spPr>
        <p:txBody>
          <a:bodyPr wrap="square">
            <a:spAutoFit/>
          </a:bodyPr>
          <a:lstStyle/>
          <a:p>
            <a:r>
              <a:rPr lang="ru-RU" sz="1000" dirty="0">
                <a:latin typeface="Arial" panose="020B0604020202020204" pitchFamily="34" charset="0"/>
                <a:cs typeface="Arial" panose="020B0604020202020204" pitchFamily="34" charset="0"/>
              </a:rPr>
              <a:t>Источник данных о налоговых, неналоговых доходах и безвозмездных поступлениях бюджета муниципального образования за 2024 год: Открытый бюджет Московской области/ Документы/Бюджетная политика/Показатели исполнения бюджетов муниципальных образований Московской области/2024/Отчет об исполнении бюджета за декабрь</a:t>
            </a:r>
          </a:p>
          <a:p>
            <a:r>
              <a:rPr lang="en-US" sz="1000" dirty="0">
                <a:latin typeface="Arial" panose="020B0604020202020204" pitchFamily="34" charset="0"/>
                <a:cs typeface="Arial" panose="020B0604020202020204" pitchFamily="34" charset="0"/>
                <a:hlinkClick r:id="rId2"/>
              </a:rPr>
              <a:t>https://budget.mosreg.ru/dokumenty/byudzhetnaya-politika/pokazateli-ispolneniya-byudzhetov-municipalnyx-obrazovanij-moskovskoj-oblasti/#tab-id-12</a:t>
            </a:r>
            <a:endParaRPr lang="ru-RU" sz="1000" dirty="0">
              <a:latin typeface="Arial" panose="020B0604020202020204" pitchFamily="34" charset="0"/>
              <a:cs typeface="Arial" panose="020B0604020202020204" pitchFamily="34" charset="0"/>
            </a:endParaRPr>
          </a:p>
          <a:p>
            <a:endParaRPr lang="ru-RU" sz="1000" dirty="0">
              <a:solidFill>
                <a:srgbClr val="6C606A"/>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r>
              <a:rPr lang="ru-RU" sz="1000" dirty="0">
                <a:latin typeface="Arial" panose="020B0604020202020204" pitchFamily="34" charset="0"/>
                <a:cs typeface="Arial" panose="020B0604020202020204" pitchFamily="34" charset="0"/>
              </a:rPr>
              <a:t>Источник данных о численности постоянно проживающего населения: Управление федеральной службы государственной статистики по г. Москве и Московской области/Статистика/Официальная статистика/Московская область/Население/Оценка численности постоянного населения/Оценка численности постоянного населения Московской области по состоянию на 1 января 2025 года и в среднем за 2024 год</a:t>
            </a:r>
          </a:p>
          <a:p>
            <a:r>
              <a:rPr lang="ru-RU" sz="1000" dirty="0">
                <a:latin typeface="Arial" panose="020B0604020202020204" pitchFamily="34" charset="0"/>
                <a:cs typeface="Arial" panose="020B0604020202020204" pitchFamily="34" charset="0"/>
                <a:hlinkClick r:id="rId4"/>
              </a:rPr>
              <a:t>https://77.rosstat.gov.ru/Статистика/Официальная_статистика/Московская_область/Население</a:t>
            </a:r>
            <a:endParaRPr lang="ru-RU"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2452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0A80ED3-2C27-6DE7-6C39-04FB4B753F92}"/>
              </a:ext>
            </a:extLst>
          </p:cNvPr>
          <p:cNvSpPr>
            <a:spLocks noGrp="1"/>
          </p:cNvSpPr>
          <p:nvPr>
            <p:ph type="title"/>
          </p:nvPr>
        </p:nvSpPr>
        <p:spPr>
          <a:xfrm>
            <a:off x="1202919" y="284176"/>
            <a:ext cx="9784080" cy="719001"/>
          </a:xfrm>
        </p:spPr>
        <p:txBody>
          <a:bodyPr>
            <a:normAutofit/>
          </a:bodyPr>
          <a:lstStyle/>
          <a:p>
            <a:pPr algn="ctr"/>
            <a:r>
              <a:rPr lang="ru-RU" sz="2000" dirty="0"/>
              <a:t>Информация о налоговых ставках и льготах по местным налогам, действующим на территории Рузского городского округа</a:t>
            </a:r>
          </a:p>
        </p:txBody>
      </p:sp>
      <p:graphicFrame>
        <p:nvGraphicFramePr>
          <p:cNvPr id="3" name="Таблица 2">
            <a:extLst>
              <a:ext uri="{FF2B5EF4-FFF2-40B4-BE49-F238E27FC236}">
                <a16:creationId xmlns:a16="http://schemas.microsoft.com/office/drawing/2014/main" id="{40FA843C-D7EB-A0CC-76FB-31A827DBD6AE}"/>
              </a:ext>
            </a:extLst>
          </p:cNvPr>
          <p:cNvGraphicFramePr>
            <a:graphicFrameLocks noGrp="1"/>
          </p:cNvGraphicFramePr>
          <p:nvPr>
            <p:extLst>
              <p:ext uri="{D42A27DB-BD31-4B8C-83A1-F6EECF244321}">
                <p14:modId xmlns:p14="http://schemas.microsoft.com/office/powerpoint/2010/main" val="2535503972"/>
              </p:ext>
            </p:extLst>
          </p:nvPr>
        </p:nvGraphicFramePr>
        <p:xfrm>
          <a:off x="301841" y="1296140"/>
          <a:ext cx="11620870" cy="5433135"/>
        </p:xfrm>
        <a:graphic>
          <a:graphicData uri="http://schemas.openxmlformats.org/drawingml/2006/table">
            <a:tbl>
              <a:tblPr firstRow="1" firstCol="1" bandRow="1">
                <a:tableStyleId>{5C22544A-7EE6-4342-B048-85BDC9FD1C3A}</a:tableStyleId>
              </a:tblPr>
              <a:tblGrid>
                <a:gridCol w="9631013">
                  <a:extLst>
                    <a:ext uri="{9D8B030D-6E8A-4147-A177-3AD203B41FA5}">
                      <a16:colId xmlns:a16="http://schemas.microsoft.com/office/drawing/2014/main" val="2508054521"/>
                    </a:ext>
                  </a:extLst>
                </a:gridCol>
                <a:gridCol w="1989857">
                  <a:extLst>
                    <a:ext uri="{9D8B030D-6E8A-4147-A177-3AD203B41FA5}">
                      <a16:colId xmlns:a16="http://schemas.microsoft.com/office/drawing/2014/main" val="579599814"/>
                    </a:ext>
                  </a:extLst>
                </a:gridCol>
              </a:tblGrid>
              <a:tr h="326441">
                <a:tc gridSpan="2">
                  <a:txBody>
                    <a:bodyPr/>
                    <a:lstStyle/>
                    <a:p>
                      <a:pPr algn="ctr">
                        <a:lnSpc>
                          <a:spcPct val="115000"/>
                        </a:lnSpc>
                        <a:spcAft>
                          <a:spcPts val="1000"/>
                        </a:spcAft>
                        <a:buNone/>
                      </a:pPr>
                      <a:r>
                        <a:rPr lang="ru-RU" sz="1200" dirty="0">
                          <a:solidFill>
                            <a:schemeClr val="bg1"/>
                          </a:solidFill>
                          <a:effectLst/>
                          <a:latin typeface="Arial" panose="020B0604020202020204" pitchFamily="34" charset="0"/>
                          <a:cs typeface="Arial" panose="020B0604020202020204" pitchFamily="34" charset="0"/>
                        </a:rPr>
                        <a:t>Информация о налоговых ставках и льготах по местным налогам, действующим на территории Рузского городского округа</a:t>
                      </a:r>
                      <a:endParaRPr lang="ru-RU"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solidFill>
                      <a:srgbClr val="00B0F0"/>
                    </a:solidFill>
                  </a:tcPr>
                </a:tc>
                <a:tc hMerge="1">
                  <a:txBody>
                    <a:bodyPr/>
                    <a:lstStyle/>
                    <a:p>
                      <a:endParaRPr lang="ru-RU"/>
                    </a:p>
                  </a:txBody>
                  <a:tcPr/>
                </a:tc>
                <a:extLst>
                  <a:ext uri="{0D108BD9-81ED-4DB2-BD59-A6C34878D82A}">
                    <a16:rowId xmlns:a16="http://schemas.microsoft.com/office/drawing/2014/main" val="3747405319"/>
                  </a:ext>
                </a:extLst>
              </a:tr>
              <a:tr h="724240">
                <a:tc gridSpan="2">
                  <a:txBody>
                    <a:bodyPr/>
                    <a:lstStyle/>
                    <a:p>
                      <a:pPr algn="ctr">
                        <a:lnSpc>
                          <a:spcPct val="115000"/>
                        </a:lnSpc>
                        <a:spcAft>
                          <a:spcPts val="1000"/>
                        </a:spcAft>
                        <a:buNone/>
                      </a:pPr>
                      <a:r>
                        <a:rPr lang="ru-RU" sz="1000" dirty="0">
                          <a:solidFill>
                            <a:schemeClr val="bg1"/>
                          </a:solidFill>
                          <a:effectLst/>
                          <a:latin typeface="Arial" panose="020B0604020202020204" pitchFamily="34" charset="0"/>
                          <a:cs typeface="Arial" panose="020B0604020202020204" pitchFamily="34" charset="0"/>
                        </a:rPr>
                        <a:t>Налоговые ставки по земельному налогу (%)</a:t>
                      </a:r>
                    </a:p>
                    <a:p>
                      <a:pPr algn="ctr">
                        <a:lnSpc>
                          <a:spcPct val="115000"/>
                        </a:lnSpc>
                        <a:spcAft>
                          <a:spcPts val="1000"/>
                        </a:spcAft>
                        <a:buNone/>
                      </a:pPr>
                      <a:r>
                        <a:rPr lang="ru-RU" sz="1000" dirty="0">
                          <a:solidFill>
                            <a:schemeClr val="bg1"/>
                          </a:solidFill>
                          <a:effectLst/>
                          <a:latin typeface="Arial" panose="020B0604020202020204" pitchFamily="34" charset="0"/>
                          <a:cs typeface="Arial" panose="020B0604020202020204" pitchFamily="34" charset="0"/>
                        </a:rPr>
                        <a:t>Решение Совета депутатов Рузского городского округа МО от 25.10.2017 N 143/13 (с изменениями) "Об установлении земельного налога на территории Рузского городского округа Московской области"</a:t>
                      </a:r>
                      <a:endParaRPr lang="ru-RU"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solidFill>
                      <a:srgbClr val="00B0F0"/>
                    </a:solidFill>
                  </a:tcPr>
                </a:tc>
                <a:tc hMerge="1">
                  <a:txBody>
                    <a:bodyPr/>
                    <a:lstStyle/>
                    <a:p>
                      <a:endParaRPr lang="ru-RU"/>
                    </a:p>
                  </a:txBody>
                  <a:tcPr/>
                </a:tc>
                <a:extLst>
                  <a:ext uri="{0D108BD9-81ED-4DB2-BD59-A6C34878D82A}">
                    <a16:rowId xmlns:a16="http://schemas.microsoft.com/office/drawing/2014/main" val="1840210395"/>
                  </a:ext>
                </a:extLst>
              </a:tr>
              <a:tr h="395673">
                <a:tc>
                  <a:txBody>
                    <a:bodyPr/>
                    <a:lstStyle/>
                    <a:p>
                      <a:pPr>
                        <a:lnSpc>
                          <a:spcPct val="115000"/>
                        </a:lnSpc>
                        <a:spcAft>
                          <a:spcPts val="1000"/>
                        </a:spcAft>
                        <a:buNone/>
                      </a:pPr>
                      <a:r>
                        <a:rPr lang="ru-RU" sz="900" dirty="0">
                          <a:solidFill>
                            <a:schemeClr val="bg1"/>
                          </a:solidFill>
                          <a:effectLst/>
                          <a:latin typeface="Arial" panose="020B0604020202020204" pitchFamily="34" charset="0"/>
                          <a:cs typeface="Arial" panose="020B0604020202020204" pitchFamily="34" charset="0"/>
                        </a:rPr>
                        <a:t>За земельные участки, отнесенные к землям сельскохозяйственного назначения или к землям в составе зон сельскохозяйственного использования в населенных пунктах и используемые для сельскохозяйственного производства</a:t>
                      </a:r>
                      <a:endParaRPr lang="ru-RU"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solidFill>
                      <a:srgbClr val="00B0F0"/>
                    </a:solidFill>
                  </a:tcPr>
                </a:tc>
                <a:tc>
                  <a:txBody>
                    <a:bodyPr/>
                    <a:lstStyle/>
                    <a:p>
                      <a:pPr algn="ctr">
                        <a:lnSpc>
                          <a:spcPct val="115000"/>
                        </a:lnSpc>
                        <a:spcAft>
                          <a:spcPts val="1000"/>
                        </a:spcAft>
                        <a:buNone/>
                      </a:pPr>
                      <a:r>
                        <a:rPr lang="ru-RU" sz="1200" dirty="0">
                          <a:effectLst/>
                          <a:latin typeface="Arial" panose="020B0604020202020204" pitchFamily="34" charset="0"/>
                          <a:cs typeface="Arial" panose="020B0604020202020204" pitchFamily="34" charset="0"/>
                        </a:rPr>
                        <a:t>0,3</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2101" marR="2101" marT="2101" marB="0" anchor="ctr">
                    <a:solidFill>
                      <a:srgbClr val="00B0F0"/>
                    </a:solidFill>
                  </a:tcPr>
                </a:tc>
                <a:extLst>
                  <a:ext uri="{0D108BD9-81ED-4DB2-BD59-A6C34878D82A}">
                    <a16:rowId xmlns:a16="http://schemas.microsoft.com/office/drawing/2014/main" val="3376740450"/>
                  </a:ext>
                </a:extLst>
              </a:tr>
              <a:tr h="815635">
                <a:tc>
                  <a:txBody>
                    <a:bodyPr/>
                    <a:lstStyle/>
                    <a:p>
                      <a:pPr>
                        <a:lnSpc>
                          <a:spcPct val="115000"/>
                        </a:lnSpc>
                        <a:spcAft>
                          <a:spcPts val="1000"/>
                        </a:spcAft>
                        <a:buNone/>
                      </a:pPr>
                      <a:r>
                        <a:rPr lang="ru-RU" sz="900" dirty="0">
                          <a:solidFill>
                            <a:schemeClr val="bg1"/>
                          </a:solidFill>
                          <a:effectLst/>
                          <a:latin typeface="Arial" panose="020B0604020202020204" pitchFamily="34" charset="0"/>
                          <a:cs typeface="Arial" panose="020B0604020202020204" pitchFamily="34" charset="0"/>
                        </a:rPr>
                        <a:t>За земельные участки, занятые жилищным фондом и объектами инженерной инфраструктуры жилищно-коммунального комплекса (за исключением доли в праве на земельный участок, приходящейся на объект, не относящийся к жилищному фонду и к объектам инженерной инфраструктуры жилищно-коммунального комплекса) или приобретенные (предоставленные) для жилищного строительства (за исключением земельных участков, приобретенных (предоставленных) для индивидуального жилищного строительства, используемых в предпринимательской деятельности) </a:t>
                      </a:r>
                      <a:endParaRPr lang="ru-RU"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solidFill>
                      <a:srgbClr val="00B0F0"/>
                    </a:solidFill>
                  </a:tcPr>
                </a:tc>
                <a:tc>
                  <a:txBody>
                    <a:bodyPr/>
                    <a:lstStyle/>
                    <a:p>
                      <a:pPr algn="ctr">
                        <a:lnSpc>
                          <a:spcPct val="115000"/>
                        </a:lnSpc>
                        <a:spcAft>
                          <a:spcPts val="1000"/>
                        </a:spcAft>
                        <a:buNone/>
                      </a:pPr>
                      <a:r>
                        <a:rPr lang="ru-RU" sz="1200" dirty="0">
                          <a:effectLst/>
                          <a:latin typeface="Arial" panose="020B0604020202020204" pitchFamily="34" charset="0"/>
                          <a:cs typeface="Arial" panose="020B0604020202020204" pitchFamily="34" charset="0"/>
                        </a:rPr>
                        <a:t>0,3</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2101" marR="2101" marT="2101" marB="0" anchor="ctr">
                    <a:solidFill>
                      <a:srgbClr val="00B0F0"/>
                    </a:solidFill>
                  </a:tcPr>
                </a:tc>
                <a:extLst>
                  <a:ext uri="{0D108BD9-81ED-4DB2-BD59-A6C34878D82A}">
                    <a16:rowId xmlns:a16="http://schemas.microsoft.com/office/drawing/2014/main" val="2535890056"/>
                  </a:ext>
                </a:extLst>
              </a:tr>
              <a:tr h="815635">
                <a:tc>
                  <a:txBody>
                    <a:bodyPr/>
                    <a:lstStyle/>
                    <a:p>
                      <a:pPr>
                        <a:lnSpc>
                          <a:spcPct val="115000"/>
                        </a:lnSpc>
                        <a:spcAft>
                          <a:spcPts val="1000"/>
                        </a:spcAft>
                        <a:buNone/>
                      </a:pPr>
                      <a:r>
                        <a:rPr lang="ru-RU" sz="900" dirty="0">
                          <a:solidFill>
                            <a:schemeClr val="bg1"/>
                          </a:solidFill>
                          <a:effectLst/>
                          <a:latin typeface="Arial" panose="020B0604020202020204" pitchFamily="34" charset="0"/>
                          <a:cs typeface="Arial" panose="020B0604020202020204" pitchFamily="34" charset="0"/>
                        </a:rPr>
                        <a:t>За земельные участки, не используемые в предпринимательской деятельности, приобретенные (предоставленные) для ведения личного подсобного хозяйства, садоводства или огородничества, а также земельные участки общего назначения, предусмотренные Федеральным законом от 29 июля 2017 года N 217-ФЗ «О ведении гражданами садоводства и огородничества для собственных нужд и о внесении изменений в отдельные законодательные акты Российской Федерации»</a:t>
                      </a:r>
                      <a:endParaRPr lang="ru-RU"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solidFill>
                      <a:srgbClr val="00B0F0"/>
                    </a:solidFill>
                  </a:tcPr>
                </a:tc>
                <a:tc>
                  <a:txBody>
                    <a:bodyPr/>
                    <a:lstStyle/>
                    <a:p>
                      <a:pPr algn="ctr">
                        <a:lnSpc>
                          <a:spcPct val="115000"/>
                        </a:lnSpc>
                        <a:spcAft>
                          <a:spcPts val="1000"/>
                        </a:spcAft>
                        <a:buNone/>
                      </a:pPr>
                      <a:r>
                        <a:rPr lang="ru-RU" sz="1200" dirty="0">
                          <a:effectLst/>
                          <a:latin typeface="Arial" panose="020B0604020202020204" pitchFamily="34" charset="0"/>
                          <a:cs typeface="Arial" panose="020B0604020202020204" pitchFamily="34" charset="0"/>
                        </a:rPr>
                        <a:t>0,3</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2101" marR="2101" marT="2101" marB="0" anchor="ctr">
                    <a:solidFill>
                      <a:srgbClr val="00B0F0"/>
                    </a:solidFill>
                  </a:tcPr>
                </a:tc>
                <a:extLst>
                  <a:ext uri="{0D108BD9-81ED-4DB2-BD59-A6C34878D82A}">
                    <a16:rowId xmlns:a16="http://schemas.microsoft.com/office/drawing/2014/main" val="2029906216"/>
                  </a:ext>
                </a:extLst>
              </a:tr>
              <a:tr h="317776">
                <a:tc>
                  <a:txBody>
                    <a:bodyPr/>
                    <a:lstStyle/>
                    <a:p>
                      <a:pPr>
                        <a:lnSpc>
                          <a:spcPct val="115000"/>
                        </a:lnSpc>
                        <a:spcAft>
                          <a:spcPts val="1000"/>
                        </a:spcAft>
                        <a:buNone/>
                      </a:pPr>
                      <a:r>
                        <a:rPr lang="ru-RU" sz="900" dirty="0">
                          <a:solidFill>
                            <a:schemeClr val="bg1"/>
                          </a:solidFill>
                          <a:effectLst/>
                          <a:latin typeface="Arial" panose="020B0604020202020204" pitchFamily="34" charset="0"/>
                          <a:cs typeface="Arial" panose="020B0604020202020204" pitchFamily="34" charset="0"/>
                        </a:rPr>
                        <a:t>За земельные участки, ограниченные в обороте в соответствии с законодательством Российской Федерации, предоставленных для обеспечения обороны, безопасности и таможенных нужд</a:t>
                      </a:r>
                      <a:endParaRPr lang="ru-RU"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solidFill>
                      <a:srgbClr val="00B0F0"/>
                    </a:solidFill>
                  </a:tcPr>
                </a:tc>
                <a:tc>
                  <a:txBody>
                    <a:bodyPr/>
                    <a:lstStyle/>
                    <a:p>
                      <a:pPr algn="ctr">
                        <a:lnSpc>
                          <a:spcPct val="115000"/>
                        </a:lnSpc>
                        <a:spcAft>
                          <a:spcPts val="1000"/>
                        </a:spcAft>
                        <a:buNone/>
                      </a:pPr>
                      <a:r>
                        <a:rPr lang="ru-RU" sz="1200" dirty="0">
                          <a:effectLst/>
                          <a:latin typeface="Arial" panose="020B0604020202020204" pitchFamily="34" charset="0"/>
                          <a:cs typeface="Arial" panose="020B0604020202020204" pitchFamily="34" charset="0"/>
                        </a:rPr>
                        <a:t>0,3</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2101" marR="2101" marT="2101" marB="0" anchor="ctr">
                    <a:solidFill>
                      <a:srgbClr val="00B0F0"/>
                    </a:solidFill>
                  </a:tcPr>
                </a:tc>
                <a:extLst>
                  <a:ext uri="{0D108BD9-81ED-4DB2-BD59-A6C34878D82A}">
                    <a16:rowId xmlns:a16="http://schemas.microsoft.com/office/drawing/2014/main" val="3327038063"/>
                  </a:ext>
                </a:extLst>
              </a:tr>
              <a:tr h="483730">
                <a:tc>
                  <a:txBody>
                    <a:bodyPr/>
                    <a:lstStyle/>
                    <a:p>
                      <a:pPr>
                        <a:lnSpc>
                          <a:spcPct val="115000"/>
                        </a:lnSpc>
                        <a:spcAft>
                          <a:spcPts val="1000"/>
                        </a:spcAft>
                        <a:buNone/>
                      </a:pPr>
                      <a:r>
                        <a:rPr lang="ru-RU" sz="900" dirty="0">
                          <a:solidFill>
                            <a:schemeClr val="bg1"/>
                          </a:solidFill>
                          <a:effectLst/>
                          <a:latin typeface="Arial" panose="020B0604020202020204" pitchFamily="34" charset="0"/>
                          <a:cs typeface="Arial" panose="020B0604020202020204" pitchFamily="34" charset="0"/>
                        </a:rPr>
                        <a:t>За земельные участки, занятые индивидуальными гаражами граждан, гаражами гаражно-строительных кооперативов, общественными организациями собственников гаражей и погребов, </a:t>
                      </a:r>
                      <a:endParaRPr lang="ru-RU"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solidFill>
                      <a:srgbClr val="00B0F0"/>
                    </a:solidFill>
                  </a:tcPr>
                </a:tc>
                <a:tc>
                  <a:txBody>
                    <a:bodyPr/>
                    <a:lstStyle/>
                    <a:p>
                      <a:pPr algn="ctr">
                        <a:lnSpc>
                          <a:spcPct val="115000"/>
                        </a:lnSpc>
                        <a:spcAft>
                          <a:spcPts val="1000"/>
                        </a:spcAft>
                        <a:buNone/>
                      </a:pPr>
                      <a:r>
                        <a:rPr lang="ru-RU" sz="1200" dirty="0">
                          <a:effectLst/>
                          <a:latin typeface="Arial" panose="020B0604020202020204" pitchFamily="34" charset="0"/>
                          <a:cs typeface="Arial" panose="020B0604020202020204" pitchFamily="34" charset="0"/>
                        </a:rPr>
                        <a:t>0,3</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2101" marR="2101" marT="2101" marB="0" anchor="ctr">
                    <a:solidFill>
                      <a:srgbClr val="00B0F0"/>
                    </a:solidFill>
                  </a:tcPr>
                </a:tc>
                <a:extLst>
                  <a:ext uri="{0D108BD9-81ED-4DB2-BD59-A6C34878D82A}">
                    <a16:rowId xmlns:a16="http://schemas.microsoft.com/office/drawing/2014/main" val="2188044103"/>
                  </a:ext>
                </a:extLst>
              </a:tr>
              <a:tr h="1554005">
                <a:tc>
                  <a:txBody>
                    <a:bodyPr/>
                    <a:lstStyle/>
                    <a:p>
                      <a:pPr>
                        <a:lnSpc>
                          <a:spcPct val="115000"/>
                        </a:lnSpc>
                        <a:spcAft>
                          <a:spcPts val="1000"/>
                        </a:spcAft>
                        <a:buNone/>
                      </a:pPr>
                      <a:r>
                        <a:rPr lang="ru-RU" sz="900" dirty="0">
                          <a:solidFill>
                            <a:schemeClr val="bg1"/>
                          </a:solidFill>
                          <a:effectLst/>
                          <a:latin typeface="Arial" panose="020B0604020202020204" pitchFamily="34" charset="0"/>
                          <a:cs typeface="Arial" panose="020B0604020202020204" pitchFamily="34" charset="0"/>
                        </a:rPr>
                        <a:t>За земельные участки, используемые в предпринимательской деятельности: приобретенные (предоставленные) для индивидуального жилищного строительства, ведения личного подсобного хозяйства, садоводства или огородничества, участки общего назначения, предусмотренные Федеральным </a:t>
                      </a:r>
                      <a:r>
                        <a:rPr lang="ru-RU" sz="900" u="none" strike="noStrike" dirty="0">
                          <a:solidFill>
                            <a:schemeClr val="bg1"/>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законом</a:t>
                      </a:r>
                      <a:r>
                        <a:rPr lang="ru-RU" sz="900" dirty="0">
                          <a:solidFill>
                            <a:schemeClr val="bg1"/>
                          </a:solidFill>
                          <a:effectLst/>
                          <a:latin typeface="Arial" panose="020B0604020202020204" pitchFamily="34" charset="0"/>
                          <a:cs typeface="Arial" panose="020B0604020202020204" pitchFamily="34" charset="0"/>
                        </a:rPr>
                        <a:t> от 29 июля 2017 года N 217-ФЗ "О ведении гражданами садоводства и огородничества для собственных нужд и о внесении изменений в отдельные законодательные акты Российской Федерации"</a:t>
                      </a:r>
                    </a:p>
                    <a:p>
                      <a:pPr>
                        <a:lnSpc>
                          <a:spcPct val="115000"/>
                        </a:lnSpc>
                        <a:spcAft>
                          <a:spcPts val="1000"/>
                        </a:spcAft>
                        <a:buNone/>
                      </a:pPr>
                      <a:r>
                        <a:rPr lang="ru-RU" sz="900" dirty="0">
                          <a:solidFill>
                            <a:schemeClr val="bg1"/>
                          </a:solidFill>
                          <a:effectLst/>
                          <a:latin typeface="Arial" panose="020B0604020202020204" pitchFamily="34" charset="0"/>
                          <a:cs typeface="Arial" panose="020B0604020202020204" pitchFamily="34" charset="0"/>
                        </a:rPr>
                        <a:t>За земельные участки, отнесенные к землям сельскохозяйственного назначения или к землям в составе зон сельскохозяйственного использования в населенных пунктах Рузского городского округа Московской области, не используемые в соответствии с их целевым назначением и разрешенным использованием</a:t>
                      </a:r>
                    </a:p>
                    <a:p>
                      <a:pPr>
                        <a:lnSpc>
                          <a:spcPct val="115000"/>
                        </a:lnSpc>
                        <a:spcAft>
                          <a:spcPts val="1000"/>
                        </a:spcAft>
                        <a:buNone/>
                      </a:pPr>
                      <a:r>
                        <a:rPr lang="ru-RU" sz="900" dirty="0">
                          <a:solidFill>
                            <a:schemeClr val="bg1"/>
                          </a:solidFill>
                          <a:effectLst/>
                          <a:latin typeface="Arial" panose="020B0604020202020204" pitchFamily="34" charset="0"/>
                          <a:cs typeface="Arial" panose="020B0604020202020204" pitchFamily="34" charset="0"/>
                        </a:rPr>
                        <a:t>Прочие земельные участки </a:t>
                      </a:r>
                      <a:endParaRPr lang="ru-RU"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solidFill>
                      <a:srgbClr val="00B0F0"/>
                    </a:solidFill>
                  </a:tcPr>
                </a:tc>
                <a:tc>
                  <a:txBody>
                    <a:bodyPr/>
                    <a:lstStyle/>
                    <a:p>
                      <a:pPr algn="ctr">
                        <a:lnSpc>
                          <a:spcPct val="115000"/>
                        </a:lnSpc>
                        <a:spcAft>
                          <a:spcPts val="1000"/>
                        </a:spcAft>
                        <a:buNone/>
                      </a:pPr>
                      <a:r>
                        <a:rPr lang="ru-RU" sz="1200" dirty="0">
                          <a:effectLst/>
                          <a:latin typeface="Arial" panose="020B0604020202020204" pitchFamily="34" charset="0"/>
                          <a:cs typeface="Arial" panose="020B0604020202020204" pitchFamily="34" charset="0"/>
                        </a:rPr>
                        <a:t>1,5</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2101" marR="2101" marT="2101" marB="0" anchor="ctr">
                    <a:solidFill>
                      <a:srgbClr val="00B0F0"/>
                    </a:solidFill>
                  </a:tcPr>
                </a:tc>
                <a:extLst>
                  <a:ext uri="{0D108BD9-81ED-4DB2-BD59-A6C34878D82A}">
                    <a16:rowId xmlns:a16="http://schemas.microsoft.com/office/drawing/2014/main" val="3172927008"/>
                  </a:ext>
                </a:extLst>
              </a:tr>
            </a:tbl>
          </a:graphicData>
        </a:graphic>
      </p:graphicFrame>
    </p:spTree>
    <p:extLst>
      <p:ext uri="{BB962C8B-B14F-4D97-AF65-F5344CB8AC3E}">
        <p14:creationId xmlns:p14="http://schemas.microsoft.com/office/powerpoint/2010/main" val="2604734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25F22461-0ECC-0A22-0290-4E3C3920D9FD}"/>
              </a:ext>
            </a:extLst>
          </p:cNvPr>
          <p:cNvGraphicFramePr>
            <a:graphicFrameLocks noGrp="1"/>
          </p:cNvGraphicFramePr>
          <p:nvPr>
            <p:extLst>
              <p:ext uri="{D42A27DB-BD31-4B8C-83A1-F6EECF244321}">
                <p14:modId xmlns:p14="http://schemas.microsoft.com/office/powerpoint/2010/main" val="4128247711"/>
              </p:ext>
            </p:extLst>
          </p:nvPr>
        </p:nvGraphicFramePr>
        <p:xfrm>
          <a:off x="221943" y="195309"/>
          <a:ext cx="11700768" cy="6320900"/>
        </p:xfrm>
        <a:graphic>
          <a:graphicData uri="http://schemas.openxmlformats.org/drawingml/2006/table">
            <a:tbl>
              <a:tblPr firstRow="1" firstCol="1" bandRow="1">
                <a:tableStyleId>{5C22544A-7EE6-4342-B048-85BDC9FD1C3A}</a:tableStyleId>
              </a:tblPr>
              <a:tblGrid>
                <a:gridCol w="11700768">
                  <a:extLst>
                    <a:ext uri="{9D8B030D-6E8A-4147-A177-3AD203B41FA5}">
                      <a16:colId xmlns:a16="http://schemas.microsoft.com/office/drawing/2014/main" val="2259977411"/>
                    </a:ext>
                  </a:extLst>
                </a:gridCol>
              </a:tblGrid>
              <a:tr h="312395">
                <a:tc>
                  <a:txBody>
                    <a:bodyPr/>
                    <a:lstStyle/>
                    <a:p>
                      <a:pPr algn="ctr">
                        <a:lnSpc>
                          <a:spcPct val="115000"/>
                        </a:lnSpc>
                        <a:spcAft>
                          <a:spcPts val="1000"/>
                        </a:spcAft>
                        <a:buNone/>
                      </a:pPr>
                      <a:r>
                        <a:rPr lang="ru-RU" sz="900" dirty="0">
                          <a:solidFill>
                            <a:schemeClr val="bg1"/>
                          </a:solidFill>
                          <a:effectLst/>
                          <a:latin typeface="Arial" panose="020B0604020202020204" pitchFamily="34" charset="0"/>
                          <a:cs typeface="Arial" panose="020B0604020202020204" pitchFamily="34" charset="0"/>
                        </a:rPr>
                        <a:t>Налоговые льготы, установленные в муниципальных образованиях дополнительно </a:t>
                      </a:r>
                      <a:br>
                        <a:rPr lang="ru-RU" sz="900" dirty="0">
                          <a:solidFill>
                            <a:schemeClr val="bg1"/>
                          </a:solidFill>
                          <a:effectLst/>
                          <a:latin typeface="Arial" panose="020B0604020202020204" pitchFamily="34" charset="0"/>
                          <a:cs typeface="Arial" panose="020B0604020202020204" pitchFamily="34" charset="0"/>
                        </a:rPr>
                      </a:br>
                      <a:r>
                        <a:rPr lang="ru-RU" sz="900" dirty="0">
                          <a:solidFill>
                            <a:schemeClr val="bg1"/>
                          </a:solidFill>
                          <a:effectLst/>
                          <a:latin typeface="Arial" panose="020B0604020202020204" pitchFamily="34" charset="0"/>
                          <a:cs typeface="Arial" panose="020B0604020202020204" pitchFamily="34" charset="0"/>
                        </a:rPr>
                        <a:t>к льготам, предусмотренным Налоговым кодексом Российской Федерации</a:t>
                      </a:r>
                      <a:endParaRPr lang="ru-RU"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solidFill>
                      <a:srgbClr val="00B0F0"/>
                    </a:solidFill>
                  </a:tcPr>
                </a:tc>
                <a:extLst>
                  <a:ext uri="{0D108BD9-81ED-4DB2-BD59-A6C34878D82A}">
                    <a16:rowId xmlns:a16="http://schemas.microsoft.com/office/drawing/2014/main" val="3116469385"/>
                  </a:ext>
                </a:extLst>
              </a:tr>
              <a:tr h="4227824">
                <a:tc>
                  <a:txBody>
                    <a:bodyPr/>
                    <a:lstStyle/>
                    <a:p>
                      <a:pPr>
                        <a:lnSpc>
                          <a:spcPct val="115000"/>
                        </a:lnSpc>
                        <a:spcAft>
                          <a:spcPts val="1000"/>
                        </a:spcAft>
                        <a:buNone/>
                      </a:pPr>
                      <a:r>
                        <a:rPr lang="ru-RU" sz="900" dirty="0">
                          <a:solidFill>
                            <a:schemeClr val="bg1"/>
                          </a:solidFill>
                          <a:effectLst/>
                          <a:latin typeface="Arial" panose="020B0604020202020204" pitchFamily="34" charset="0"/>
                          <a:cs typeface="Arial" panose="020B0604020202020204" pitchFamily="34" charset="0"/>
                        </a:rPr>
                        <a:t>Уменьшение исчисленной суммы земельного налога на 100 процентов в отношении одного земельного участка на территории Рузского городского округа по выбору налогоплательщика, не используемых в предпринимательской деятельности, приобретенных (предоставленных) для индивидуального жилищного строительства, ведения личного подсобного хозяйства, садоводства или огородничества, а также земельных участков общего назначения, предусмотренных Федеральным законом от 29 июля 2017 года N 217-ФЗ «О ведении гражданами садоводства и огородничества для собственных нужд и о внесении изменений в отдельные законодательные акты Российской Федерации»,:</a:t>
                      </a:r>
                      <a:br>
                        <a:rPr lang="ru-RU" sz="900" dirty="0">
                          <a:solidFill>
                            <a:schemeClr val="bg1"/>
                          </a:solidFill>
                          <a:effectLst/>
                          <a:latin typeface="Arial" panose="020B0604020202020204" pitchFamily="34" charset="0"/>
                          <a:cs typeface="Arial" panose="020B0604020202020204" pitchFamily="34" charset="0"/>
                        </a:rPr>
                      </a:br>
                      <a:r>
                        <a:rPr lang="ru-RU" sz="900" dirty="0">
                          <a:solidFill>
                            <a:schemeClr val="bg1"/>
                          </a:solidFill>
                          <a:effectLst/>
                          <a:latin typeface="Arial" panose="020B0604020202020204" pitchFamily="34" charset="0"/>
                          <a:cs typeface="Arial" panose="020B0604020202020204" pitchFamily="34" charset="0"/>
                        </a:rPr>
                        <a:t>- Малоимущим семьям и малоимущим одиноко проживающим гражданам, среднедушевой доход которых ниже величины прожиточного минимума, установленного в Московской области на душу населения.</a:t>
                      </a:r>
                      <a:br>
                        <a:rPr lang="ru-RU" sz="900" dirty="0">
                          <a:solidFill>
                            <a:schemeClr val="bg1"/>
                          </a:solidFill>
                          <a:effectLst/>
                          <a:latin typeface="Arial" panose="020B0604020202020204" pitchFamily="34" charset="0"/>
                          <a:cs typeface="Arial" panose="020B0604020202020204" pitchFamily="34" charset="0"/>
                        </a:rPr>
                      </a:br>
                      <a:r>
                        <a:rPr lang="ru-RU" sz="900" dirty="0">
                          <a:solidFill>
                            <a:schemeClr val="bg1"/>
                          </a:solidFill>
                          <a:effectLst/>
                          <a:latin typeface="Arial" panose="020B0604020202020204" pitchFamily="34" charset="0"/>
                          <a:cs typeface="Arial" panose="020B0604020202020204" pitchFamily="34" charset="0"/>
                        </a:rPr>
                        <a:t>- Пенсионерам, доход которых ниже двукратной величины прожиточного минимума, установленного в Московской области для пенсионеров.</a:t>
                      </a:r>
                      <a:br>
                        <a:rPr lang="ru-RU" sz="900" dirty="0">
                          <a:solidFill>
                            <a:schemeClr val="bg1"/>
                          </a:solidFill>
                          <a:effectLst/>
                          <a:latin typeface="Arial" panose="020B0604020202020204" pitchFamily="34" charset="0"/>
                          <a:cs typeface="Arial" panose="020B0604020202020204" pitchFamily="34" charset="0"/>
                        </a:rPr>
                      </a:br>
                      <a:r>
                        <a:rPr lang="ru-RU" sz="900" dirty="0">
                          <a:solidFill>
                            <a:schemeClr val="bg1"/>
                          </a:solidFill>
                          <a:effectLst/>
                          <a:latin typeface="Arial" panose="020B0604020202020204" pitchFamily="34" charset="0"/>
                          <a:cs typeface="Arial" panose="020B0604020202020204" pitchFamily="34" charset="0"/>
                        </a:rPr>
                        <a:t>- Героям Советского Союза, Герои Российской Федерации, полным кавалерам ордена Славы.</a:t>
                      </a:r>
                      <a:br>
                        <a:rPr lang="ru-RU" sz="900" dirty="0">
                          <a:solidFill>
                            <a:schemeClr val="bg1"/>
                          </a:solidFill>
                          <a:effectLst/>
                          <a:latin typeface="Arial" panose="020B0604020202020204" pitchFamily="34" charset="0"/>
                          <a:cs typeface="Arial" panose="020B0604020202020204" pitchFamily="34" charset="0"/>
                        </a:rPr>
                      </a:br>
                      <a:r>
                        <a:rPr lang="ru-RU" sz="900" dirty="0">
                          <a:solidFill>
                            <a:schemeClr val="bg1"/>
                          </a:solidFill>
                          <a:effectLst/>
                          <a:latin typeface="Arial" panose="020B0604020202020204" pitchFamily="34" charset="0"/>
                          <a:cs typeface="Arial" panose="020B0604020202020204" pitchFamily="34" charset="0"/>
                        </a:rPr>
                        <a:t>- Инвалидам I и II групп инвалидности.</a:t>
                      </a:r>
                      <a:br>
                        <a:rPr lang="ru-RU" sz="900" dirty="0">
                          <a:solidFill>
                            <a:schemeClr val="bg1"/>
                          </a:solidFill>
                          <a:effectLst/>
                          <a:latin typeface="Arial" panose="020B0604020202020204" pitchFamily="34" charset="0"/>
                          <a:cs typeface="Arial" panose="020B0604020202020204" pitchFamily="34" charset="0"/>
                        </a:rPr>
                      </a:br>
                      <a:r>
                        <a:rPr lang="ru-RU" sz="900" dirty="0">
                          <a:solidFill>
                            <a:schemeClr val="bg1"/>
                          </a:solidFill>
                          <a:effectLst/>
                          <a:latin typeface="Arial" panose="020B0604020202020204" pitchFamily="34" charset="0"/>
                          <a:cs typeface="Arial" panose="020B0604020202020204" pitchFamily="34" charset="0"/>
                        </a:rPr>
                        <a:t>- Инвалидам с детства, детям-инвалидам.</a:t>
                      </a:r>
                      <a:br>
                        <a:rPr lang="ru-RU" sz="900" dirty="0">
                          <a:solidFill>
                            <a:schemeClr val="bg1"/>
                          </a:solidFill>
                          <a:effectLst/>
                          <a:latin typeface="Arial" panose="020B0604020202020204" pitchFamily="34" charset="0"/>
                          <a:cs typeface="Arial" panose="020B0604020202020204" pitchFamily="34" charset="0"/>
                        </a:rPr>
                      </a:br>
                      <a:r>
                        <a:rPr lang="ru-RU" sz="900" dirty="0">
                          <a:solidFill>
                            <a:schemeClr val="bg1"/>
                          </a:solidFill>
                          <a:effectLst/>
                          <a:latin typeface="Arial" panose="020B0604020202020204" pitchFamily="34" charset="0"/>
                          <a:cs typeface="Arial" panose="020B0604020202020204" pitchFamily="34" charset="0"/>
                        </a:rPr>
                        <a:t>- Ветеранам и инвалидам Великой Отечественной войны, а также ветеранам и инвалидам боевых действий.</a:t>
                      </a:r>
                      <a:br>
                        <a:rPr lang="ru-RU" sz="900" dirty="0">
                          <a:solidFill>
                            <a:schemeClr val="bg1"/>
                          </a:solidFill>
                          <a:effectLst/>
                          <a:latin typeface="Arial" panose="020B0604020202020204" pitchFamily="34" charset="0"/>
                          <a:cs typeface="Arial" panose="020B0604020202020204" pitchFamily="34" charset="0"/>
                        </a:rPr>
                      </a:br>
                      <a:r>
                        <a:rPr lang="ru-RU" sz="900" dirty="0">
                          <a:solidFill>
                            <a:schemeClr val="bg1"/>
                          </a:solidFill>
                          <a:effectLst/>
                          <a:latin typeface="Arial" panose="020B0604020202020204" pitchFamily="34" charset="0"/>
                          <a:cs typeface="Arial" panose="020B0604020202020204" pitchFamily="34" charset="0"/>
                        </a:rPr>
                        <a:t>- Физическим лицам, имеющим право на получение социальной поддержки в соответствии с Законом Российской Федерации "О социальной защите граждан, подвергшихся воздействию радиации вследствие катастрофы на Чернобыльской АЭС" (в редакции Закона Российской Федерации от 18 июня 1992 года N 3061-1), в соответствии с Федеральным законом от 26 ноября 1998 года N 175-ФЗ "О социальной защите граждан Российской Федерации, подвергшихся воздействию радиации вследствие аварии в 1957 году на производственном объединении "Маяк" и сбросов радиоактивных отходов в реку Теча" и в соответствии с Федеральным законом от 10 января 2002 года N 2-ФЗ "О социальных гарантиях гражданам, подвергшимся радиационному воздействию вследствие ядерных испытаний на Семипалатинском полигоне".</a:t>
                      </a:r>
                      <a:br>
                        <a:rPr lang="ru-RU" sz="900" dirty="0">
                          <a:solidFill>
                            <a:schemeClr val="bg1"/>
                          </a:solidFill>
                          <a:effectLst/>
                          <a:latin typeface="Arial" panose="020B0604020202020204" pitchFamily="34" charset="0"/>
                          <a:cs typeface="Arial" panose="020B0604020202020204" pitchFamily="34" charset="0"/>
                        </a:rPr>
                      </a:br>
                      <a:r>
                        <a:rPr lang="ru-RU" sz="900" dirty="0">
                          <a:solidFill>
                            <a:schemeClr val="bg1"/>
                          </a:solidFill>
                          <a:effectLst/>
                          <a:latin typeface="Arial" panose="020B0604020202020204" pitchFamily="34" charset="0"/>
                          <a:cs typeface="Arial" panose="020B0604020202020204" pitchFamily="34" charset="0"/>
                        </a:rPr>
                        <a:t>- Физическим лицам, принимавшим в составе подразделений особого риска непосредственное участие в испытаниях ядерного и термоядерного оружия, ликвидации аварий ядерных установок на средствах вооружения и военных объектах.</a:t>
                      </a:r>
                      <a:br>
                        <a:rPr lang="ru-RU" sz="900" dirty="0">
                          <a:solidFill>
                            <a:schemeClr val="bg1"/>
                          </a:solidFill>
                          <a:effectLst/>
                          <a:latin typeface="Arial" panose="020B0604020202020204" pitchFamily="34" charset="0"/>
                          <a:cs typeface="Arial" panose="020B0604020202020204" pitchFamily="34" charset="0"/>
                        </a:rPr>
                      </a:br>
                      <a:r>
                        <a:rPr lang="ru-RU" sz="900" dirty="0">
                          <a:solidFill>
                            <a:schemeClr val="bg1"/>
                          </a:solidFill>
                          <a:effectLst/>
                          <a:latin typeface="Arial" panose="020B0604020202020204" pitchFamily="34" charset="0"/>
                          <a:cs typeface="Arial" panose="020B0604020202020204" pitchFamily="34" charset="0"/>
                        </a:rPr>
                        <a:t>- Физическим лицам, получившим или перенесшим лучевую болезнь или ставшим инвалидами в результате испытаний, учений и иных работ, связанных с любыми видами ядерных установок, включая ядерное оружие и космическую технику.</a:t>
                      </a:r>
                      <a:br>
                        <a:rPr lang="ru-RU" sz="900" dirty="0">
                          <a:solidFill>
                            <a:schemeClr val="bg1"/>
                          </a:solidFill>
                          <a:effectLst/>
                          <a:latin typeface="Arial" panose="020B0604020202020204" pitchFamily="34" charset="0"/>
                          <a:cs typeface="Arial" panose="020B0604020202020204" pitchFamily="34" charset="0"/>
                        </a:rPr>
                      </a:br>
                      <a:r>
                        <a:rPr lang="ru-RU" sz="900" dirty="0">
                          <a:solidFill>
                            <a:schemeClr val="bg1"/>
                          </a:solidFill>
                          <a:effectLst/>
                          <a:latin typeface="Arial" panose="020B0604020202020204" pitchFamily="34" charset="0"/>
                          <a:cs typeface="Arial" panose="020B0604020202020204" pitchFamily="34" charset="0"/>
                        </a:rPr>
                        <a:t>- Несовершеннолетним узникам концлагерей, гетто и других мест принудительного содержания в период Великой Отечественной войны.</a:t>
                      </a:r>
                      <a:br>
                        <a:rPr lang="ru-RU" sz="900" dirty="0">
                          <a:solidFill>
                            <a:schemeClr val="bg1"/>
                          </a:solidFill>
                          <a:effectLst/>
                          <a:latin typeface="Arial" panose="020B0604020202020204" pitchFamily="34" charset="0"/>
                          <a:cs typeface="Arial" panose="020B0604020202020204" pitchFamily="34" charset="0"/>
                        </a:rPr>
                      </a:br>
                      <a:r>
                        <a:rPr lang="ru-RU" sz="900" dirty="0">
                          <a:solidFill>
                            <a:schemeClr val="bg1"/>
                          </a:solidFill>
                          <a:effectLst/>
                          <a:latin typeface="Arial" panose="020B0604020202020204" pitchFamily="34" charset="0"/>
                          <a:cs typeface="Arial" panose="020B0604020202020204" pitchFamily="34" charset="0"/>
                        </a:rPr>
                        <a:t>- Физическим лицам, являющимся членами семей военнослужащих и сотрудников органов внутренних дел, погибших при исполнении служебных обязанностей: родители (мать, отец); супруга (супруг), не вступившая (не вступивший) в повторный брак; несовершеннолетние дети.</a:t>
                      </a:r>
                      <a:br>
                        <a:rPr lang="ru-RU" sz="900" dirty="0">
                          <a:solidFill>
                            <a:schemeClr val="bg1"/>
                          </a:solidFill>
                          <a:effectLst/>
                          <a:latin typeface="Arial" panose="020B0604020202020204" pitchFamily="34" charset="0"/>
                          <a:cs typeface="Arial" panose="020B0604020202020204" pitchFamily="34" charset="0"/>
                        </a:rPr>
                      </a:br>
                      <a:r>
                        <a:rPr lang="ru-RU" sz="900" dirty="0">
                          <a:solidFill>
                            <a:schemeClr val="bg1"/>
                          </a:solidFill>
                          <a:effectLst/>
                          <a:latin typeface="Arial" panose="020B0604020202020204" pitchFamily="34" charset="0"/>
                          <a:cs typeface="Arial" panose="020B0604020202020204" pitchFamily="34" charset="0"/>
                        </a:rPr>
                        <a:t>- Лицам, удостоенным почетного звания «Почетный гражданин Рузского муниципального района», «Почетный гражданин поселения», «Почетный гражданин Рузского городского округа».</a:t>
                      </a:r>
                      <a:br>
                        <a:rPr lang="ru-RU" sz="900" dirty="0">
                          <a:solidFill>
                            <a:schemeClr val="bg1"/>
                          </a:solidFill>
                          <a:effectLst/>
                          <a:latin typeface="Arial" panose="020B0604020202020204" pitchFamily="34" charset="0"/>
                          <a:cs typeface="Arial" panose="020B0604020202020204" pitchFamily="34" charset="0"/>
                        </a:rPr>
                      </a:br>
                      <a:r>
                        <a:rPr lang="ru-RU" sz="900" dirty="0">
                          <a:solidFill>
                            <a:schemeClr val="bg1"/>
                          </a:solidFill>
                          <a:effectLst/>
                          <a:latin typeface="Arial" panose="020B0604020202020204" pitchFamily="34" charset="0"/>
                          <a:cs typeface="Arial" panose="020B0604020202020204" pitchFamily="34" charset="0"/>
                        </a:rPr>
                        <a:t>- Физические лицам, имеющим трех и более несовершеннолетних детей. </a:t>
                      </a:r>
                      <a:endParaRPr lang="ru-RU"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solidFill>
                      <a:srgbClr val="00B0F0"/>
                    </a:solidFill>
                  </a:tcPr>
                </a:tc>
                <a:extLst>
                  <a:ext uri="{0D108BD9-81ED-4DB2-BD59-A6C34878D82A}">
                    <a16:rowId xmlns:a16="http://schemas.microsoft.com/office/drawing/2014/main" val="1041190912"/>
                  </a:ext>
                </a:extLst>
              </a:tr>
              <a:tr h="1780681">
                <a:tc>
                  <a:txBody>
                    <a:bodyPr/>
                    <a:lstStyle/>
                    <a:p>
                      <a:pPr>
                        <a:lnSpc>
                          <a:spcPct val="115000"/>
                        </a:lnSpc>
                        <a:spcAft>
                          <a:spcPts val="1000"/>
                        </a:spcAft>
                        <a:buNone/>
                      </a:pPr>
                      <a:r>
                        <a:rPr lang="ru-RU" sz="900" dirty="0">
                          <a:solidFill>
                            <a:schemeClr val="bg1"/>
                          </a:solidFill>
                          <a:effectLst/>
                          <a:latin typeface="Arial" panose="020B0604020202020204" pitchFamily="34" charset="0"/>
                          <a:cs typeface="Arial" panose="020B0604020202020204" pitchFamily="34" charset="0"/>
                        </a:rPr>
                        <a:t>100% в отношении муниципальных учреждений Рузского городского округа. </a:t>
                      </a:r>
                      <a:br>
                        <a:rPr lang="ru-RU" sz="900" dirty="0">
                          <a:solidFill>
                            <a:schemeClr val="bg1"/>
                          </a:solidFill>
                          <a:effectLst/>
                          <a:latin typeface="Arial" panose="020B0604020202020204" pitchFamily="34" charset="0"/>
                          <a:cs typeface="Arial" panose="020B0604020202020204" pitchFamily="34" charset="0"/>
                        </a:rPr>
                      </a:br>
                      <a:r>
                        <a:rPr lang="ru-RU" sz="900" dirty="0">
                          <a:solidFill>
                            <a:schemeClr val="bg1"/>
                          </a:solidFill>
                          <a:effectLst/>
                          <a:latin typeface="Arial" panose="020B0604020202020204" pitchFamily="34" charset="0"/>
                          <a:cs typeface="Arial" panose="020B0604020202020204" pitchFamily="34" charset="0"/>
                        </a:rPr>
                        <a:t>100% в отношении государственных учреждений Московской области, вид деятельности которых направлен на сопровождение процедуры оформления права муниципальной собственности и собственности Московской области на объекты недвижимости, включая земельные участки.</a:t>
                      </a:r>
                      <a:br>
                        <a:rPr lang="ru-RU" sz="900" dirty="0">
                          <a:solidFill>
                            <a:schemeClr val="bg1"/>
                          </a:solidFill>
                          <a:effectLst/>
                          <a:latin typeface="Arial" panose="020B0604020202020204" pitchFamily="34" charset="0"/>
                          <a:cs typeface="Arial" panose="020B0604020202020204" pitchFamily="34" charset="0"/>
                        </a:rPr>
                      </a:br>
                      <a:r>
                        <a:rPr lang="ru-RU" sz="900" dirty="0">
                          <a:solidFill>
                            <a:schemeClr val="bg1"/>
                          </a:solidFill>
                          <a:effectLst/>
                          <a:latin typeface="Arial" panose="020B0604020202020204" pitchFamily="34" charset="0"/>
                          <a:cs typeface="Arial" panose="020B0604020202020204" pitchFamily="34" charset="0"/>
                        </a:rPr>
                        <a:t>100% в отношении земельных участков в собственности государственных бюджетных учреждений здравоохранения Московской области.</a:t>
                      </a:r>
                      <a:br>
                        <a:rPr lang="ru-RU" sz="900" dirty="0">
                          <a:solidFill>
                            <a:schemeClr val="bg1"/>
                          </a:solidFill>
                          <a:effectLst/>
                          <a:latin typeface="Arial" panose="020B0604020202020204" pitchFamily="34" charset="0"/>
                          <a:cs typeface="Arial" panose="020B0604020202020204" pitchFamily="34" charset="0"/>
                        </a:rPr>
                      </a:br>
                      <a:r>
                        <a:rPr lang="ru-RU" sz="900" dirty="0">
                          <a:solidFill>
                            <a:schemeClr val="bg1"/>
                          </a:solidFill>
                          <a:effectLst/>
                          <a:latin typeface="Arial" panose="020B0604020202020204" pitchFamily="34" charset="0"/>
                          <a:cs typeface="Arial" panose="020B0604020202020204" pitchFamily="34" charset="0"/>
                        </a:rPr>
                        <a:t>90% в отношении:</a:t>
                      </a:r>
                      <a:br>
                        <a:rPr lang="ru-RU" sz="900" dirty="0">
                          <a:solidFill>
                            <a:schemeClr val="bg1"/>
                          </a:solidFill>
                          <a:effectLst/>
                          <a:latin typeface="Arial" panose="020B0604020202020204" pitchFamily="34" charset="0"/>
                          <a:cs typeface="Arial" panose="020B0604020202020204" pitchFamily="34" charset="0"/>
                        </a:rPr>
                      </a:br>
                      <a:r>
                        <a:rPr lang="ru-RU" sz="900" dirty="0">
                          <a:solidFill>
                            <a:schemeClr val="bg1"/>
                          </a:solidFill>
                          <a:effectLst/>
                          <a:latin typeface="Arial" panose="020B0604020202020204" pitchFamily="34" charset="0"/>
                          <a:cs typeface="Arial" panose="020B0604020202020204" pitchFamily="34" charset="0"/>
                        </a:rPr>
                        <a:t>- земельных участков находящихся в собственности лечебно-профилактических организаций, учредителями которых являются некоммерческие организации профессиональных союзов и их объединений.</a:t>
                      </a:r>
                      <a:br>
                        <a:rPr lang="ru-RU" sz="900" dirty="0">
                          <a:solidFill>
                            <a:schemeClr val="bg1"/>
                          </a:solidFill>
                          <a:effectLst/>
                          <a:latin typeface="Arial" panose="020B0604020202020204" pitchFamily="34" charset="0"/>
                          <a:cs typeface="Arial" panose="020B0604020202020204" pitchFamily="34" charset="0"/>
                        </a:rPr>
                      </a:br>
                      <a:r>
                        <a:rPr lang="ru-RU" sz="900" dirty="0">
                          <a:solidFill>
                            <a:schemeClr val="bg1"/>
                          </a:solidFill>
                          <a:effectLst/>
                          <a:latin typeface="Arial" panose="020B0604020202020204" pitchFamily="34" charset="0"/>
                          <a:cs typeface="Arial" panose="020B0604020202020204" pitchFamily="34" charset="0"/>
                        </a:rPr>
                        <a:t>- земельных участков предназначенных для эксплуатации объектов спорта и спортивных сооружений, находящихся в собственности общественных организаций.</a:t>
                      </a:r>
                      <a:br>
                        <a:rPr lang="ru-RU" sz="900" dirty="0">
                          <a:solidFill>
                            <a:schemeClr val="bg1"/>
                          </a:solidFill>
                          <a:effectLst/>
                          <a:latin typeface="Arial" panose="020B0604020202020204" pitchFamily="34" charset="0"/>
                          <a:cs typeface="Arial" panose="020B0604020202020204" pitchFamily="34" charset="0"/>
                        </a:rPr>
                      </a:br>
                      <a:r>
                        <a:rPr lang="ru-RU" sz="900" dirty="0">
                          <a:solidFill>
                            <a:schemeClr val="bg1"/>
                          </a:solidFill>
                          <a:effectLst/>
                          <a:latin typeface="Arial" panose="020B0604020202020204" pitchFamily="34" charset="0"/>
                          <a:cs typeface="Arial" panose="020B0604020202020204" pitchFamily="34" charset="0"/>
                        </a:rPr>
                        <a:t>40% в отношении:</a:t>
                      </a:r>
                      <a:br>
                        <a:rPr lang="ru-RU" sz="900" dirty="0">
                          <a:solidFill>
                            <a:schemeClr val="bg1"/>
                          </a:solidFill>
                          <a:effectLst/>
                          <a:latin typeface="Arial" panose="020B0604020202020204" pitchFamily="34" charset="0"/>
                          <a:cs typeface="Arial" panose="020B0604020202020204" pitchFamily="34" charset="0"/>
                        </a:rPr>
                      </a:br>
                      <a:r>
                        <a:rPr lang="ru-RU" sz="900" dirty="0">
                          <a:solidFill>
                            <a:schemeClr val="bg1"/>
                          </a:solidFill>
                          <a:effectLst/>
                          <a:latin typeface="Arial" panose="020B0604020202020204" pitchFamily="34" charset="0"/>
                          <a:cs typeface="Arial" panose="020B0604020202020204" pitchFamily="34" charset="0"/>
                        </a:rPr>
                        <a:t>- федеральных государственных автономных образовательных учреждений высшего образования;</a:t>
                      </a:r>
                      <a:br>
                        <a:rPr lang="ru-RU" sz="900" dirty="0">
                          <a:solidFill>
                            <a:schemeClr val="bg1"/>
                          </a:solidFill>
                          <a:effectLst/>
                          <a:latin typeface="Arial" panose="020B0604020202020204" pitchFamily="34" charset="0"/>
                          <a:cs typeface="Arial" panose="020B0604020202020204" pitchFamily="34" charset="0"/>
                        </a:rPr>
                      </a:br>
                      <a:r>
                        <a:rPr lang="ru-RU" sz="900" dirty="0">
                          <a:solidFill>
                            <a:schemeClr val="bg1"/>
                          </a:solidFill>
                          <a:effectLst/>
                          <a:latin typeface="Arial" panose="020B0604020202020204" pitchFamily="34" charset="0"/>
                          <a:cs typeface="Arial" panose="020B0604020202020204" pitchFamily="34" charset="0"/>
                        </a:rPr>
                        <a:t>- федеральных государственных бюджетных образовательных учреждений высшего образования. </a:t>
                      </a:r>
                      <a:endParaRPr lang="ru-RU"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solidFill>
                      <a:srgbClr val="00B0F0"/>
                    </a:solidFill>
                  </a:tcPr>
                </a:tc>
                <a:extLst>
                  <a:ext uri="{0D108BD9-81ED-4DB2-BD59-A6C34878D82A}">
                    <a16:rowId xmlns:a16="http://schemas.microsoft.com/office/drawing/2014/main" val="3084955369"/>
                  </a:ext>
                </a:extLst>
              </a:tr>
            </a:tbl>
          </a:graphicData>
        </a:graphic>
      </p:graphicFrame>
    </p:spTree>
    <p:extLst>
      <p:ext uri="{BB962C8B-B14F-4D97-AF65-F5344CB8AC3E}">
        <p14:creationId xmlns:p14="http://schemas.microsoft.com/office/powerpoint/2010/main" val="2163155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B7BA1979-41E1-3D5D-CCD1-94ABA2E9732A}"/>
              </a:ext>
            </a:extLst>
          </p:cNvPr>
          <p:cNvGraphicFramePr>
            <a:graphicFrameLocks noGrp="1"/>
          </p:cNvGraphicFramePr>
          <p:nvPr>
            <p:extLst>
              <p:ext uri="{D42A27DB-BD31-4B8C-83A1-F6EECF244321}">
                <p14:modId xmlns:p14="http://schemas.microsoft.com/office/powerpoint/2010/main" val="3637612096"/>
              </p:ext>
            </p:extLst>
          </p:nvPr>
        </p:nvGraphicFramePr>
        <p:xfrm>
          <a:off x="292964" y="124286"/>
          <a:ext cx="11647502" cy="6640497"/>
        </p:xfrm>
        <a:graphic>
          <a:graphicData uri="http://schemas.openxmlformats.org/drawingml/2006/table">
            <a:tbl>
              <a:tblPr firstRow="1" firstCol="1" bandRow="1">
                <a:tableStyleId>{5C22544A-7EE6-4342-B048-85BDC9FD1C3A}</a:tableStyleId>
              </a:tblPr>
              <a:tblGrid>
                <a:gridCol w="10192962">
                  <a:extLst>
                    <a:ext uri="{9D8B030D-6E8A-4147-A177-3AD203B41FA5}">
                      <a16:colId xmlns:a16="http://schemas.microsoft.com/office/drawing/2014/main" val="1609438530"/>
                    </a:ext>
                  </a:extLst>
                </a:gridCol>
                <a:gridCol w="1454540">
                  <a:extLst>
                    <a:ext uri="{9D8B030D-6E8A-4147-A177-3AD203B41FA5}">
                      <a16:colId xmlns:a16="http://schemas.microsoft.com/office/drawing/2014/main" val="105117451"/>
                    </a:ext>
                  </a:extLst>
                </a:gridCol>
              </a:tblGrid>
              <a:tr h="1309939">
                <a:tc gridSpan="2">
                  <a:txBody>
                    <a:bodyPr/>
                    <a:lstStyle/>
                    <a:p>
                      <a:pPr algn="ctr">
                        <a:lnSpc>
                          <a:spcPct val="115000"/>
                        </a:lnSpc>
                        <a:spcAft>
                          <a:spcPts val="1000"/>
                        </a:spcAft>
                        <a:buNone/>
                      </a:pPr>
                      <a:r>
                        <a:rPr lang="ru-RU" sz="1000" kern="1200" dirty="0">
                          <a:solidFill>
                            <a:schemeClr val="bg1"/>
                          </a:solidFill>
                          <a:effectLst/>
                          <a:latin typeface="Arial" panose="020B0604020202020204" pitchFamily="34" charset="0"/>
                          <a:cs typeface="Arial" panose="020B0604020202020204" pitchFamily="34" charset="0"/>
                        </a:rPr>
                        <a:t>Налоговые ставки на объекты недвижимости (%)</a:t>
                      </a:r>
                      <a:endParaRPr lang="ru-RU" sz="1100" dirty="0">
                        <a:solidFill>
                          <a:schemeClr val="bg1"/>
                        </a:solidFill>
                        <a:effectLst/>
                        <a:latin typeface="Arial" panose="020B0604020202020204" pitchFamily="34" charset="0"/>
                        <a:cs typeface="Arial" panose="020B0604020202020204" pitchFamily="34" charset="0"/>
                      </a:endParaRPr>
                    </a:p>
                    <a:p>
                      <a:pPr algn="ctr">
                        <a:lnSpc>
                          <a:spcPct val="115000"/>
                        </a:lnSpc>
                        <a:spcAft>
                          <a:spcPts val="1000"/>
                        </a:spcAft>
                        <a:buNone/>
                      </a:pPr>
                      <a:r>
                        <a:rPr lang="ru-RU" sz="1000" kern="1200" dirty="0">
                          <a:solidFill>
                            <a:schemeClr val="bg1"/>
                          </a:solidFill>
                          <a:effectLst/>
                          <a:latin typeface="Arial" panose="020B0604020202020204" pitchFamily="34" charset="0"/>
                          <a:cs typeface="Arial" panose="020B0604020202020204" pitchFamily="34" charset="0"/>
                        </a:rPr>
                        <a:t>Решение Совета депутатов Рузского городского округа МО от 25.10.2017 N 142/13 (с изменениями)</a:t>
                      </a:r>
                      <a:endParaRPr lang="ru-RU" sz="1100" dirty="0">
                        <a:solidFill>
                          <a:schemeClr val="bg1"/>
                        </a:solidFill>
                        <a:effectLst/>
                        <a:latin typeface="Arial" panose="020B0604020202020204" pitchFamily="34" charset="0"/>
                        <a:cs typeface="Arial" panose="020B0604020202020204" pitchFamily="34" charset="0"/>
                      </a:endParaRPr>
                    </a:p>
                    <a:p>
                      <a:pPr algn="ctr">
                        <a:lnSpc>
                          <a:spcPct val="115000"/>
                        </a:lnSpc>
                        <a:spcAft>
                          <a:spcPts val="1000"/>
                        </a:spcAft>
                        <a:buNone/>
                      </a:pPr>
                      <a:r>
                        <a:rPr lang="ru-RU" sz="1000" kern="1200" dirty="0">
                          <a:solidFill>
                            <a:schemeClr val="bg1"/>
                          </a:solidFill>
                          <a:effectLst/>
                          <a:latin typeface="Arial" panose="020B0604020202020204" pitchFamily="34" charset="0"/>
                          <a:cs typeface="Arial" panose="020B0604020202020204" pitchFamily="34" charset="0"/>
                        </a:rPr>
                        <a:t>"Об установлении налога на имущество физических лиц на территории Рузского городского округа Московской области"</a:t>
                      </a:r>
                      <a:endParaRPr lang="ru-RU"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solidFill>
                      <a:srgbClr val="00B0F0"/>
                    </a:solidFill>
                  </a:tcPr>
                </a:tc>
                <a:tc hMerge="1">
                  <a:txBody>
                    <a:bodyPr/>
                    <a:lstStyle/>
                    <a:p>
                      <a:endParaRPr lang="ru-RU"/>
                    </a:p>
                  </a:txBody>
                  <a:tcPr/>
                </a:tc>
                <a:extLst>
                  <a:ext uri="{0D108BD9-81ED-4DB2-BD59-A6C34878D82A}">
                    <a16:rowId xmlns:a16="http://schemas.microsoft.com/office/drawing/2014/main" val="3244926144"/>
                  </a:ext>
                </a:extLst>
              </a:tr>
              <a:tr h="280840">
                <a:tc>
                  <a:txBody>
                    <a:bodyPr/>
                    <a:lstStyle/>
                    <a:p>
                      <a:pPr algn="l">
                        <a:lnSpc>
                          <a:spcPct val="115000"/>
                        </a:lnSpc>
                        <a:spcAft>
                          <a:spcPts val="1000"/>
                        </a:spcAft>
                        <a:buNone/>
                      </a:pPr>
                      <a:r>
                        <a:rPr lang="ru-RU" sz="900" kern="1200" dirty="0">
                          <a:solidFill>
                            <a:schemeClr val="bg1"/>
                          </a:solidFill>
                          <a:effectLst/>
                          <a:latin typeface="Arial" panose="020B0604020202020204" pitchFamily="34" charset="0"/>
                          <a:cs typeface="Arial" panose="020B0604020202020204" pitchFamily="34" charset="0"/>
                        </a:rPr>
                        <a:t>Части жилых домов, квартиры, части квартир, комнаты</a:t>
                      </a:r>
                      <a:endParaRPr lang="ru-RU"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solidFill>
                      <a:srgbClr val="00B0F0"/>
                    </a:solidFill>
                  </a:tcPr>
                </a:tc>
                <a:tc>
                  <a:txBody>
                    <a:bodyPr/>
                    <a:lstStyle/>
                    <a:p>
                      <a:pPr algn="ctr">
                        <a:lnSpc>
                          <a:spcPct val="115000"/>
                        </a:lnSpc>
                        <a:spcAft>
                          <a:spcPts val="1000"/>
                        </a:spcAft>
                        <a:buNone/>
                      </a:pPr>
                      <a:r>
                        <a:rPr lang="ru-RU" sz="1000" kern="1200" dirty="0">
                          <a:effectLst/>
                          <a:latin typeface="Arial" panose="020B0604020202020204" pitchFamily="34" charset="0"/>
                          <a:cs typeface="Arial" panose="020B0604020202020204" pitchFamily="34" charset="0"/>
                        </a:rPr>
                        <a:t>0,1</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solidFill>
                      <a:srgbClr val="00B0F0"/>
                    </a:solidFill>
                  </a:tcPr>
                </a:tc>
                <a:extLst>
                  <a:ext uri="{0D108BD9-81ED-4DB2-BD59-A6C34878D82A}">
                    <a16:rowId xmlns:a16="http://schemas.microsoft.com/office/drawing/2014/main" val="1855297028"/>
                  </a:ext>
                </a:extLst>
              </a:tr>
              <a:tr h="280840">
                <a:tc>
                  <a:txBody>
                    <a:bodyPr/>
                    <a:lstStyle/>
                    <a:p>
                      <a:pPr algn="l">
                        <a:lnSpc>
                          <a:spcPct val="115000"/>
                        </a:lnSpc>
                        <a:spcAft>
                          <a:spcPts val="1000"/>
                        </a:spcAft>
                        <a:buNone/>
                      </a:pPr>
                      <a:r>
                        <a:rPr lang="ru-RU" sz="900" kern="1200" dirty="0">
                          <a:solidFill>
                            <a:schemeClr val="bg1"/>
                          </a:solidFill>
                          <a:effectLst/>
                          <a:latin typeface="Arial" panose="020B0604020202020204" pitchFamily="34" charset="0"/>
                          <a:cs typeface="Arial" panose="020B0604020202020204" pitchFamily="34" charset="0"/>
                        </a:rPr>
                        <a:t>Жилые дома</a:t>
                      </a:r>
                      <a:endParaRPr lang="ru-RU"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solidFill>
                      <a:srgbClr val="00B0F0"/>
                    </a:solidFill>
                  </a:tcPr>
                </a:tc>
                <a:tc>
                  <a:txBody>
                    <a:bodyPr/>
                    <a:lstStyle/>
                    <a:p>
                      <a:pPr algn="ctr">
                        <a:lnSpc>
                          <a:spcPct val="115000"/>
                        </a:lnSpc>
                        <a:spcAft>
                          <a:spcPts val="1000"/>
                        </a:spcAft>
                        <a:buNone/>
                      </a:pPr>
                      <a:r>
                        <a:rPr lang="ru-RU" sz="1000" kern="1200" dirty="0">
                          <a:effectLst/>
                          <a:latin typeface="Arial" panose="020B0604020202020204" pitchFamily="34" charset="0"/>
                          <a:cs typeface="Arial" panose="020B0604020202020204" pitchFamily="34" charset="0"/>
                        </a:rPr>
                        <a:t>0,2</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solidFill>
                      <a:srgbClr val="00B0F0"/>
                    </a:solidFill>
                  </a:tcPr>
                </a:tc>
                <a:extLst>
                  <a:ext uri="{0D108BD9-81ED-4DB2-BD59-A6C34878D82A}">
                    <a16:rowId xmlns:a16="http://schemas.microsoft.com/office/drawing/2014/main" val="378246728"/>
                  </a:ext>
                </a:extLst>
              </a:tr>
              <a:tr h="280840">
                <a:tc>
                  <a:txBody>
                    <a:bodyPr/>
                    <a:lstStyle/>
                    <a:p>
                      <a:pPr algn="l">
                        <a:lnSpc>
                          <a:spcPct val="115000"/>
                        </a:lnSpc>
                        <a:spcAft>
                          <a:spcPts val="1000"/>
                        </a:spcAft>
                        <a:buNone/>
                      </a:pPr>
                      <a:r>
                        <a:rPr lang="ru-RU" sz="900" kern="1200" dirty="0">
                          <a:solidFill>
                            <a:schemeClr val="bg1"/>
                          </a:solidFill>
                          <a:effectLst/>
                          <a:latin typeface="Arial" panose="020B0604020202020204" pitchFamily="34" charset="0"/>
                          <a:cs typeface="Arial" panose="020B0604020202020204" pitchFamily="34" charset="0"/>
                        </a:rPr>
                        <a:t>Объекты незавершенного строительства в случае, если проектируемым назначением таких объектов является жилой дом</a:t>
                      </a:r>
                      <a:endParaRPr lang="ru-RU"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solidFill>
                      <a:srgbClr val="00B0F0"/>
                    </a:solidFill>
                  </a:tcPr>
                </a:tc>
                <a:tc>
                  <a:txBody>
                    <a:bodyPr/>
                    <a:lstStyle/>
                    <a:p>
                      <a:pPr algn="ctr">
                        <a:lnSpc>
                          <a:spcPct val="115000"/>
                        </a:lnSpc>
                        <a:spcAft>
                          <a:spcPts val="1000"/>
                        </a:spcAft>
                        <a:buNone/>
                      </a:pPr>
                      <a:r>
                        <a:rPr lang="ru-RU" sz="1000" kern="1200" dirty="0">
                          <a:effectLst/>
                          <a:latin typeface="Arial" panose="020B0604020202020204" pitchFamily="34" charset="0"/>
                          <a:cs typeface="Arial" panose="020B0604020202020204" pitchFamily="34" charset="0"/>
                        </a:rPr>
                        <a:t>0,3</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solidFill>
                      <a:srgbClr val="00B0F0"/>
                    </a:solidFill>
                  </a:tcPr>
                </a:tc>
                <a:extLst>
                  <a:ext uri="{0D108BD9-81ED-4DB2-BD59-A6C34878D82A}">
                    <a16:rowId xmlns:a16="http://schemas.microsoft.com/office/drawing/2014/main" val="3260625289"/>
                  </a:ext>
                </a:extLst>
              </a:tr>
              <a:tr h="280840">
                <a:tc>
                  <a:txBody>
                    <a:bodyPr/>
                    <a:lstStyle/>
                    <a:p>
                      <a:pPr algn="l">
                        <a:lnSpc>
                          <a:spcPct val="115000"/>
                        </a:lnSpc>
                        <a:spcAft>
                          <a:spcPts val="1000"/>
                        </a:spcAft>
                        <a:buNone/>
                      </a:pPr>
                      <a:r>
                        <a:rPr lang="ru-RU" sz="900" kern="1200" dirty="0">
                          <a:solidFill>
                            <a:schemeClr val="bg1"/>
                          </a:solidFill>
                          <a:effectLst/>
                          <a:latin typeface="Arial" panose="020B0604020202020204" pitchFamily="34" charset="0"/>
                          <a:cs typeface="Arial" panose="020B0604020202020204" pitchFamily="34" charset="0"/>
                        </a:rPr>
                        <a:t>Единые недвижимые комплексы, в состав которых входит хотя бы один жилой дом</a:t>
                      </a:r>
                      <a:endParaRPr lang="ru-RU"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solidFill>
                      <a:srgbClr val="00B0F0"/>
                    </a:solidFill>
                  </a:tcPr>
                </a:tc>
                <a:tc>
                  <a:txBody>
                    <a:bodyPr/>
                    <a:lstStyle/>
                    <a:p>
                      <a:pPr algn="ctr">
                        <a:lnSpc>
                          <a:spcPct val="115000"/>
                        </a:lnSpc>
                        <a:spcAft>
                          <a:spcPts val="1000"/>
                        </a:spcAft>
                        <a:buNone/>
                      </a:pPr>
                      <a:r>
                        <a:rPr lang="ru-RU" sz="1000" kern="1200" dirty="0">
                          <a:effectLst/>
                          <a:latin typeface="Arial" panose="020B0604020202020204" pitchFamily="34" charset="0"/>
                          <a:cs typeface="Arial" panose="020B0604020202020204" pitchFamily="34" charset="0"/>
                        </a:rPr>
                        <a:t>0,3</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solidFill>
                      <a:srgbClr val="00B0F0"/>
                    </a:solidFill>
                  </a:tcPr>
                </a:tc>
                <a:extLst>
                  <a:ext uri="{0D108BD9-81ED-4DB2-BD59-A6C34878D82A}">
                    <a16:rowId xmlns:a16="http://schemas.microsoft.com/office/drawing/2014/main" val="1639374986"/>
                  </a:ext>
                </a:extLst>
              </a:tr>
              <a:tr h="280840">
                <a:tc>
                  <a:txBody>
                    <a:bodyPr/>
                    <a:lstStyle/>
                    <a:p>
                      <a:pPr algn="l">
                        <a:lnSpc>
                          <a:spcPct val="115000"/>
                        </a:lnSpc>
                        <a:spcAft>
                          <a:spcPts val="1000"/>
                        </a:spcAft>
                        <a:buNone/>
                      </a:pPr>
                      <a:r>
                        <a:rPr lang="ru-RU" sz="900" kern="1200" dirty="0">
                          <a:solidFill>
                            <a:schemeClr val="bg1"/>
                          </a:solidFill>
                          <a:effectLst/>
                          <a:latin typeface="Arial" panose="020B0604020202020204" pitchFamily="34" charset="0"/>
                          <a:cs typeface="Arial" panose="020B0604020202020204" pitchFamily="34" charset="0"/>
                        </a:rPr>
                        <a:t>Гаражи, машино-места</a:t>
                      </a:r>
                      <a:endParaRPr lang="ru-RU"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solidFill>
                      <a:srgbClr val="00B0F0"/>
                    </a:solidFill>
                  </a:tcPr>
                </a:tc>
                <a:tc>
                  <a:txBody>
                    <a:bodyPr/>
                    <a:lstStyle/>
                    <a:p>
                      <a:pPr algn="ctr">
                        <a:lnSpc>
                          <a:spcPct val="115000"/>
                        </a:lnSpc>
                        <a:spcAft>
                          <a:spcPts val="1000"/>
                        </a:spcAft>
                        <a:buNone/>
                      </a:pPr>
                      <a:r>
                        <a:rPr lang="ru-RU" sz="1000" kern="1200">
                          <a:effectLst/>
                          <a:latin typeface="Arial" panose="020B0604020202020204" pitchFamily="34" charset="0"/>
                          <a:cs typeface="Arial" panose="020B0604020202020204" pitchFamily="34" charset="0"/>
                        </a:rPr>
                        <a:t>0,3</a:t>
                      </a:r>
                      <a:endParaRPr lang="ru-RU"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solidFill>
                      <a:srgbClr val="00B0F0"/>
                    </a:solidFill>
                  </a:tcPr>
                </a:tc>
                <a:extLst>
                  <a:ext uri="{0D108BD9-81ED-4DB2-BD59-A6C34878D82A}">
                    <a16:rowId xmlns:a16="http://schemas.microsoft.com/office/drawing/2014/main" val="1042164577"/>
                  </a:ext>
                </a:extLst>
              </a:tr>
              <a:tr h="579193">
                <a:tc>
                  <a:txBody>
                    <a:bodyPr/>
                    <a:lstStyle/>
                    <a:p>
                      <a:pPr algn="l">
                        <a:lnSpc>
                          <a:spcPct val="115000"/>
                        </a:lnSpc>
                        <a:spcAft>
                          <a:spcPts val="1000"/>
                        </a:spcAft>
                        <a:buNone/>
                      </a:pPr>
                      <a:r>
                        <a:rPr lang="ru-RU" sz="900" kern="1200" dirty="0">
                          <a:solidFill>
                            <a:schemeClr val="bg1"/>
                          </a:solidFill>
                          <a:effectLst/>
                          <a:latin typeface="Arial" panose="020B0604020202020204" pitchFamily="34" charset="0"/>
                          <a:cs typeface="Arial" panose="020B0604020202020204" pitchFamily="34" charset="0"/>
                        </a:rPr>
                        <a:t>Хозяйственные строения или сооружения, площадь каждого из которых не превышает 50 квадратных метров, расположенные на земельных участках для ведения личного подсобного хозяйства, огородничества, садоводства или индивидуального жилищного строительства</a:t>
                      </a:r>
                      <a:endParaRPr lang="ru-RU"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solidFill>
                      <a:srgbClr val="00B0F0"/>
                    </a:solidFill>
                  </a:tcPr>
                </a:tc>
                <a:tc>
                  <a:txBody>
                    <a:bodyPr/>
                    <a:lstStyle/>
                    <a:p>
                      <a:pPr algn="ctr">
                        <a:lnSpc>
                          <a:spcPct val="115000"/>
                        </a:lnSpc>
                        <a:spcAft>
                          <a:spcPts val="1000"/>
                        </a:spcAft>
                        <a:buNone/>
                      </a:pPr>
                      <a:r>
                        <a:rPr lang="ru-RU" sz="1000" kern="1200" dirty="0">
                          <a:effectLst/>
                          <a:latin typeface="Arial" panose="020B0604020202020204" pitchFamily="34" charset="0"/>
                          <a:cs typeface="Arial" panose="020B0604020202020204" pitchFamily="34" charset="0"/>
                        </a:rPr>
                        <a:t>0,3</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solidFill>
                      <a:srgbClr val="00B0F0"/>
                    </a:solidFill>
                  </a:tcPr>
                </a:tc>
                <a:extLst>
                  <a:ext uri="{0D108BD9-81ED-4DB2-BD59-A6C34878D82A}">
                    <a16:rowId xmlns:a16="http://schemas.microsoft.com/office/drawing/2014/main" val="1714789672"/>
                  </a:ext>
                </a:extLst>
              </a:tr>
              <a:tr h="877545">
                <a:tc>
                  <a:txBody>
                    <a:bodyPr/>
                    <a:lstStyle/>
                    <a:p>
                      <a:pPr algn="l">
                        <a:lnSpc>
                          <a:spcPct val="115000"/>
                        </a:lnSpc>
                        <a:spcAft>
                          <a:spcPts val="1000"/>
                        </a:spcAft>
                        <a:buNone/>
                      </a:pPr>
                      <a:r>
                        <a:rPr lang="ru-RU" sz="900" kern="1200" dirty="0">
                          <a:solidFill>
                            <a:schemeClr val="bg1"/>
                          </a:solidFill>
                          <a:effectLst/>
                          <a:latin typeface="Arial" panose="020B0604020202020204" pitchFamily="34" charset="0"/>
                          <a:cs typeface="Arial" panose="020B0604020202020204" pitchFamily="34" charset="0"/>
                        </a:rPr>
                        <a:t>Объектов налогообложения, включенных в перечень, определяемый в соответствии с пунктом 7 статьи 378.2 Налогового кодекса Российской Федерации, а также объектов налогообложения, предусмотренных абзацем вторым пункта 10 статьи 378.2 Налогового кодекса Российской Федерации</a:t>
                      </a:r>
                      <a:endParaRPr lang="ru-RU"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solidFill>
                      <a:srgbClr val="00B0F0"/>
                    </a:solidFill>
                  </a:tcPr>
                </a:tc>
                <a:tc>
                  <a:txBody>
                    <a:bodyPr/>
                    <a:lstStyle/>
                    <a:p>
                      <a:pPr algn="ctr">
                        <a:lnSpc>
                          <a:spcPct val="115000"/>
                        </a:lnSpc>
                        <a:spcAft>
                          <a:spcPts val="1000"/>
                        </a:spcAft>
                        <a:buNone/>
                      </a:pPr>
                      <a:r>
                        <a:rPr lang="ru-RU" sz="1000" kern="1200" dirty="0">
                          <a:effectLst/>
                          <a:latin typeface="Arial" panose="020B0604020202020204" pitchFamily="34" charset="0"/>
                          <a:cs typeface="Arial" panose="020B0604020202020204" pitchFamily="34" charset="0"/>
                        </a:rPr>
                        <a:t>2,0</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solidFill>
                      <a:srgbClr val="00B0F0"/>
                    </a:solidFill>
                  </a:tcPr>
                </a:tc>
                <a:extLst>
                  <a:ext uri="{0D108BD9-81ED-4DB2-BD59-A6C34878D82A}">
                    <a16:rowId xmlns:a16="http://schemas.microsoft.com/office/drawing/2014/main" val="3317287790"/>
                  </a:ext>
                </a:extLst>
              </a:tr>
              <a:tr h="280840">
                <a:tc>
                  <a:txBody>
                    <a:bodyPr/>
                    <a:lstStyle/>
                    <a:p>
                      <a:pPr algn="l">
                        <a:lnSpc>
                          <a:spcPct val="115000"/>
                        </a:lnSpc>
                        <a:spcAft>
                          <a:spcPts val="1000"/>
                        </a:spcAft>
                        <a:buNone/>
                      </a:pPr>
                      <a:r>
                        <a:rPr lang="ru-RU" sz="900" kern="1200" dirty="0">
                          <a:solidFill>
                            <a:schemeClr val="bg1"/>
                          </a:solidFill>
                          <a:effectLst/>
                          <a:latin typeface="Arial" panose="020B0604020202020204" pitchFamily="34" charset="0"/>
                          <a:cs typeface="Arial" panose="020B0604020202020204" pitchFamily="34" charset="0"/>
                        </a:rPr>
                        <a:t>Объектов налогообложения, кадастровая стоимость каждого из которых превышает 300 млн. рублей</a:t>
                      </a:r>
                      <a:endParaRPr lang="ru-RU"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solidFill>
                      <a:srgbClr val="00B0F0"/>
                    </a:solidFill>
                  </a:tcPr>
                </a:tc>
                <a:tc>
                  <a:txBody>
                    <a:bodyPr/>
                    <a:lstStyle/>
                    <a:p>
                      <a:pPr algn="ctr">
                        <a:lnSpc>
                          <a:spcPct val="115000"/>
                        </a:lnSpc>
                        <a:spcAft>
                          <a:spcPts val="1000"/>
                        </a:spcAft>
                        <a:buNone/>
                      </a:pPr>
                      <a:r>
                        <a:rPr lang="ru-RU" sz="1000" kern="1200" dirty="0">
                          <a:effectLst/>
                          <a:latin typeface="Arial" panose="020B0604020202020204" pitchFamily="34" charset="0"/>
                          <a:cs typeface="Arial" panose="020B0604020202020204" pitchFamily="34" charset="0"/>
                        </a:rPr>
                        <a:t>2,0</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solidFill>
                      <a:srgbClr val="00B0F0"/>
                    </a:solidFill>
                  </a:tcPr>
                </a:tc>
                <a:extLst>
                  <a:ext uri="{0D108BD9-81ED-4DB2-BD59-A6C34878D82A}">
                    <a16:rowId xmlns:a16="http://schemas.microsoft.com/office/drawing/2014/main" val="2702200427"/>
                  </a:ext>
                </a:extLst>
              </a:tr>
              <a:tr h="280840">
                <a:tc>
                  <a:txBody>
                    <a:bodyPr/>
                    <a:lstStyle/>
                    <a:p>
                      <a:pPr algn="l">
                        <a:lnSpc>
                          <a:spcPct val="115000"/>
                        </a:lnSpc>
                        <a:spcAft>
                          <a:spcPts val="1000"/>
                        </a:spcAft>
                        <a:buNone/>
                      </a:pPr>
                      <a:r>
                        <a:rPr lang="ru-RU" sz="900" kern="1200" dirty="0">
                          <a:solidFill>
                            <a:schemeClr val="bg1"/>
                          </a:solidFill>
                          <a:effectLst/>
                          <a:latin typeface="Arial" panose="020B0604020202020204" pitchFamily="34" charset="0"/>
                          <a:cs typeface="Arial" panose="020B0604020202020204" pitchFamily="34" charset="0"/>
                        </a:rPr>
                        <a:t>Прочих объектов налогообложения</a:t>
                      </a:r>
                      <a:endParaRPr lang="ru-RU"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solidFill>
                      <a:srgbClr val="00B0F0"/>
                    </a:solidFill>
                  </a:tcPr>
                </a:tc>
                <a:tc>
                  <a:txBody>
                    <a:bodyPr/>
                    <a:lstStyle/>
                    <a:p>
                      <a:pPr algn="ctr">
                        <a:lnSpc>
                          <a:spcPct val="115000"/>
                        </a:lnSpc>
                        <a:spcAft>
                          <a:spcPts val="1000"/>
                        </a:spcAft>
                        <a:buNone/>
                      </a:pPr>
                      <a:r>
                        <a:rPr lang="ru-RU" sz="1000" kern="1200" dirty="0">
                          <a:effectLst/>
                          <a:latin typeface="Arial" panose="020B0604020202020204" pitchFamily="34" charset="0"/>
                          <a:cs typeface="Arial" panose="020B0604020202020204" pitchFamily="34" charset="0"/>
                        </a:rPr>
                        <a:t>0,5</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solidFill>
                      <a:srgbClr val="00B0F0"/>
                    </a:solidFill>
                  </a:tcPr>
                </a:tc>
                <a:extLst>
                  <a:ext uri="{0D108BD9-81ED-4DB2-BD59-A6C34878D82A}">
                    <a16:rowId xmlns:a16="http://schemas.microsoft.com/office/drawing/2014/main" val="112125910"/>
                  </a:ext>
                </a:extLst>
              </a:tr>
              <a:tr h="695074">
                <a:tc gridSpan="2">
                  <a:txBody>
                    <a:bodyPr/>
                    <a:lstStyle/>
                    <a:p>
                      <a:pPr algn="ctr" fontAlgn="ctr">
                        <a:lnSpc>
                          <a:spcPct val="115000"/>
                        </a:lnSpc>
                        <a:spcAft>
                          <a:spcPts val="1000"/>
                        </a:spcAft>
                        <a:buNone/>
                      </a:pPr>
                      <a:r>
                        <a:rPr lang="ru-RU" sz="900" kern="1200" dirty="0">
                          <a:solidFill>
                            <a:schemeClr val="bg1"/>
                          </a:solidFill>
                          <a:effectLst/>
                          <a:latin typeface="Arial" panose="020B0604020202020204" pitchFamily="34" charset="0"/>
                          <a:cs typeface="Arial" panose="020B0604020202020204" pitchFamily="34" charset="0"/>
                        </a:rPr>
                        <a:t>Налоговые льготы, установленные в муниципальных образованиях дополнительно </a:t>
                      </a:r>
                      <a:br>
                        <a:rPr lang="ru-RU" sz="900" kern="1200" dirty="0">
                          <a:solidFill>
                            <a:schemeClr val="bg1"/>
                          </a:solidFill>
                          <a:effectLst/>
                          <a:latin typeface="Arial" panose="020B0604020202020204" pitchFamily="34" charset="0"/>
                          <a:cs typeface="Arial" panose="020B0604020202020204" pitchFamily="34" charset="0"/>
                        </a:rPr>
                      </a:br>
                      <a:r>
                        <a:rPr lang="ru-RU" sz="900" kern="1200" dirty="0">
                          <a:solidFill>
                            <a:schemeClr val="bg1"/>
                          </a:solidFill>
                          <a:effectLst/>
                          <a:latin typeface="Arial" panose="020B0604020202020204" pitchFamily="34" charset="0"/>
                          <a:cs typeface="Arial" panose="020B0604020202020204" pitchFamily="34" charset="0"/>
                        </a:rPr>
                        <a:t>к льготам, предусмотренным Налоговым кодексом Российской Федерации </a:t>
                      </a:r>
                      <a:endParaRPr lang="ru-RU"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solidFill>
                      <a:srgbClr val="00B0F0"/>
                    </a:solidFill>
                  </a:tcPr>
                </a:tc>
                <a:tc hMerge="1">
                  <a:txBody>
                    <a:bodyPr/>
                    <a:lstStyle/>
                    <a:p>
                      <a:endParaRPr lang="ru-RU"/>
                    </a:p>
                  </a:txBody>
                  <a:tcPr/>
                </a:tc>
                <a:extLst>
                  <a:ext uri="{0D108BD9-81ED-4DB2-BD59-A6C34878D82A}">
                    <a16:rowId xmlns:a16="http://schemas.microsoft.com/office/drawing/2014/main" val="2976853852"/>
                  </a:ext>
                </a:extLst>
              </a:tr>
              <a:tr h="281056">
                <a:tc gridSpan="2">
                  <a:txBody>
                    <a:bodyPr/>
                    <a:lstStyle/>
                    <a:p>
                      <a:pPr fontAlgn="t">
                        <a:lnSpc>
                          <a:spcPts val="1285"/>
                        </a:lnSpc>
                        <a:spcAft>
                          <a:spcPts val="1000"/>
                        </a:spcAft>
                        <a:buNone/>
                      </a:pPr>
                      <a:r>
                        <a:rPr lang="ru-RU" sz="900" kern="1200" dirty="0">
                          <a:solidFill>
                            <a:schemeClr val="bg1"/>
                          </a:solidFill>
                          <a:effectLst/>
                          <a:latin typeface="Arial" panose="020B0604020202020204" pitchFamily="34" charset="0"/>
                          <a:cs typeface="Arial" panose="020B0604020202020204" pitchFamily="34" charset="0"/>
                        </a:rPr>
                        <a:t>100% в отношении имущества, отнесённого к ветхому и аварийному жилищному фонду </a:t>
                      </a:r>
                      <a:endParaRPr lang="ru-RU"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solidFill>
                      <a:srgbClr val="00B0F0"/>
                    </a:solidFill>
                  </a:tcPr>
                </a:tc>
                <a:tc hMerge="1">
                  <a:txBody>
                    <a:bodyPr/>
                    <a:lstStyle/>
                    <a:p>
                      <a:endParaRPr lang="ru-RU"/>
                    </a:p>
                  </a:txBody>
                  <a:tcPr/>
                </a:tc>
                <a:extLst>
                  <a:ext uri="{0D108BD9-81ED-4DB2-BD59-A6C34878D82A}">
                    <a16:rowId xmlns:a16="http://schemas.microsoft.com/office/drawing/2014/main" val="3788261995"/>
                  </a:ext>
                </a:extLst>
              </a:tr>
              <a:tr h="931810">
                <a:tc gridSpan="2">
                  <a:txBody>
                    <a:bodyPr/>
                    <a:lstStyle/>
                    <a:p>
                      <a:pPr fontAlgn="t">
                        <a:lnSpc>
                          <a:spcPct val="115000"/>
                        </a:lnSpc>
                        <a:spcAft>
                          <a:spcPts val="1000"/>
                        </a:spcAft>
                        <a:buNone/>
                      </a:pPr>
                      <a:r>
                        <a:rPr lang="ru-RU" sz="900" kern="1200" dirty="0">
                          <a:solidFill>
                            <a:schemeClr val="bg1"/>
                          </a:solidFill>
                          <a:effectLst/>
                          <a:latin typeface="Arial" panose="020B0604020202020204" pitchFamily="34" charset="0"/>
                          <a:cs typeface="Arial" panose="020B0604020202020204" pitchFamily="34" charset="0"/>
                        </a:rPr>
                        <a:t>100% в отношении одного объекта налогообложения жилого назначения по выбору налогоплательщика: жилой дом, часть жилого дома, квартира, часть квартиры, комната - одному из родителей в многодетной малоимущей семье, имеющей трех и более несовершеннолетних детей, среднедушевой доход которых ниже величины прожиточного минимума, установленной в Московской области на душу населения, </a:t>
                      </a:r>
                      <a:endParaRPr lang="ru-RU"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solidFill>
                      <a:srgbClr val="00B0F0"/>
                    </a:solidFill>
                  </a:tcPr>
                </a:tc>
                <a:tc hMerge="1">
                  <a:txBody>
                    <a:bodyPr/>
                    <a:lstStyle/>
                    <a:p>
                      <a:endParaRPr lang="ru-RU"/>
                    </a:p>
                  </a:txBody>
                  <a:tcPr/>
                </a:tc>
                <a:extLst>
                  <a:ext uri="{0D108BD9-81ED-4DB2-BD59-A6C34878D82A}">
                    <a16:rowId xmlns:a16="http://schemas.microsoft.com/office/drawing/2014/main" val="2125332247"/>
                  </a:ext>
                </a:extLst>
              </a:tr>
            </a:tbl>
          </a:graphicData>
        </a:graphic>
      </p:graphicFrame>
    </p:spTree>
    <p:extLst>
      <p:ext uri="{BB962C8B-B14F-4D97-AF65-F5344CB8AC3E}">
        <p14:creationId xmlns:p14="http://schemas.microsoft.com/office/powerpoint/2010/main" val="3437326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CE60A8-920D-8DFD-D766-80C836709492}"/>
              </a:ext>
            </a:extLst>
          </p:cNvPr>
          <p:cNvSpPr>
            <a:spLocks noGrp="1"/>
          </p:cNvSpPr>
          <p:nvPr>
            <p:ph type="title"/>
          </p:nvPr>
        </p:nvSpPr>
        <p:spPr>
          <a:xfrm>
            <a:off x="1202919" y="284176"/>
            <a:ext cx="9784080" cy="1100741"/>
          </a:xfrm>
        </p:spPr>
        <p:txBody>
          <a:bodyPr/>
          <a:lstStyle/>
          <a:p>
            <a:r>
              <a:rPr lang="ru-RU" dirty="0"/>
              <a:t>Содержание:</a:t>
            </a:r>
          </a:p>
        </p:txBody>
      </p:sp>
      <p:sp>
        <p:nvSpPr>
          <p:cNvPr id="4" name="TextBox 3">
            <a:extLst>
              <a:ext uri="{FF2B5EF4-FFF2-40B4-BE49-F238E27FC236}">
                <a16:creationId xmlns:a16="http://schemas.microsoft.com/office/drawing/2014/main" id="{43DF559E-EE3E-FA8D-22FB-FC44EE060DD7}"/>
              </a:ext>
            </a:extLst>
          </p:cNvPr>
          <p:cNvSpPr txBox="1"/>
          <p:nvPr/>
        </p:nvSpPr>
        <p:spPr>
          <a:xfrm>
            <a:off x="497150" y="1935332"/>
            <a:ext cx="11017187" cy="4524315"/>
          </a:xfrm>
          <a:prstGeom prst="rect">
            <a:avLst/>
          </a:prstGeom>
          <a:noFill/>
        </p:spPr>
        <p:txBody>
          <a:bodyPr wrap="square">
            <a:spAutoFit/>
          </a:bodyPr>
          <a:lstStyle/>
          <a:p>
            <a:r>
              <a:rPr lang="ru-RU" sz="2400" dirty="0">
                <a:latin typeface="Arial" panose="020B0604020202020204" pitchFamily="34" charset="0"/>
                <a:cs typeface="Arial" panose="020B0604020202020204" pitchFamily="34" charset="0"/>
              </a:rPr>
              <a:t>1.Основные понятия и определения</a:t>
            </a:r>
          </a:p>
          <a:p>
            <a:r>
              <a:rPr lang="ru-RU" sz="2400" dirty="0">
                <a:latin typeface="Arial" panose="020B0604020202020204" pitchFamily="34" charset="0"/>
                <a:cs typeface="Arial" panose="020B0604020202020204" pitchFamily="34" charset="0"/>
              </a:rPr>
              <a:t>2.Выполнение основных показателей социально-экономического развития </a:t>
            </a:r>
          </a:p>
          <a:p>
            <a:r>
              <a:rPr lang="ru-RU" sz="2400" dirty="0">
                <a:latin typeface="Arial" panose="020B0604020202020204" pitchFamily="34" charset="0"/>
                <a:cs typeface="Arial" panose="020B0604020202020204" pitchFamily="34" charset="0"/>
              </a:rPr>
              <a:t>3.Основные параметры исполнения бюджета Рузского городского округа Московской области </a:t>
            </a:r>
          </a:p>
          <a:p>
            <a:r>
              <a:rPr lang="ru-RU" sz="2400" dirty="0">
                <a:latin typeface="Arial" panose="020B0604020202020204" pitchFamily="34" charset="0"/>
                <a:cs typeface="Arial" panose="020B0604020202020204" pitchFamily="34" charset="0"/>
              </a:rPr>
              <a:t>4.Динамика муниципального долга</a:t>
            </a:r>
          </a:p>
          <a:p>
            <a:r>
              <a:rPr lang="ru-RU" sz="2400" dirty="0">
                <a:latin typeface="Arial" panose="020B0604020202020204" pitchFamily="34" charset="0"/>
                <a:cs typeface="Arial" panose="020B0604020202020204" pitchFamily="34" charset="0"/>
              </a:rPr>
              <a:t>5.Исполнение бюджета по доходам </a:t>
            </a:r>
          </a:p>
          <a:p>
            <a:r>
              <a:rPr lang="ru-RU" sz="2400" dirty="0">
                <a:latin typeface="Arial" panose="020B0604020202020204" pitchFamily="34" charset="0"/>
                <a:cs typeface="Arial" panose="020B0604020202020204" pitchFamily="34" charset="0"/>
              </a:rPr>
              <a:t>6.Оценка потерь бюджета от предоставленных налоговых льгот</a:t>
            </a:r>
          </a:p>
          <a:p>
            <a:r>
              <a:rPr lang="ru-RU" sz="2400" dirty="0">
                <a:latin typeface="Arial" panose="020B0604020202020204" pitchFamily="34" charset="0"/>
                <a:cs typeface="Arial" panose="020B0604020202020204" pitchFamily="34" charset="0"/>
              </a:rPr>
              <a:t>7.Исполнение бюджета по направлениям расходов</a:t>
            </a:r>
          </a:p>
          <a:p>
            <a:r>
              <a:rPr lang="ru-RU" sz="2400" dirty="0">
                <a:latin typeface="Arial" panose="020B0604020202020204" pitchFamily="34" charset="0"/>
                <a:cs typeface="Arial" panose="020B0604020202020204" pitchFamily="34" charset="0"/>
              </a:rPr>
              <a:t>8.Исполнение бюджета в разрезе муниципальных программ</a:t>
            </a:r>
          </a:p>
          <a:p>
            <a:r>
              <a:rPr lang="ru-RU" sz="2400" dirty="0">
                <a:latin typeface="Arial" panose="020B0604020202020204" pitchFamily="34" charset="0"/>
                <a:cs typeface="Arial" panose="020B0604020202020204" pitchFamily="34" charset="0"/>
              </a:rPr>
              <a:t>9.Меры социальной поддержки</a:t>
            </a:r>
          </a:p>
          <a:p>
            <a:r>
              <a:rPr lang="ru-RU" sz="2400" dirty="0">
                <a:latin typeface="Arial" panose="020B0604020202020204" pitchFamily="34" charset="0"/>
                <a:cs typeface="Arial" panose="020B0604020202020204" pitchFamily="34" charset="0"/>
              </a:rPr>
              <a:t>10.Реализация общественно значимых проектов на территории Рузского городского округа</a:t>
            </a:r>
          </a:p>
        </p:txBody>
      </p:sp>
    </p:spTree>
    <p:extLst>
      <p:ext uri="{BB962C8B-B14F-4D97-AF65-F5344CB8AC3E}">
        <p14:creationId xmlns:p14="http://schemas.microsoft.com/office/powerpoint/2010/main" val="4175670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EBD4586-FCCE-09F0-D8C8-CC33E6E729FF}"/>
              </a:ext>
            </a:extLst>
          </p:cNvPr>
          <p:cNvSpPr>
            <a:spLocks noGrp="1"/>
          </p:cNvSpPr>
          <p:nvPr>
            <p:ph type="title"/>
          </p:nvPr>
        </p:nvSpPr>
        <p:spPr>
          <a:xfrm>
            <a:off x="1202919" y="284176"/>
            <a:ext cx="9784080" cy="488181"/>
          </a:xfrm>
        </p:spPr>
        <p:txBody>
          <a:bodyPr>
            <a:normAutofit fontScale="90000"/>
          </a:bodyPr>
          <a:lstStyle/>
          <a:p>
            <a:pPr algn="ctr"/>
            <a:r>
              <a:rPr lang="ru-RU" sz="1400" dirty="0">
                <a:latin typeface="Arial" panose="020B0604020202020204" pitchFamily="34" charset="0"/>
                <a:cs typeface="Arial" panose="020B0604020202020204" pitchFamily="34" charset="0"/>
              </a:rPr>
              <a:t>Информация об оценке налоговых льгот (налоговых расходов), предоставляемых в соответствии с решениями, принятыми органами местного самоуправления   Московской области</a:t>
            </a:r>
          </a:p>
        </p:txBody>
      </p:sp>
      <p:graphicFrame>
        <p:nvGraphicFramePr>
          <p:cNvPr id="3" name="Таблица 2">
            <a:extLst>
              <a:ext uri="{FF2B5EF4-FFF2-40B4-BE49-F238E27FC236}">
                <a16:creationId xmlns:a16="http://schemas.microsoft.com/office/drawing/2014/main" id="{9EE93EBC-8CCF-FB0F-7C86-1AE5529A0A03}"/>
              </a:ext>
            </a:extLst>
          </p:cNvPr>
          <p:cNvGraphicFramePr>
            <a:graphicFrameLocks noGrp="1"/>
          </p:cNvGraphicFramePr>
          <p:nvPr>
            <p:extLst>
              <p:ext uri="{D42A27DB-BD31-4B8C-83A1-F6EECF244321}">
                <p14:modId xmlns:p14="http://schemas.microsoft.com/office/powerpoint/2010/main" val="1740922304"/>
              </p:ext>
            </p:extLst>
          </p:nvPr>
        </p:nvGraphicFramePr>
        <p:xfrm>
          <a:off x="230819" y="772359"/>
          <a:ext cx="11736279" cy="5993006"/>
        </p:xfrm>
        <a:graphic>
          <a:graphicData uri="http://schemas.openxmlformats.org/drawingml/2006/table">
            <a:tbl>
              <a:tblPr>
                <a:tableStyleId>{5C22544A-7EE6-4342-B048-85BDC9FD1C3A}</a:tableStyleId>
              </a:tblPr>
              <a:tblGrid>
                <a:gridCol w="393945">
                  <a:extLst>
                    <a:ext uri="{9D8B030D-6E8A-4147-A177-3AD203B41FA5}">
                      <a16:colId xmlns:a16="http://schemas.microsoft.com/office/drawing/2014/main" val="2513844907"/>
                    </a:ext>
                  </a:extLst>
                </a:gridCol>
                <a:gridCol w="6664236">
                  <a:extLst>
                    <a:ext uri="{9D8B030D-6E8A-4147-A177-3AD203B41FA5}">
                      <a16:colId xmlns:a16="http://schemas.microsoft.com/office/drawing/2014/main" val="2513893255"/>
                    </a:ext>
                  </a:extLst>
                </a:gridCol>
                <a:gridCol w="2405416">
                  <a:extLst>
                    <a:ext uri="{9D8B030D-6E8A-4147-A177-3AD203B41FA5}">
                      <a16:colId xmlns:a16="http://schemas.microsoft.com/office/drawing/2014/main" val="1179972082"/>
                    </a:ext>
                  </a:extLst>
                </a:gridCol>
                <a:gridCol w="1065320">
                  <a:extLst>
                    <a:ext uri="{9D8B030D-6E8A-4147-A177-3AD203B41FA5}">
                      <a16:colId xmlns:a16="http://schemas.microsoft.com/office/drawing/2014/main" val="2484821573"/>
                    </a:ext>
                  </a:extLst>
                </a:gridCol>
                <a:gridCol w="1207362">
                  <a:extLst>
                    <a:ext uri="{9D8B030D-6E8A-4147-A177-3AD203B41FA5}">
                      <a16:colId xmlns:a16="http://schemas.microsoft.com/office/drawing/2014/main" val="1593761695"/>
                    </a:ext>
                  </a:extLst>
                </a:gridCol>
              </a:tblGrid>
              <a:tr h="284084">
                <a:tc>
                  <a:txBody>
                    <a:bodyPr/>
                    <a:lstStyle/>
                    <a:p>
                      <a:pPr algn="ctr" fontAlgn="ctr"/>
                      <a:r>
                        <a:rPr lang="ru-RU" sz="800" b="1" u="none" strike="noStrike" dirty="0">
                          <a:effectLst/>
                        </a:rPr>
                        <a:t>№ п/п</a:t>
                      </a:r>
                      <a:endParaRPr lang="ru-RU" sz="800" b="1" i="0" u="none" strike="noStrike" dirty="0">
                        <a:solidFill>
                          <a:srgbClr val="000000"/>
                        </a:solidFill>
                        <a:effectLst/>
                        <a:latin typeface="Times New Roman" panose="02020603050405020304" pitchFamily="18" charset="0"/>
                      </a:endParaRPr>
                    </a:p>
                  </a:txBody>
                  <a:tcPr marL="3084" marR="3084" marT="3084" marB="0" anchor="ctr"/>
                </a:tc>
                <a:tc>
                  <a:txBody>
                    <a:bodyPr/>
                    <a:lstStyle/>
                    <a:p>
                      <a:pPr algn="ctr" fontAlgn="ctr"/>
                      <a:r>
                        <a:rPr lang="ru-RU" sz="800" b="1" u="none" strike="noStrike" dirty="0">
                          <a:effectLst/>
                          <a:latin typeface="Arial" panose="020B0604020202020204" pitchFamily="34" charset="0"/>
                          <a:cs typeface="Arial" panose="020B0604020202020204" pitchFamily="34" charset="0"/>
                        </a:rPr>
                        <a:t>Наименование налоговой льготы</a:t>
                      </a:r>
                      <a:endParaRPr lang="ru-RU" sz="800" b="1" i="0" u="none" strike="noStrike" dirty="0">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ctr" fontAlgn="ctr"/>
                      <a:r>
                        <a:rPr lang="ru-RU" sz="800" b="1" u="none" strike="noStrike">
                          <a:effectLst/>
                          <a:latin typeface="Arial" panose="020B0604020202020204" pitchFamily="34" charset="0"/>
                          <a:cs typeface="Arial" panose="020B0604020202020204" pitchFamily="34" charset="0"/>
                        </a:rPr>
                        <a:t>Правовое основание</a:t>
                      </a:r>
                      <a:endParaRPr lang="ru-RU" sz="800" b="1" i="0" u="none" strike="noStrike">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ctr" fontAlgn="ctr"/>
                      <a:r>
                        <a:rPr lang="ru-RU" sz="800" b="1" u="none" strike="noStrike">
                          <a:effectLst/>
                          <a:latin typeface="Arial" panose="020B0604020202020204" pitchFamily="34" charset="0"/>
                          <a:cs typeface="Arial" panose="020B0604020202020204" pitchFamily="34" charset="0"/>
                        </a:rPr>
                        <a:t>Количество льготников, ед.</a:t>
                      </a:r>
                      <a:endParaRPr lang="ru-RU" sz="800" b="1" i="0" u="none" strike="noStrike">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ctr" fontAlgn="ctr"/>
                      <a:r>
                        <a:rPr lang="ru-RU" sz="800" b="1" u="none" strike="noStrike" dirty="0">
                          <a:effectLst/>
                          <a:latin typeface="Arial" panose="020B0604020202020204" pitchFamily="34" charset="0"/>
                          <a:cs typeface="Arial" panose="020B0604020202020204" pitchFamily="34" charset="0"/>
                        </a:rPr>
                        <a:t>Объем налоговых расходов за 2024 год</a:t>
                      </a:r>
                      <a:endParaRPr lang="ru-RU" sz="800" b="1" i="0" u="none" strike="noStrike" dirty="0">
                        <a:solidFill>
                          <a:srgbClr val="000000"/>
                        </a:solidFill>
                        <a:effectLst/>
                        <a:latin typeface="Arial" panose="020B0604020202020204" pitchFamily="34" charset="0"/>
                        <a:cs typeface="Arial" panose="020B0604020202020204" pitchFamily="34" charset="0"/>
                      </a:endParaRPr>
                    </a:p>
                  </a:txBody>
                  <a:tcPr marL="3084" marR="3084" marT="3084" marB="0" anchor="ctr"/>
                </a:tc>
                <a:extLst>
                  <a:ext uri="{0D108BD9-81ED-4DB2-BD59-A6C34878D82A}">
                    <a16:rowId xmlns:a16="http://schemas.microsoft.com/office/drawing/2014/main" val="1969765444"/>
                  </a:ext>
                </a:extLst>
              </a:tr>
              <a:tr h="420892">
                <a:tc>
                  <a:txBody>
                    <a:bodyPr/>
                    <a:lstStyle/>
                    <a:p>
                      <a:pPr algn="ctr" fontAlgn="ctr"/>
                      <a:r>
                        <a:rPr lang="ru-RU" sz="800" u="none" strike="noStrike" dirty="0">
                          <a:effectLst/>
                        </a:rPr>
                        <a:t>1</a:t>
                      </a:r>
                      <a:endParaRPr lang="ru-RU" sz="800" b="1" i="0" u="none" strike="noStrike" dirty="0">
                        <a:solidFill>
                          <a:srgbClr val="000000"/>
                        </a:solidFill>
                        <a:effectLst/>
                        <a:latin typeface="Times New Roman" panose="02020603050405020304" pitchFamily="18" charset="0"/>
                      </a:endParaRPr>
                    </a:p>
                  </a:txBody>
                  <a:tcPr marL="3084" marR="3084" marT="3084" marB="0" anchor="ctr"/>
                </a:tc>
                <a:tc>
                  <a:txBody>
                    <a:bodyPr/>
                    <a:lstStyle/>
                    <a:p>
                      <a:pPr algn="ctr" fontAlgn="ctr"/>
                      <a:r>
                        <a:rPr lang="ru-RU" sz="800" b="1" u="none" strike="noStrike" dirty="0">
                          <a:effectLst/>
                          <a:latin typeface="Arial" panose="020B0604020202020204" pitchFamily="34" charset="0"/>
                          <a:cs typeface="Arial" panose="020B0604020202020204" pitchFamily="34" charset="0"/>
                        </a:rPr>
                        <a:t>Земельный налог</a:t>
                      </a:r>
                      <a:endParaRPr lang="ru-RU" sz="800" b="1" i="0" u="none" strike="noStrike" dirty="0">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l" fontAlgn="ctr"/>
                      <a:r>
                        <a:rPr lang="ru-RU" sz="800" b="1" u="none" strike="noStrike" dirty="0">
                          <a:effectLst/>
                          <a:latin typeface="Arial" panose="020B0604020202020204" pitchFamily="34" charset="0"/>
                          <a:cs typeface="Arial" panose="020B0604020202020204" pitchFamily="34" charset="0"/>
                        </a:rPr>
                        <a:t>Решение Совета депутатов Рузского городского округа МО от 25.10.2017 N 143/13 (с изменениями)</a:t>
                      </a:r>
                      <a:br>
                        <a:rPr lang="ru-RU" sz="800" b="1" u="none" strike="noStrike" dirty="0">
                          <a:effectLst/>
                          <a:latin typeface="Arial" panose="020B0604020202020204" pitchFamily="34" charset="0"/>
                          <a:cs typeface="Arial" panose="020B0604020202020204" pitchFamily="34" charset="0"/>
                        </a:rPr>
                      </a:br>
                      <a:r>
                        <a:rPr lang="ru-RU" sz="800" b="1" u="none" strike="noStrike" dirty="0">
                          <a:effectLst/>
                          <a:latin typeface="Arial" panose="020B0604020202020204" pitchFamily="34" charset="0"/>
                          <a:cs typeface="Arial" panose="020B0604020202020204" pitchFamily="34" charset="0"/>
                        </a:rPr>
                        <a:t>"Об установлении земельного налога на территории Рузского городского округа Московской области"</a:t>
                      </a:r>
                      <a:endParaRPr lang="ru-RU" sz="800" b="1" i="0" u="none" strike="noStrike" dirty="0">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r" fontAlgn="ctr"/>
                      <a:r>
                        <a:rPr lang="ru-RU" sz="800" u="none" strike="noStrike" dirty="0">
                          <a:effectLst/>
                          <a:latin typeface="Arial" panose="020B0604020202020204" pitchFamily="34" charset="0"/>
                          <a:cs typeface="Arial" panose="020B0604020202020204" pitchFamily="34" charset="0"/>
                        </a:rPr>
                        <a:t>2 159</a:t>
                      </a:r>
                      <a:endParaRPr lang="ru-RU" sz="800" b="1" i="0" u="none" strike="noStrike" dirty="0">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r" fontAlgn="ctr"/>
                      <a:r>
                        <a:rPr lang="ru-RU" sz="800" u="none" strike="noStrike" dirty="0">
                          <a:effectLst/>
                          <a:latin typeface="Arial" panose="020B0604020202020204" pitchFamily="34" charset="0"/>
                          <a:cs typeface="Arial" panose="020B0604020202020204" pitchFamily="34" charset="0"/>
                        </a:rPr>
                        <a:t>65,705</a:t>
                      </a:r>
                      <a:endParaRPr lang="ru-RU" sz="800" b="1" i="0" u="none" strike="noStrike" dirty="0">
                        <a:solidFill>
                          <a:srgbClr val="000000"/>
                        </a:solidFill>
                        <a:effectLst/>
                        <a:latin typeface="Arial" panose="020B0604020202020204" pitchFamily="34" charset="0"/>
                        <a:cs typeface="Arial" panose="020B0604020202020204" pitchFamily="34" charset="0"/>
                      </a:endParaRPr>
                    </a:p>
                  </a:txBody>
                  <a:tcPr marL="3084" marR="3084" marT="3084" marB="0" anchor="ctr"/>
                </a:tc>
                <a:extLst>
                  <a:ext uri="{0D108BD9-81ED-4DB2-BD59-A6C34878D82A}">
                    <a16:rowId xmlns:a16="http://schemas.microsoft.com/office/drawing/2014/main" val="4287685936"/>
                  </a:ext>
                </a:extLst>
              </a:tr>
              <a:tr h="316330">
                <a:tc>
                  <a:txBody>
                    <a:bodyPr/>
                    <a:lstStyle/>
                    <a:p>
                      <a:pPr algn="ctr" fontAlgn="ctr"/>
                      <a:r>
                        <a:rPr lang="ru-RU" sz="800" u="none" strike="noStrike" dirty="0">
                          <a:effectLst/>
                        </a:rPr>
                        <a:t>1.1</a:t>
                      </a:r>
                      <a:endParaRPr lang="ru-RU" sz="800" b="1" i="0" u="none" strike="noStrike" dirty="0">
                        <a:solidFill>
                          <a:srgbClr val="000000"/>
                        </a:solidFill>
                        <a:effectLst/>
                        <a:latin typeface="Times New Roman" panose="02020603050405020304" pitchFamily="18" charset="0"/>
                      </a:endParaRPr>
                    </a:p>
                  </a:txBody>
                  <a:tcPr marL="3084" marR="3084" marT="3084" marB="0" anchor="ctr"/>
                </a:tc>
                <a:tc>
                  <a:txBody>
                    <a:bodyPr/>
                    <a:lstStyle/>
                    <a:p>
                      <a:pPr algn="l" fontAlgn="ctr"/>
                      <a:r>
                        <a:rPr lang="ru-RU" sz="800" u="none" strike="noStrike" dirty="0">
                          <a:effectLst/>
                          <a:latin typeface="Arial" panose="020B0604020202020204" pitchFamily="34" charset="0"/>
                          <a:cs typeface="Arial" panose="020B0604020202020204" pitchFamily="34" charset="0"/>
                        </a:rPr>
                        <a:t>уменьшение исчисленной суммы земельного налога на 100% в отношении одного земельного участка на территории Рузского городского округа по выбору налогоплательщика, предоставленного (приобретенного) для индивидуального жилищного строительства, личного подсобного и дачного хозяйства (строительства), садоводства и огородничества:</a:t>
                      </a:r>
                      <a:endParaRPr lang="ru-RU" sz="800" b="1" i="1" u="none" strike="noStrike" dirty="0">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l" fontAlgn="ctr"/>
                      <a:r>
                        <a:rPr lang="ru-RU" sz="800" u="none" strike="noStrike" dirty="0">
                          <a:effectLst/>
                          <a:latin typeface="Arial" panose="020B0604020202020204" pitchFamily="34" charset="0"/>
                          <a:cs typeface="Arial" panose="020B0604020202020204" pitchFamily="34" charset="0"/>
                        </a:rPr>
                        <a:t> </a:t>
                      </a:r>
                      <a:endParaRPr lang="ru-RU" sz="800" b="1" i="1" u="none" strike="noStrike" dirty="0">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r" fontAlgn="ctr"/>
                      <a:r>
                        <a:rPr lang="ru-RU" sz="800" u="none" strike="noStrike" dirty="0">
                          <a:effectLst/>
                          <a:latin typeface="Arial" panose="020B0604020202020204" pitchFamily="34" charset="0"/>
                          <a:cs typeface="Arial" panose="020B0604020202020204" pitchFamily="34" charset="0"/>
                        </a:rPr>
                        <a:t>2 125</a:t>
                      </a:r>
                      <a:endParaRPr lang="ru-RU" sz="800" b="1" i="0" u="none" strike="noStrike" dirty="0">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r" fontAlgn="ctr"/>
                      <a:r>
                        <a:rPr lang="ru-RU" sz="800" u="none" strike="noStrike" dirty="0">
                          <a:effectLst/>
                          <a:latin typeface="Arial" panose="020B0604020202020204" pitchFamily="34" charset="0"/>
                          <a:cs typeface="Arial" panose="020B0604020202020204" pitchFamily="34" charset="0"/>
                        </a:rPr>
                        <a:t>2,972</a:t>
                      </a:r>
                      <a:endParaRPr lang="ru-RU" sz="800" b="1" i="0" u="none" strike="noStrike" dirty="0">
                        <a:solidFill>
                          <a:srgbClr val="000000"/>
                        </a:solidFill>
                        <a:effectLst/>
                        <a:latin typeface="Arial" panose="020B0604020202020204" pitchFamily="34" charset="0"/>
                        <a:cs typeface="Arial" panose="020B0604020202020204" pitchFamily="34" charset="0"/>
                      </a:endParaRPr>
                    </a:p>
                  </a:txBody>
                  <a:tcPr marL="3084" marR="3084" marT="3084" marB="0" anchor="ctr"/>
                </a:tc>
                <a:extLst>
                  <a:ext uri="{0D108BD9-81ED-4DB2-BD59-A6C34878D82A}">
                    <a16:rowId xmlns:a16="http://schemas.microsoft.com/office/drawing/2014/main" val="3322412545"/>
                  </a:ext>
                </a:extLst>
              </a:tr>
              <a:tr h="211768">
                <a:tc>
                  <a:txBody>
                    <a:bodyPr/>
                    <a:lstStyle/>
                    <a:p>
                      <a:pPr algn="ctr" fontAlgn="ctr"/>
                      <a:r>
                        <a:rPr lang="ru-RU" sz="800" u="none" strike="noStrike" dirty="0">
                          <a:effectLst/>
                        </a:rPr>
                        <a:t> </a:t>
                      </a:r>
                      <a:endParaRPr lang="ru-RU" sz="800" b="0" i="0" u="none" strike="noStrike" dirty="0">
                        <a:solidFill>
                          <a:srgbClr val="000000"/>
                        </a:solidFill>
                        <a:effectLst/>
                        <a:latin typeface="Times New Roman" panose="02020603050405020304" pitchFamily="18" charset="0"/>
                      </a:endParaRPr>
                    </a:p>
                  </a:txBody>
                  <a:tcPr marL="3084" marR="3084" marT="3084" marB="0" anchor="ctr"/>
                </a:tc>
                <a:tc>
                  <a:txBody>
                    <a:bodyPr/>
                    <a:lstStyle/>
                    <a:p>
                      <a:pPr algn="l" fontAlgn="ctr"/>
                      <a:r>
                        <a:rPr lang="ru-RU" sz="800" u="none" strike="noStrike" dirty="0">
                          <a:effectLst/>
                          <a:latin typeface="Arial" panose="020B0604020202020204" pitchFamily="34" charset="0"/>
                          <a:cs typeface="Arial" panose="020B0604020202020204" pitchFamily="34" charset="0"/>
                        </a:rPr>
                        <a:t>малоимущие семьи и малоимущие одиноко проживающие граждане, среднедушевой доход которых ниже величины прожиточного минимума, установленного в Московской области на душу населения</a:t>
                      </a:r>
                      <a:endParaRPr lang="ru-RU" sz="800" b="0" i="1" u="none" strike="noStrike" dirty="0">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l" fontAlgn="ctr"/>
                      <a:r>
                        <a:rPr lang="ru-RU" sz="800" u="none" strike="noStrike" dirty="0">
                          <a:effectLst/>
                          <a:latin typeface="Arial" panose="020B0604020202020204" pitchFamily="34" charset="0"/>
                          <a:cs typeface="Arial" panose="020B0604020202020204" pitchFamily="34" charset="0"/>
                        </a:rPr>
                        <a:t>пункт 7.1.</a:t>
                      </a:r>
                      <a:endParaRPr lang="ru-RU" sz="800" b="0" i="1" u="none" strike="noStrike" dirty="0">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r" fontAlgn="ctr"/>
                      <a:r>
                        <a:rPr lang="ru-RU" sz="800" u="none" strike="noStrike" dirty="0">
                          <a:effectLst/>
                          <a:latin typeface="Arial" panose="020B0604020202020204" pitchFamily="34" charset="0"/>
                          <a:cs typeface="Arial" panose="020B0604020202020204" pitchFamily="34" charset="0"/>
                        </a:rPr>
                        <a:t>0</a:t>
                      </a:r>
                      <a:endParaRPr lang="ru-RU" sz="800" b="0" i="0" u="none" strike="noStrike" dirty="0">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r" fontAlgn="ctr"/>
                      <a:r>
                        <a:rPr lang="ru-RU" sz="800" u="none" strike="noStrike">
                          <a:effectLst/>
                          <a:latin typeface="Arial" panose="020B0604020202020204" pitchFamily="34" charset="0"/>
                          <a:cs typeface="Arial" panose="020B0604020202020204" pitchFamily="34" charset="0"/>
                        </a:rPr>
                        <a:t>0,000</a:t>
                      </a:r>
                      <a:endParaRPr lang="ru-RU" sz="800" b="0" i="0" u="none" strike="noStrike">
                        <a:solidFill>
                          <a:srgbClr val="000000"/>
                        </a:solidFill>
                        <a:effectLst/>
                        <a:latin typeface="Arial" panose="020B0604020202020204" pitchFamily="34" charset="0"/>
                        <a:cs typeface="Arial" panose="020B0604020202020204" pitchFamily="34" charset="0"/>
                      </a:endParaRPr>
                    </a:p>
                  </a:txBody>
                  <a:tcPr marL="3084" marR="3084" marT="3084" marB="0" anchor="ctr"/>
                </a:tc>
                <a:extLst>
                  <a:ext uri="{0D108BD9-81ED-4DB2-BD59-A6C34878D82A}">
                    <a16:rowId xmlns:a16="http://schemas.microsoft.com/office/drawing/2014/main" val="555966556"/>
                  </a:ext>
                </a:extLst>
              </a:tr>
              <a:tr h="107207">
                <a:tc>
                  <a:txBody>
                    <a:bodyPr/>
                    <a:lstStyle/>
                    <a:p>
                      <a:pPr algn="ctr" fontAlgn="ctr"/>
                      <a:r>
                        <a:rPr lang="ru-RU" sz="800" u="none" strike="noStrike">
                          <a:effectLst/>
                        </a:rPr>
                        <a:t> </a:t>
                      </a:r>
                      <a:endParaRPr lang="ru-RU" sz="800" b="0" i="0" u="none" strike="noStrike">
                        <a:solidFill>
                          <a:srgbClr val="000000"/>
                        </a:solidFill>
                        <a:effectLst/>
                        <a:latin typeface="Times New Roman" panose="02020603050405020304" pitchFamily="18" charset="0"/>
                      </a:endParaRPr>
                    </a:p>
                  </a:txBody>
                  <a:tcPr marL="3084" marR="3084" marT="3084" marB="0" anchor="ctr"/>
                </a:tc>
                <a:tc>
                  <a:txBody>
                    <a:bodyPr/>
                    <a:lstStyle/>
                    <a:p>
                      <a:pPr algn="l" fontAlgn="ctr"/>
                      <a:r>
                        <a:rPr lang="ru-RU" sz="800" u="none" strike="noStrike" dirty="0">
                          <a:effectLst/>
                          <a:latin typeface="Arial" panose="020B0604020202020204" pitchFamily="34" charset="0"/>
                          <a:cs typeface="Arial" panose="020B0604020202020204" pitchFamily="34" charset="0"/>
                        </a:rPr>
                        <a:t>пенсионеры, доход которых ниже двукратной величины прожиточного минимума, установленного в Московской области для пенсионеров</a:t>
                      </a:r>
                      <a:endParaRPr lang="ru-RU" sz="800" b="0" i="1" u="none" strike="noStrike" dirty="0">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l" fontAlgn="ctr"/>
                      <a:r>
                        <a:rPr lang="ru-RU" sz="800" u="none" strike="noStrike">
                          <a:effectLst/>
                          <a:latin typeface="Arial" panose="020B0604020202020204" pitchFamily="34" charset="0"/>
                          <a:cs typeface="Arial" panose="020B0604020202020204" pitchFamily="34" charset="0"/>
                        </a:rPr>
                        <a:t>пункт 7.2.</a:t>
                      </a:r>
                      <a:endParaRPr lang="ru-RU" sz="800" b="0" i="1" u="none" strike="noStrike">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r" fontAlgn="ctr"/>
                      <a:r>
                        <a:rPr lang="ru-RU" sz="800" u="none" strike="noStrike" dirty="0">
                          <a:effectLst/>
                          <a:latin typeface="Arial" panose="020B0604020202020204" pitchFamily="34" charset="0"/>
                          <a:cs typeface="Arial" panose="020B0604020202020204" pitchFamily="34" charset="0"/>
                        </a:rPr>
                        <a:t>5</a:t>
                      </a:r>
                      <a:endParaRPr lang="ru-RU" sz="800" b="0" i="0" u="none" strike="noStrike" dirty="0">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r" fontAlgn="ctr"/>
                      <a:r>
                        <a:rPr lang="ru-RU" sz="800" u="none" strike="noStrike">
                          <a:effectLst/>
                          <a:latin typeface="Arial" panose="020B0604020202020204" pitchFamily="34" charset="0"/>
                          <a:cs typeface="Arial" panose="020B0604020202020204" pitchFamily="34" charset="0"/>
                        </a:rPr>
                        <a:t>0,017</a:t>
                      </a:r>
                      <a:endParaRPr lang="ru-RU" sz="800" b="0" i="0" u="none" strike="noStrike">
                        <a:solidFill>
                          <a:srgbClr val="000000"/>
                        </a:solidFill>
                        <a:effectLst/>
                        <a:latin typeface="Arial" panose="020B0604020202020204" pitchFamily="34" charset="0"/>
                        <a:cs typeface="Arial" panose="020B0604020202020204" pitchFamily="34" charset="0"/>
                      </a:endParaRPr>
                    </a:p>
                  </a:txBody>
                  <a:tcPr marL="3084" marR="3084" marT="3084" marB="0" anchor="ctr"/>
                </a:tc>
                <a:extLst>
                  <a:ext uri="{0D108BD9-81ED-4DB2-BD59-A6C34878D82A}">
                    <a16:rowId xmlns:a16="http://schemas.microsoft.com/office/drawing/2014/main" val="3989916348"/>
                  </a:ext>
                </a:extLst>
              </a:tr>
              <a:tr h="107207">
                <a:tc>
                  <a:txBody>
                    <a:bodyPr/>
                    <a:lstStyle/>
                    <a:p>
                      <a:pPr algn="ctr" fontAlgn="ctr"/>
                      <a:r>
                        <a:rPr lang="ru-RU" sz="800" u="none" strike="noStrike" dirty="0">
                          <a:effectLst/>
                        </a:rPr>
                        <a:t> </a:t>
                      </a:r>
                      <a:endParaRPr lang="ru-RU" sz="800" b="0" i="0" u="none" strike="noStrike" dirty="0">
                        <a:solidFill>
                          <a:srgbClr val="000000"/>
                        </a:solidFill>
                        <a:effectLst/>
                        <a:latin typeface="Times New Roman" panose="02020603050405020304" pitchFamily="18" charset="0"/>
                      </a:endParaRPr>
                    </a:p>
                  </a:txBody>
                  <a:tcPr marL="3084" marR="3084" marT="3084" marB="0" anchor="ctr"/>
                </a:tc>
                <a:tc>
                  <a:txBody>
                    <a:bodyPr/>
                    <a:lstStyle/>
                    <a:p>
                      <a:pPr algn="l" fontAlgn="ctr"/>
                      <a:r>
                        <a:rPr lang="ru-RU" sz="800" u="none" strike="noStrike">
                          <a:effectLst/>
                          <a:latin typeface="Arial" panose="020B0604020202020204" pitchFamily="34" charset="0"/>
                          <a:cs typeface="Arial" panose="020B0604020202020204" pitchFamily="34" charset="0"/>
                        </a:rPr>
                        <a:t>Герои Советского Союза, Герои Российской Федерации, полные кавалеры ордена Славы</a:t>
                      </a:r>
                      <a:endParaRPr lang="ru-RU" sz="800" b="0" i="1" u="none" strike="noStrike">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l" fontAlgn="ctr"/>
                      <a:r>
                        <a:rPr lang="ru-RU" sz="800" u="none" strike="noStrike">
                          <a:effectLst/>
                          <a:latin typeface="Arial" panose="020B0604020202020204" pitchFamily="34" charset="0"/>
                          <a:cs typeface="Arial" panose="020B0604020202020204" pitchFamily="34" charset="0"/>
                        </a:rPr>
                        <a:t>пункт 7.3.</a:t>
                      </a:r>
                      <a:endParaRPr lang="ru-RU" sz="800" b="0" i="1" u="none" strike="noStrike">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r" fontAlgn="ctr"/>
                      <a:r>
                        <a:rPr lang="ru-RU" sz="800" u="none" strike="noStrike">
                          <a:effectLst/>
                          <a:latin typeface="Arial" panose="020B0604020202020204" pitchFamily="34" charset="0"/>
                          <a:cs typeface="Arial" panose="020B0604020202020204" pitchFamily="34" charset="0"/>
                        </a:rPr>
                        <a:t>0</a:t>
                      </a:r>
                      <a:endParaRPr lang="ru-RU" sz="800" b="0" i="0" u="none" strike="noStrike">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r" fontAlgn="ctr"/>
                      <a:r>
                        <a:rPr lang="ru-RU" sz="800" u="none" strike="noStrike">
                          <a:effectLst/>
                          <a:latin typeface="Arial" panose="020B0604020202020204" pitchFamily="34" charset="0"/>
                          <a:cs typeface="Arial" panose="020B0604020202020204" pitchFamily="34" charset="0"/>
                        </a:rPr>
                        <a:t>0,000</a:t>
                      </a:r>
                      <a:endParaRPr lang="ru-RU" sz="800" b="0" i="0" u="none" strike="noStrike">
                        <a:solidFill>
                          <a:srgbClr val="000000"/>
                        </a:solidFill>
                        <a:effectLst/>
                        <a:latin typeface="Arial" panose="020B0604020202020204" pitchFamily="34" charset="0"/>
                        <a:cs typeface="Arial" panose="020B0604020202020204" pitchFamily="34" charset="0"/>
                      </a:endParaRPr>
                    </a:p>
                  </a:txBody>
                  <a:tcPr marL="3084" marR="3084" marT="3084" marB="0" anchor="ctr"/>
                </a:tc>
                <a:extLst>
                  <a:ext uri="{0D108BD9-81ED-4DB2-BD59-A6C34878D82A}">
                    <a16:rowId xmlns:a16="http://schemas.microsoft.com/office/drawing/2014/main" val="3016183038"/>
                  </a:ext>
                </a:extLst>
              </a:tr>
              <a:tr h="107207">
                <a:tc>
                  <a:txBody>
                    <a:bodyPr/>
                    <a:lstStyle/>
                    <a:p>
                      <a:pPr algn="ctr" fontAlgn="ctr"/>
                      <a:r>
                        <a:rPr lang="ru-RU" sz="800" u="none" strike="noStrike">
                          <a:effectLst/>
                        </a:rPr>
                        <a:t> </a:t>
                      </a:r>
                      <a:endParaRPr lang="ru-RU" sz="800" b="0" i="0" u="none" strike="noStrike">
                        <a:solidFill>
                          <a:srgbClr val="000000"/>
                        </a:solidFill>
                        <a:effectLst/>
                        <a:latin typeface="Times New Roman" panose="02020603050405020304" pitchFamily="18" charset="0"/>
                      </a:endParaRPr>
                    </a:p>
                  </a:txBody>
                  <a:tcPr marL="3084" marR="3084" marT="3084" marB="0" anchor="ctr"/>
                </a:tc>
                <a:tc>
                  <a:txBody>
                    <a:bodyPr/>
                    <a:lstStyle/>
                    <a:p>
                      <a:pPr algn="l" fontAlgn="ctr"/>
                      <a:r>
                        <a:rPr lang="ru-RU" sz="800" u="none" strike="noStrike">
                          <a:effectLst/>
                          <a:latin typeface="Arial" panose="020B0604020202020204" pitchFamily="34" charset="0"/>
                          <a:cs typeface="Arial" panose="020B0604020202020204" pitchFamily="34" charset="0"/>
                        </a:rPr>
                        <a:t>инвалиды I и II групп инвалидности</a:t>
                      </a:r>
                      <a:endParaRPr lang="ru-RU" sz="800" b="0" i="1" u="none" strike="noStrike">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l" fontAlgn="ctr"/>
                      <a:r>
                        <a:rPr lang="ru-RU" sz="800" u="none" strike="noStrike" dirty="0">
                          <a:effectLst/>
                          <a:latin typeface="Arial" panose="020B0604020202020204" pitchFamily="34" charset="0"/>
                          <a:cs typeface="Arial" panose="020B0604020202020204" pitchFamily="34" charset="0"/>
                        </a:rPr>
                        <a:t>пункт 7.4.</a:t>
                      </a:r>
                      <a:endParaRPr lang="ru-RU" sz="800" b="0" i="1" u="none" strike="noStrike" dirty="0">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r" fontAlgn="ctr"/>
                      <a:r>
                        <a:rPr lang="ru-RU" sz="800" u="none" strike="noStrike" dirty="0">
                          <a:effectLst/>
                          <a:latin typeface="Arial" panose="020B0604020202020204" pitchFamily="34" charset="0"/>
                          <a:cs typeface="Arial" panose="020B0604020202020204" pitchFamily="34" charset="0"/>
                        </a:rPr>
                        <a:t>1 100</a:t>
                      </a:r>
                      <a:endParaRPr lang="ru-RU" sz="800" b="0" i="0" u="none" strike="noStrike" dirty="0">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r" fontAlgn="ctr"/>
                      <a:r>
                        <a:rPr lang="ru-RU" sz="800" u="none" strike="noStrike">
                          <a:effectLst/>
                          <a:latin typeface="Arial" panose="020B0604020202020204" pitchFamily="34" charset="0"/>
                          <a:cs typeface="Arial" panose="020B0604020202020204" pitchFamily="34" charset="0"/>
                        </a:rPr>
                        <a:t>1,500</a:t>
                      </a:r>
                      <a:endParaRPr lang="ru-RU" sz="800" b="0" i="0" u="none" strike="noStrike">
                        <a:solidFill>
                          <a:srgbClr val="000000"/>
                        </a:solidFill>
                        <a:effectLst/>
                        <a:latin typeface="Arial" panose="020B0604020202020204" pitchFamily="34" charset="0"/>
                        <a:cs typeface="Arial" panose="020B0604020202020204" pitchFamily="34" charset="0"/>
                      </a:endParaRPr>
                    </a:p>
                  </a:txBody>
                  <a:tcPr marL="3084" marR="3084" marT="3084" marB="0" anchor="ctr"/>
                </a:tc>
                <a:extLst>
                  <a:ext uri="{0D108BD9-81ED-4DB2-BD59-A6C34878D82A}">
                    <a16:rowId xmlns:a16="http://schemas.microsoft.com/office/drawing/2014/main" val="667270252"/>
                  </a:ext>
                </a:extLst>
              </a:tr>
              <a:tr h="107207">
                <a:tc>
                  <a:txBody>
                    <a:bodyPr/>
                    <a:lstStyle/>
                    <a:p>
                      <a:pPr algn="ctr" fontAlgn="ctr"/>
                      <a:r>
                        <a:rPr lang="ru-RU" sz="800" u="none" strike="noStrike">
                          <a:effectLst/>
                        </a:rPr>
                        <a:t> </a:t>
                      </a:r>
                      <a:endParaRPr lang="ru-RU" sz="800" b="0" i="0" u="none" strike="noStrike">
                        <a:solidFill>
                          <a:srgbClr val="000000"/>
                        </a:solidFill>
                        <a:effectLst/>
                        <a:latin typeface="Times New Roman" panose="02020603050405020304" pitchFamily="18" charset="0"/>
                      </a:endParaRPr>
                    </a:p>
                  </a:txBody>
                  <a:tcPr marL="3084" marR="3084" marT="3084" marB="0" anchor="ctr"/>
                </a:tc>
                <a:tc>
                  <a:txBody>
                    <a:bodyPr/>
                    <a:lstStyle/>
                    <a:p>
                      <a:pPr algn="l" fontAlgn="ctr"/>
                      <a:r>
                        <a:rPr lang="ru-RU" sz="800" u="none" strike="noStrike" dirty="0">
                          <a:effectLst/>
                          <a:latin typeface="Arial" panose="020B0604020202020204" pitchFamily="34" charset="0"/>
                          <a:cs typeface="Arial" panose="020B0604020202020204" pitchFamily="34" charset="0"/>
                        </a:rPr>
                        <a:t>инвалиды с детства, дети-инвалиды</a:t>
                      </a:r>
                      <a:endParaRPr lang="ru-RU" sz="800" b="0" i="1" u="none" strike="noStrike" dirty="0">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l" fontAlgn="ctr"/>
                      <a:r>
                        <a:rPr lang="ru-RU" sz="800" u="none" strike="noStrike">
                          <a:effectLst/>
                          <a:latin typeface="Arial" panose="020B0604020202020204" pitchFamily="34" charset="0"/>
                          <a:cs typeface="Arial" panose="020B0604020202020204" pitchFamily="34" charset="0"/>
                        </a:rPr>
                        <a:t>пункт 7.5.</a:t>
                      </a:r>
                      <a:endParaRPr lang="ru-RU" sz="800" b="0" i="1" u="none" strike="noStrike">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r" fontAlgn="ctr"/>
                      <a:r>
                        <a:rPr lang="ru-RU" sz="800" u="none" strike="noStrike">
                          <a:effectLst/>
                          <a:latin typeface="Arial" panose="020B0604020202020204" pitchFamily="34" charset="0"/>
                          <a:cs typeface="Arial" panose="020B0604020202020204" pitchFamily="34" charset="0"/>
                        </a:rPr>
                        <a:t>60</a:t>
                      </a:r>
                      <a:endParaRPr lang="ru-RU" sz="800" b="0" i="0" u="none" strike="noStrike">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r" fontAlgn="ctr"/>
                      <a:r>
                        <a:rPr lang="ru-RU" sz="800" u="none" strike="noStrike">
                          <a:effectLst/>
                          <a:latin typeface="Arial" panose="020B0604020202020204" pitchFamily="34" charset="0"/>
                          <a:cs typeface="Arial" panose="020B0604020202020204" pitchFamily="34" charset="0"/>
                        </a:rPr>
                        <a:t>0,052</a:t>
                      </a:r>
                      <a:endParaRPr lang="ru-RU" sz="800" b="0" i="0" u="none" strike="noStrike">
                        <a:solidFill>
                          <a:srgbClr val="000000"/>
                        </a:solidFill>
                        <a:effectLst/>
                        <a:latin typeface="Arial" panose="020B0604020202020204" pitchFamily="34" charset="0"/>
                        <a:cs typeface="Arial" panose="020B0604020202020204" pitchFamily="34" charset="0"/>
                      </a:endParaRPr>
                    </a:p>
                  </a:txBody>
                  <a:tcPr marL="3084" marR="3084" marT="3084" marB="0" anchor="ctr"/>
                </a:tc>
                <a:extLst>
                  <a:ext uri="{0D108BD9-81ED-4DB2-BD59-A6C34878D82A}">
                    <a16:rowId xmlns:a16="http://schemas.microsoft.com/office/drawing/2014/main" val="2218359773"/>
                  </a:ext>
                </a:extLst>
              </a:tr>
              <a:tr h="107207">
                <a:tc>
                  <a:txBody>
                    <a:bodyPr/>
                    <a:lstStyle/>
                    <a:p>
                      <a:pPr algn="ctr" fontAlgn="ctr"/>
                      <a:r>
                        <a:rPr lang="ru-RU" sz="800" u="none" strike="noStrike" dirty="0">
                          <a:effectLst/>
                        </a:rPr>
                        <a:t> </a:t>
                      </a:r>
                      <a:endParaRPr lang="ru-RU" sz="800" b="0" i="0" u="none" strike="noStrike" dirty="0">
                        <a:solidFill>
                          <a:srgbClr val="000000"/>
                        </a:solidFill>
                        <a:effectLst/>
                        <a:latin typeface="Times New Roman" panose="02020603050405020304" pitchFamily="18" charset="0"/>
                      </a:endParaRPr>
                    </a:p>
                  </a:txBody>
                  <a:tcPr marL="3084" marR="3084" marT="3084" marB="0" anchor="ctr"/>
                </a:tc>
                <a:tc>
                  <a:txBody>
                    <a:bodyPr/>
                    <a:lstStyle/>
                    <a:p>
                      <a:pPr algn="l" fontAlgn="ctr"/>
                      <a:r>
                        <a:rPr lang="ru-RU" sz="800" u="none" strike="noStrike" dirty="0">
                          <a:effectLst/>
                          <a:latin typeface="Arial" panose="020B0604020202020204" pitchFamily="34" charset="0"/>
                          <a:cs typeface="Arial" panose="020B0604020202020204" pitchFamily="34" charset="0"/>
                        </a:rPr>
                        <a:t>ветераны и инвалиды Великой Отечественной войны, а также ветераны и инвалиды боевых действий</a:t>
                      </a:r>
                      <a:endParaRPr lang="ru-RU" sz="800" b="0" i="1" u="none" strike="noStrike" dirty="0">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l" fontAlgn="ctr"/>
                      <a:r>
                        <a:rPr lang="ru-RU" sz="800" u="none" strike="noStrike">
                          <a:effectLst/>
                          <a:latin typeface="Arial" panose="020B0604020202020204" pitchFamily="34" charset="0"/>
                          <a:cs typeface="Arial" panose="020B0604020202020204" pitchFamily="34" charset="0"/>
                        </a:rPr>
                        <a:t>пункт 7.6</a:t>
                      </a:r>
                      <a:endParaRPr lang="ru-RU" sz="800" b="0" i="1" u="none" strike="noStrike">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r" fontAlgn="ctr"/>
                      <a:r>
                        <a:rPr lang="ru-RU" sz="800" u="none" strike="noStrike">
                          <a:effectLst/>
                          <a:latin typeface="Arial" panose="020B0604020202020204" pitchFamily="34" charset="0"/>
                          <a:cs typeface="Arial" panose="020B0604020202020204" pitchFamily="34" charset="0"/>
                        </a:rPr>
                        <a:t>350</a:t>
                      </a:r>
                      <a:endParaRPr lang="ru-RU" sz="800" b="0" i="0" u="none" strike="noStrike">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r" fontAlgn="ctr"/>
                      <a:r>
                        <a:rPr lang="ru-RU" sz="800" u="none" strike="noStrike">
                          <a:effectLst/>
                          <a:latin typeface="Arial" panose="020B0604020202020204" pitchFamily="34" charset="0"/>
                          <a:cs typeface="Arial" panose="020B0604020202020204" pitchFamily="34" charset="0"/>
                        </a:rPr>
                        <a:t>0,400</a:t>
                      </a:r>
                      <a:endParaRPr lang="ru-RU" sz="800" b="0" i="0" u="none" strike="noStrike">
                        <a:solidFill>
                          <a:srgbClr val="000000"/>
                        </a:solidFill>
                        <a:effectLst/>
                        <a:latin typeface="Arial" panose="020B0604020202020204" pitchFamily="34" charset="0"/>
                        <a:cs typeface="Arial" panose="020B0604020202020204" pitchFamily="34" charset="0"/>
                      </a:endParaRPr>
                    </a:p>
                  </a:txBody>
                  <a:tcPr marL="3084" marR="3084" marT="3084" marB="0" anchor="ctr"/>
                </a:tc>
                <a:extLst>
                  <a:ext uri="{0D108BD9-81ED-4DB2-BD59-A6C34878D82A}">
                    <a16:rowId xmlns:a16="http://schemas.microsoft.com/office/drawing/2014/main" val="299406819"/>
                  </a:ext>
                </a:extLst>
              </a:tr>
              <a:tr h="734577">
                <a:tc>
                  <a:txBody>
                    <a:bodyPr/>
                    <a:lstStyle/>
                    <a:p>
                      <a:pPr algn="ctr" fontAlgn="ctr"/>
                      <a:r>
                        <a:rPr lang="ru-RU" sz="800" u="none" strike="noStrike" dirty="0">
                          <a:effectLst/>
                        </a:rPr>
                        <a:t> </a:t>
                      </a:r>
                      <a:endParaRPr lang="ru-RU" sz="800" b="0" i="0" u="none" strike="noStrike" dirty="0">
                        <a:solidFill>
                          <a:srgbClr val="000000"/>
                        </a:solidFill>
                        <a:effectLst/>
                        <a:latin typeface="Times New Roman" panose="02020603050405020304" pitchFamily="18" charset="0"/>
                      </a:endParaRPr>
                    </a:p>
                  </a:txBody>
                  <a:tcPr marL="3084" marR="3084" marT="3084" marB="0" anchor="ctr"/>
                </a:tc>
                <a:tc>
                  <a:txBody>
                    <a:bodyPr/>
                    <a:lstStyle/>
                    <a:p>
                      <a:pPr algn="l" fontAlgn="ctr"/>
                      <a:r>
                        <a:rPr lang="ru-RU" sz="800" u="none" strike="noStrike" dirty="0">
                          <a:effectLst/>
                          <a:latin typeface="Arial" panose="020B0604020202020204" pitchFamily="34" charset="0"/>
                          <a:cs typeface="Arial" panose="020B0604020202020204" pitchFamily="34" charset="0"/>
                        </a:rPr>
                        <a:t>физические лица, имеющие право на получение социальной поддержки в соответствии с Законом Российской Федерации "О социальной защите граждан, подвергшихся воздействию радиации вследствие катастрофы на Чернобыльской АЭС" (в редакции Закона Российской Федерации от 18 июня 1992 года N 3061-1), в соответствии с Федеральным законом от 26 ноября 1998 года N 175-ФЗ "О социальной защите граждан Российской Федерации, подвергшихся воздействию радиации вследствие аварии в 1957 году на производственном объединении "Маяк" и сбросов радиоактивных отходов в реку Теча" и в соответствии с Федеральным законом от 10 января 2002 года N 2-ФЗ "О социальных гарантиях гражданам, подвергшимся радиационному воздействию вследствие ядерных испытаний на Семипалатинском полигоне"</a:t>
                      </a:r>
                      <a:endParaRPr lang="ru-RU" sz="800" b="0" i="1" u="none" strike="noStrike" dirty="0">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l" fontAlgn="ctr"/>
                      <a:r>
                        <a:rPr lang="ru-RU" sz="800" u="none" strike="noStrike" dirty="0">
                          <a:effectLst/>
                          <a:latin typeface="Arial" panose="020B0604020202020204" pitchFamily="34" charset="0"/>
                          <a:cs typeface="Arial" panose="020B0604020202020204" pitchFamily="34" charset="0"/>
                        </a:rPr>
                        <a:t>пункт 7.7.</a:t>
                      </a:r>
                      <a:endParaRPr lang="ru-RU" sz="800" b="0" i="1" u="none" strike="noStrike" dirty="0">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r" fontAlgn="ctr"/>
                      <a:r>
                        <a:rPr lang="ru-RU" sz="800" u="none" strike="noStrike" dirty="0">
                          <a:effectLst/>
                          <a:latin typeface="Arial" panose="020B0604020202020204" pitchFamily="34" charset="0"/>
                          <a:cs typeface="Arial" panose="020B0604020202020204" pitchFamily="34" charset="0"/>
                        </a:rPr>
                        <a:t>130</a:t>
                      </a:r>
                      <a:endParaRPr lang="ru-RU" sz="800" b="0" i="0" u="none" strike="noStrike" dirty="0">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r" fontAlgn="ctr"/>
                      <a:r>
                        <a:rPr lang="ru-RU" sz="800" u="none" strike="noStrike" dirty="0">
                          <a:effectLst/>
                          <a:latin typeface="Arial" panose="020B0604020202020204" pitchFamily="34" charset="0"/>
                          <a:cs typeface="Arial" panose="020B0604020202020204" pitchFamily="34" charset="0"/>
                        </a:rPr>
                        <a:t>0,220</a:t>
                      </a:r>
                      <a:endParaRPr lang="ru-RU" sz="800" b="0" i="0" u="none" strike="noStrike" dirty="0">
                        <a:solidFill>
                          <a:srgbClr val="000000"/>
                        </a:solidFill>
                        <a:effectLst/>
                        <a:latin typeface="Arial" panose="020B0604020202020204" pitchFamily="34" charset="0"/>
                        <a:cs typeface="Arial" panose="020B0604020202020204" pitchFamily="34" charset="0"/>
                      </a:endParaRPr>
                    </a:p>
                  </a:txBody>
                  <a:tcPr marL="3084" marR="3084" marT="3084" marB="0" anchor="ctr"/>
                </a:tc>
                <a:extLst>
                  <a:ext uri="{0D108BD9-81ED-4DB2-BD59-A6C34878D82A}">
                    <a16:rowId xmlns:a16="http://schemas.microsoft.com/office/drawing/2014/main" val="2736316592"/>
                  </a:ext>
                </a:extLst>
              </a:tr>
              <a:tr h="211768">
                <a:tc>
                  <a:txBody>
                    <a:bodyPr/>
                    <a:lstStyle/>
                    <a:p>
                      <a:pPr algn="ctr" fontAlgn="ctr"/>
                      <a:r>
                        <a:rPr lang="ru-RU" sz="800" u="none" strike="noStrike" dirty="0">
                          <a:effectLst/>
                        </a:rPr>
                        <a:t> </a:t>
                      </a:r>
                      <a:endParaRPr lang="ru-RU" sz="800" b="0" i="0" u="none" strike="noStrike" dirty="0">
                        <a:solidFill>
                          <a:srgbClr val="000000"/>
                        </a:solidFill>
                        <a:effectLst/>
                        <a:latin typeface="Times New Roman" panose="02020603050405020304" pitchFamily="18" charset="0"/>
                      </a:endParaRPr>
                    </a:p>
                  </a:txBody>
                  <a:tcPr marL="3084" marR="3084" marT="3084" marB="0" anchor="ctr"/>
                </a:tc>
                <a:tc>
                  <a:txBody>
                    <a:bodyPr/>
                    <a:lstStyle/>
                    <a:p>
                      <a:pPr algn="l" fontAlgn="ctr"/>
                      <a:r>
                        <a:rPr lang="ru-RU" sz="800" u="none" strike="noStrike">
                          <a:effectLst/>
                          <a:latin typeface="Arial" panose="020B0604020202020204" pitchFamily="34" charset="0"/>
                          <a:cs typeface="Arial" panose="020B0604020202020204" pitchFamily="34" charset="0"/>
                        </a:rPr>
                        <a:t>физические лица, принимавшие в составе подразделений особого риска непосредственное участие в испытаниях ядерного и термоядерного оружия, ликвидации аварий ядерных установок на средствах вооружения и военных объектах</a:t>
                      </a:r>
                      <a:endParaRPr lang="ru-RU" sz="800" b="0" i="1" u="none" strike="noStrike">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l" fontAlgn="ctr"/>
                      <a:r>
                        <a:rPr lang="ru-RU" sz="800" u="none" strike="noStrike" dirty="0">
                          <a:effectLst/>
                          <a:latin typeface="Arial" panose="020B0604020202020204" pitchFamily="34" charset="0"/>
                          <a:cs typeface="Arial" panose="020B0604020202020204" pitchFamily="34" charset="0"/>
                        </a:rPr>
                        <a:t>пункт 7.8.</a:t>
                      </a:r>
                      <a:endParaRPr lang="ru-RU" sz="800" b="0" i="1" u="none" strike="noStrike" dirty="0">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r" fontAlgn="ctr"/>
                      <a:r>
                        <a:rPr lang="ru-RU" sz="800" u="none" strike="noStrike" dirty="0">
                          <a:effectLst/>
                          <a:latin typeface="Arial" panose="020B0604020202020204" pitchFamily="34" charset="0"/>
                          <a:cs typeface="Arial" panose="020B0604020202020204" pitchFamily="34" charset="0"/>
                        </a:rPr>
                        <a:t>8</a:t>
                      </a:r>
                      <a:endParaRPr lang="ru-RU" sz="800" b="0" i="0" u="none" strike="noStrike" dirty="0">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r" fontAlgn="ctr"/>
                      <a:r>
                        <a:rPr lang="ru-RU" sz="800" u="none" strike="noStrike">
                          <a:effectLst/>
                          <a:latin typeface="Arial" panose="020B0604020202020204" pitchFamily="34" charset="0"/>
                          <a:cs typeface="Arial" panose="020B0604020202020204" pitchFamily="34" charset="0"/>
                        </a:rPr>
                        <a:t>0,012</a:t>
                      </a:r>
                      <a:endParaRPr lang="ru-RU" sz="800" b="0" i="0" u="none" strike="noStrike">
                        <a:solidFill>
                          <a:srgbClr val="000000"/>
                        </a:solidFill>
                        <a:effectLst/>
                        <a:latin typeface="Arial" panose="020B0604020202020204" pitchFamily="34" charset="0"/>
                        <a:cs typeface="Arial" panose="020B0604020202020204" pitchFamily="34" charset="0"/>
                      </a:endParaRPr>
                    </a:p>
                  </a:txBody>
                  <a:tcPr marL="3084" marR="3084" marT="3084" marB="0" anchor="ctr"/>
                </a:tc>
                <a:extLst>
                  <a:ext uri="{0D108BD9-81ED-4DB2-BD59-A6C34878D82A}">
                    <a16:rowId xmlns:a16="http://schemas.microsoft.com/office/drawing/2014/main" val="2304195912"/>
                  </a:ext>
                </a:extLst>
              </a:tr>
              <a:tr h="211768">
                <a:tc>
                  <a:txBody>
                    <a:bodyPr/>
                    <a:lstStyle/>
                    <a:p>
                      <a:pPr algn="ctr" fontAlgn="ctr"/>
                      <a:r>
                        <a:rPr lang="ru-RU" sz="800" u="none" strike="noStrike" dirty="0">
                          <a:effectLst/>
                        </a:rPr>
                        <a:t> </a:t>
                      </a:r>
                      <a:endParaRPr lang="ru-RU" sz="800" b="0" i="0" u="none" strike="noStrike" dirty="0">
                        <a:solidFill>
                          <a:srgbClr val="000000"/>
                        </a:solidFill>
                        <a:effectLst/>
                        <a:latin typeface="Times New Roman" panose="02020603050405020304" pitchFamily="18" charset="0"/>
                      </a:endParaRPr>
                    </a:p>
                  </a:txBody>
                  <a:tcPr marL="3084" marR="3084" marT="3084" marB="0" anchor="ctr"/>
                </a:tc>
                <a:tc>
                  <a:txBody>
                    <a:bodyPr/>
                    <a:lstStyle/>
                    <a:p>
                      <a:pPr algn="l" fontAlgn="ctr"/>
                      <a:r>
                        <a:rPr lang="ru-RU" sz="800" u="none" strike="noStrike">
                          <a:effectLst/>
                          <a:latin typeface="Arial" panose="020B0604020202020204" pitchFamily="34" charset="0"/>
                          <a:cs typeface="Arial" panose="020B0604020202020204" pitchFamily="34" charset="0"/>
                        </a:rPr>
                        <a:t>физические лица, получившие или перенесшие лучевую болезнь или ставшие инвалидами в результате испытаний, учений и иных работ, связанных с любыми видами ядерных установок, включая ядерное оружие и космическую технику</a:t>
                      </a:r>
                      <a:endParaRPr lang="ru-RU" sz="800" b="0" i="1" u="none" strike="noStrike">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l" fontAlgn="ctr"/>
                      <a:r>
                        <a:rPr lang="ru-RU" sz="800" u="none" strike="noStrike" dirty="0">
                          <a:effectLst/>
                          <a:latin typeface="Arial" panose="020B0604020202020204" pitchFamily="34" charset="0"/>
                          <a:cs typeface="Arial" panose="020B0604020202020204" pitchFamily="34" charset="0"/>
                        </a:rPr>
                        <a:t>пункт 7.9.</a:t>
                      </a:r>
                      <a:endParaRPr lang="ru-RU" sz="800" b="0" i="1" u="none" strike="noStrike" dirty="0">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r" fontAlgn="ctr"/>
                      <a:r>
                        <a:rPr lang="ru-RU" sz="800" u="none" strike="noStrike">
                          <a:effectLst/>
                          <a:latin typeface="Arial" panose="020B0604020202020204" pitchFamily="34" charset="0"/>
                          <a:cs typeface="Arial" panose="020B0604020202020204" pitchFamily="34" charset="0"/>
                        </a:rPr>
                        <a:t>4</a:t>
                      </a:r>
                      <a:endParaRPr lang="ru-RU" sz="800" b="0" i="0" u="none" strike="noStrike">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r" fontAlgn="ctr"/>
                      <a:r>
                        <a:rPr lang="ru-RU" sz="800" u="none" strike="noStrike">
                          <a:effectLst/>
                          <a:latin typeface="Arial" panose="020B0604020202020204" pitchFamily="34" charset="0"/>
                          <a:cs typeface="Arial" panose="020B0604020202020204" pitchFamily="34" charset="0"/>
                        </a:rPr>
                        <a:t>0,008</a:t>
                      </a:r>
                      <a:endParaRPr lang="ru-RU" sz="800" b="0" i="0" u="none" strike="noStrike">
                        <a:solidFill>
                          <a:srgbClr val="000000"/>
                        </a:solidFill>
                        <a:effectLst/>
                        <a:latin typeface="Arial" panose="020B0604020202020204" pitchFamily="34" charset="0"/>
                        <a:cs typeface="Arial" panose="020B0604020202020204" pitchFamily="34" charset="0"/>
                      </a:endParaRPr>
                    </a:p>
                  </a:txBody>
                  <a:tcPr marL="3084" marR="3084" marT="3084" marB="0" anchor="ctr"/>
                </a:tc>
                <a:extLst>
                  <a:ext uri="{0D108BD9-81ED-4DB2-BD59-A6C34878D82A}">
                    <a16:rowId xmlns:a16="http://schemas.microsoft.com/office/drawing/2014/main" val="1720847221"/>
                  </a:ext>
                </a:extLst>
              </a:tr>
              <a:tr h="107207">
                <a:tc>
                  <a:txBody>
                    <a:bodyPr/>
                    <a:lstStyle/>
                    <a:p>
                      <a:pPr algn="ctr" fontAlgn="ctr"/>
                      <a:r>
                        <a:rPr lang="ru-RU" sz="800" u="none" strike="noStrike">
                          <a:effectLst/>
                        </a:rPr>
                        <a:t> </a:t>
                      </a:r>
                      <a:endParaRPr lang="ru-RU" sz="800" b="0" i="0" u="none" strike="noStrike">
                        <a:solidFill>
                          <a:srgbClr val="000000"/>
                        </a:solidFill>
                        <a:effectLst/>
                        <a:latin typeface="Times New Roman" panose="02020603050405020304" pitchFamily="18" charset="0"/>
                      </a:endParaRPr>
                    </a:p>
                  </a:txBody>
                  <a:tcPr marL="3084" marR="3084" marT="3084" marB="0" anchor="ctr"/>
                </a:tc>
                <a:tc>
                  <a:txBody>
                    <a:bodyPr/>
                    <a:lstStyle/>
                    <a:p>
                      <a:pPr algn="l" fontAlgn="ctr"/>
                      <a:r>
                        <a:rPr lang="ru-RU" sz="800" u="none" strike="noStrike">
                          <a:effectLst/>
                          <a:latin typeface="Arial" panose="020B0604020202020204" pitchFamily="34" charset="0"/>
                          <a:cs typeface="Arial" panose="020B0604020202020204" pitchFamily="34" charset="0"/>
                        </a:rPr>
                        <a:t>несовершеннолетние узники концлагерей, гетто и других мест принудительного содержания в период Великой Отечественной войны</a:t>
                      </a:r>
                      <a:endParaRPr lang="ru-RU" sz="800" b="0" i="1" u="none" strike="noStrike">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l" fontAlgn="ctr"/>
                      <a:r>
                        <a:rPr lang="ru-RU" sz="800" u="none" strike="noStrike">
                          <a:effectLst/>
                          <a:latin typeface="Arial" panose="020B0604020202020204" pitchFamily="34" charset="0"/>
                          <a:cs typeface="Arial" panose="020B0604020202020204" pitchFamily="34" charset="0"/>
                        </a:rPr>
                        <a:t>пункт 7.10.</a:t>
                      </a:r>
                      <a:endParaRPr lang="ru-RU" sz="800" b="0" i="1" u="none" strike="noStrike">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r" fontAlgn="ctr"/>
                      <a:r>
                        <a:rPr lang="ru-RU" sz="800" u="none" strike="noStrike" dirty="0">
                          <a:effectLst/>
                          <a:latin typeface="Arial" panose="020B0604020202020204" pitchFamily="34" charset="0"/>
                          <a:cs typeface="Arial" panose="020B0604020202020204" pitchFamily="34" charset="0"/>
                        </a:rPr>
                        <a:t>135</a:t>
                      </a:r>
                      <a:endParaRPr lang="ru-RU" sz="800" b="0" i="0" u="none" strike="noStrike" dirty="0">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r" fontAlgn="ctr"/>
                      <a:r>
                        <a:rPr lang="ru-RU" sz="800" u="none" strike="noStrike">
                          <a:effectLst/>
                          <a:latin typeface="Arial" panose="020B0604020202020204" pitchFamily="34" charset="0"/>
                          <a:cs typeface="Arial" panose="020B0604020202020204" pitchFamily="34" charset="0"/>
                        </a:rPr>
                        <a:t>0,250</a:t>
                      </a:r>
                      <a:endParaRPr lang="ru-RU" sz="800" b="0" i="0" u="none" strike="noStrike">
                        <a:solidFill>
                          <a:srgbClr val="000000"/>
                        </a:solidFill>
                        <a:effectLst/>
                        <a:latin typeface="Arial" panose="020B0604020202020204" pitchFamily="34" charset="0"/>
                        <a:cs typeface="Arial" panose="020B0604020202020204" pitchFamily="34" charset="0"/>
                      </a:endParaRPr>
                    </a:p>
                  </a:txBody>
                  <a:tcPr marL="3084" marR="3084" marT="3084" marB="0" anchor="ctr"/>
                </a:tc>
                <a:extLst>
                  <a:ext uri="{0D108BD9-81ED-4DB2-BD59-A6C34878D82A}">
                    <a16:rowId xmlns:a16="http://schemas.microsoft.com/office/drawing/2014/main" val="4078585355"/>
                  </a:ext>
                </a:extLst>
              </a:tr>
              <a:tr h="316330">
                <a:tc>
                  <a:txBody>
                    <a:bodyPr/>
                    <a:lstStyle/>
                    <a:p>
                      <a:pPr algn="ctr" fontAlgn="ctr"/>
                      <a:r>
                        <a:rPr lang="ru-RU" sz="800" u="none" strike="noStrike" dirty="0">
                          <a:effectLst/>
                        </a:rPr>
                        <a:t> </a:t>
                      </a:r>
                      <a:endParaRPr lang="ru-RU" sz="800" b="0" i="0" u="none" strike="noStrike" dirty="0">
                        <a:solidFill>
                          <a:srgbClr val="000000"/>
                        </a:solidFill>
                        <a:effectLst/>
                        <a:latin typeface="Times New Roman" panose="02020603050405020304" pitchFamily="18" charset="0"/>
                      </a:endParaRPr>
                    </a:p>
                  </a:txBody>
                  <a:tcPr marL="3084" marR="3084" marT="3084" marB="0" anchor="ctr"/>
                </a:tc>
                <a:tc>
                  <a:txBody>
                    <a:bodyPr/>
                    <a:lstStyle/>
                    <a:p>
                      <a:pPr algn="l" fontAlgn="ctr"/>
                      <a:r>
                        <a:rPr lang="ru-RU" sz="800" u="none" strike="noStrike">
                          <a:effectLst/>
                          <a:latin typeface="Arial" panose="020B0604020202020204" pitchFamily="34" charset="0"/>
                          <a:cs typeface="Arial" panose="020B0604020202020204" pitchFamily="34" charset="0"/>
                        </a:rPr>
                        <a:t>физические лица, являющиеся членами семей военнослужащих и сотрудников органов внутренних дел, погибших при исполнении служебных обязанностей: родители (мать, отец); супруга (супруг), не вступившая (не вступивший) в повторный брак; несовершеннолетние дети</a:t>
                      </a:r>
                      <a:endParaRPr lang="ru-RU" sz="800" b="0" i="1" u="none" strike="noStrike">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l" fontAlgn="ctr"/>
                      <a:r>
                        <a:rPr lang="ru-RU" sz="800" u="none" strike="noStrike" dirty="0">
                          <a:effectLst/>
                          <a:latin typeface="Arial" panose="020B0604020202020204" pitchFamily="34" charset="0"/>
                          <a:cs typeface="Arial" panose="020B0604020202020204" pitchFamily="34" charset="0"/>
                        </a:rPr>
                        <a:t>пункт 7.11</a:t>
                      </a:r>
                      <a:endParaRPr lang="ru-RU" sz="800" b="0" i="1" u="none" strike="noStrike" dirty="0">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r" fontAlgn="ctr"/>
                      <a:r>
                        <a:rPr lang="ru-RU" sz="800" u="none" strike="noStrike">
                          <a:effectLst/>
                          <a:latin typeface="Arial" panose="020B0604020202020204" pitchFamily="34" charset="0"/>
                          <a:cs typeface="Arial" panose="020B0604020202020204" pitchFamily="34" charset="0"/>
                        </a:rPr>
                        <a:t>30</a:t>
                      </a:r>
                      <a:endParaRPr lang="ru-RU" sz="800" b="0" i="0" u="none" strike="noStrike">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r" fontAlgn="ctr"/>
                      <a:r>
                        <a:rPr lang="ru-RU" sz="800" u="none" strike="noStrike" dirty="0">
                          <a:effectLst/>
                          <a:latin typeface="Arial" panose="020B0604020202020204" pitchFamily="34" charset="0"/>
                          <a:cs typeface="Arial" panose="020B0604020202020204" pitchFamily="34" charset="0"/>
                        </a:rPr>
                        <a:t>0,060</a:t>
                      </a:r>
                      <a:endParaRPr lang="ru-RU" sz="800" b="0" i="0" u="none" strike="noStrike" dirty="0">
                        <a:solidFill>
                          <a:srgbClr val="000000"/>
                        </a:solidFill>
                        <a:effectLst/>
                        <a:latin typeface="Arial" panose="020B0604020202020204" pitchFamily="34" charset="0"/>
                        <a:cs typeface="Arial" panose="020B0604020202020204" pitchFamily="34" charset="0"/>
                      </a:endParaRPr>
                    </a:p>
                  </a:txBody>
                  <a:tcPr marL="3084" marR="3084" marT="3084" marB="0" anchor="ctr"/>
                </a:tc>
                <a:extLst>
                  <a:ext uri="{0D108BD9-81ED-4DB2-BD59-A6C34878D82A}">
                    <a16:rowId xmlns:a16="http://schemas.microsoft.com/office/drawing/2014/main" val="1034440236"/>
                  </a:ext>
                </a:extLst>
              </a:tr>
              <a:tr h="211768">
                <a:tc>
                  <a:txBody>
                    <a:bodyPr/>
                    <a:lstStyle/>
                    <a:p>
                      <a:pPr algn="ctr" fontAlgn="ctr"/>
                      <a:r>
                        <a:rPr lang="ru-RU" sz="800" u="none" strike="noStrike" dirty="0">
                          <a:effectLst/>
                        </a:rPr>
                        <a:t> </a:t>
                      </a:r>
                      <a:endParaRPr lang="ru-RU" sz="800" b="0" i="0" u="none" strike="noStrike" dirty="0">
                        <a:solidFill>
                          <a:srgbClr val="000000"/>
                        </a:solidFill>
                        <a:effectLst/>
                        <a:latin typeface="Times New Roman" panose="02020603050405020304" pitchFamily="18" charset="0"/>
                      </a:endParaRPr>
                    </a:p>
                  </a:txBody>
                  <a:tcPr marL="3084" marR="3084" marT="3084" marB="0" anchor="ctr"/>
                </a:tc>
                <a:tc>
                  <a:txBody>
                    <a:bodyPr/>
                    <a:lstStyle/>
                    <a:p>
                      <a:pPr algn="l" fontAlgn="ctr"/>
                      <a:r>
                        <a:rPr lang="ru-RU" sz="800" u="none" strike="noStrike" dirty="0">
                          <a:effectLst/>
                          <a:latin typeface="Arial" panose="020B0604020202020204" pitchFamily="34" charset="0"/>
                          <a:cs typeface="Arial" panose="020B0604020202020204" pitchFamily="34" charset="0"/>
                        </a:rPr>
                        <a:t>лица, удостоенные почетного звания «Почетный гражданин Рузского муниципального района», «Почетный гражданин поселения», «Почетный гражданин Рузского городского округа»</a:t>
                      </a:r>
                      <a:endParaRPr lang="ru-RU" sz="800" b="0" i="1" u="none" strike="noStrike" dirty="0">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l" fontAlgn="ctr"/>
                      <a:r>
                        <a:rPr lang="ru-RU" sz="800" u="none" strike="noStrike">
                          <a:effectLst/>
                          <a:latin typeface="Arial" panose="020B0604020202020204" pitchFamily="34" charset="0"/>
                          <a:cs typeface="Arial" panose="020B0604020202020204" pitchFamily="34" charset="0"/>
                        </a:rPr>
                        <a:t>пункт 7.12.</a:t>
                      </a:r>
                      <a:endParaRPr lang="ru-RU" sz="800" b="0" i="1" u="none" strike="noStrike">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r" fontAlgn="ctr"/>
                      <a:r>
                        <a:rPr lang="ru-RU" sz="800" u="none" strike="noStrike">
                          <a:effectLst/>
                          <a:latin typeface="Arial" panose="020B0604020202020204" pitchFamily="34" charset="0"/>
                          <a:cs typeface="Arial" panose="020B0604020202020204" pitchFamily="34" charset="0"/>
                        </a:rPr>
                        <a:t>3</a:t>
                      </a:r>
                      <a:endParaRPr lang="ru-RU" sz="800" b="0" i="0" u="none" strike="noStrike">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r" fontAlgn="ctr"/>
                      <a:r>
                        <a:rPr lang="ru-RU" sz="800" u="none" strike="noStrike" dirty="0">
                          <a:effectLst/>
                          <a:latin typeface="Arial" panose="020B0604020202020204" pitchFamily="34" charset="0"/>
                          <a:cs typeface="Arial" panose="020B0604020202020204" pitchFamily="34" charset="0"/>
                        </a:rPr>
                        <a:t>0,003</a:t>
                      </a:r>
                      <a:endParaRPr lang="ru-RU" sz="800" b="0" i="0" u="none" strike="noStrike" dirty="0">
                        <a:solidFill>
                          <a:srgbClr val="000000"/>
                        </a:solidFill>
                        <a:effectLst/>
                        <a:latin typeface="Arial" panose="020B0604020202020204" pitchFamily="34" charset="0"/>
                        <a:cs typeface="Arial" panose="020B0604020202020204" pitchFamily="34" charset="0"/>
                      </a:endParaRPr>
                    </a:p>
                  </a:txBody>
                  <a:tcPr marL="3084" marR="3084" marT="3084" marB="0" anchor="ctr"/>
                </a:tc>
                <a:extLst>
                  <a:ext uri="{0D108BD9-81ED-4DB2-BD59-A6C34878D82A}">
                    <a16:rowId xmlns:a16="http://schemas.microsoft.com/office/drawing/2014/main" val="117778951"/>
                  </a:ext>
                </a:extLst>
              </a:tr>
              <a:tr h="282762">
                <a:tc>
                  <a:txBody>
                    <a:bodyPr/>
                    <a:lstStyle/>
                    <a:p>
                      <a:pPr algn="ctr" fontAlgn="ctr"/>
                      <a:r>
                        <a:rPr lang="ru-RU" sz="800" u="none" strike="noStrike">
                          <a:effectLst/>
                        </a:rPr>
                        <a:t> </a:t>
                      </a:r>
                      <a:endParaRPr lang="ru-RU" sz="800" b="0" i="0" u="none" strike="noStrike">
                        <a:solidFill>
                          <a:srgbClr val="000000"/>
                        </a:solidFill>
                        <a:effectLst/>
                        <a:latin typeface="Times New Roman" panose="02020603050405020304" pitchFamily="18" charset="0"/>
                      </a:endParaRPr>
                    </a:p>
                  </a:txBody>
                  <a:tcPr marL="3084" marR="3084" marT="3084" marB="0" anchor="ctr"/>
                </a:tc>
                <a:tc>
                  <a:txBody>
                    <a:bodyPr/>
                    <a:lstStyle/>
                    <a:p>
                      <a:pPr algn="l" fontAlgn="ctr"/>
                      <a:r>
                        <a:rPr lang="ru-RU" sz="800" u="none" strike="noStrike">
                          <a:effectLst/>
                          <a:latin typeface="Arial" panose="020B0604020202020204" pitchFamily="34" charset="0"/>
                          <a:cs typeface="Arial" panose="020B0604020202020204" pitchFamily="34" charset="0"/>
                        </a:rPr>
                        <a:t>физические лица, имеющие трех и более несовершеннолетних детей</a:t>
                      </a:r>
                      <a:endParaRPr lang="ru-RU" sz="800" b="0" i="1" u="none" strike="noStrike">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l" fontAlgn="ctr"/>
                      <a:r>
                        <a:rPr lang="ru-RU" sz="800" u="none" strike="noStrike" dirty="0">
                          <a:effectLst/>
                          <a:latin typeface="Arial" panose="020B0604020202020204" pitchFamily="34" charset="0"/>
                          <a:cs typeface="Arial" panose="020B0604020202020204" pitchFamily="34" charset="0"/>
                        </a:rPr>
                        <a:t>пункт 7.13.</a:t>
                      </a:r>
                      <a:endParaRPr lang="ru-RU" sz="800" b="0" i="1" u="none" strike="noStrike" dirty="0">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r" fontAlgn="ctr"/>
                      <a:r>
                        <a:rPr lang="ru-RU" sz="800" u="none" strike="noStrike">
                          <a:effectLst/>
                          <a:latin typeface="Arial" panose="020B0604020202020204" pitchFamily="34" charset="0"/>
                          <a:cs typeface="Arial" panose="020B0604020202020204" pitchFamily="34" charset="0"/>
                        </a:rPr>
                        <a:t>300</a:t>
                      </a:r>
                      <a:endParaRPr lang="ru-RU" sz="800" b="0" i="0" u="none" strike="noStrike">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r" fontAlgn="ctr"/>
                      <a:r>
                        <a:rPr lang="ru-RU" sz="800" u="none" strike="noStrike" dirty="0">
                          <a:effectLst/>
                          <a:latin typeface="Arial" panose="020B0604020202020204" pitchFamily="34" charset="0"/>
                          <a:cs typeface="Arial" panose="020B0604020202020204" pitchFamily="34" charset="0"/>
                        </a:rPr>
                        <a:t>0,450</a:t>
                      </a:r>
                      <a:endParaRPr lang="ru-RU" sz="800" b="0" i="0" u="none" strike="noStrike" dirty="0">
                        <a:solidFill>
                          <a:srgbClr val="000000"/>
                        </a:solidFill>
                        <a:effectLst/>
                        <a:latin typeface="Arial" panose="020B0604020202020204" pitchFamily="34" charset="0"/>
                        <a:cs typeface="Arial" panose="020B0604020202020204" pitchFamily="34" charset="0"/>
                      </a:endParaRPr>
                    </a:p>
                  </a:txBody>
                  <a:tcPr marL="3084" marR="3084" marT="3084" marB="0" anchor="ctr"/>
                </a:tc>
                <a:extLst>
                  <a:ext uri="{0D108BD9-81ED-4DB2-BD59-A6C34878D82A}">
                    <a16:rowId xmlns:a16="http://schemas.microsoft.com/office/drawing/2014/main" val="3586320895"/>
                  </a:ext>
                </a:extLst>
              </a:tr>
              <a:tr h="107207">
                <a:tc>
                  <a:txBody>
                    <a:bodyPr/>
                    <a:lstStyle/>
                    <a:p>
                      <a:pPr algn="ctr" fontAlgn="ctr"/>
                      <a:r>
                        <a:rPr lang="ru-RU" sz="800" u="none" strike="noStrike">
                          <a:effectLst/>
                        </a:rPr>
                        <a:t>1.2</a:t>
                      </a:r>
                      <a:endParaRPr lang="ru-RU" sz="800" b="1" i="0" u="none" strike="noStrike">
                        <a:solidFill>
                          <a:srgbClr val="000000"/>
                        </a:solidFill>
                        <a:effectLst/>
                        <a:latin typeface="Times New Roman" panose="02020603050405020304" pitchFamily="18" charset="0"/>
                      </a:endParaRPr>
                    </a:p>
                  </a:txBody>
                  <a:tcPr marL="3084" marR="3084" marT="3084" marB="0" anchor="ctr"/>
                </a:tc>
                <a:tc>
                  <a:txBody>
                    <a:bodyPr/>
                    <a:lstStyle/>
                    <a:p>
                      <a:pPr algn="l" fontAlgn="ctr"/>
                      <a:r>
                        <a:rPr lang="ru-RU" sz="800" u="none" strike="noStrike">
                          <a:effectLst/>
                          <a:latin typeface="Arial" panose="020B0604020202020204" pitchFamily="34" charset="0"/>
                          <a:cs typeface="Arial" panose="020B0604020202020204" pitchFamily="34" charset="0"/>
                        </a:rPr>
                        <a:t>100% в отношении муниципальных учреждений Рузского городского округа</a:t>
                      </a:r>
                      <a:endParaRPr lang="ru-RU" sz="800" b="1" i="1" u="none" strike="noStrike">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l" fontAlgn="ctr"/>
                      <a:r>
                        <a:rPr lang="ru-RU" sz="800" u="none" strike="noStrike" dirty="0">
                          <a:effectLst/>
                          <a:latin typeface="Arial" panose="020B0604020202020204" pitchFamily="34" charset="0"/>
                          <a:cs typeface="Arial" panose="020B0604020202020204" pitchFamily="34" charset="0"/>
                        </a:rPr>
                        <a:t>пункт 8.</a:t>
                      </a:r>
                      <a:endParaRPr lang="ru-RU" sz="800" b="1" i="1" u="none" strike="noStrike" dirty="0">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r" fontAlgn="ctr"/>
                      <a:r>
                        <a:rPr lang="ru-RU" sz="800" u="none" strike="noStrike" dirty="0">
                          <a:effectLst/>
                          <a:latin typeface="Arial" panose="020B0604020202020204" pitchFamily="34" charset="0"/>
                          <a:cs typeface="Arial" panose="020B0604020202020204" pitchFamily="34" charset="0"/>
                        </a:rPr>
                        <a:t>28</a:t>
                      </a:r>
                      <a:endParaRPr lang="ru-RU" sz="800" b="1" i="0" u="none" strike="noStrike" dirty="0">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r" fontAlgn="ctr"/>
                      <a:r>
                        <a:rPr lang="ru-RU" sz="800" u="none" strike="noStrike">
                          <a:effectLst/>
                          <a:latin typeface="Arial" panose="020B0604020202020204" pitchFamily="34" charset="0"/>
                          <a:cs typeface="Arial" panose="020B0604020202020204" pitchFamily="34" charset="0"/>
                        </a:rPr>
                        <a:t>51,296</a:t>
                      </a:r>
                      <a:endParaRPr lang="ru-RU" sz="800" b="1" i="0" u="none" strike="noStrike">
                        <a:solidFill>
                          <a:srgbClr val="000000"/>
                        </a:solidFill>
                        <a:effectLst/>
                        <a:latin typeface="Arial" panose="020B0604020202020204" pitchFamily="34" charset="0"/>
                        <a:cs typeface="Arial" panose="020B0604020202020204" pitchFamily="34" charset="0"/>
                      </a:endParaRPr>
                    </a:p>
                  </a:txBody>
                  <a:tcPr marL="3084" marR="3084" marT="3084" marB="0" anchor="ctr"/>
                </a:tc>
                <a:extLst>
                  <a:ext uri="{0D108BD9-81ED-4DB2-BD59-A6C34878D82A}">
                    <a16:rowId xmlns:a16="http://schemas.microsoft.com/office/drawing/2014/main" val="199433363"/>
                  </a:ext>
                </a:extLst>
              </a:tr>
              <a:tr h="316330">
                <a:tc>
                  <a:txBody>
                    <a:bodyPr/>
                    <a:lstStyle/>
                    <a:p>
                      <a:pPr algn="ctr" fontAlgn="ctr"/>
                      <a:r>
                        <a:rPr lang="ru-RU" sz="800" u="none" strike="noStrike" dirty="0">
                          <a:effectLst/>
                        </a:rPr>
                        <a:t>1.3</a:t>
                      </a:r>
                      <a:endParaRPr lang="ru-RU" sz="800" b="1" i="0" u="none" strike="noStrike" dirty="0">
                        <a:solidFill>
                          <a:srgbClr val="000000"/>
                        </a:solidFill>
                        <a:effectLst/>
                        <a:latin typeface="Times New Roman" panose="02020603050405020304" pitchFamily="18" charset="0"/>
                      </a:endParaRPr>
                    </a:p>
                  </a:txBody>
                  <a:tcPr marL="3084" marR="3084" marT="3084" marB="0" anchor="ctr"/>
                </a:tc>
                <a:tc>
                  <a:txBody>
                    <a:bodyPr/>
                    <a:lstStyle/>
                    <a:p>
                      <a:pPr algn="l" fontAlgn="ctr"/>
                      <a:r>
                        <a:rPr lang="ru-RU" sz="800" u="none" strike="noStrike">
                          <a:effectLst/>
                          <a:latin typeface="Arial" panose="020B0604020202020204" pitchFamily="34" charset="0"/>
                          <a:cs typeface="Arial" panose="020B0604020202020204" pitchFamily="34" charset="0"/>
                        </a:rPr>
                        <a:t>100% в отношении государственных учреждений Московской области, вид деятельности которых направлен на сопровождение процедуры оформления права муниципальной собственности и собственности Московской области на объекты недвижимости, включая земельные участки</a:t>
                      </a:r>
                      <a:endParaRPr lang="ru-RU" sz="800" b="1" i="1" u="none" strike="noStrike">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l" fontAlgn="ctr"/>
                      <a:r>
                        <a:rPr lang="ru-RU" sz="800" u="none" strike="noStrike">
                          <a:effectLst/>
                          <a:latin typeface="Arial" panose="020B0604020202020204" pitchFamily="34" charset="0"/>
                          <a:cs typeface="Arial" panose="020B0604020202020204" pitchFamily="34" charset="0"/>
                        </a:rPr>
                        <a:t>пункт 8.1.</a:t>
                      </a:r>
                      <a:endParaRPr lang="ru-RU" sz="800" b="1" i="1" u="none" strike="noStrike">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r" fontAlgn="ctr"/>
                      <a:r>
                        <a:rPr lang="ru-RU" sz="800" u="none" strike="noStrike" dirty="0">
                          <a:effectLst/>
                          <a:latin typeface="Arial" panose="020B0604020202020204" pitchFamily="34" charset="0"/>
                          <a:cs typeface="Arial" panose="020B0604020202020204" pitchFamily="34" charset="0"/>
                        </a:rPr>
                        <a:t>0</a:t>
                      </a:r>
                      <a:endParaRPr lang="ru-RU" sz="800" b="1" i="0" u="none" strike="noStrike" dirty="0">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r" fontAlgn="ctr"/>
                      <a:r>
                        <a:rPr lang="ru-RU" sz="800" u="none" strike="noStrike" dirty="0">
                          <a:effectLst/>
                          <a:latin typeface="Arial" panose="020B0604020202020204" pitchFamily="34" charset="0"/>
                          <a:cs typeface="Arial" panose="020B0604020202020204" pitchFamily="34" charset="0"/>
                        </a:rPr>
                        <a:t>0,000</a:t>
                      </a:r>
                      <a:endParaRPr lang="ru-RU" sz="800" b="1" i="0" u="none" strike="noStrike" dirty="0">
                        <a:solidFill>
                          <a:srgbClr val="000000"/>
                        </a:solidFill>
                        <a:effectLst/>
                        <a:latin typeface="Arial" panose="020B0604020202020204" pitchFamily="34" charset="0"/>
                        <a:cs typeface="Arial" panose="020B0604020202020204" pitchFamily="34" charset="0"/>
                      </a:endParaRPr>
                    </a:p>
                  </a:txBody>
                  <a:tcPr marL="3084" marR="3084" marT="3084" marB="0" anchor="ctr"/>
                </a:tc>
                <a:extLst>
                  <a:ext uri="{0D108BD9-81ED-4DB2-BD59-A6C34878D82A}">
                    <a16:rowId xmlns:a16="http://schemas.microsoft.com/office/drawing/2014/main" val="3760053722"/>
                  </a:ext>
                </a:extLst>
              </a:tr>
              <a:tr h="107207">
                <a:tc>
                  <a:txBody>
                    <a:bodyPr/>
                    <a:lstStyle/>
                    <a:p>
                      <a:pPr algn="ctr" fontAlgn="ctr"/>
                      <a:r>
                        <a:rPr lang="ru-RU" sz="800" u="none" strike="noStrike">
                          <a:effectLst/>
                        </a:rPr>
                        <a:t>1.4</a:t>
                      </a:r>
                      <a:endParaRPr lang="ru-RU" sz="800" b="1" i="0" u="none" strike="noStrike">
                        <a:solidFill>
                          <a:srgbClr val="000000"/>
                        </a:solidFill>
                        <a:effectLst/>
                        <a:latin typeface="Times New Roman" panose="02020603050405020304" pitchFamily="18" charset="0"/>
                      </a:endParaRPr>
                    </a:p>
                  </a:txBody>
                  <a:tcPr marL="3084" marR="3084" marT="3084" marB="0" anchor="ctr"/>
                </a:tc>
                <a:tc>
                  <a:txBody>
                    <a:bodyPr/>
                    <a:lstStyle/>
                    <a:p>
                      <a:pPr algn="l" fontAlgn="ctr"/>
                      <a:r>
                        <a:rPr lang="ru-RU" sz="800" u="none" strike="noStrike">
                          <a:effectLst/>
                          <a:latin typeface="Arial" panose="020B0604020202020204" pitchFamily="34" charset="0"/>
                          <a:cs typeface="Arial" panose="020B0604020202020204" pitchFamily="34" charset="0"/>
                        </a:rPr>
                        <a:t>100% в отношении земельных участков в собственности государственных бюджетных учреждений здравоохранения Московской области</a:t>
                      </a:r>
                      <a:endParaRPr lang="ru-RU" sz="800" b="1" i="1" u="none" strike="noStrike">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l" fontAlgn="ctr"/>
                      <a:r>
                        <a:rPr lang="ru-RU" sz="800" u="none" strike="noStrike" dirty="0">
                          <a:effectLst/>
                          <a:latin typeface="Arial" panose="020B0604020202020204" pitchFamily="34" charset="0"/>
                          <a:cs typeface="Arial" panose="020B0604020202020204" pitchFamily="34" charset="0"/>
                        </a:rPr>
                        <a:t>пункт 8.2.</a:t>
                      </a:r>
                      <a:endParaRPr lang="ru-RU" sz="800" b="1" i="1" u="none" strike="noStrike" dirty="0">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r" fontAlgn="ctr"/>
                      <a:r>
                        <a:rPr lang="ru-RU" sz="800" u="none" strike="noStrike">
                          <a:effectLst/>
                          <a:latin typeface="Arial" panose="020B0604020202020204" pitchFamily="34" charset="0"/>
                          <a:cs typeface="Arial" panose="020B0604020202020204" pitchFamily="34" charset="0"/>
                        </a:rPr>
                        <a:t>2</a:t>
                      </a:r>
                      <a:endParaRPr lang="ru-RU" sz="800" b="1" i="0" u="none" strike="noStrike">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r" fontAlgn="ctr"/>
                      <a:r>
                        <a:rPr lang="ru-RU" sz="800" u="none" strike="noStrike" dirty="0">
                          <a:effectLst/>
                          <a:latin typeface="Arial" panose="020B0604020202020204" pitchFamily="34" charset="0"/>
                          <a:cs typeface="Arial" panose="020B0604020202020204" pitchFamily="34" charset="0"/>
                        </a:rPr>
                        <a:t>3,407</a:t>
                      </a:r>
                      <a:endParaRPr lang="ru-RU" sz="800" b="1" i="0" u="none" strike="noStrike" dirty="0">
                        <a:solidFill>
                          <a:srgbClr val="000000"/>
                        </a:solidFill>
                        <a:effectLst/>
                        <a:latin typeface="Arial" panose="020B0604020202020204" pitchFamily="34" charset="0"/>
                        <a:cs typeface="Arial" panose="020B0604020202020204" pitchFamily="34" charset="0"/>
                      </a:endParaRPr>
                    </a:p>
                  </a:txBody>
                  <a:tcPr marL="3084" marR="3084" marT="3084" marB="0" anchor="ctr"/>
                </a:tc>
                <a:extLst>
                  <a:ext uri="{0D108BD9-81ED-4DB2-BD59-A6C34878D82A}">
                    <a16:rowId xmlns:a16="http://schemas.microsoft.com/office/drawing/2014/main" val="2628347601"/>
                  </a:ext>
                </a:extLst>
              </a:tr>
              <a:tr h="107207">
                <a:tc>
                  <a:txBody>
                    <a:bodyPr/>
                    <a:lstStyle/>
                    <a:p>
                      <a:pPr algn="ctr" fontAlgn="ctr"/>
                      <a:r>
                        <a:rPr lang="ru-RU" sz="800" u="none" strike="noStrike">
                          <a:effectLst/>
                        </a:rPr>
                        <a:t>1.5</a:t>
                      </a:r>
                      <a:endParaRPr lang="ru-RU" sz="800" b="1" i="0" u="none" strike="noStrike">
                        <a:solidFill>
                          <a:srgbClr val="000000"/>
                        </a:solidFill>
                        <a:effectLst/>
                        <a:latin typeface="Times New Roman" panose="02020603050405020304" pitchFamily="18" charset="0"/>
                      </a:endParaRPr>
                    </a:p>
                  </a:txBody>
                  <a:tcPr marL="3084" marR="3084" marT="3084" marB="0" anchor="ctr"/>
                </a:tc>
                <a:tc>
                  <a:txBody>
                    <a:bodyPr/>
                    <a:lstStyle/>
                    <a:p>
                      <a:pPr algn="l" fontAlgn="ctr"/>
                      <a:r>
                        <a:rPr lang="ru-RU" sz="800" u="none" strike="noStrike">
                          <a:effectLst/>
                          <a:latin typeface="Arial" panose="020B0604020202020204" pitchFamily="34" charset="0"/>
                          <a:cs typeface="Arial" panose="020B0604020202020204" pitchFamily="34" charset="0"/>
                        </a:rPr>
                        <a:t>90% в отношении ЗУ, находящихся в собственности ЛПО, учредителями которых являются НКО профсоюзов и их объеденений</a:t>
                      </a:r>
                      <a:endParaRPr lang="ru-RU" sz="800" b="1" i="1" u="none" strike="noStrike">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l" fontAlgn="ctr"/>
                      <a:r>
                        <a:rPr lang="ru-RU" sz="800" u="none" strike="noStrike">
                          <a:effectLst/>
                          <a:latin typeface="Arial" panose="020B0604020202020204" pitchFamily="34" charset="0"/>
                          <a:cs typeface="Arial" panose="020B0604020202020204" pitchFamily="34" charset="0"/>
                        </a:rPr>
                        <a:t>пункт 9.</a:t>
                      </a:r>
                      <a:endParaRPr lang="ru-RU" sz="800" b="1" i="1" u="none" strike="noStrike">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r" fontAlgn="ctr"/>
                      <a:r>
                        <a:rPr lang="ru-RU" sz="800" u="none" strike="noStrike">
                          <a:effectLst/>
                          <a:latin typeface="Arial" panose="020B0604020202020204" pitchFamily="34" charset="0"/>
                          <a:cs typeface="Arial" panose="020B0604020202020204" pitchFamily="34" charset="0"/>
                        </a:rPr>
                        <a:t>1</a:t>
                      </a:r>
                      <a:endParaRPr lang="ru-RU" sz="800" b="1" i="0" u="none" strike="noStrike">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r" fontAlgn="ctr"/>
                      <a:r>
                        <a:rPr lang="ru-RU" sz="800" u="none" strike="noStrike" dirty="0">
                          <a:effectLst/>
                          <a:latin typeface="Arial" panose="020B0604020202020204" pitchFamily="34" charset="0"/>
                          <a:cs typeface="Arial" panose="020B0604020202020204" pitchFamily="34" charset="0"/>
                        </a:rPr>
                        <a:t>5,295</a:t>
                      </a:r>
                      <a:endParaRPr lang="ru-RU" sz="800" b="1" i="0" u="none" strike="noStrike" dirty="0">
                        <a:solidFill>
                          <a:srgbClr val="000000"/>
                        </a:solidFill>
                        <a:effectLst/>
                        <a:latin typeface="Arial" panose="020B0604020202020204" pitchFamily="34" charset="0"/>
                        <a:cs typeface="Arial" panose="020B0604020202020204" pitchFamily="34" charset="0"/>
                      </a:endParaRPr>
                    </a:p>
                  </a:txBody>
                  <a:tcPr marL="3084" marR="3084" marT="3084" marB="0" anchor="ctr"/>
                </a:tc>
                <a:extLst>
                  <a:ext uri="{0D108BD9-81ED-4DB2-BD59-A6C34878D82A}">
                    <a16:rowId xmlns:a16="http://schemas.microsoft.com/office/drawing/2014/main" val="683111490"/>
                  </a:ext>
                </a:extLst>
              </a:tr>
              <a:tr h="211768">
                <a:tc>
                  <a:txBody>
                    <a:bodyPr/>
                    <a:lstStyle/>
                    <a:p>
                      <a:pPr algn="ctr" fontAlgn="ctr"/>
                      <a:r>
                        <a:rPr lang="ru-RU" sz="800" u="none" strike="noStrike" dirty="0">
                          <a:effectLst/>
                        </a:rPr>
                        <a:t>1.6</a:t>
                      </a:r>
                      <a:endParaRPr lang="ru-RU" sz="800" b="1" i="0" u="none" strike="noStrike" dirty="0">
                        <a:solidFill>
                          <a:srgbClr val="000000"/>
                        </a:solidFill>
                        <a:effectLst/>
                        <a:latin typeface="Times New Roman" panose="02020603050405020304" pitchFamily="18" charset="0"/>
                      </a:endParaRPr>
                    </a:p>
                  </a:txBody>
                  <a:tcPr marL="3084" marR="3084" marT="3084" marB="0" anchor="ctr"/>
                </a:tc>
                <a:tc>
                  <a:txBody>
                    <a:bodyPr/>
                    <a:lstStyle/>
                    <a:p>
                      <a:pPr algn="l" fontAlgn="ctr"/>
                      <a:r>
                        <a:rPr lang="ru-RU" sz="800" u="none" strike="noStrike">
                          <a:effectLst/>
                          <a:latin typeface="Arial" panose="020B0604020202020204" pitchFamily="34" charset="0"/>
                          <a:cs typeface="Arial" panose="020B0604020202020204" pitchFamily="34" charset="0"/>
                        </a:rPr>
                        <a:t>90% в отношении ЗУ, предназначенных для эксплуатации объектов спорта и спортивных сооружений, находящихся в собственности некоммерческих организаций</a:t>
                      </a:r>
                      <a:endParaRPr lang="ru-RU" sz="800" b="1" i="1" u="none" strike="noStrike">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l" fontAlgn="ctr"/>
                      <a:r>
                        <a:rPr lang="ru-RU" sz="800" u="none" strike="noStrike">
                          <a:effectLst/>
                          <a:latin typeface="Arial" panose="020B0604020202020204" pitchFamily="34" charset="0"/>
                          <a:cs typeface="Arial" panose="020B0604020202020204" pitchFamily="34" charset="0"/>
                        </a:rPr>
                        <a:t>пункт 9.</a:t>
                      </a:r>
                      <a:endParaRPr lang="ru-RU" sz="800" b="1" i="1" u="none" strike="noStrike">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r" fontAlgn="ctr"/>
                      <a:r>
                        <a:rPr lang="ru-RU" sz="800" u="none" strike="noStrike">
                          <a:effectLst/>
                          <a:latin typeface="Arial" panose="020B0604020202020204" pitchFamily="34" charset="0"/>
                          <a:cs typeface="Arial" panose="020B0604020202020204" pitchFamily="34" charset="0"/>
                        </a:rPr>
                        <a:t>1</a:t>
                      </a:r>
                      <a:endParaRPr lang="ru-RU" sz="800" b="1" i="0" u="none" strike="noStrike">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r" fontAlgn="ctr"/>
                      <a:r>
                        <a:rPr lang="ru-RU" sz="800" u="none" strike="noStrike" dirty="0">
                          <a:effectLst/>
                          <a:latin typeface="Arial" panose="020B0604020202020204" pitchFamily="34" charset="0"/>
                          <a:cs typeface="Arial" panose="020B0604020202020204" pitchFamily="34" charset="0"/>
                        </a:rPr>
                        <a:t>0,309</a:t>
                      </a:r>
                      <a:endParaRPr lang="ru-RU" sz="800" b="1" i="0" u="none" strike="noStrike" dirty="0">
                        <a:solidFill>
                          <a:srgbClr val="000000"/>
                        </a:solidFill>
                        <a:effectLst/>
                        <a:latin typeface="Arial" panose="020B0604020202020204" pitchFamily="34" charset="0"/>
                        <a:cs typeface="Arial" panose="020B0604020202020204" pitchFamily="34" charset="0"/>
                      </a:endParaRPr>
                    </a:p>
                  </a:txBody>
                  <a:tcPr marL="3084" marR="3084" marT="3084" marB="0" anchor="ctr"/>
                </a:tc>
                <a:extLst>
                  <a:ext uri="{0D108BD9-81ED-4DB2-BD59-A6C34878D82A}">
                    <a16:rowId xmlns:a16="http://schemas.microsoft.com/office/drawing/2014/main" val="535913112"/>
                  </a:ext>
                </a:extLst>
              </a:tr>
              <a:tr h="316330">
                <a:tc>
                  <a:txBody>
                    <a:bodyPr/>
                    <a:lstStyle/>
                    <a:p>
                      <a:pPr algn="ctr" fontAlgn="ctr"/>
                      <a:r>
                        <a:rPr lang="ru-RU" sz="800" u="none" strike="noStrike" dirty="0">
                          <a:effectLst/>
                        </a:rPr>
                        <a:t>1.7</a:t>
                      </a:r>
                      <a:endParaRPr lang="ru-RU" sz="800" b="1" i="0" u="none" strike="noStrike" dirty="0">
                        <a:solidFill>
                          <a:srgbClr val="000000"/>
                        </a:solidFill>
                        <a:effectLst/>
                        <a:latin typeface="Times New Roman" panose="02020603050405020304" pitchFamily="18" charset="0"/>
                      </a:endParaRPr>
                    </a:p>
                  </a:txBody>
                  <a:tcPr marL="3084" marR="3084" marT="3084" marB="0" anchor="ctr"/>
                </a:tc>
                <a:tc>
                  <a:txBody>
                    <a:bodyPr/>
                    <a:lstStyle/>
                    <a:p>
                      <a:pPr algn="l" fontAlgn="ctr"/>
                      <a:r>
                        <a:rPr lang="ru-RU" sz="800" u="none" strike="noStrike">
                          <a:effectLst/>
                          <a:latin typeface="Arial" panose="020B0604020202020204" pitchFamily="34" charset="0"/>
                          <a:cs typeface="Arial" panose="020B0604020202020204" pitchFamily="34" charset="0"/>
                        </a:rPr>
                        <a:t>40% в отношении земельных участков, находящихся в собственности:</a:t>
                      </a:r>
                      <a:br>
                        <a:rPr lang="ru-RU" sz="800" u="none" strike="noStrike">
                          <a:effectLst/>
                          <a:latin typeface="Arial" panose="020B0604020202020204" pitchFamily="34" charset="0"/>
                          <a:cs typeface="Arial" panose="020B0604020202020204" pitchFamily="34" charset="0"/>
                        </a:rPr>
                      </a:br>
                      <a:r>
                        <a:rPr lang="ru-RU" sz="800" u="none" strike="noStrike">
                          <a:effectLst/>
                          <a:latin typeface="Arial" panose="020B0604020202020204" pitchFamily="34" charset="0"/>
                          <a:cs typeface="Arial" panose="020B0604020202020204" pitchFamily="34" charset="0"/>
                        </a:rPr>
                        <a:t>- федеральных государственных автономных образовательных учреждений высшего образования;</a:t>
                      </a:r>
                      <a:br>
                        <a:rPr lang="ru-RU" sz="800" u="none" strike="noStrike">
                          <a:effectLst/>
                          <a:latin typeface="Arial" panose="020B0604020202020204" pitchFamily="34" charset="0"/>
                          <a:cs typeface="Arial" panose="020B0604020202020204" pitchFamily="34" charset="0"/>
                        </a:rPr>
                      </a:br>
                      <a:r>
                        <a:rPr lang="ru-RU" sz="800" u="none" strike="noStrike">
                          <a:effectLst/>
                          <a:latin typeface="Arial" panose="020B0604020202020204" pitchFamily="34" charset="0"/>
                          <a:cs typeface="Arial" panose="020B0604020202020204" pitchFamily="34" charset="0"/>
                        </a:rPr>
                        <a:t>- федеральных государственных бюджетных образовательных учреждений высшего образования.</a:t>
                      </a:r>
                      <a:endParaRPr lang="ru-RU" sz="800" b="1" i="1" u="none" strike="noStrike">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l" fontAlgn="ctr"/>
                      <a:r>
                        <a:rPr lang="ru-RU" sz="800" u="none" strike="noStrike" dirty="0">
                          <a:effectLst/>
                          <a:latin typeface="Arial" panose="020B0604020202020204" pitchFamily="34" charset="0"/>
                          <a:cs typeface="Arial" panose="020B0604020202020204" pitchFamily="34" charset="0"/>
                        </a:rPr>
                        <a:t>пункт 9.1.</a:t>
                      </a:r>
                      <a:endParaRPr lang="ru-RU" sz="800" b="1" i="1" u="none" strike="noStrike" dirty="0">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r" fontAlgn="ctr"/>
                      <a:r>
                        <a:rPr lang="ru-RU" sz="800" u="none" strike="noStrike">
                          <a:effectLst/>
                          <a:latin typeface="Arial" panose="020B0604020202020204" pitchFamily="34" charset="0"/>
                          <a:cs typeface="Arial" panose="020B0604020202020204" pitchFamily="34" charset="0"/>
                        </a:rPr>
                        <a:t>2</a:t>
                      </a:r>
                      <a:endParaRPr lang="ru-RU" sz="800" b="1" i="0" u="none" strike="noStrike">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r" fontAlgn="ctr"/>
                      <a:r>
                        <a:rPr lang="ru-RU" sz="800" u="none" strike="noStrike" dirty="0">
                          <a:effectLst/>
                          <a:latin typeface="Arial" panose="020B0604020202020204" pitchFamily="34" charset="0"/>
                          <a:cs typeface="Arial" panose="020B0604020202020204" pitchFamily="34" charset="0"/>
                        </a:rPr>
                        <a:t>2,426</a:t>
                      </a:r>
                      <a:endParaRPr lang="ru-RU" sz="800" b="1" i="0" u="none" strike="noStrike" dirty="0">
                        <a:solidFill>
                          <a:srgbClr val="000000"/>
                        </a:solidFill>
                        <a:effectLst/>
                        <a:latin typeface="Arial" panose="020B0604020202020204" pitchFamily="34" charset="0"/>
                        <a:cs typeface="Arial" panose="020B0604020202020204" pitchFamily="34" charset="0"/>
                      </a:endParaRPr>
                    </a:p>
                  </a:txBody>
                  <a:tcPr marL="3084" marR="3084" marT="3084" marB="0" anchor="ctr"/>
                </a:tc>
                <a:extLst>
                  <a:ext uri="{0D108BD9-81ED-4DB2-BD59-A6C34878D82A}">
                    <a16:rowId xmlns:a16="http://schemas.microsoft.com/office/drawing/2014/main" val="3650212084"/>
                  </a:ext>
                </a:extLst>
              </a:tr>
            </a:tbl>
          </a:graphicData>
        </a:graphic>
      </p:graphicFrame>
    </p:spTree>
    <p:extLst>
      <p:ext uri="{BB962C8B-B14F-4D97-AF65-F5344CB8AC3E}">
        <p14:creationId xmlns:p14="http://schemas.microsoft.com/office/powerpoint/2010/main" val="1567283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a:extLst>
              <a:ext uri="{FF2B5EF4-FFF2-40B4-BE49-F238E27FC236}">
                <a16:creationId xmlns:a16="http://schemas.microsoft.com/office/drawing/2014/main" id="{78BDAE16-695D-3675-9E90-B462AC3FE264}"/>
              </a:ext>
            </a:extLst>
          </p:cNvPr>
          <p:cNvGraphicFramePr>
            <a:graphicFrameLocks noGrp="1"/>
          </p:cNvGraphicFramePr>
          <p:nvPr>
            <p:extLst>
              <p:ext uri="{D42A27DB-BD31-4B8C-83A1-F6EECF244321}">
                <p14:modId xmlns:p14="http://schemas.microsoft.com/office/powerpoint/2010/main" val="813991875"/>
              </p:ext>
            </p:extLst>
          </p:nvPr>
        </p:nvGraphicFramePr>
        <p:xfrm>
          <a:off x="355107" y="461639"/>
          <a:ext cx="11469949" cy="3142695"/>
        </p:xfrm>
        <a:graphic>
          <a:graphicData uri="http://schemas.openxmlformats.org/drawingml/2006/table">
            <a:tbl>
              <a:tblPr>
                <a:tableStyleId>{5C22544A-7EE6-4342-B048-85BDC9FD1C3A}</a:tableStyleId>
              </a:tblPr>
              <a:tblGrid>
                <a:gridCol w="410744">
                  <a:extLst>
                    <a:ext uri="{9D8B030D-6E8A-4147-A177-3AD203B41FA5}">
                      <a16:colId xmlns:a16="http://schemas.microsoft.com/office/drawing/2014/main" val="2839747821"/>
                    </a:ext>
                  </a:extLst>
                </a:gridCol>
                <a:gridCol w="6497883">
                  <a:extLst>
                    <a:ext uri="{9D8B030D-6E8A-4147-A177-3AD203B41FA5}">
                      <a16:colId xmlns:a16="http://schemas.microsoft.com/office/drawing/2014/main" val="2896491609"/>
                    </a:ext>
                  </a:extLst>
                </a:gridCol>
                <a:gridCol w="2672776">
                  <a:extLst>
                    <a:ext uri="{9D8B030D-6E8A-4147-A177-3AD203B41FA5}">
                      <a16:colId xmlns:a16="http://schemas.microsoft.com/office/drawing/2014/main" val="3501601943"/>
                    </a:ext>
                  </a:extLst>
                </a:gridCol>
                <a:gridCol w="944273">
                  <a:extLst>
                    <a:ext uri="{9D8B030D-6E8A-4147-A177-3AD203B41FA5}">
                      <a16:colId xmlns:a16="http://schemas.microsoft.com/office/drawing/2014/main" val="4169189769"/>
                    </a:ext>
                  </a:extLst>
                </a:gridCol>
                <a:gridCol w="944273">
                  <a:extLst>
                    <a:ext uri="{9D8B030D-6E8A-4147-A177-3AD203B41FA5}">
                      <a16:colId xmlns:a16="http://schemas.microsoft.com/office/drawing/2014/main" val="3786902407"/>
                    </a:ext>
                  </a:extLst>
                </a:gridCol>
              </a:tblGrid>
              <a:tr h="568993">
                <a:tc>
                  <a:txBody>
                    <a:bodyPr/>
                    <a:lstStyle/>
                    <a:p>
                      <a:pPr algn="ctr" fontAlgn="ctr"/>
                      <a:r>
                        <a:rPr lang="ru-RU" sz="800" b="1" u="none" strike="noStrike" dirty="0">
                          <a:solidFill>
                            <a:schemeClr val="bg1"/>
                          </a:solidFill>
                          <a:effectLst/>
                          <a:latin typeface="Arial" panose="020B0604020202020204" pitchFamily="34" charset="0"/>
                          <a:cs typeface="Arial" panose="020B0604020202020204" pitchFamily="34" charset="0"/>
                        </a:rPr>
                        <a:t>№ п/п</a:t>
                      </a:r>
                      <a:endParaRPr lang="ru-RU" sz="800" b="1" i="0" u="none" strike="noStrike" dirty="0">
                        <a:solidFill>
                          <a:schemeClr val="bg1"/>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ctr" fontAlgn="ctr"/>
                      <a:r>
                        <a:rPr lang="ru-RU" sz="800" b="1" u="none" strike="noStrike" dirty="0">
                          <a:solidFill>
                            <a:schemeClr val="bg1"/>
                          </a:solidFill>
                          <a:effectLst/>
                          <a:latin typeface="Arial" panose="020B0604020202020204" pitchFamily="34" charset="0"/>
                          <a:cs typeface="Arial" panose="020B0604020202020204" pitchFamily="34" charset="0"/>
                        </a:rPr>
                        <a:t>Наименование налоговой льготы</a:t>
                      </a:r>
                      <a:endParaRPr lang="ru-RU" sz="800" b="1" i="0" u="none" strike="noStrike" dirty="0">
                        <a:solidFill>
                          <a:schemeClr val="bg1"/>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ctr" fontAlgn="ctr"/>
                      <a:r>
                        <a:rPr lang="ru-RU" sz="800" b="1" u="none" strike="noStrike">
                          <a:solidFill>
                            <a:schemeClr val="bg1"/>
                          </a:solidFill>
                          <a:effectLst/>
                          <a:latin typeface="Arial" panose="020B0604020202020204" pitchFamily="34" charset="0"/>
                          <a:cs typeface="Arial" panose="020B0604020202020204" pitchFamily="34" charset="0"/>
                        </a:rPr>
                        <a:t>Правовое основание</a:t>
                      </a:r>
                      <a:endParaRPr lang="ru-RU" sz="800" b="1" i="0" u="none" strike="noStrike">
                        <a:solidFill>
                          <a:schemeClr val="bg1"/>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ctr" fontAlgn="ctr"/>
                      <a:r>
                        <a:rPr lang="ru-RU" sz="800" b="1" u="none" strike="noStrike">
                          <a:solidFill>
                            <a:schemeClr val="bg1"/>
                          </a:solidFill>
                          <a:effectLst/>
                          <a:latin typeface="Arial" panose="020B0604020202020204" pitchFamily="34" charset="0"/>
                          <a:cs typeface="Arial" panose="020B0604020202020204" pitchFamily="34" charset="0"/>
                        </a:rPr>
                        <a:t>Количество льготников, ед.</a:t>
                      </a:r>
                      <a:endParaRPr lang="ru-RU" sz="800" b="1" i="0" u="none" strike="noStrike">
                        <a:solidFill>
                          <a:schemeClr val="bg1"/>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ctr" fontAlgn="ctr"/>
                      <a:r>
                        <a:rPr lang="ru-RU" sz="800" b="1" u="none" strike="noStrike" dirty="0">
                          <a:solidFill>
                            <a:schemeClr val="bg1"/>
                          </a:solidFill>
                          <a:effectLst/>
                          <a:latin typeface="Arial" panose="020B0604020202020204" pitchFamily="34" charset="0"/>
                          <a:cs typeface="Arial" panose="020B0604020202020204" pitchFamily="34" charset="0"/>
                        </a:rPr>
                        <a:t>Объем налоговых расходов за 2024 год</a:t>
                      </a:r>
                      <a:endParaRPr lang="ru-RU" sz="800" b="1" i="0" u="none" strike="noStrike" dirty="0">
                        <a:solidFill>
                          <a:schemeClr val="bg1"/>
                        </a:solidFill>
                        <a:effectLst/>
                        <a:latin typeface="Arial" panose="020B0604020202020204" pitchFamily="34" charset="0"/>
                        <a:cs typeface="Arial" panose="020B0604020202020204" pitchFamily="34" charset="0"/>
                      </a:endParaRPr>
                    </a:p>
                  </a:txBody>
                  <a:tcPr marL="3084" marR="3084" marT="3084" marB="0" anchor="ctr"/>
                </a:tc>
                <a:extLst>
                  <a:ext uri="{0D108BD9-81ED-4DB2-BD59-A6C34878D82A}">
                    <a16:rowId xmlns:a16="http://schemas.microsoft.com/office/drawing/2014/main" val="2497768907"/>
                  </a:ext>
                </a:extLst>
              </a:tr>
              <a:tr h="945150">
                <a:tc>
                  <a:txBody>
                    <a:bodyPr/>
                    <a:lstStyle/>
                    <a:p>
                      <a:pPr algn="ctr" fontAlgn="ctr"/>
                      <a:r>
                        <a:rPr lang="ru-RU" sz="800" u="none" strike="noStrike" dirty="0">
                          <a:effectLst/>
                          <a:latin typeface="Arial" panose="020B0604020202020204" pitchFamily="34" charset="0"/>
                          <a:cs typeface="Arial" panose="020B0604020202020204" pitchFamily="34" charset="0"/>
                        </a:rPr>
                        <a:t>2</a:t>
                      </a:r>
                      <a:endParaRPr lang="ru-RU" sz="800" b="1" i="0" u="none" strike="noStrike" dirty="0">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ctr" fontAlgn="ctr"/>
                      <a:r>
                        <a:rPr lang="ru-RU" sz="800" b="1" u="none" strike="noStrike" dirty="0">
                          <a:effectLst/>
                          <a:latin typeface="Arial" panose="020B0604020202020204" pitchFamily="34" charset="0"/>
                          <a:cs typeface="Arial" panose="020B0604020202020204" pitchFamily="34" charset="0"/>
                        </a:rPr>
                        <a:t>Налог на имущество физических лиц</a:t>
                      </a:r>
                      <a:endParaRPr lang="ru-RU" sz="800" b="1" i="0" u="none" strike="noStrike" dirty="0">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l" fontAlgn="ctr"/>
                      <a:r>
                        <a:rPr lang="ru-RU" sz="800" b="1" u="none" strike="noStrike" dirty="0">
                          <a:effectLst/>
                          <a:latin typeface="Arial" panose="020B0604020202020204" pitchFamily="34" charset="0"/>
                          <a:cs typeface="Arial" panose="020B0604020202020204" pitchFamily="34" charset="0"/>
                        </a:rPr>
                        <a:t>Решение Совета депутатов Рузского городского округа МО от 25.10.2017 N 142/13 (с изменениями)</a:t>
                      </a:r>
                      <a:br>
                        <a:rPr lang="ru-RU" sz="800" b="1" u="none" strike="noStrike" dirty="0">
                          <a:effectLst/>
                          <a:latin typeface="Arial" panose="020B0604020202020204" pitchFamily="34" charset="0"/>
                          <a:cs typeface="Arial" panose="020B0604020202020204" pitchFamily="34" charset="0"/>
                        </a:rPr>
                      </a:br>
                      <a:r>
                        <a:rPr lang="ru-RU" sz="800" b="1" u="none" strike="noStrike" dirty="0">
                          <a:effectLst/>
                          <a:latin typeface="Arial" panose="020B0604020202020204" pitchFamily="34" charset="0"/>
                          <a:cs typeface="Arial" panose="020B0604020202020204" pitchFamily="34" charset="0"/>
                        </a:rPr>
                        <a:t>"Об установлении налога на имущество физических лиц на территории Рузского городского округа Московской области"</a:t>
                      </a:r>
                      <a:endParaRPr lang="ru-RU" sz="800" b="1" i="0" u="none" strike="noStrike" dirty="0">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r" fontAlgn="ctr"/>
                      <a:r>
                        <a:rPr lang="ru-RU" sz="800" u="none" strike="noStrike" dirty="0">
                          <a:effectLst/>
                          <a:latin typeface="Arial" panose="020B0604020202020204" pitchFamily="34" charset="0"/>
                          <a:cs typeface="Arial" panose="020B0604020202020204" pitchFamily="34" charset="0"/>
                        </a:rPr>
                        <a:t>0</a:t>
                      </a:r>
                      <a:endParaRPr lang="ru-RU" sz="800" b="1" i="0" u="none" strike="noStrike" dirty="0">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r" fontAlgn="ctr"/>
                      <a:r>
                        <a:rPr lang="ru-RU" sz="800" u="none" strike="noStrike" dirty="0">
                          <a:effectLst/>
                          <a:latin typeface="Arial" panose="020B0604020202020204" pitchFamily="34" charset="0"/>
                          <a:cs typeface="Arial" panose="020B0604020202020204" pitchFamily="34" charset="0"/>
                        </a:rPr>
                        <a:t>0,000</a:t>
                      </a:r>
                      <a:endParaRPr lang="ru-RU" sz="800" b="1" i="0" u="none" strike="noStrike" dirty="0">
                        <a:solidFill>
                          <a:srgbClr val="000000"/>
                        </a:solidFill>
                        <a:effectLst/>
                        <a:latin typeface="Arial" panose="020B0604020202020204" pitchFamily="34" charset="0"/>
                        <a:cs typeface="Arial" panose="020B0604020202020204" pitchFamily="34" charset="0"/>
                      </a:endParaRPr>
                    </a:p>
                  </a:txBody>
                  <a:tcPr marL="3084" marR="3084" marT="3084" marB="0" anchor="ctr"/>
                </a:tc>
                <a:extLst>
                  <a:ext uri="{0D108BD9-81ED-4DB2-BD59-A6C34878D82A}">
                    <a16:rowId xmlns:a16="http://schemas.microsoft.com/office/drawing/2014/main" val="3089100624"/>
                  </a:ext>
                </a:extLst>
              </a:tr>
              <a:tr h="192836">
                <a:tc>
                  <a:txBody>
                    <a:bodyPr/>
                    <a:lstStyle/>
                    <a:p>
                      <a:pPr algn="ctr" fontAlgn="ctr"/>
                      <a:r>
                        <a:rPr lang="ru-RU" sz="800" u="none" strike="noStrike">
                          <a:effectLst/>
                          <a:latin typeface="Arial" panose="020B0604020202020204" pitchFamily="34" charset="0"/>
                          <a:cs typeface="Arial" panose="020B0604020202020204" pitchFamily="34" charset="0"/>
                        </a:rPr>
                        <a:t>2.1</a:t>
                      </a:r>
                      <a:endParaRPr lang="ru-RU" sz="800" b="0" i="0" u="none" strike="noStrike">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ctr" fontAlgn="ctr"/>
                      <a:r>
                        <a:rPr lang="ru-RU" sz="800" u="none" strike="noStrike">
                          <a:effectLst/>
                          <a:latin typeface="Arial" panose="020B0604020202020204" pitchFamily="34" charset="0"/>
                          <a:cs typeface="Arial" panose="020B0604020202020204" pitchFamily="34" charset="0"/>
                        </a:rPr>
                        <a:t>100% в отношении имущества, отнесённого к ветхому и аварийному жилищному фонду</a:t>
                      </a:r>
                      <a:endParaRPr lang="ru-RU" sz="800" b="0" i="0" u="none" strike="noStrike">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l" fontAlgn="ctr"/>
                      <a:r>
                        <a:rPr lang="ru-RU" sz="800" u="none" strike="noStrike">
                          <a:effectLst/>
                          <a:latin typeface="Arial" panose="020B0604020202020204" pitchFamily="34" charset="0"/>
                          <a:cs typeface="Arial" panose="020B0604020202020204" pitchFamily="34" charset="0"/>
                        </a:rPr>
                        <a:t>пункт 4.</a:t>
                      </a:r>
                      <a:endParaRPr lang="ru-RU" sz="800" b="0" i="0" u="none" strike="noStrike">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r" fontAlgn="ctr"/>
                      <a:r>
                        <a:rPr lang="ru-RU" sz="800" u="none" strike="noStrike">
                          <a:effectLst/>
                          <a:latin typeface="Arial" panose="020B0604020202020204" pitchFamily="34" charset="0"/>
                          <a:cs typeface="Arial" panose="020B0604020202020204" pitchFamily="34" charset="0"/>
                        </a:rPr>
                        <a:t>0</a:t>
                      </a:r>
                      <a:endParaRPr lang="ru-RU" sz="800" b="0" i="0" u="none" strike="noStrike">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r" fontAlgn="ctr"/>
                      <a:r>
                        <a:rPr lang="ru-RU" sz="800" u="none" strike="noStrike">
                          <a:effectLst/>
                          <a:latin typeface="Arial" panose="020B0604020202020204" pitchFamily="34" charset="0"/>
                          <a:cs typeface="Arial" panose="020B0604020202020204" pitchFamily="34" charset="0"/>
                        </a:rPr>
                        <a:t>0,000</a:t>
                      </a:r>
                      <a:endParaRPr lang="ru-RU" sz="800" b="0" i="0" u="none" strike="noStrike">
                        <a:solidFill>
                          <a:srgbClr val="000000"/>
                        </a:solidFill>
                        <a:effectLst/>
                        <a:latin typeface="Arial" panose="020B0604020202020204" pitchFamily="34" charset="0"/>
                        <a:cs typeface="Arial" panose="020B0604020202020204" pitchFamily="34" charset="0"/>
                      </a:endParaRPr>
                    </a:p>
                  </a:txBody>
                  <a:tcPr marL="3084" marR="3084" marT="3084" marB="0" anchor="ctr"/>
                </a:tc>
                <a:extLst>
                  <a:ext uri="{0D108BD9-81ED-4DB2-BD59-A6C34878D82A}">
                    <a16:rowId xmlns:a16="http://schemas.microsoft.com/office/drawing/2014/main" val="3051735927"/>
                  </a:ext>
                </a:extLst>
              </a:tr>
              <a:tr h="757071">
                <a:tc>
                  <a:txBody>
                    <a:bodyPr/>
                    <a:lstStyle/>
                    <a:p>
                      <a:pPr algn="ctr" fontAlgn="ctr"/>
                      <a:r>
                        <a:rPr lang="ru-RU" sz="800" u="none" strike="noStrike" dirty="0">
                          <a:effectLst/>
                          <a:latin typeface="Arial" panose="020B0604020202020204" pitchFamily="34" charset="0"/>
                          <a:cs typeface="Arial" panose="020B0604020202020204" pitchFamily="34" charset="0"/>
                        </a:rPr>
                        <a:t>2.2</a:t>
                      </a:r>
                      <a:endParaRPr lang="ru-RU" sz="800" b="0" i="0" u="none" strike="noStrike" dirty="0">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ctr" fontAlgn="ctr"/>
                      <a:r>
                        <a:rPr lang="ru-RU" sz="800" u="none" strike="noStrike">
                          <a:effectLst/>
                          <a:latin typeface="Arial" panose="020B0604020202020204" pitchFamily="34" charset="0"/>
                          <a:cs typeface="Arial" panose="020B0604020202020204" pitchFamily="34" charset="0"/>
                        </a:rPr>
                        <a:t>100% в отношении имущества принадлежащего одному из родителей в многодетной малоимущей семье, имеющей трех и более несовершеннолетних детей, среднедушевой доход которых ниже величины прожиточного минимума, установленной в Московской области на душу населения, в отношении одного объекта налогообложения жилого назначения по выбору налогоплательщика: жилой дом, часть жилого дома, квартира, часть квартиры, комната.</a:t>
                      </a:r>
                      <a:endParaRPr lang="ru-RU" sz="800" b="0" i="0" u="none" strike="noStrike">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l" fontAlgn="ctr"/>
                      <a:r>
                        <a:rPr lang="ru-RU" sz="800" u="none" strike="noStrike" dirty="0">
                          <a:effectLst/>
                          <a:latin typeface="Arial" panose="020B0604020202020204" pitchFamily="34" charset="0"/>
                          <a:cs typeface="Arial" panose="020B0604020202020204" pitchFamily="34" charset="0"/>
                        </a:rPr>
                        <a:t>пункт 4.1.</a:t>
                      </a:r>
                      <a:endParaRPr lang="ru-RU" sz="800" b="0" i="0" u="none" strike="noStrike" dirty="0">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r" fontAlgn="ctr"/>
                      <a:r>
                        <a:rPr lang="ru-RU" sz="800" u="none" strike="noStrike">
                          <a:effectLst/>
                          <a:latin typeface="Arial" panose="020B0604020202020204" pitchFamily="34" charset="0"/>
                          <a:cs typeface="Arial" panose="020B0604020202020204" pitchFamily="34" charset="0"/>
                        </a:rPr>
                        <a:t>0</a:t>
                      </a:r>
                      <a:endParaRPr lang="ru-RU" sz="800" b="0" i="0" u="none" strike="noStrike">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r" fontAlgn="ctr"/>
                      <a:r>
                        <a:rPr lang="ru-RU" sz="800" u="none" strike="noStrike">
                          <a:effectLst/>
                          <a:latin typeface="Arial" panose="020B0604020202020204" pitchFamily="34" charset="0"/>
                          <a:cs typeface="Arial" panose="020B0604020202020204" pitchFamily="34" charset="0"/>
                        </a:rPr>
                        <a:t>0,000</a:t>
                      </a:r>
                      <a:endParaRPr lang="ru-RU" sz="800" b="0" i="0" u="none" strike="noStrike">
                        <a:solidFill>
                          <a:srgbClr val="000000"/>
                        </a:solidFill>
                        <a:effectLst/>
                        <a:latin typeface="Arial" panose="020B0604020202020204" pitchFamily="34" charset="0"/>
                        <a:cs typeface="Arial" panose="020B0604020202020204" pitchFamily="34" charset="0"/>
                      </a:endParaRPr>
                    </a:p>
                  </a:txBody>
                  <a:tcPr marL="3084" marR="3084" marT="3084" marB="0" anchor="ctr"/>
                </a:tc>
                <a:extLst>
                  <a:ext uri="{0D108BD9-81ED-4DB2-BD59-A6C34878D82A}">
                    <a16:rowId xmlns:a16="http://schemas.microsoft.com/office/drawing/2014/main" val="1276888029"/>
                  </a:ext>
                </a:extLst>
              </a:tr>
              <a:tr h="192836">
                <a:tc>
                  <a:txBody>
                    <a:bodyPr/>
                    <a:lstStyle/>
                    <a:p>
                      <a:pPr algn="ctr" fontAlgn="ctr"/>
                      <a:r>
                        <a:rPr lang="ru-RU" sz="800" u="none" strike="noStrike">
                          <a:effectLst/>
                          <a:latin typeface="Arial" panose="020B0604020202020204" pitchFamily="34" charset="0"/>
                          <a:cs typeface="Arial" panose="020B0604020202020204" pitchFamily="34" charset="0"/>
                        </a:rPr>
                        <a:t>3</a:t>
                      </a:r>
                      <a:endParaRPr lang="ru-RU" sz="800" b="1" i="0" u="none" strike="noStrike">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ctr" fontAlgn="ctr"/>
                      <a:r>
                        <a:rPr lang="ru-RU" sz="800" u="none" strike="noStrike">
                          <a:effectLst/>
                          <a:latin typeface="Arial" panose="020B0604020202020204" pitchFamily="34" charset="0"/>
                          <a:cs typeface="Arial" panose="020B0604020202020204" pitchFamily="34" charset="0"/>
                        </a:rPr>
                        <a:t>Единый сельскохозяйственный налог</a:t>
                      </a:r>
                      <a:endParaRPr lang="ru-RU" sz="800" b="1" i="0" u="none" strike="noStrike">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l" fontAlgn="ctr"/>
                      <a:r>
                        <a:rPr lang="ru-RU" sz="800" u="none" strike="noStrike" dirty="0">
                          <a:effectLst/>
                          <a:latin typeface="Arial" panose="020B0604020202020204" pitchFamily="34" charset="0"/>
                          <a:cs typeface="Arial" panose="020B0604020202020204" pitchFamily="34" charset="0"/>
                        </a:rPr>
                        <a:t> </a:t>
                      </a:r>
                      <a:endParaRPr lang="ru-RU" sz="800" b="0" i="0" u="none" strike="noStrike" dirty="0">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r" fontAlgn="ctr"/>
                      <a:r>
                        <a:rPr lang="ru-RU" sz="800" u="none" strike="noStrike">
                          <a:effectLst/>
                          <a:latin typeface="Arial" panose="020B0604020202020204" pitchFamily="34" charset="0"/>
                          <a:cs typeface="Arial" panose="020B0604020202020204" pitchFamily="34" charset="0"/>
                        </a:rPr>
                        <a:t>0</a:t>
                      </a:r>
                      <a:endParaRPr lang="ru-RU" sz="800" b="1" i="0" u="none" strike="noStrike">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r" fontAlgn="ctr"/>
                      <a:r>
                        <a:rPr lang="ru-RU" sz="800" u="none" strike="noStrike">
                          <a:effectLst/>
                          <a:latin typeface="Arial" panose="020B0604020202020204" pitchFamily="34" charset="0"/>
                          <a:cs typeface="Arial" panose="020B0604020202020204" pitchFamily="34" charset="0"/>
                        </a:rPr>
                        <a:t>0,000</a:t>
                      </a:r>
                      <a:endParaRPr lang="ru-RU" sz="800" b="1" i="0" u="none" strike="noStrike">
                        <a:solidFill>
                          <a:srgbClr val="000000"/>
                        </a:solidFill>
                        <a:effectLst/>
                        <a:latin typeface="Arial" panose="020B0604020202020204" pitchFamily="34" charset="0"/>
                        <a:cs typeface="Arial" panose="020B0604020202020204" pitchFamily="34" charset="0"/>
                      </a:endParaRPr>
                    </a:p>
                  </a:txBody>
                  <a:tcPr marL="3084" marR="3084" marT="3084" marB="0" anchor="ctr"/>
                </a:tc>
                <a:extLst>
                  <a:ext uri="{0D108BD9-81ED-4DB2-BD59-A6C34878D82A}">
                    <a16:rowId xmlns:a16="http://schemas.microsoft.com/office/drawing/2014/main" val="4175825218"/>
                  </a:ext>
                </a:extLst>
              </a:tr>
              <a:tr h="192836">
                <a:tc>
                  <a:txBody>
                    <a:bodyPr/>
                    <a:lstStyle/>
                    <a:p>
                      <a:pPr algn="ctr" fontAlgn="ctr"/>
                      <a:r>
                        <a:rPr lang="ru-RU" sz="800" u="none" strike="noStrike" dirty="0">
                          <a:effectLst/>
                          <a:latin typeface="Arial" panose="020B0604020202020204" pitchFamily="34" charset="0"/>
                          <a:cs typeface="Arial" panose="020B0604020202020204" pitchFamily="34" charset="0"/>
                        </a:rPr>
                        <a:t>3.1</a:t>
                      </a:r>
                      <a:endParaRPr lang="ru-RU" sz="800" b="0" i="0" u="none" strike="noStrike" dirty="0">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ctr" fontAlgn="ctr"/>
                      <a:r>
                        <a:rPr lang="ru-RU" sz="800" u="none" strike="noStrike">
                          <a:effectLst/>
                          <a:latin typeface="Arial" panose="020B0604020202020204" pitchFamily="34" charset="0"/>
                          <a:cs typeface="Arial" panose="020B0604020202020204" pitchFamily="34" charset="0"/>
                        </a:rPr>
                        <a:t>Не предоставлялись</a:t>
                      </a:r>
                      <a:endParaRPr lang="ru-RU" sz="800" b="0" i="0" u="none" strike="noStrike">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l" fontAlgn="ctr"/>
                      <a:r>
                        <a:rPr lang="ru-RU" sz="800" u="none" strike="noStrike" dirty="0">
                          <a:effectLst/>
                          <a:latin typeface="Arial" panose="020B0604020202020204" pitchFamily="34" charset="0"/>
                          <a:cs typeface="Arial" panose="020B0604020202020204" pitchFamily="34" charset="0"/>
                        </a:rPr>
                        <a:t> </a:t>
                      </a:r>
                      <a:endParaRPr lang="ru-RU" sz="800" b="0" i="0" u="none" strike="noStrike" dirty="0">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r" fontAlgn="ctr"/>
                      <a:r>
                        <a:rPr lang="ru-RU" sz="800" u="none" strike="noStrike">
                          <a:effectLst/>
                          <a:latin typeface="Arial" panose="020B0604020202020204" pitchFamily="34" charset="0"/>
                          <a:cs typeface="Arial" panose="020B0604020202020204" pitchFamily="34" charset="0"/>
                        </a:rPr>
                        <a:t>0</a:t>
                      </a:r>
                      <a:endParaRPr lang="ru-RU" sz="800" b="0" i="0" u="none" strike="noStrike">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r" fontAlgn="ctr"/>
                      <a:r>
                        <a:rPr lang="ru-RU" sz="800" u="none" strike="noStrike">
                          <a:effectLst/>
                          <a:latin typeface="Arial" panose="020B0604020202020204" pitchFamily="34" charset="0"/>
                          <a:cs typeface="Arial" panose="020B0604020202020204" pitchFamily="34" charset="0"/>
                        </a:rPr>
                        <a:t>0,000</a:t>
                      </a:r>
                      <a:endParaRPr lang="ru-RU" sz="800" b="0" i="0" u="none" strike="noStrike">
                        <a:solidFill>
                          <a:srgbClr val="000000"/>
                        </a:solidFill>
                        <a:effectLst/>
                        <a:latin typeface="Arial" panose="020B0604020202020204" pitchFamily="34" charset="0"/>
                        <a:cs typeface="Arial" panose="020B0604020202020204" pitchFamily="34" charset="0"/>
                      </a:endParaRPr>
                    </a:p>
                  </a:txBody>
                  <a:tcPr marL="3084" marR="3084" marT="3084" marB="0" anchor="ctr"/>
                </a:tc>
                <a:extLst>
                  <a:ext uri="{0D108BD9-81ED-4DB2-BD59-A6C34878D82A}">
                    <a16:rowId xmlns:a16="http://schemas.microsoft.com/office/drawing/2014/main" val="3827313695"/>
                  </a:ext>
                </a:extLst>
              </a:tr>
              <a:tr h="292973">
                <a:tc>
                  <a:txBody>
                    <a:bodyPr/>
                    <a:lstStyle/>
                    <a:p>
                      <a:pPr algn="l" fontAlgn="ctr"/>
                      <a:r>
                        <a:rPr lang="ru-RU" sz="800" u="none" strike="noStrike" dirty="0">
                          <a:effectLst/>
                          <a:latin typeface="Arial" panose="020B0604020202020204" pitchFamily="34" charset="0"/>
                          <a:cs typeface="Arial" panose="020B0604020202020204" pitchFamily="34" charset="0"/>
                        </a:rPr>
                        <a:t> </a:t>
                      </a:r>
                      <a:endParaRPr lang="ru-RU" sz="800" b="0" i="0" u="none" strike="noStrike" dirty="0">
                        <a:solidFill>
                          <a:srgbClr val="000000"/>
                        </a:solidFill>
                        <a:effectLst/>
                        <a:latin typeface="Arial" panose="020B0604020202020204" pitchFamily="34" charset="0"/>
                        <a:cs typeface="Arial" panose="020B0604020202020204" pitchFamily="34" charset="0"/>
                      </a:endParaRPr>
                    </a:p>
                  </a:txBody>
                  <a:tcPr marL="3084" marR="3084" marT="3084" marB="0" anchor="ctr"/>
                </a:tc>
                <a:tc gridSpan="2">
                  <a:txBody>
                    <a:bodyPr/>
                    <a:lstStyle/>
                    <a:p>
                      <a:pPr algn="l" fontAlgn="ctr"/>
                      <a:r>
                        <a:rPr lang="ru-RU" sz="800" u="none" strike="noStrike" dirty="0">
                          <a:effectLst/>
                          <a:latin typeface="Arial" panose="020B0604020202020204" pitchFamily="34" charset="0"/>
                          <a:cs typeface="Arial" panose="020B0604020202020204" pitchFamily="34" charset="0"/>
                        </a:rPr>
                        <a:t>ИТОГО налоговых льгот, предоставляемых в соответствии с решениями, принятыми органами местного самоуправления Московской области</a:t>
                      </a:r>
                      <a:endParaRPr lang="ru-RU" sz="800" b="1" i="0" u="none" strike="noStrike" dirty="0">
                        <a:solidFill>
                          <a:srgbClr val="000000"/>
                        </a:solidFill>
                        <a:effectLst/>
                        <a:latin typeface="Arial" panose="020B0604020202020204" pitchFamily="34" charset="0"/>
                        <a:cs typeface="Arial" panose="020B0604020202020204" pitchFamily="34" charset="0"/>
                      </a:endParaRPr>
                    </a:p>
                  </a:txBody>
                  <a:tcPr marL="3084" marR="3084" marT="3084" marB="0" anchor="ctr"/>
                </a:tc>
                <a:tc hMerge="1">
                  <a:txBody>
                    <a:bodyPr/>
                    <a:lstStyle/>
                    <a:p>
                      <a:endParaRPr lang="ru-RU"/>
                    </a:p>
                  </a:txBody>
                  <a:tcPr/>
                </a:tc>
                <a:tc>
                  <a:txBody>
                    <a:bodyPr/>
                    <a:lstStyle/>
                    <a:p>
                      <a:pPr algn="r" fontAlgn="ctr"/>
                      <a:r>
                        <a:rPr lang="ru-RU" sz="800" u="none" strike="noStrike" dirty="0">
                          <a:effectLst/>
                          <a:latin typeface="Arial" panose="020B0604020202020204" pitchFamily="34" charset="0"/>
                          <a:cs typeface="Arial" panose="020B0604020202020204" pitchFamily="34" charset="0"/>
                        </a:rPr>
                        <a:t>2 159</a:t>
                      </a:r>
                      <a:endParaRPr lang="ru-RU" sz="800" b="0" i="0" u="none" strike="noStrike" dirty="0">
                        <a:solidFill>
                          <a:srgbClr val="000000"/>
                        </a:solidFill>
                        <a:effectLst/>
                        <a:latin typeface="Arial" panose="020B0604020202020204" pitchFamily="34" charset="0"/>
                        <a:cs typeface="Arial" panose="020B0604020202020204" pitchFamily="34" charset="0"/>
                      </a:endParaRPr>
                    </a:p>
                  </a:txBody>
                  <a:tcPr marL="3084" marR="3084" marT="3084" marB="0" anchor="ctr"/>
                </a:tc>
                <a:tc>
                  <a:txBody>
                    <a:bodyPr/>
                    <a:lstStyle/>
                    <a:p>
                      <a:pPr algn="r" fontAlgn="ctr"/>
                      <a:r>
                        <a:rPr lang="ru-RU" sz="800" u="none" strike="noStrike" dirty="0">
                          <a:effectLst/>
                          <a:latin typeface="Arial" panose="020B0604020202020204" pitchFamily="34" charset="0"/>
                          <a:cs typeface="Arial" panose="020B0604020202020204" pitchFamily="34" charset="0"/>
                        </a:rPr>
                        <a:t>65,705</a:t>
                      </a:r>
                      <a:endParaRPr lang="ru-RU" sz="800" b="0" i="0" u="none" strike="noStrike" dirty="0">
                        <a:solidFill>
                          <a:srgbClr val="000000"/>
                        </a:solidFill>
                        <a:effectLst/>
                        <a:latin typeface="Arial" panose="020B0604020202020204" pitchFamily="34" charset="0"/>
                        <a:cs typeface="Arial" panose="020B0604020202020204" pitchFamily="34" charset="0"/>
                      </a:endParaRPr>
                    </a:p>
                  </a:txBody>
                  <a:tcPr marL="3084" marR="3084" marT="3084" marB="0" anchor="ctr"/>
                </a:tc>
                <a:extLst>
                  <a:ext uri="{0D108BD9-81ED-4DB2-BD59-A6C34878D82A}">
                    <a16:rowId xmlns:a16="http://schemas.microsoft.com/office/drawing/2014/main" val="2546312135"/>
                  </a:ext>
                </a:extLst>
              </a:tr>
            </a:tbl>
          </a:graphicData>
        </a:graphic>
      </p:graphicFrame>
    </p:spTree>
    <p:extLst>
      <p:ext uri="{BB962C8B-B14F-4D97-AF65-F5344CB8AC3E}">
        <p14:creationId xmlns:p14="http://schemas.microsoft.com/office/powerpoint/2010/main" val="1276532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a:extLst>
              <a:ext uri="{FF2B5EF4-FFF2-40B4-BE49-F238E27FC236}">
                <a16:creationId xmlns:a16="http://schemas.microsoft.com/office/drawing/2014/main" id="{CBC488CD-25EF-B4B1-D790-8431609EEB05}"/>
              </a:ext>
            </a:extLst>
          </p:cNvPr>
          <p:cNvGraphicFramePr/>
          <p:nvPr>
            <p:extLst>
              <p:ext uri="{D42A27DB-BD31-4B8C-83A1-F6EECF244321}">
                <p14:modId xmlns:p14="http://schemas.microsoft.com/office/powerpoint/2010/main" val="1708032795"/>
              </p:ext>
            </p:extLst>
          </p:nvPr>
        </p:nvGraphicFramePr>
        <p:xfrm>
          <a:off x="323527" y="692696"/>
          <a:ext cx="11135833" cy="605433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DA44D200-3621-46A1-CF3E-519702D17C92}"/>
              </a:ext>
            </a:extLst>
          </p:cNvPr>
          <p:cNvSpPr txBox="1"/>
          <p:nvPr/>
        </p:nvSpPr>
        <p:spPr>
          <a:xfrm>
            <a:off x="2916455" y="0"/>
            <a:ext cx="6229951" cy="523220"/>
          </a:xfrm>
          <a:prstGeom prst="rect">
            <a:avLst/>
          </a:prstGeom>
          <a:noFill/>
        </p:spPr>
        <p:txBody>
          <a:bodyPr wrap="square">
            <a:spAutoFit/>
          </a:bodyPr>
          <a:lstStyle/>
          <a:p>
            <a:pPr algn="ctr"/>
            <a:r>
              <a:rPr lang="ru-RU" sz="2800" dirty="0">
                <a:solidFill>
                  <a:schemeClr val="accent4">
                    <a:lumMod val="50000"/>
                  </a:schemeClr>
                </a:solidFill>
                <a:latin typeface="Arial" panose="020B0604020202020204" pitchFamily="34" charset="0"/>
                <a:cs typeface="Arial" panose="020B0604020202020204" pitchFamily="34" charset="0"/>
              </a:rPr>
              <a:t>Структура расходов бюджета</a:t>
            </a:r>
          </a:p>
        </p:txBody>
      </p:sp>
    </p:spTree>
    <p:extLst>
      <p:ext uri="{BB962C8B-B14F-4D97-AF65-F5344CB8AC3E}">
        <p14:creationId xmlns:p14="http://schemas.microsoft.com/office/powerpoint/2010/main" val="1173484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95C7E0A-9831-2F29-3528-E795BBEF75F5}"/>
              </a:ext>
            </a:extLst>
          </p:cNvPr>
          <p:cNvSpPr>
            <a:spLocks noGrp="1"/>
          </p:cNvSpPr>
          <p:nvPr>
            <p:ph type="title"/>
          </p:nvPr>
        </p:nvSpPr>
        <p:spPr>
          <a:xfrm>
            <a:off x="1202919" y="284176"/>
            <a:ext cx="9784080" cy="851605"/>
          </a:xfrm>
        </p:spPr>
        <p:txBody>
          <a:bodyPr>
            <a:normAutofit fontScale="90000"/>
          </a:bodyPr>
          <a:lstStyle/>
          <a:p>
            <a:pPr algn="ctr"/>
            <a:r>
              <a:rPr lang="ru-RU" sz="2000" dirty="0">
                <a:latin typeface="Arial" panose="020B0604020202020204" pitchFamily="34" charset="0"/>
                <a:cs typeface="Arial" panose="020B0604020202020204" pitchFamily="34" charset="0"/>
              </a:rPr>
              <a:t>Сведения о расходах бюджета по разделам и подразделам классификации расходов бюджета по сравнению с плановыми назначениями и прошлым годом (млн. рублей)</a:t>
            </a:r>
          </a:p>
        </p:txBody>
      </p:sp>
      <p:graphicFrame>
        <p:nvGraphicFramePr>
          <p:cNvPr id="3" name="Таблица 2">
            <a:extLst>
              <a:ext uri="{FF2B5EF4-FFF2-40B4-BE49-F238E27FC236}">
                <a16:creationId xmlns:a16="http://schemas.microsoft.com/office/drawing/2014/main" id="{0AC6AAD5-7DA2-3DE8-DEF2-111ECA5A22C4}"/>
              </a:ext>
            </a:extLst>
          </p:cNvPr>
          <p:cNvGraphicFramePr>
            <a:graphicFrameLocks noGrp="1"/>
          </p:cNvGraphicFramePr>
          <p:nvPr>
            <p:extLst>
              <p:ext uri="{D42A27DB-BD31-4B8C-83A1-F6EECF244321}">
                <p14:modId xmlns:p14="http://schemas.microsoft.com/office/powerpoint/2010/main" val="1501102787"/>
              </p:ext>
            </p:extLst>
          </p:nvPr>
        </p:nvGraphicFramePr>
        <p:xfrm>
          <a:off x="250825" y="1266737"/>
          <a:ext cx="11655626" cy="5244073"/>
        </p:xfrm>
        <a:graphic>
          <a:graphicData uri="http://schemas.openxmlformats.org/drawingml/2006/table">
            <a:tbl>
              <a:tblPr firstRow="1" bandRow="1">
                <a:tableStyleId>{5C22544A-7EE6-4342-B048-85BDC9FD1C3A}</a:tableStyleId>
              </a:tblPr>
              <a:tblGrid>
                <a:gridCol w="6309773">
                  <a:extLst>
                    <a:ext uri="{9D8B030D-6E8A-4147-A177-3AD203B41FA5}">
                      <a16:colId xmlns:a16="http://schemas.microsoft.com/office/drawing/2014/main" val="20000"/>
                    </a:ext>
                  </a:extLst>
                </a:gridCol>
                <a:gridCol w="1349406">
                  <a:extLst>
                    <a:ext uri="{9D8B030D-6E8A-4147-A177-3AD203B41FA5}">
                      <a16:colId xmlns:a16="http://schemas.microsoft.com/office/drawing/2014/main" val="20001"/>
                    </a:ext>
                  </a:extLst>
                </a:gridCol>
                <a:gridCol w="1367161">
                  <a:extLst>
                    <a:ext uri="{9D8B030D-6E8A-4147-A177-3AD203B41FA5}">
                      <a16:colId xmlns:a16="http://schemas.microsoft.com/office/drawing/2014/main" val="20002"/>
                    </a:ext>
                  </a:extLst>
                </a:gridCol>
                <a:gridCol w="1173976">
                  <a:extLst>
                    <a:ext uri="{9D8B030D-6E8A-4147-A177-3AD203B41FA5}">
                      <a16:colId xmlns:a16="http://schemas.microsoft.com/office/drawing/2014/main" val="20003"/>
                    </a:ext>
                  </a:extLst>
                </a:gridCol>
                <a:gridCol w="1455310">
                  <a:extLst>
                    <a:ext uri="{9D8B030D-6E8A-4147-A177-3AD203B41FA5}">
                      <a16:colId xmlns:a16="http://schemas.microsoft.com/office/drawing/2014/main" val="20004"/>
                    </a:ext>
                  </a:extLst>
                </a:gridCol>
              </a:tblGrid>
              <a:tr h="307161">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a:latin typeface="Times New Roman" pitchFamily="18" charset="0"/>
                          <a:cs typeface="Times New Roman" pitchFamily="18" charset="0"/>
                        </a:rPr>
                        <a:t>Наименование разделов и подразделов классификации расходов бюджета</a:t>
                      </a:r>
                    </a:p>
                    <a:p>
                      <a:pPr algn="ctr"/>
                      <a:endParaRPr lang="ru-RU" sz="1400" dirty="0">
                        <a:latin typeface="Times New Roman" pitchFamily="18" charset="0"/>
                        <a:cs typeface="Times New Roman" pitchFamily="18" charset="0"/>
                      </a:endParaRPr>
                    </a:p>
                    <a:p>
                      <a:pPr algn="ctr"/>
                      <a:endParaRPr lang="ru-RU" sz="1400" dirty="0">
                        <a:latin typeface="Times New Roman" pitchFamily="18" charset="0"/>
                        <a:cs typeface="Times New Roman" pitchFamily="18" charset="0"/>
                      </a:endParaRPr>
                    </a:p>
                  </a:txBody>
                  <a:tcPr marL="91432" marR="91432" marT="45715" marB="45715"/>
                </a:tc>
                <a:tc rowSpan="2">
                  <a:txBody>
                    <a:bodyPr/>
                    <a:lstStyle/>
                    <a:p>
                      <a:pPr algn="ctr"/>
                      <a:r>
                        <a:rPr lang="ru-RU" sz="1400" dirty="0">
                          <a:latin typeface="Times New Roman" pitchFamily="18" charset="0"/>
                          <a:cs typeface="Times New Roman" pitchFamily="18" charset="0"/>
                        </a:rPr>
                        <a:t>Отчет </a:t>
                      </a:r>
                    </a:p>
                    <a:p>
                      <a:pPr algn="ctr"/>
                      <a:r>
                        <a:rPr lang="ru-RU" sz="1400" dirty="0">
                          <a:latin typeface="Times New Roman" pitchFamily="18" charset="0"/>
                          <a:cs typeface="Times New Roman" pitchFamily="18" charset="0"/>
                        </a:rPr>
                        <a:t>2023 год Исполнено</a:t>
                      </a:r>
                    </a:p>
                  </a:txBody>
                  <a:tcPr marL="91432" marR="91432" marT="45715" marB="45715"/>
                </a:tc>
                <a:tc gridSpan="3">
                  <a:txBody>
                    <a:bodyPr/>
                    <a:lstStyle/>
                    <a:p>
                      <a:pPr algn="ctr"/>
                      <a:r>
                        <a:rPr lang="ru-RU" sz="1400" dirty="0">
                          <a:latin typeface="Times New Roman" pitchFamily="18" charset="0"/>
                          <a:cs typeface="Times New Roman" pitchFamily="18" charset="0"/>
                        </a:rPr>
                        <a:t>Отчет 2024 год</a:t>
                      </a:r>
                    </a:p>
                  </a:txBody>
                  <a:tcPr marL="91432" marR="91432" marT="45715" marB="45715"/>
                </a:tc>
                <a:tc hMerge="1">
                  <a:txBody>
                    <a:bodyPr/>
                    <a:lstStyle/>
                    <a:p>
                      <a:endParaRPr lang="ru-RU" sz="1100" dirty="0"/>
                    </a:p>
                  </a:txBody>
                  <a:tcPr/>
                </a:tc>
                <a:tc hMerge="1">
                  <a:txBody>
                    <a:bodyPr/>
                    <a:lstStyle/>
                    <a:p>
                      <a:endParaRPr lang="ru-RU" dirty="0"/>
                    </a:p>
                  </a:txBody>
                  <a:tcPr/>
                </a:tc>
                <a:extLst>
                  <a:ext uri="{0D108BD9-81ED-4DB2-BD59-A6C34878D82A}">
                    <a16:rowId xmlns:a16="http://schemas.microsoft.com/office/drawing/2014/main" val="10000"/>
                  </a:ext>
                </a:extLst>
              </a:tr>
              <a:tr h="521232">
                <a:tc vMerge="1">
                  <a:txBody>
                    <a:bodyPr/>
                    <a:lstStyle/>
                    <a:p>
                      <a:endParaRPr lang="ru-RU" dirty="0"/>
                    </a:p>
                  </a:txBody>
                  <a:tcPr/>
                </a:tc>
                <a:tc vMerge="1">
                  <a:txBody>
                    <a:bodyPr/>
                    <a:lstStyle/>
                    <a:p>
                      <a:endParaRPr lang="ru-RU" dirty="0"/>
                    </a:p>
                  </a:txBody>
                  <a:tcPr/>
                </a:tc>
                <a:tc>
                  <a:txBody>
                    <a:bodyPr/>
                    <a:lstStyle/>
                    <a:p>
                      <a:pPr algn="ctr"/>
                      <a:r>
                        <a:rPr lang="ru-RU" sz="1400" dirty="0">
                          <a:solidFill>
                            <a:schemeClr val="bg1"/>
                          </a:solidFill>
                          <a:latin typeface="Times New Roman" pitchFamily="18" charset="0"/>
                          <a:cs typeface="Times New Roman" pitchFamily="18" charset="0"/>
                        </a:rPr>
                        <a:t>Плановые назначения </a:t>
                      </a:r>
                    </a:p>
                  </a:txBody>
                  <a:tcPr marL="91432" marR="91432" marT="45715" marB="45715">
                    <a:solidFill>
                      <a:schemeClr val="accent1"/>
                    </a:solidFill>
                  </a:tcPr>
                </a:tc>
                <a:tc>
                  <a:txBody>
                    <a:bodyPr/>
                    <a:lstStyle/>
                    <a:p>
                      <a:pPr algn="ctr"/>
                      <a:r>
                        <a:rPr lang="ru-RU" sz="1400" dirty="0">
                          <a:solidFill>
                            <a:schemeClr val="bg1"/>
                          </a:solidFill>
                          <a:latin typeface="Times New Roman" pitchFamily="18" charset="0"/>
                          <a:cs typeface="Times New Roman" pitchFamily="18" charset="0"/>
                        </a:rPr>
                        <a:t>Исполнено</a:t>
                      </a:r>
                    </a:p>
                  </a:txBody>
                  <a:tcPr marL="91432" marR="91432" marT="45715" marB="45715">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dirty="0">
                          <a:solidFill>
                            <a:schemeClr val="bg1"/>
                          </a:solidFill>
                          <a:latin typeface="Times New Roman" pitchFamily="18" charset="0"/>
                          <a:cs typeface="Times New Roman" pitchFamily="18" charset="0"/>
                        </a:rPr>
                        <a:t>% исполнения к плановым назначениям</a:t>
                      </a:r>
                    </a:p>
                  </a:txBody>
                  <a:tcPr marL="91432" marR="91432" marT="45715" marB="45715">
                    <a:solidFill>
                      <a:schemeClr val="accent1"/>
                    </a:solidFill>
                  </a:tcPr>
                </a:tc>
                <a:extLst>
                  <a:ext uri="{0D108BD9-81ED-4DB2-BD59-A6C34878D82A}">
                    <a16:rowId xmlns:a16="http://schemas.microsoft.com/office/drawing/2014/main" val="10001"/>
                  </a:ext>
                </a:extLst>
              </a:tr>
              <a:tr h="526031">
                <a:tc>
                  <a:txBody>
                    <a:bodyPr/>
                    <a:lstStyle/>
                    <a:p>
                      <a:r>
                        <a:rPr lang="ru-RU" sz="1300" b="1" dirty="0">
                          <a:latin typeface="Times New Roman" pitchFamily="18" charset="0"/>
                          <a:cs typeface="Times New Roman" pitchFamily="18" charset="0"/>
                        </a:rPr>
                        <a:t>Общегосударственные вопросы всего, </a:t>
                      </a:r>
                    </a:p>
                    <a:p>
                      <a:r>
                        <a:rPr lang="ru-RU" sz="1300" b="1" dirty="0">
                          <a:latin typeface="Times New Roman" pitchFamily="18" charset="0"/>
                          <a:cs typeface="Times New Roman" pitchFamily="18" charset="0"/>
                        </a:rPr>
                        <a:t>в том числе</a:t>
                      </a:r>
                    </a:p>
                  </a:txBody>
                  <a:tcPr marL="91432" marR="91432" marT="45715" marB="45715"/>
                </a:tc>
                <a:tc>
                  <a:txBody>
                    <a:bodyPr/>
                    <a:lstStyle/>
                    <a:p>
                      <a:pPr algn="ctr"/>
                      <a:r>
                        <a:rPr lang="ru-RU" sz="1800" b="1" dirty="0">
                          <a:latin typeface="Times New Roman" pitchFamily="18" charset="0"/>
                          <a:cs typeface="Times New Roman" pitchFamily="18" charset="0"/>
                        </a:rPr>
                        <a:t>586,9</a:t>
                      </a:r>
                    </a:p>
                  </a:txBody>
                  <a:tcPr marL="91432" marR="91432" marT="45715" marB="45715"/>
                </a:tc>
                <a:tc>
                  <a:txBody>
                    <a:bodyPr/>
                    <a:lstStyle/>
                    <a:p>
                      <a:pPr algn="ctr"/>
                      <a:r>
                        <a:rPr lang="ru-RU" sz="1800" b="1" dirty="0">
                          <a:latin typeface="Times New Roman" pitchFamily="18" charset="0"/>
                          <a:cs typeface="Times New Roman" pitchFamily="18" charset="0"/>
                        </a:rPr>
                        <a:t>768,6</a:t>
                      </a:r>
                    </a:p>
                  </a:txBody>
                  <a:tcPr marL="91432" marR="91432" marT="45715" marB="45715"/>
                </a:tc>
                <a:tc>
                  <a:txBody>
                    <a:bodyPr/>
                    <a:lstStyle/>
                    <a:p>
                      <a:pPr algn="ctr"/>
                      <a:r>
                        <a:rPr lang="ru-RU" sz="1800" b="1" dirty="0">
                          <a:latin typeface="Times New Roman" pitchFamily="18" charset="0"/>
                          <a:cs typeface="Times New Roman" pitchFamily="18" charset="0"/>
                        </a:rPr>
                        <a:t>677,0</a:t>
                      </a:r>
                    </a:p>
                  </a:txBody>
                  <a:tcPr marL="91432" marR="91432" marT="45715" marB="45715"/>
                </a:tc>
                <a:tc>
                  <a:txBody>
                    <a:bodyPr/>
                    <a:lstStyle/>
                    <a:p>
                      <a:pPr algn="ctr"/>
                      <a:r>
                        <a:rPr lang="ru-RU" sz="1800" b="1" dirty="0">
                          <a:latin typeface="Times New Roman" pitchFamily="18" charset="0"/>
                          <a:cs typeface="Times New Roman" pitchFamily="18" charset="0"/>
                        </a:rPr>
                        <a:t>88,1</a:t>
                      </a:r>
                    </a:p>
                  </a:txBody>
                  <a:tcPr marL="91432" marR="91432" marT="45715" marB="45715"/>
                </a:tc>
                <a:extLst>
                  <a:ext uri="{0D108BD9-81ED-4DB2-BD59-A6C34878D82A}">
                    <a16:rowId xmlns:a16="http://schemas.microsoft.com/office/drawing/2014/main" val="10002"/>
                  </a:ext>
                </a:extLst>
              </a:tr>
              <a:tr h="460747">
                <a:tc>
                  <a:txBody>
                    <a:bodyPr/>
                    <a:lstStyle/>
                    <a:p>
                      <a:r>
                        <a:rPr lang="ru-RU" sz="1200" dirty="0">
                          <a:latin typeface="Times New Roman" pitchFamily="18" charset="0"/>
                          <a:cs typeface="Times New Roman" pitchFamily="18" charset="0"/>
                        </a:rPr>
                        <a:t>Функционирование высшего должностного лица субъекта Российской Федерации и муниципального образования</a:t>
                      </a:r>
                    </a:p>
                  </a:txBody>
                  <a:tcPr marL="91432" marR="91432" marT="45715" marB="45715"/>
                </a:tc>
                <a:tc>
                  <a:txBody>
                    <a:bodyPr/>
                    <a:lstStyle/>
                    <a:p>
                      <a:pPr algn="ctr"/>
                      <a:r>
                        <a:rPr lang="ru-RU" sz="1800" dirty="0">
                          <a:latin typeface="Times New Roman" pitchFamily="18" charset="0"/>
                          <a:cs typeface="Times New Roman" pitchFamily="18" charset="0"/>
                        </a:rPr>
                        <a:t>3,6</a:t>
                      </a:r>
                    </a:p>
                  </a:txBody>
                  <a:tcPr marL="91432" marR="91432" marT="45715" marB="45715"/>
                </a:tc>
                <a:tc>
                  <a:txBody>
                    <a:bodyPr/>
                    <a:lstStyle/>
                    <a:p>
                      <a:pPr algn="ctr"/>
                      <a:r>
                        <a:rPr lang="ru-RU" sz="1800" dirty="0">
                          <a:latin typeface="Times New Roman" pitchFamily="18" charset="0"/>
                          <a:cs typeface="Times New Roman" pitchFamily="18" charset="0"/>
                        </a:rPr>
                        <a:t>5,4</a:t>
                      </a:r>
                    </a:p>
                  </a:txBody>
                  <a:tcPr marL="91432" marR="91432" marT="45715" marB="45715"/>
                </a:tc>
                <a:tc>
                  <a:txBody>
                    <a:bodyPr/>
                    <a:lstStyle/>
                    <a:p>
                      <a:pPr algn="ctr"/>
                      <a:r>
                        <a:rPr lang="ru-RU" sz="1800" dirty="0">
                          <a:latin typeface="Times New Roman" pitchFamily="18" charset="0"/>
                          <a:cs typeface="Times New Roman" pitchFamily="18" charset="0"/>
                        </a:rPr>
                        <a:t>5,0</a:t>
                      </a:r>
                    </a:p>
                  </a:txBody>
                  <a:tcPr marL="91432" marR="91432" marT="45715" marB="45715"/>
                </a:tc>
                <a:tc>
                  <a:txBody>
                    <a:bodyPr/>
                    <a:lstStyle/>
                    <a:p>
                      <a:pPr algn="ctr"/>
                      <a:r>
                        <a:rPr lang="ru-RU" sz="1800" dirty="0">
                          <a:latin typeface="Times New Roman" pitchFamily="18" charset="0"/>
                          <a:cs typeface="Times New Roman" pitchFamily="18" charset="0"/>
                        </a:rPr>
                        <a:t>93,1</a:t>
                      </a:r>
                    </a:p>
                  </a:txBody>
                  <a:tcPr marL="91432" marR="91432" marT="45715" marB="45715"/>
                </a:tc>
                <a:extLst>
                  <a:ext uri="{0D108BD9-81ED-4DB2-BD59-A6C34878D82A}">
                    <a16:rowId xmlns:a16="http://schemas.microsoft.com/office/drawing/2014/main" val="10003"/>
                  </a:ext>
                </a:extLst>
              </a:tr>
              <a:tr h="526031">
                <a:tc>
                  <a:txBody>
                    <a:bodyPr/>
                    <a:lstStyle/>
                    <a:p>
                      <a:r>
                        <a:rPr lang="ru-RU" sz="1200" dirty="0">
                          <a:latin typeface="Times New Roman" pitchFamily="18" charset="0"/>
                          <a:cs typeface="Times New Roman" pitchFamily="18" charset="0"/>
                        </a:rPr>
                        <a:t>Функционирование законодательных (представительных) органов государственной власти и представительных органов муниципальных образований</a:t>
                      </a:r>
                    </a:p>
                  </a:txBody>
                  <a:tcPr marL="91432" marR="91432" marT="45715" marB="45715"/>
                </a:tc>
                <a:tc>
                  <a:txBody>
                    <a:bodyPr/>
                    <a:lstStyle/>
                    <a:p>
                      <a:pPr algn="ctr"/>
                      <a:r>
                        <a:rPr lang="ru-RU" sz="1800" dirty="0">
                          <a:latin typeface="Times New Roman" pitchFamily="18" charset="0"/>
                          <a:cs typeface="Times New Roman" pitchFamily="18" charset="0"/>
                        </a:rPr>
                        <a:t>6,7</a:t>
                      </a:r>
                    </a:p>
                  </a:txBody>
                  <a:tcPr marL="91432" marR="91432" marT="45715" marB="45715"/>
                </a:tc>
                <a:tc>
                  <a:txBody>
                    <a:bodyPr/>
                    <a:lstStyle/>
                    <a:p>
                      <a:pPr algn="ctr"/>
                      <a:r>
                        <a:rPr lang="ru-RU" sz="1800" dirty="0">
                          <a:latin typeface="Times New Roman" pitchFamily="18" charset="0"/>
                          <a:cs typeface="Times New Roman" pitchFamily="18" charset="0"/>
                        </a:rPr>
                        <a:t>10,9</a:t>
                      </a:r>
                    </a:p>
                  </a:txBody>
                  <a:tcPr marL="91432" marR="91432" marT="45715" marB="45715"/>
                </a:tc>
                <a:tc>
                  <a:txBody>
                    <a:bodyPr/>
                    <a:lstStyle/>
                    <a:p>
                      <a:pPr algn="ctr"/>
                      <a:r>
                        <a:rPr lang="ru-RU" sz="1800" dirty="0">
                          <a:latin typeface="Times New Roman" pitchFamily="18" charset="0"/>
                          <a:cs typeface="Times New Roman" pitchFamily="18" charset="0"/>
                        </a:rPr>
                        <a:t>10,8</a:t>
                      </a:r>
                    </a:p>
                  </a:txBody>
                  <a:tcPr marL="91432" marR="91432" marT="45715" marB="45715"/>
                </a:tc>
                <a:tc>
                  <a:txBody>
                    <a:bodyPr/>
                    <a:lstStyle/>
                    <a:p>
                      <a:pPr algn="ctr"/>
                      <a:r>
                        <a:rPr lang="ru-RU" sz="1800" dirty="0">
                          <a:latin typeface="Times New Roman" pitchFamily="18" charset="0"/>
                          <a:cs typeface="Times New Roman" pitchFamily="18" charset="0"/>
                        </a:rPr>
                        <a:t>99,2</a:t>
                      </a:r>
                    </a:p>
                  </a:txBody>
                  <a:tcPr marL="91432" marR="91432" marT="45715" marB="45715"/>
                </a:tc>
                <a:extLst>
                  <a:ext uri="{0D108BD9-81ED-4DB2-BD59-A6C34878D82A}">
                    <a16:rowId xmlns:a16="http://schemas.microsoft.com/office/drawing/2014/main" val="10004"/>
                  </a:ext>
                </a:extLst>
              </a:tr>
              <a:tr h="526031">
                <a:tc>
                  <a:txBody>
                    <a:bodyPr/>
                    <a:lstStyle/>
                    <a:p>
                      <a:r>
                        <a:rPr lang="ru-RU" sz="1200" dirty="0">
                          <a:latin typeface="Times New Roman" pitchFamily="18" charset="0"/>
                          <a:cs typeface="Times New Roman" pitchFamily="18" charset="0"/>
                        </a:rPr>
                        <a:t>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a:t>
                      </a:r>
                    </a:p>
                  </a:txBody>
                  <a:tcPr marL="91432" marR="91432" marT="45715" marB="45715"/>
                </a:tc>
                <a:tc>
                  <a:txBody>
                    <a:bodyPr/>
                    <a:lstStyle/>
                    <a:p>
                      <a:pPr algn="ctr"/>
                      <a:r>
                        <a:rPr lang="ru-RU" sz="1800" dirty="0">
                          <a:latin typeface="Times New Roman" pitchFamily="18" charset="0"/>
                          <a:cs typeface="Times New Roman" pitchFamily="18" charset="0"/>
                        </a:rPr>
                        <a:t>222,2</a:t>
                      </a:r>
                    </a:p>
                  </a:txBody>
                  <a:tcPr marL="91432" marR="91432" marT="45715" marB="45715"/>
                </a:tc>
                <a:tc>
                  <a:txBody>
                    <a:bodyPr/>
                    <a:lstStyle/>
                    <a:p>
                      <a:pPr algn="ctr"/>
                      <a:r>
                        <a:rPr lang="ru-RU" sz="1800" dirty="0">
                          <a:latin typeface="Times New Roman" pitchFamily="18" charset="0"/>
                          <a:cs typeface="Times New Roman" pitchFamily="18" charset="0"/>
                        </a:rPr>
                        <a:t>317,6</a:t>
                      </a:r>
                    </a:p>
                  </a:txBody>
                  <a:tcPr marL="91432" marR="91432" marT="45715" marB="45715"/>
                </a:tc>
                <a:tc>
                  <a:txBody>
                    <a:bodyPr/>
                    <a:lstStyle/>
                    <a:p>
                      <a:pPr algn="ctr"/>
                      <a:r>
                        <a:rPr lang="ru-RU" sz="1800" dirty="0">
                          <a:latin typeface="Times New Roman" pitchFamily="18" charset="0"/>
                          <a:cs typeface="Times New Roman" pitchFamily="18" charset="0"/>
                        </a:rPr>
                        <a:t>282,1</a:t>
                      </a:r>
                    </a:p>
                  </a:txBody>
                  <a:tcPr marL="91432" marR="91432" marT="45715" marB="45715"/>
                </a:tc>
                <a:tc>
                  <a:txBody>
                    <a:bodyPr/>
                    <a:lstStyle/>
                    <a:p>
                      <a:pPr algn="ctr"/>
                      <a:r>
                        <a:rPr lang="ru-RU" sz="1800" dirty="0">
                          <a:latin typeface="Times New Roman" pitchFamily="18" charset="0"/>
                          <a:cs typeface="Times New Roman" pitchFamily="18" charset="0"/>
                        </a:rPr>
                        <a:t>88,8</a:t>
                      </a:r>
                    </a:p>
                  </a:txBody>
                  <a:tcPr marL="91432" marR="91432" marT="45715" marB="45715"/>
                </a:tc>
                <a:extLst>
                  <a:ext uri="{0D108BD9-81ED-4DB2-BD59-A6C34878D82A}">
                    <a16:rowId xmlns:a16="http://schemas.microsoft.com/office/drawing/2014/main" val="10005"/>
                  </a:ext>
                </a:extLst>
              </a:tr>
              <a:tr h="460747">
                <a:tc>
                  <a:txBody>
                    <a:bodyPr/>
                    <a:lstStyle/>
                    <a:p>
                      <a:r>
                        <a:rPr lang="ru-RU" sz="1200" dirty="0">
                          <a:latin typeface="Times New Roman" pitchFamily="18" charset="0"/>
                          <a:cs typeface="Times New Roman" pitchFamily="18" charset="0"/>
                        </a:rPr>
                        <a:t>Обеспечение деятельности финансовых, налоговых и таможенных органов и органов финансового (финансово-бюджетного) надзора</a:t>
                      </a:r>
                    </a:p>
                  </a:txBody>
                  <a:tcPr marL="91432" marR="91432" marT="45715" marB="45715"/>
                </a:tc>
                <a:tc>
                  <a:txBody>
                    <a:bodyPr/>
                    <a:lstStyle/>
                    <a:p>
                      <a:pPr algn="ctr"/>
                      <a:r>
                        <a:rPr lang="ru-RU" sz="1800" dirty="0">
                          <a:latin typeface="Times New Roman" pitchFamily="18" charset="0"/>
                          <a:cs typeface="Times New Roman" pitchFamily="18" charset="0"/>
                        </a:rPr>
                        <a:t>28,3</a:t>
                      </a:r>
                    </a:p>
                  </a:txBody>
                  <a:tcPr marL="91432" marR="91432" marT="45715" marB="45715"/>
                </a:tc>
                <a:tc>
                  <a:txBody>
                    <a:bodyPr/>
                    <a:lstStyle/>
                    <a:p>
                      <a:pPr algn="ctr"/>
                      <a:r>
                        <a:rPr lang="ru-RU" sz="1800" dirty="0">
                          <a:latin typeface="Times New Roman" pitchFamily="18" charset="0"/>
                          <a:cs typeface="Times New Roman" pitchFamily="18" charset="0"/>
                        </a:rPr>
                        <a:t>29,4</a:t>
                      </a:r>
                    </a:p>
                  </a:txBody>
                  <a:tcPr marL="91432" marR="91432" marT="45715" marB="45715"/>
                </a:tc>
                <a:tc>
                  <a:txBody>
                    <a:bodyPr/>
                    <a:lstStyle/>
                    <a:p>
                      <a:pPr algn="ctr"/>
                      <a:r>
                        <a:rPr lang="ru-RU" sz="1800" dirty="0">
                          <a:latin typeface="Times New Roman" pitchFamily="18" charset="0"/>
                          <a:cs typeface="Times New Roman" pitchFamily="18" charset="0"/>
                        </a:rPr>
                        <a:t>29,4</a:t>
                      </a:r>
                    </a:p>
                  </a:txBody>
                  <a:tcPr marL="91432" marR="91432" marT="45715" marB="45715"/>
                </a:tc>
                <a:tc>
                  <a:txBody>
                    <a:bodyPr/>
                    <a:lstStyle/>
                    <a:p>
                      <a:pPr algn="ctr"/>
                      <a:r>
                        <a:rPr lang="ru-RU" sz="1800" dirty="0">
                          <a:latin typeface="Times New Roman" pitchFamily="18" charset="0"/>
                          <a:cs typeface="Times New Roman" pitchFamily="18" charset="0"/>
                        </a:rPr>
                        <a:t>99,9</a:t>
                      </a:r>
                    </a:p>
                  </a:txBody>
                  <a:tcPr marL="91432" marR="91432" marT="45715" marB="45715"/>
                </a:tc>
                <a:extLst>
                  <a:ext uri="{0D108BD9-81ED-4DB2-BD59-A6C34878D82A}">
                    <a16:rowId xmlns:a16="http://schemas.microsoft.com/office/drawing/2014/main" val="10006"/>
                  </a:ext>
                </a:extLst>
              </a:tr>
              <a:tr h="368595">
                <a:tc>
                  <a:txBody>
                    <a:bodyPr/>
                    <a:lstStyle/>
                    <a:p>
                      <a:r>
                        <a:rPr lang="ru-RU" sz="1200" dirty="0">
                          <a:latin typeface="Times New Roman" pitchFamily="18" charset="0"/>
                          <a:cs typeface="Times New Roman" pitchFamily="18" charset="0"/>
                        </a:rPr>
                        <a:t>Резервные фонды </a:t>
                      </a:r>
                    </a:p>
                  </a:txBody>
                  <a:tcPr marL="91432" marR="91432" marT="45715" marB="45715"/>
                </a:tc>
                <a:tc>
                  <a:txBody>
                    <a:bodyPr/>
                    <a:lstStyle/>
                    <a:p>
                      <a:pPr algn="ctr"/>
                      <a:r>
                        <a:rPr lang="ru-RU" sz="1800" dirty="0">
                          <a:latin typeface="Times New Roman" pitchFamily="18" charset="0"/>
                          <a:cs typeface="Times New Roman" pitchFamily="18" charset="0"/>
                        </a:rPr>
                        <a:t>0,0</a:t>
                      </a:r>
                    </a:p>
                  </a:txBody>
                  <a:tcPr marL="91432" marR="91432" marT="45715" marB="45715"/>
                </a:tc>
                <a:tc>
                  <a:txBody>
                    <a:bodyPr/>
                    <a:lstStyle/>
                    <a:p>
                      <a:pPr algn="ctr"/>
                      <a:r>
                        <a:rPr lang="ru-RU" sz="1800" dirty="0">
                          <a:latin typeface="Times New Roman" pitchFamily="18" charset="0"/>
                          <a:cs typeface="Times New Roman" pitchFamily="18" charset="0"/>
                        </a:rPr>
                        <a:t>7,8</a:t>
                      </a:r>
                    </a:p>
                  </a:txBody>
                  <a:tcPr marL="91432" marR="91432" marT="45715" marB="45715"/>
                </a:tc>
                <a:tc>
                  <a:txBody>
                    <a:bodyPr/>
                    <a:lstStyle/>
                    <a:p>
                      <a:pPr algn="ctr"/>
                      <a:r>
                        <a:rPr lang="ru-RU" sz="1800" dirty="0">
                          <a:latin typeface="Times New Roman" pitchFamily="18" charset="0"/>
                          <a:cs typeface="Times New Roman" pitchFamily="18" charset="0"/>
                        </a:rPr>
                        <a:t>0,0</a:t>
                      </a:r>
                    </a:p>
                  </a:txBody>
                  <a:tcPr marL="91432" marR="91432" marT="45715" marB="45715"/>
                </a:tc>
                <a:tc>
                  <a:txBody>
                    <a:bodyPr/>
                    <a:lstStyle/>
                    <a:p>
                      <a:pPr algn="ctr"/>
                      <a:r>
                        <a:rPr lang="ru-RU" sz="1800" dirty="0">
                          <a:latin typeface="Times New Roman" pitchFamily="18" charset="0"/>
                          <a:cs typeface="Times New Roman" pitchFamily="18" charset="0"/>
                        </a:rPr>
                        <a:t>0,0</a:t>
                      </a:r>
                    </a:p>
                  </a:txBody>
                  <a:tcPr marL="91432" marR="91432" marT="45715" marB="45715"/>
                </a:tc>
                <a:extLst>
                  <a:ext uri="{0D108BD9-81ED-4DB2-BD59-A6C34878D82A}">
                    <a16:rowId xmlns:a16="http://schemas.microsoft.com/office/drawing/2014/main" val="10008"/>
                  </a:ext>
                </a:extLst>
              </a:tr>
              <a:tr h="368595">
                <a:tc>
                  <a:txBody>
                    <a:bodyPr/>
                    <a:lstStyle/>
                    <a:p>
                      <a:r>
                        <a:rPr lang="ru-RU" sz="1200" dirty="0">
                          <a:latin typeface="Times New Roman" pitchFamily="18" charset="0"/>
                          <a:cs typeface="Times New Roman" pitchFamily="18" charset="0"/>
                        </a:rPr>
                        <a:t>Другие общегосударственные вопросы</a:t>
                      </a:r>
                    </a:p>
                  </a:txBody>
                  <a:tcPr marL="91432" marR="91432" marT="45715" marB="45715"/>
                </a:tc>
                <a:tc>
                  <a:txBody>
                    <a:bodyPr/>
                    <a:lstStyle/>
                    <a:p>
                      <a:pPr algn="ctr"/>
                      <a:r>
                        <a:rPr lang="ru-RU" sz="1800" dirty="0">
                          <a:latin typeface="Times New Roman" pitchFamily="18" charset="0"/>
                          <a:cs typeface="Times New Roman" pitchFamily="18" charset="0"/>
                        </a:rPr>
                        <a:t>326,1</a:t>
                      </a:r>
                    </a:p>
                  </a:txBody>
                  <a:tcPr marL="91432" marR="91432" marT="45715" marB="45715"/>
                </a:tc>
                <a:tc>
                  <a:txBody>
                    <a:bodyPr/>
                    <a:lstStyle/>
                    <a:p>
                      <a:pPr algn="ctr"/>
                      <a:r>
                        <a:rPr lang="ru-RU" sz="1800" dirty="0">
                          <a:latin typeface="Times New Roman" pitchFamily="18" charset="0"/>
                          <a:cs typeface="Times New Roman" pitchFamily="18" charset="0"/>
                        </a:rPr>
                        <a:t>397,5</a:t>
                      </a:r>
                    </a:p>
                  </a:txBody>
                  <a:tcPr marL="91432" marR="91432" marT="45715" marB="45715"/>
                </a:tc>
                <a:tc>
                  <a:txBody>
                    <a:bodyPr/>
                    <a:lstStyle/>
                    <a:p>
                      <a:pPr algn="ctr"/>
                      <a:r>
                        <a:rPr lang="ru-RU" sz="1800" dirty="0">
                          <a:latin typeface="Times New Roman" pitchFamily="18" charset="0"/>
                          <a:cs typeface="Times New Roman" pitchFamily="18" charset="0"/>
                        </a:rPr>
                        <a:t>349,7</a:t>
                      </a:r>
                    </a:p>
                  </a:txBody>
                  <a:tcPr marL="91432" marR="91432" marT="45715" marB="45715"/>
                </a:tc>
                <a:tc>
                  <a:txBody>
                    <a:bodyPr/>
                    <a:lstStyle/>
                    <a:p>
                      <a:pPr algn="ctr"/>
                      <a:r>
                        <a:rPr lang="ru-RU" sz="1800" dirty="0">
                          <a:latin typeface="Times New Roman" pitchFamily="18" charset="0"/>
                          <a:cs typeface="Times New Roman" pitchFamily="18" charset="0"/>
                        </a:rPr>
                        <a:t>88,0</a:t>
                      </a:r>
                    </a:p>
                  </a:txBody>
                  <a:tcPr marL="91432" marR="91432" marT="45715" marB="45715"/>
                </a:tc>
                <a:extLst>
                  <a:ext uri="{0D108BD9-81ED-4DB2-BD59-A6C34878D82A}">
                    <a16:rowId xmlns:a16="http://schemas.microsoft.com/office/drawing/2014/main" val="10009"/>
                  </a:ext>
                </a:extLst>
              </a:tr>
              <a:tr h="368595">
                <a:tc>
                  <a:txBody>
                    <a:bodyPr/>
                    <a:lstStyle/>
                    <a:p>
                      <a:r>
                        <a:rPr lang="ru-RU" sz="1400" b="1" dirty="0">
                          <a:latin typeface="Times New Roman" pitchFamily="18" charset="0"/>
                          <a:cs typeface="Times New Roman" pitchFamily="18" charset="0"/>
                        </a:rPr>
                        <a:t>Национальная</a:t>
                      </a:r>
                      <a:r>
                        <a:rPr lang="ru-RU" sz="1400" b="1" baseline="0" dirty="0">
                          <a:latin typeface="Times New Roman" pitchFamily="18" charset="0"/>
                          <a:cs typeface="Times New Roman" pitchFamily="18" charset="0"/>
                        </a:rPr>
                        <a:t> оборона </a:t>
                      </a:r>
                      <a:r>
                        <a:rPr lang="ru-RU" sz="1400" b="1" dirty="0">
                          <a:latin typeface="Times New Roman" pitchFamily="18" charset="0"/>
                          <a:cs typeface="Times New Roman" pitchFamily="18" charset="0"/>
                        </a:rPr>
                        <a:t>всего, </a:t>
                      </a:r>
                      <a:r>
                        <a:rPr lang="ru-RU" sz="1200" b="1" baseline="0" dirty="0">
                          <a:latin typeface="Times New Roman" pitchFamily="18" charset="0"/>
                          <a:cs typeface="Times New Roman" pitchFamily="18" charset="0"/>
                        </a:rPr>
                        <a:t>в том числе</a:t>
                      </a:r>
                      <a:endParaRPr lang="ru-RU" sz="1200" b="1" dirty="0">
                        <a:latin typeface="Times New Roman" pitchFamily="18" charset="0"/>
                        <a:cs typeface="Times New Roman" pitchFamily="18" charset="0"/>
                      </a:endParaRPr>
                    </a:p>
                  </a:txBody>
                  <a:tcPr marL="91432" marR="91432" marT="45715" marB="45715"/>
                </a:tc>
                <a:tc>
                  <a:txBody>
                    <a:bodyPr/>
                    <a:lstStyle/>
                    <a:p>
                      <a:pPr algn="ctr"/>
                      <a:r>
                        <a:rPr lang="ru-RU" sz="1800" b="1" dirty="0">
                          <a:latin typeface="Times New Roman" pitchFamily="18" charset="0"/>
                          <a:cs typeface="Times New Roman" pitchFamily="18" charset="0"/>
                        </a:rPr>
                        <a:t>6,1</a:t>
                      </a:r>
                    </a:p>
                  </a:txBody>
                  <a:tcPr marL="91432" marR="91432" marT="45715" marB="45715"/>
                </a:tc>
                <a:tc>
                  <a:txBody>
                    <a:bodyPr/>
                    <a:lstStyle/>
                    <a:p>
                      <a:pPr algn="ctr"/>
                      <a:r>
                        <a:rPr lang="ru-RU" sz="1800" b="1" dirty="0">
                          <a:latin typeface="Times New Roman" pitchFamily="18" charset="0"/>
                          <a:cs typeface="Times New Roman" pitchFamily="18" charset="0"/>
                        </a:rPr>
                        <a:t>6,8</a:t>
                      </a:r>
                    </a:p>
                  </a:txBody>
                  <a:tcPr marL="91432" marR="91432" marT="45715" marB="45715"/>
                </a:tc>
                <a:tc>
                  <a:txBody>
                    <a:bodyPr/>
                    <a:lstStyle/>
                    <a:p>
                      <a:pPr algn="ctr"/>
                      <a:r>
                        <a:rPr lang="ru-RU" sz="1800" b="1" dirty="0">
                          <a:latin typeface="Times New Roman" pitchFamily="18" charset="0"/>
                          <a:cs typeface="Times New Roman" pitchFamily="18" charset="0"/>
                        </a:rPr>
                        <a:t>6,8</a:t>
                      </a:r>
                    </a:p>
                  </a:txBody>
                  <a:tcPr marL="91432" marR="91432" marT="45715" marB="45715"/>
                </a:tc>
                <a:tc>
                  <a:txBody>
                    <a:bodyPr/>
                    <a:lstStyle/>
                    <a:p>
                      <a:pPr algn="ctr"/>
                      <a:r>
                        <a:rPr lang="ru-RU" sz="1800" b="1" dirty="0">
                          <a:latin typeface="Times New Roman" pitchFamily="18" charset="0"/>
                          <a:cs typeface="Times New Roman" pitchFamily="18" charset="0"/>
                        </a:rPr>
                        <a:t>99,6</a:t>
                      </a:r>
                    </a:p>
                  </a:txBody>
                  <a:tcPr marL="91432" marR="91432" marT="45715" marB="45715"/>
                </a:tc>
                <a:extLst>
                  <a:ext uri="{0D108BD9-81ED-4DB2-BD59-A6C34878D82A}">
                    <a16:rowId xmlns:a16="http://schemas.microsoft.com/office/drawing/2014/main" val="10010"/>
                  </a:ext>
                </a:extLst>
              </a:tr>
              <a:tr h="368595">
                <a:tc>
                  <a:txBody>
                    <a:bodyPr/>
                    <a:lstStyle/>
                    <a:p>
                      <a:r>
                        <a:rPr lang="ru-RU" sz="1200" dirty="0">
                          <a:latin typeface="Times New Roman" pitchFamily="18" charset="0"/>
                          <a:cs typeface="Times New Roman" pitchFamily="18" charset="0"/>
                        </a:rPr>
                        <a:t>Мобилизационная и вневойсковая подготовка</a:t>
                      </a:r>
                    </a:p>
                  </a:txBody>
                  <a:tcPr marL="91432" marR="91432" marT="45715" marB="45715"/>
                </a:tc>
                <a:tc>
                  <a:txBody>
                    <a:bodyPr/>
                    <a:lstStyle/>
                    <a:p>
                      <a:pPr algn="ctr"/>
                      <a:r>
                        <a:rPr lang="ru-RU" sz="1800" dirty="0">
                          <a:latin typeface="Times New Roman" pitchFamily="18" charset="0"/>
                          <a:cs typeface="Times New Roman" pitchFamily="18" charset="0"/>
                        </a:rPr>
                        <a:t>5,5</a:t>
                      </a:r>
                    </a:p>
                  </a:txBody>
                  <a:tcPr marL="91432" marR="91432" marT="45715" marB="45715"/>
                </a:tc>
                <a:tc>
                  <a:txBody>
                    <a:bodyPr/>
                    <a:lstStyle/>
                    <a:p>
                      <a:pPr algn="ctr"/>
                      <a:r>
                        <a:rPr lang="ru-RU" sz="1800" dirty="0">
                          <a:latin typeface="Times New Roman" pitchFamily="18" charset="0"/>
                          <a:cs typeface="Times New Roman" pitchFamily="18" charset="0"/>
                        </a:rPr>
                        <a:t>5,9</a:t>
                      </a:r>
                    </a:p>
                  </a:txBody>
                  <a:tcPr marL="91432" marR="91432" marT="45715" marB="45715"/>
                </a:tc>
                <a:tc>
                  <a:txBody>
                    <a:bodyPr/>
                    <a:lstStyle/>
                    <a:p>
                      <a:pPr algn="ctr"/>
                      <a:r>
                        <a:rPr lang="ru-RU" sz="1800" dirty="0">
                          <a:latin typeface="Times New Roman" pitchFamily="18" charset="0"/>
                          <a:cs typeface="Times New Roman" pitchFamily="18" charset="0"/>
                        </a:rPr>
                        <a:t>5,9</a:t>
                      </a:r>
                    </a:p>
                  </a:txBody>
                  <a:tcPr marL="91432" marR="91432" marT="45715" marB="45715"/>
                </a:tc>
                <a:tc>
                  <a:txBody>
                    <a:bodyPr/>
                    <a:lstStyle/>
                    <a:p>
                      <a:pPr algn="ctr"/>
                      <a:r>
                        <a:rPr lang="ru-RU" sz="1800" dirty="0">
                          <a:latin typeface="Times New Roman" pitchFamily="18" charset="0"/>
                          <a:cs typeface="Times New Roman" pitchFamily="18" charset="0"/>
                        </a:rPr>
                        <a:t>100</a:t>
                      </a:r>
                    </a:p>
                  </a:txBody>
                  <a:tcPr marL="91432" marR="91432" marT="45715" marB="45715"/>
                </a:tc>
                <a:extLst>
                  <a:ext uri="{0D108BD9-81ED-4DB2-BD59-A6C34878D82A}">
                    <a16:rowId xmlns:a16="http://schemas.microsoft.com/office/drawing/2014/main" val="10011"/>
                  </a:ext>
                </a:extLst>
              </a:tr>
              <a:tr h="368595">
                <a:tc>
                  <a:txBody>
                    <a:bodyPr/>
                    <a:lstStyle/>
                    <a:p>
                      <a:r>
                        <a:rPr lang="ru-RU" sz="1200" dirty="0">
                          <a:latin typeface="Times New Roman" pitchFamily="18" charset="0"/>
                          <a:cs typeface="Times New Roman" pitchFamily="18" charset="0"/>
                        </a:rPr>
                        <a:t>Мобилизационная подготовка экономики</a:t>
                      </a:r>
                    </a:p>
                  </a:txBody>
                  <a:tcPr marL="91432" marR="91432" marT="45715" marB="45715"/>
                </a:tc>
                <a:tc>
                  <a:txBody>
                    <a:bodyPr/>
                    <a:lstStyle/>
                    <a:p>
                      <a:pPr algn="ctr"/>
                      <a:r>
                        <a:rPr lang="ru-RU" sz="1800" dirty="0">
                          <a:latin typeface="Times New Roman" pitchFamily="18" charset="0"/>
                          <a:cs typeface="Times New Roman" pitchFamily="18" charset="0"/>
                        </a:rPr>
                        <a:t>0,6</a:t>
                      </a:r>
                    </a:p>
                  </a:txBody>
                  <a:tcPr marL="91432" marR="91432" marT="45715" marB="45715"/>
                </a:tc>
                <a:tc>
                  <a:txBody>
                    <a:bodyPr/>
                    <a:lstStyle/>
                    <a:p>
                      <a:pPr algn="ctr"/>
                      <a:r>
                        <a:rPr lang="ru-RU" sz="1800" dirty="0">
                          <a:latin typeface="Times New Roman" pitchFamily="18" charset="0"/>
                          <a:cs typeface="Times New Roman" pitchFamily="18" charset="0"/>
                        </a:rPr>
                        <a:t>0,9</a:t>
                      </a:r>
                    </a:p>
                  </a:txBody>
                  <a:tcPr marL="91432" marR="91432" marT="45715" marB="45715"/>
                </a:tc>
                <a:tc>
                  <a:txBody>
                    <a:bodyPr/>
                    <a:lstStyle/>
                    <a:p>
                      <a:pPr algn="ctr"/>
                      <a:r>
                        <a:rPr lang="ru-RU" sz="1800" dirty="0">
                          <a:latin typeface="Times New Roman" pitchFamily="18" charset="0"/>
                          <a:cs typeface="Times New Roman" pitchFamily="18" charset="0"/>
                        </a:rPr>
                        <a:t>0,9</a:t>
                      </a:r>
                    </a:p>
                  </a:txBody>
                  <a:tcPr marL="91432" marR="91432" marT="45715" marB="45715"/>
                </a:tc>
                <a:tc>
                  <a:txBody>
                    <a:bodyPr/>
                    <a:lstStyle/>
                    <a:p>
                      <a:pPr algn="ctr"/>
                      <a:r>
                        <a:rPr lang="ru-RU" sz="1800" dirty="0">
                          <a:latin typeface="Times New Roman" pitchFamily="18" charset="0"/>
                          <a:cs typeface="Times New Roman" pitchFamily="18" charset="0"/>
                        </a:rPr>
                        <a:t>96,9</a:t>
                      </a:r>
                    </a:p>
                  </a:txBody>
                  <a:tcPr marL="91432" marR="91432" marT="45715" marB="45715"/>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621017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58199F91-273B-5C8F-2632-E87453B6FA3E}"/>
              </a:ext>
            </a:extLst>
          </p:cNvPr>
          <p:cNvGraphicFramePr>
            <a:graphicFrameLocks noGrp="1"/>
          </p:cNvGraphicFramePr>
          <p:nvPr>
            <p:extLst>
              <p:ext uri="{D42A27DB-BD31-4B8C-83A1-F6EECF244321}">
                <p14:modId xmlns:p14="http://schemas.microsoft.com/office/powerpoint/2010/main" val="1456985267"/>
              </p:ext>
            </p:extLst>
          </p:nvPr>
        </p:nvGraphicFramePr>
        <p:xfrm>
          <a:off x="462013" y="96253"/>
          <a:ext cx="11377063" cy="6842692"/>
        </p:xfrm>
        <a:graphic>
          <a:graphicData uri="http://schemas.openxmlformats.org/drawingml/2006/table">
            <a:tbl>
              <a:tblPr firstRow="1" bandRow="1">
                <a:tableStyleId>{5C22544A-7EE6-4342-B048-85BDC9FD1C3A}</a:tableStyleId>
              </a:tblPr>
              <a:tblGrid>
                <a:gridCol w="5986913">
                  <a:extLst>
                    <a:ext uri="{9D8B030D-6E8A-4147-A177-3AD203B41FA5}">
                      <a16:colId xmlns:a16="http://schemas.microsoft.com/office/drawing/2014/main" val="1359139703"/>
                    </a:ext>
                  </a:extLst>
                </a:gridCol>
                <a:gridCol w="1414914">
                  <a:extLst>
                    <a:ext uri="{9D8B030D-6E8A-4147-A177-3AD203B41FA5}">
                      <a16:colId xmlns:a16="http://schemas.microsoft.com/office/drawing/2014/main" val="1620589482"/>
                    </a:ext>
                  </a:extLst>
                </a:gridCol>
                <a:gridCol w="1260909">
                  <a:extLst>
                    <a:ext uri="{9D8B030D-6E8A-4147-A177-3AD203B41FA5}">
                      <a16:colId xmlns:a16="http://schemas.microsoft.com/office/drawing/2014/main" val="1107051490"/>
                    </a:ext>
                  </a:extLst>
                </a:gridCol>
                <a:gridCol w="1232034">
                  <a:extLst>
                    <a:ext uri="{9D8B030D-6E8A-4147-A177-3AD203B41FA5}">
                      <a16:colId xmlns:a16="http://schemas.microsoft.com/office/drawing/2014/main" val="487783202"/>
                    </a:ext>
                  </a:extLst>
                </a:gridCol>
                <a:gridCol w="1482293">
                  <a:extLst>
                    <a:ext uri="{9D8B030D-6E8A-4147-A177-3AD203B41FA5}">
                      <a16:colId xmlns:a16="http://schemas.microsoft.com/office/drawing/2014/main" val="2341513965"/>
                    </a:ext>
                  </a:extLst>
                </a:gridCol>
              </a:tblGrid>
              <a:tr h="296833">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400" dirty="0">
                          <a:latin typeface="Times New Roman" pitchFamily="18" charset="0"/>
                          <a:cs typeface="Times New Roman" pitchFamily="18" charset="0"/>
                        </a:rPr>
                        <a:t>Наименование разделов и подразделов классификации расходов бюджета</a:t>
                      </a:r>
                    </a:p>
                    <a:p>
                      <a:pPr algn="ctr"/>
                      <a:endParaRPr lang="ru-RU" sz="1400" dirty="0">
                        <a:latin typeface="Times New Roman" pitchFamily="18" charset="0"/>
                        <a:cs typeface="Times New Roman" pitchFamily="18" charset="0"/>
                      </a:endParaRPr>
                    </a:p>
                  </a:txBody>
                  <a:tcPr marL="91432" marR="91432" marT="45718" marB="45718"/>
                </a:tc>
                <a:tc rowSpan="2">
                  <a:txBody>
                    <a:bodyPr/>
                    <a:lstStyle/>
                    <a:p>
                      <a:pPr algn="ctr"/>
                      <a:r>
                        <a:rPr lang="ru-RU" sz="1400" dirty="0">
                          <a:latin typeface="Times New Roman" pitchFamily="18" charset="0"/>
                          <a:cs typeface="Times New Roman" pitchFamily="18" charset="0"/>
                        </a:rPr>
                        <a:t>Отчет </a:t>
                      </a:r>
                    </a:p>
                    <a:p>
                      <a:pPr algn="ctr"/>
                      <a:r>
                        <a:rPr lang="ru-RU" sz="1400" dirty="0">
                          <a:latin typeface="Times New Roman" pitchFamily="18" charset="0"/>
                          <a:cs typeface="Times New Roman" pitchFamily="18" charset="0"/>
                        </a:rPr>
                        <a:t>2023 год Исполнено</a:t>
                      </a:r>
                    </a:p>
                  </a:txBody>
                  <a:tcPr marL="91432" marR="91432" marT="45718" marB="45718"/>
                </a:tc>
                <a:tc gridSpan="3">
                  <a:txBody>
                    <a:bodyPr/>
                    <a:lstStyle/>
                    <a:p>
                      <a:pPr algn="ctr"/>
                      <a:r>
                        <a:rPr lang="ru-RU" sz="1400" dirty="0">
                          <a:latin typeface="Times New Roman" pitchFamily="18" charset="0"/>
                          <a:cs typeface="Times New Roman" pitchFamily="18" charset="0"/>
                        </a:rPr>
                        <a:t>Отчет 2024 год</a:t>
                      </a:r>
                    </a:p>
                  </a:txBody>
                  <a:tcPr marL="91432" marR="91432" marT="45718" marB="45718"/>
                </a:tc>
                <a:tc hMerge="1">
                  <a:txBody>
                    <a:bodyPr/>
                    <a:lstStyle/>
                    <a:p>
                      <a:endParaRPr lang="ru-RU" sz="1100" dirty="0"/>
                    </a:p>
                  </a:txBody>
                  <a:tcPr/>
                </a:tc>
                <a:tc hMerge="1">
                  <a:txBody>
                    <a:bodyPr/>
                    <a:lstStyle/>
                    <a:p>
                      <a:endParaRPr lang="ru-RU" dirty="0"/>
                    </a:p>
                  </a:txBody>
                  <a:tcPr/>
                </a:tc>
                <a:extLst>
                  <a:ext uri="{0D108BD9-81ED-4DB2-BD59-A6C34878D82A}">
                    <a16:rowId xmlns:a16="http://schemas.microsoft.com/office/drawing/2014/main" val="3707106038"/>
                  </a:ext>
                </a:extLst>
              </a:tr>
              <a:tr h="460093">
                <a:tc vMerge="1">
                  <a:txBody>
                    <a:bodyPr/>
                    <a:lstStyle/>
                    <a:p>
                      <a:endParaRPr lang="ru-RU" dirty="0"/>
                    </a:p>
                  </a:txBody>
                  <a:tcPr/>
                </a:tc>
                <a:tc vMerge="1">
                  <a:txBody>
                    <a:bodyPr/>
                    <a:lstStyle/>
                    <a:p>
                      <a:endParaRPr lang="ru-RU" dirty="0"/>
                    </a:p>
                  </a:txBody>
                  <a:tcPr/>
                </a:tc>
                <a:tc>
                  <a:txBody>
                    <a:bodyPr/>
                    <a:lstStyle/>
                    <a:p>
                      <a:pPr algn="ctr"/>
                      <a:r>
                        <a:rPr lang="ru-RU" sz="1400" dirty="0">
                          <a:solidFill>
                            <a:schemeClr val="bg1"/>
                          </a:solidFill>
                          <a:latin typeface="Times New Roman" pitchFamily="18" charset="0"/>
                          <a:cs typeface="Times New Roman" pitchFamily="18" charset="0"/>
                        </a:rPr>
                        <a:t>Плановые назначения </a:t>
                      </a:r>
                    </a:p>
                  </a:txBody>
                  <a:tcPr marL="91432" marR="91432" marT="45718" marB="45718">
                    <a:solidFill>
                      <a:schemeClr val="accent1"/>
                    </a:solidFill>
                  </a:tcPr>
                </a:tc>
                <a:tc>
                  <a:txBody>
                    <a:bodyPr/>
                    <a:lstStyle/>
                    <a:p>
                      <a:pPr algn="ctr"/>
                      <a:r>
                        <a:rPr lang="ru-RU" sz="1400" dirty="0">
                          <a:solidFill>
                            <a:schemeClr val="bg1"/>
                          </a:solidFill>
                          <a:latin typeface="Times New Roman" pitchFamily="18" charset="0"/>
                          <a:cs typeface="Times New Roman" pitchFamily="18" charset="0"/>
                        </a:rPr>
                        <a:t>Исполнено</a:t>
                      </a:r>
                    </a:p>
                  </a:txBody>
                  <a:tcPr marL="91432" marR="91432" marT="45718" marB="45718">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dirty="0">
                          <a:solidFill>
                            <a:schemeClr val="bg1"/>
                          </a:solidFill>
                          <a:latin typeface="Times New Roman" pitchFamily="18" charset="0"/>
                          <a:cs typeface="Times New Roman" pitchFamily="18" charset="0"/>
                        </a:rPr>
                        <a:t>% исполнения к плановым назначениям</a:t>
                      </a:r>
                    </a:p>
                  </a:txBody>
                  <a:tcPr marL="91432" marR="91432" marT="45718" marB="45718">
                    <a:solidFill>
                      <a:schemeClr val="accent1"/>
                    </a:solidFill>
                  </a:tcPr>
                </a:tc>
                <a:extLst>
                  <a:ext uri="{0D108BD9-81ED-4DB2-BD59-A6C34878D82A}">
                    <a16:rowId xmlns:a16="http://schemas.microsoft.com/office/drawing/2014/main" val="3450067878"/>
                  </a:ext>
                </a:extLst>
              </a:tr>
              <a:tr h="504618">
                <a:tc>
                  <a:txBody>
                    <a:bodyPr/>
                    <a:lstStyle/>
                    <a:p>
                      <a:r>
                        <a:rPr lang="ru-RU" sz="1400" b="1" baseline="0" dirty="0">
                          <a:latin typeface="Times New Roman" pitchFamily="18" charset="0"/>
                          <a:cs typeface="Times New Roman" pitchFamily="18" charset="0"/>
                        </a:rPr>
                        <a:t>Национальная безопасность и правоохранительная деятельность </a:t>
                      </a:r>
                      <a:r>
                        <a:rPr lang="ru-RU" sz="1400" b="1" dirty="0">
                          <a:latin typeface="Times New Roman" pitchFamily="18" charset="0"/>
                          <a:cs typeface="Times New Roman" pitchFamily="18" charset="0"/>
                        </a:rPr>
                        <a:t>всего,</a:t>
                      </a:r>
                      <a:r>
                        <a:rPr lang="ru-RU" sz="1400" b="1" baseline="0" dirty="0">
                          <a:latin typeface="Times New Roman" pitchFamily="18" charset="0"/>
                          <a:cs typeface="Times New Roman" pitchFamily="18" charset="0"/>
                        </a:rPr>
                        <a:t> </a:t>
                      </a:r>
                      <a:r>
                        <a:rPr lang="ru-RU" sz="1200" b="1" dirty="0">
                          <a:latin typeface="Times New Roman" pitchFamily="18" charset="0"/>
                          <a:cs typeface="Times New Roman" pitchFamily="18" charset="0"/>
                        </a:rPr>
                        <a:t>в том числе</a:t>
                      </a:r>
                    </a:p>
                  </a:txBody>
                  <a:tcPr marL="91432" marR="91432" marT="45718" marB="45718"/>
                </a:tc>
                <a:tc>
                  <a:txBody>
                    <a:bodyPr/>
                    <a:lstStyle/>
                    <a:p>
                      <a:pPr algn="ctr"/>
                      <a:r>
                        <a:rPr lang="ru-RU" sz="1800" b="1" dirty="0">
                          <a:latin typeface="Times New Roman" pitchFamily="18" charset="0"/>
                          <a:cs typeface="Times New Roman" pitchFamily="18" charset="0"/>
                        </a:rPr>
                        <a:t>28,6</a:t>
                      </a:r>
                    </a:p>
                  </a:txBody>
                  <a:tcPr marL="91432" marR="91432" marT="45718" marB="45718"/>
                </a:tc>
                <a:tc>
                  <a:txBody>
                    <a:bodyPr/>
                    <a:lstStyle/>
                    <a:p>
                      <a:pPr algn="ctr"/>
                      <a:r>
                        <a:rPr lang="ru-RU" sz="1800" b="1" dirty="0">
                          <a:latin typeface="Times New Roman" pitchFamily="18" charset="0"/>
                          <a:cs typeface="Times New Roman" pitchFamily="18" charset="0"/>
                        </a:rPr>
                        <a:t>55,5</a:t>
                      </a:r>
                    </a:p>
                  </a:txBody>
                  <a:tcPr marL="91432" marR="91432" marT="45718" marB="45718"/>
                </a:tc>
                <a:tc>
                  <a:txBody>
                    <a:bodyPr/>
                    <a:lstStyle/>
                    <a:p>
                      <a:pPr algn="ctr"/>
                      <a:r>
                        <a:rPr lang="ru-RU" sz="1800" b="1" dirty="0">
                          <a:latin typeface="Times New Roman" pitchFamily="18" charset="0"/>
                          <a:cs typeface="Times New Roman" pitchFamily="18" charset="0"/>
                        </a:rPr>
                        <a:t>54,3</a:t>
                      </a:r>
                    </a:p>
                  </a:txBody>
                  <a:tcPr marL="91432" marR="91432" marT="45718" marB="45718"/>
                </a:tc>
                <a:tc>
                  <a:txBody>
                    <a:bodyPr/>
                    <a:lstStyle/>
                    <a:p>
                      <a:pPr algn="ctr"/>
                      <a:r>
                        <a:rPr lang="ru-RU" sz="1800" b="1" dirty="0">
                          <a:latin typeface="Times New Roman" pitchFamily="18" charset="0"/>
                          <a:cs typeface="Times New Roman" pitchFamily="18" charset="0"/>
                        </a:rPr>
                        <a:t>97,9</a:t>
                      </a:r>
                    </a:p>
                  </a:txBody>
                  <a:tcPr marL="91432" marR="91432" marT="45718" marB="45718"/>
                </a:tc>
                <a:extLst>
                  <a:ext uri="{0D108BD9-81ED-4DB2-BD59-A6C34878D82A}">
                    <a16:rowId xmlns:a16="http://schemas.microsoft.com/office/drawing/2014/main" val="785835366"/>
                  </a:ext>
                </a:extLst>
              </a:tr>
              <a:tr h="356200">
                <a:tc>
                  <a:txBody>
                    <a:bodyPr/>
                    <a:lstStyle/>
                    <a:p>
                      <a:r>
                        <a:rPr lang="ru-RU" sz="1200" b="0" dirty="0">
                          <a:latin typeface="Times New Roman" pitchFamily="18" charset="0"/>
                          <a:cs typeface="Times New Roman" pitchFamily="18" charset="0"/>
                        </a:rPr>
                        <a:t>Гражданская оборона</a:t>
                      </a:r>
                    </a:p>
                  </a:txBody>
                  <a:tcPr marL="91432" marR="91432" marT="45718" marB="45718"/>
                </a:tc>
                <a:tc>
                  <a:txBody>
                    <a:bodyPr/>
                    <a:lstStyle/>
                    <a:p>
                      <a:pPr algn="ctr"/>
                      <a:r>
                        <a:rPr lang="ru-RU" sz="1800" b="0" dirty="0">
                          <a:latin typeface="Times New Roman" pitchFamily="18" charset="0"/>
                          <a:cs typeface="Times New Roman" pitchFamily="18" charset="0"/>
                        </a:rPr>
                        <a:t>11,1</a:t>
                      </a:r>
                    </a:p>
                  </a:txBody>
                  <a:tcPr marL="91432" marR="91432" marT="45718" marB="45718"/>
                </a:tc>
                <a:tc>
                  <a:txBody>
                    <a:bodyPr/>
                    <a:lstStyle/>
                    <a:p>
                      <a:pPr algn="ctr"/>
                      <a:r>
                        <a:rPr lang="ru-RU" sz="1800" b="0" dirty="0">
                          <a:latin typeface="Times New Roman" pitchFamily="18" charset="0"/>
                          <a:cs typeface="Times New Roman" pitchFamily="18" charset="0"/>
                        </a:rPr>
                        <a:t>18,4</a:t>
                      </a:r>
                    </a:p>
                  </a:txBody>
                  <a:tcPr marL="91432" marR="91432" marT="45718" marB="45718"/>
                </a:tc>
                <a:tc>
                  <a:txBody>
                    <a:bodyPr/>
                    <a:lstStyle/>
                    <a:p>
                      <a:pPr algn="ctr"/>
                      <a:r>
                        <a:rPr lang="ru-RU" sz="1800" b="0" dirty="0">
                          <a:latin typeface="Times New Roman" pitchFamily="18" charset="0"/>
                          <a:cs typeface="Times New Roman" pitchFamily="18" charset="0"/>
                        </a:rPr>
                        <a:t>18,1</a:t>
                      </a:r>
                    </a:p>
                  </a:txBody>
                  <a:tcPr marL="91432" marR="91432" marT="45718" marB="45718"/>
                </a:tc>
                <a:tc>
                  <a:txBody>
                    <a:bodyPr/>
                    <a:lstStyle/>
                    <a:p>
                      <a:pPr algn="ctr"/>
                      <a:r>
                        <a:rPr lang="ru-RU" sz="1800" b="0" dirty="0">
                          <a:latin typeface="Times New Roman" pitchFamily="18" charset="0"/>
                          <a:cs typeface="Times New Roman" pitchFamily="18" charset="0"/>
                        </a:rPr>
                        <a:t>98,6</a:t>
                      </a:r>
                    </a:p>
                  </a:txBody>
                  <a:tcPr marL="91432" marR="91432" marT="45718" marB="45718"/>
                </a:tc>
                <a:extLst>
                  <a:ext uri="{0D108BD9-81ED-4DB2-BD59-A6C34878D82A}">
                    <a16:rowId xmlns:a16="http://schemas.microsoft.com/office/drawing/2014/main" val="2744138755"/>
                  </a:ext>
                </a:extLst>
              </a:tr>
              <a:tr h="445251">
                <a:tc>
                  <a:txBody>
                    <a:bodyPr/>
                    <a:lstStyle/>
                    <a:p>
                      <a:r>
                        <a:rPr lang="ru-RU" sz="1200" dirty="0">
                          <a:latin typeface="Times New Roman" pitchFamily="18" charset="0"/>
                          <a:cs typeface="Times New Roman" pitchFamily="18" charset="0"/>
                        </a:rPr>
                        <a:t>Защита населения и территории от чрезвычайных ситуаций природного и техногенного характера, гражданская оборона</a:t>
                      </a:r>
                    </a:p>
                  </a:txBody>
                  <a:tcPr marL="91432" marR="91432" marT="45718" marB="45718"/>
                </a:tc>
                <a:tc>
                  <a:txBody>
                    <a:bodyPr/>
                    <a:lstStyle/>
                    <a:p>
                      <a:pPr algn="ctr"/>
                      <a:r>
                        <a:rPr lang="ru-RU" sz="1800" dirty="0">
                          <a:latin typeface="Times New Roman" pitchFamily="18" charset="0"/>
                          <a:cs typeface="Times New Roman" pitchFamily="18" charset="0"/>
                        </a:rPr>
                        <a:t>17,4</a:t>
                      </a:r>
                    </a:p>
                  </a:txBody>
                  <a:tcPr marL="91432" marR="91432" marT="45718" marB="45718"/>
                </a:tc>
                <a:tc>
                  <a:txBody>
                    <a:bodyPr/>
                    <a:lstStyle/>
                    <a:p>
                      <a:pPr algn="ctr"/>
                      <a:r>
                        <a:rPr lang="ru-RU" sz="1800" dirty="0">
                          <a:latin typeface="Times New Roman" pitchFamily="18" charset="0"/>
                          <a:cs typeface="Times New Roman" pitchFamily="18" charset="0"/>
                        </a:rPr>
                        <a:t>32,4</a:t>
                      </a:r>
                    </a:p>
                  </a:txBody>
                  <a:tcPr marL="91432" marR="91432" marT="45718" marB="45718"/>
                </a:tc>
                <a:tc>
                  <a:txBody>
                    <a:bodyPr/>
                    <a:lstStyle/>
                    <a:p>
                      <a:pPr algn="ctr"/>
                      <a:r>
                        <a:rPr lang="ru-RU" sz="1800" dirty="0">
                          <a:latin typeface="Times New Roman" pitchFamily="18" charset="0"/>
                          <a:cs typeface="Times New Roman" pitchFamily="18" charset="0"/>
                        </a:rPr>
                        <a:t>31,5</a:t>
                      </a:r>
                    </a:p>
                  </a:txBody>
                  <a:tcPr marL="91432" marR="91432" marT="45718" marB="45718"/>
                </a:tc>
                <a:tc>
                  <a:txBody>
                    <a:bodyPr/>
                    <a:lstStyle/>
                    <a:p>
                      <a:pPr algn="ctr"/>
                      <a:r>
                        <a:rPr lang="ru-RU" sz="1800" dirty="0">
                          <a:latin typeface="Times New Roman" pitchFamily="18" charset="0"/>
                          <a:cs typeface="Times New Roman" pitchFamily="18" charset="0"/>
                        </a:rPr>
                        <a:t>97,3</a:t>
                      </a:r>
                    </a:p>
                  </a:txBody>
                  <a:tcPr marL="91432" marR="91432" marT="45718" marB="45718"/>
                </a:tc>
                <a:extLst>
                  <a:ext uri="{0D108BD9-81ED-4DB2-BD59-A6C34878D82A}">
                    <a16:rowId xmlns:a16="http://schemas.microsoft.com/office/drawing/2014/main" val="2773594214"/>
                  </a:ext>
                </a:extLst>
              </a:tr>
              <a:tr h="445251">
                <a:tc>
                  <a:txBody>
                    <a:bodyPr/>
                    <a:lstStyle/>
                    <a:p>
                      <a:r>
                        <a:rPr lang="ru-RU" sz="1200" dirty="0">
                          <a:latin typeface="Times New Roman" pitchFamily="18" charset="0"/>
                          <a:cs typeface="Times New Roman" pitchFamily="18" charset="0"/>
                        </a:rPr>
                        <a:t>Другие вопросы в области национальной безопасности и правоохранительной деятельности</a:t>
                      </a:r>
                    </a:p>
                  </a:txBody>
                  <a:tcPr marL="91432" marR="91432" marT="45718" marB="45718"/>
                </a:tc>
                <a:tc>
                  <a:txBody>
                    <a:bodyPr/>
                    <a:lstStyle/>
                    <a:p>
                      <a:pPr algn="ctr"/>
                      <a:r>
                        <a:rPr lang="ru-RU" sz="1800" dirty="0">
                          <a:latin typeface="Times New Roman" pitchFamily="18" charset="0"/>
                          <a:cs typeface="Times New Roman" pitchFamily="18" charset="0"/>
                        </a:rPr>
                        <a:t>0,1</a:t>
                      </a:r>
                    </a:p>
                  </a:txBody>
                  <a:tcPr marL="91432" marR="91432" marT="45718" marB="45718"/>
                </a:tc>
                <a:tc>
                  <a:txBody>
                    <a:bodyPr/>
                    <a:lstStyle/>
                    <a:p>
                      <a:pPr algn="ctr"/>
                      <a:r>
                        <a:rPr lang="ru-RU" sz="1800" dirty="0">
                          <a:latin typeface="Times New Roman" pitchFamily="18" charset="0"/>
                          <a:cs typeface="Times New Roman" pitchFamily="18" charset="0"/>
                        </a:rPr>
                        <a:t>4,7</a:t>
                      </a:r>
                    </a:p>
                  </a:txBody>
                  <a:tcPr marL="91432" marR="91432" marT="45718" marB="45718"/>
                </a:tc>
                <a:tc>
                  <a:txBody>
                    <a:bodyPr/>
                    <a:lstStyle/>
                    <a:p>
                      <a:pPr algn="ctr"/>
                      <a:r>
                        <a:rPr lang="ru-RU" sz="1800" dirty="0">
                          <a:latin typeface="Times New Roman" pitchFamily="18" charset="0"/>
                          <a:cs typeface="Times New Roman" pitchFamily="18" charset="0"/>
                        </a:rPr>
                        <a:t>4,7</a:t>
                      </a:r>
                    </a:p>
                  </a:txBody>
                  <a:tcPr marL="91432" marR="91432" marT="45718" marB="45718"/>
                </a:tc>
                <a:tc>
                  <a:txBody>
                    <a:bodyPr/>
                    <a:lstStyle/>
                    <a:p>
                      <a:pPr algn="ctr"/>
                      <a:r>
                        <a:rPr lang="ru-RU" sz="1800" dirty="0">
                          <a:latin typeface="Times New Roman" pitchFamily="18" charset="0"/>
                          <a:cs typeface="Times New Roman" pitchFamily="18" charset="0"/>
                        </a:rPr>
                        <a:t>100</a:t>
                      </a:r>
                    </a:p>
                  </a:txBody>
                  <a:tcPr marL="91432" marR="91432" marT="45718" marB="45718"/>
                </a:tc>
                <a:extLst>
                  <a:ext uri="{0D108BD9-81ED-4DB2-BD59-A6C34878D82A}">
                    <a16:rowId xmlns:a16="http://schemas.microsoft.com/office/drawing/2014/main" val="4290542914"/>
                  </a:ext>
                </a:extLst>
              </a:tr>
              <a:tr h="356200">
                <a:tc>
                  <a:txBody>
                    <a:bodyPr/>
                    <a:lstStyle/>
                    <a:p>
                      <a:r>
                        <a:rPr lang="ru-RU" sz="1400" b="1" dirty="0">
                          <a:latin typeface="Times New Roman" pitchFamily="18" charset="0"/>
                          <a:cs typeface="Times New Roman" pitchFamily="18" charset="0"/>
                        </a:rPr>
                        <a:t>Национальная экономика всего, </a:t>
                      </a:r>
                      <a:r>
                        <a:rPr lang="ru-RU" sz="1400" b="1" baseline="0" dirty="0">
                          <a:latin typeface="Times New Roman" pitchFamily="18" charset="0"/>
                          <a:cs typeface="Times New Roman" pitchFamily="18" charset="0"/>
                        </a:rPr>
                        <a:t> </a:t>
                      </a:r>
                      <a:r>
                        <a:rPr lang="ru-RU" sz="1200" b="1" dirty="0">
                          <a:latin typeface="Times New Roman" pitchFamily="18" charset="0"/>
                          <a:cs typeface="Times New Roman" pitchFamily="18" charset="0"/>
                        </a:rPr>
                        <a:t>в том числе</a:t>
                      </a:r>
                    </a:p>
                  </a:txBody>
                  <a:tcPr marL="91432" marR="91432" marT="45718" marB="45718"/>
                </a:tc>
                <a:tc>
                  <a:txBody>
                    <a:bodyPr/>
                    <a:lstStyle/>
                    <a:p>
                      <a:pPr algn="ctr"/>
                      <a:r>
                        <a:rPr lang="ru-RU" sz="1800" b="1" dirty="0">
                          <a:latin typeface="Times New Roman" pitchFamily="18" charset="0"/>
                          <a:cs typeface="Times New Roman" pitchFamily="18" charset="0"/>
                        </a:rPr>
                        <a:t>440,9</a:t>
                      </a:r>
                    </a:p>
                  </a:txBody>
                  <a:tcPr marL="91432" marR="91432" marT="45718" marB="45718"/>
                </a:tc>
                <a:tc>
                  <a:txBody>
                    <a:bodyPr/>
                    <a:lstStyle/>
                    <a:p>
                      <a:pPr algn="ctr"/>
                      <a:r>
                        <a:rPr lang="ru-RU" sz="1800" b="1" dirty="0">
                          <a:latin typeface="Times New Roman" pitchFamily="18" charset="0"/>
                          <a:cs typeface="Times New Roman" pitchFamily="18" charset="0"/>
                        </a:rPr>
                        <a:t>1 140,8</a:t>
                      </a:r>
                    </a:p>
                  </a:txBody>
                  <a:tcPr marL="91432" marR="91432" marT="45718" marB="45718"/>
                </a:tc>
                <a:tc>
                  <a:txBody>
                    <a:bodyPr/>
                    <a:lstStyle/>
                    <a:p>
                      <a:pPr algn="ctr"/>
                      <a:r>
                        <a:rPr lang="ru-RU" sz="1800" b="1" dirty="0">
                          <a:latin typeface="Times New Roman" pitchFamily="18" charset="0"/>
                          <a:cs typeface="Times New Roman" pitchFamily="18" charset="0"/>
                        </a:rPr>
                        <a:t>820,7</a:t>
                      </a:r>
                    </a:p>
                  </a:txBody>
                  <a:tcPr marL="91432" marR="91432" marT="45718" marB="45718"/>
                </a:tc>
                <a:tc>
                  <a:txBody>
                    <a:bodyPr/>
                    <a:lstStyle/>
                    <a:p>
                      <a:pPr algn="ctr"/>
                      <a:r>
                        <a:rPr lang="ru-RU" sz="1800" b="1" dirty="0">
                          <a:latin typeface="Times New Roman" pitchFamily="18" charset="0"/>
                          <a:cs typeface="Times New Roman" pitchFamily="18" charset="0"/>
                        </a:rPr>
                        <a:t>71,9</a:t>
                      </a:r>
                    </a:p>
                  </a:txBody>
                  <a:tcPr marL="91432" marR="91432" marT="45718" marB="45718"/>
                </a:tc>
                <a:extLst>
                  <a:ext uri="{0D108BD9-81ED-4DB2-BD59-A6C34878D82A}">
                    <a16:rowId xmlns:a16="http://schemas.microsoft.com/office/drawing/2014/main" val="2857973462"/>
                  </a:ext>
                </a:extLst>
              </a:tr>
              <a:tr h="356200">
                <a:tc>
                  <a:txBody>
                    <a:bodyPr/>
                    <a:lstStyle/>
                    <a:p>
                      <a:r>
                        <a:rPr lang="ru-RU" sz="1200" dirty="0">
                          <a:latin typeface="Times New Roman" pitchFamily="18" charset="0"/>
                          <a:cs typeface="Times New Roman" pitchFamily="18" charset="0"/>
                        </a:rPr>
                        <a:t>Общеэкономические вопросы</a:t>
                      </a:r>
                    </a:p>
                  </a:txBody>
                  <a:tcPr marL="91432" marR="91432" marT="45718" marB="45718"/>
                </a:tc>
                <a:tc>
                  <a:txBody>
                    <a:bodyPr/>
                    <a:lstStyle/>
                    <a:p>
                      <a:pPr algn="ctr"/>
                      <a:r>
                        <a:rPr lang="ru-RU" sz="1800" dirty="0">
                          <a:latin typeface="Times New Roman" pitchFamily="18" charset="0"/>
                          <a:cs typeface="Times New Roman" pitchFamily="18" charset="0"/>
                        </a:rPr>
                        <a:t>0,9</a:t>
                      </a:r>
                    </a:p>
                  </a:txBody>
                  <a:tcPr marL="91432" marR="91432" marT="45718" marB="45718"/>
                </a:tc>
                <a:tc>
                  <a:txBody>
                    <a:bodyPr/>
                    <a:lstStyle/>
                    <a:p>
                      <a:pPr algn="ctr"/>
                      <a:r>
                        <a:rPr lang="ru-RU" sz="1800" dirty="0">
                          <a:latin typeface="Times New Roman" pitchFamily="18" charset="0"/>
                          <a:cs typeface="Times New Roman" pitchFamily="18" charset="0"/>
                        </a:rPr>
                        <a:t>0</a:t>
                      </a:r>
                    </a:p>
                  </a:txBody>
                  <a:tcPr marL="91432" marR="91432" marT="45718" marB="45718"/>
                </a:tc>
                <a:tc>
                  <a:txBody>
                    <a:bodyPr/>
                    <a:lstStyle/>
                    <a:p>
                      <a:pPr algn="ctr"/>
                      <a:r>
                        <a:rPr lang="ru-RU" sz="1800" dirty="0">
                          <a:latin typeface="Times New Roman" pitchFamily="18" charset="0"/>
                          <a:cs typeface="Times New Roman" pitchFamily="18" charset="0"/>
                        </a:rPr>
                        <a:t>0</a:t>
                      </a:r>
                    </a:p>
                  </a:txBody>
                  <a:tcPr marL="91432" marR="91432" marT="45718" marB="45718"/>
                </a:tc>
                <a:tc>
                  <a:txBody>
                    <a:bodyPr/>
                    <a:lstStyle/>
                    <a:p>
                      <a:pPr algn="ctr"/>
                      <a:r>
                        <a:rPr lang="ru-RU" sz="1800" dirty="0">
                          <a:latin typeface="Times New Roman" pitchFamily="18" charset="0"/>
                          <a:cs typeface="Times New Roman" pitchFamily="18" charset="0"/>
                        </a:rPr>
                        <a:t>0</a:t>
                      </a:r>
                    </a:p>
                  </a:txBody>
                  <a:tcPr marL="91432" marR="91432" marT="45718" marB="45718"/>
                </a:tc>
                <a:extLst>
                  <a:ext uri="{0D108BD9-81ED-4DB2-BD59-A6C34878D82A}">
                    <a16:rowId xmlns:a16="http://schemas.microsoft.com/office/drawing/2014/main" val="782735941"/>
                  </a:ext>
                </a:extLst>
              </a:tr>
              <a:tr h="356200">
                <a:tc>
                  <a:txBody>
                    <a:bodyPr/>
                    <a:lstStyle/>
                    <a:p>
                      <a:r>
                        <a:rPr lang="ru-RU" sz="1200" dirty="0">
                          <a:latin typeface="Times New Roman" pitchFamily="18" charset="0"/>
                          <a:cs typeface="Times New Roman" pitchFamily="18" charset="0"/>
                        </a:rPr>
                        <a:t>Сельское хозяйство и рыболовство</a:t>
                      </a:r>
                    </a:p>
                  </a:txBody>
                  <a:tcPr marL="91432" marR="91432" marT="45718" marB="45718"/>
                </a:tc>
                <a:tc>
                  <a:txBody>
                    <a:bodyPr/>
                    <a:lstStyle/>
                    <a:p>
                      <a:pPr algn="ctr"/>
                      <a:r>
                        <a:rPr lang="ru-RU" sz="1800" dirty="0">
                          <a:latin typeface="Times New Roman" pitchFamily="18" charset="0"/>
                          <a:cs typeface="Times New Roman" pitchFamily="18" charset="0"/>
                        </a:rPr>
                        <a:t>3,1</a:t>
                      </a:r>
                    </a:p>
                  </a:txBody>
                  <a:tcPr marL="91432" marR="91432" marT="45718" marB="45718"/>
                </a:tc>
                <a:tc>
                  <a:txBody>
                    <a:bodyPr/>
                    <a:lstStyle/>
                    <a:p>
                      <a:pPr algn="ctr"/>
                      <a:r>
                        <a:rPr lang="ru-RU" sz="1800" dirty="0">
                          <a:latin typeface="Times New Roman" pitchFamily="18" charset="0"/>
                          <a:cs typeface="Times New Roman" pitchFamily="18" charset="0"/>
                        </a:rPr>
                        <a:t>5,1</a:t>
                      </a:r>
                    </a:p>
                  </a:txBody>
                  <a:tcPr marL="91432" marR="91432" marT="45718" marB="45718"/>
                </a:tc>
                <a:tc>
                  <a:txBody>
                    <a:bodyPr/>
                    <a:lstStyle/>
                    <a:p>
                      <a:pPr algn="ctr"/>
                      <a:r>
                        <a:rPr lang="ru-RU" sz="1800" dirty="0">
                          <a:latin typeface="Times New Roman" pitchFamily="18" charset="0"/>
                          <a:cs typeface="Times New Roman" pitchFamily="18" charset="0"/>
                        </a:rPr>
                        <a:t>3,2</a:t>
                      </a:r>
                    </a:p>
                  </a:txBody>
                  <a:tcPr marL="91432" marR="91432" marT="45718" marB="45718"/>
                </a:tc>
                <a:tc>
                  <a:txBody>
                    <a:bodyPr/>
                    <a:lstStyle/>
                    <a:p>
                      <a:pPr algn="ctr"/>
                      <a:r>
                        <a:rPr lang="ru-RU" sz="1800" dirty="0">
                          <a:latin typeface="Times New Roman" pitchFamily="18" charset="0"/>
                          <a:cs typeface="Times New Roman" pitchFamily="18" charset="0"/>
                        </a:rPr>
                        <a:t>63,3</a:t>
                      </a:r>
                    </a:p>
                  </a:txBody>
                  <a:tcPr marL="91432" marR="91432" marT="45718" marB="45718"/>
                </a:tc>
                <a:extLst>
                  <a:ext uri="{0D108BD9-81ED-4DB2-BD59-A6C34878D82A}">
                    <a16:rowId xmlns:a16="http://schemas.microsoft.com/office/drawing/2014/main" val="3569113811"/>
                  </a:ext>
                </a:extLst>
              </a:tr>
              <a:tr h="356200">
                <a:tc>
                  <a:txBody>
                    <a:bodyPr/>
                    <a:lstStyle/>
                    <a:p>
                      <a:r>
                        <a:rPr lang="ru-RU" sz="1200" dirty="0">
                          <a:latin typeface="Times New Roman" pitchFamily="18" charset="0"/>
                          <a:cs typeface="Times New Roman" pitchFamily="18" charset="0"/>
                        </a:rPr>
                        <a:t>Водное хозяйство</a:t>
                      </a:r>
                    </a:p>
                  </a:txBody>
                  <a:tcPr marL="91432" marR="91432" marT="45718" marB="45718"/>
                </a:tc>
                <a:tc>
                  <a:txBody>
                    <a:bodyPr/>
                    <a:lstStyle/>
                    <a:p>
                      <a:pPr algn="ctr"/>
                      <a:r>
                        <a:rPr lang="ru-RU" sz="1800" dirty="0">
                          <a:latin typeface="Times New Roman" pitchFamily="18" charset="0"/>
                          <a:cs typeface="Times New Roman" pitchFamily="18" charset="0"/>
                        </a:rPr>
                        <a:t>9,8</a:t>
                      </a:r>
                    </a:p>
                  </a:txBody>
                  <a:tcPr marL="91432" marR="91432" marT="45718" marB="45718"/>
                </a:tc>
                <a:tc>
                  <a:txBody>
                    <a:bodyPr/>
                    <a:lstStyle/>
                    <a:p>
                      <a:pPr algn="ctr"/>
                      <a:r>
                        <a:rPr lang="ru-RU" sz="1800" dirty="0">
                          <a:latin typeface="Times New Roman" pitchFamily="18" charset="0"/>
                          <a:cs typeface="Times New Roman" pitchFamily="18" charset="0"/>
                        </a:rPr>
                        <a:t>13,4</a:t>
                      </a:r>
                    </a:p>
                  </a:txBody>
                  <a:tcPr marL="91432" marR="91432" marT="45718" marB="45718"/>
                </a:tc>
                <a:tc>
                  <a:txBody>
                    <a:bodyPr/>
                    <a:lstStyle/>
                    <a:p>
                      <a:pPr algn="ctr"/>
                      <a:r>
                        <a:rPr lang="ru-RU" sz="1800">
                          <a:latin typeface="Times New Roman" pitchFamily="18" charset="0"/>
                          <a:cs typeface="Times New Roman" pitchFamily="18" charset="0"/>
                        </a:rPr>
                        <a:t>8,5</a:t>
                      </a:r>
                      <a:endParaRPr lang="ru-RU" sz="1800" dirty="0">
                        <a:latin typeface="Times New Roman" pitchFamily="18" charset="0"/>
                        <a:cs typeface="Times New Roman" pitchFamily="18" charset="0"/>
                      </a:endParaRPr>
                    </a:p>
                  </a:txBody>
                  <a:tcPr marL="91432" marR="91432" marT="45718" marB="45718"/>
                </a:tc>
                <a:tc>
                  <a:txBody>
                    <a:bodyPr/>
                    <a:lstStyle/>
                    <a:p>
                      <a:pPr algn="ctr"/>
                      <a:r>
                        <a:rPr lang="ru-RU" sz="1800" dirty="0">
                          <a:latin typeface="Times New Roman" pitchFamily="18" charset="0"/>
                          <a:cs typeface="Times New Roman" pitchFamily="18" charset="0"/>
                        </a:rPr>
                        <a:t>63,8</a:t>
                      </a:r>
                    </a:p>
                  </a:txBody>
                  <a:tcPr marL="91432" marR="91432" marT="45718" marB="45718"/>
                </a:tc>
                <a:extLst>
                  <a:ext uri="{0D108BD9-81ED-4DB2-BD59-A6C34878D82A}">
                    <a16:rowId xmlns:a16="http://schemas.microsoft.com/office/drawing/2014/main" val="3630876513"/>
                  </a:ext>
                </a:extLst>
              </a:tr>
              <a:tr h="356200">
                <a:tc>
                  <a:txBody>
                    <a:bodyPr/>
                    <a:lstStyle/>
                    <a:p>
                      <a:r>
                        <a:rPr lang="ru-RU" sz="1200" dirty="0">
                          <a:latin typeface="Times New Roman" pitchFamily="18" charset="0"/>
                          <a:cs typeface="Times New Roman" pitchFamily="18" charset="0"/>
                        </a:rPr>
                        <a:t>Транспорт</a:t>
                      </a:r>
                    </a:p>
                  </a:txBody>
                  <a:tcPr marL="91432" marR="91432" marT="45718" marB="45718"/>
                </a:tc>
                <a:tc>
                  <a:txBody>
                    <a:bodyPr/>
                    <a:lstStyle/>
                    <a:p>
                      <a:pPr algn="ctr"/>
                      <a:r>
                        <a:rPr lang="ru-RU" sz="1800" dirty="0">
                          <a:latin typeface="Times New Roman" pitchFamily="18" charset="0"/>
                          <a:cs typeface="Times New Roman" pitchFamily="18" charset="0"/>
                        </a:rPr>
                        <a:t>95,4</a:t>
                      </a:r>
                    </a:p>
                  </a:txBody>
                  <a:tcPr marL="91432" marR="91432" marT="45718" marB="45718"/>
                </a:tc>
                <a:tc>
                  <a:txBody>
                    <a:bodyPr/>
                    <a:lstStyle/>
                    <a:p>
                      <a:pPr algn="ctr"/>
                      <a:r>
                        <a:rPr lang="ru-RU" sz="1800" dirty="0">
                          <a:latin typeface="Times New Roman" pitchFamily="18" charset="0"/>
                          <a:cs typeface="Times New Roman" pitchFamily="18" charset="0"/>
                        </a:rPr>
                        <a:t>103,7</a:t>
                      </a:r>
                    </a:p>
                  </a:txBody>
                  <a:tcPr marL="91432" marR="91432" marT="45718" marB="45718"/>
                </a:tc>
                <a:tc>
                  <a:txBody>
                    <a:bodyPr/>
                    <a:lstStyle/>
                    <a:p>
                      <a:pPr algn="ctr"/>
                      <a:r>
                        <a:rPr lang="ru-RU" sz="1800" dirty="0">
                          <a:latin typeface="Times New Roman" pitchFamily="18" charset="0"/>
                          <a:cs typeface="Times New Roman" pitchFamily="18" charset="0"/>
                        </a:rPr>
                        <a:t>90,4</a:t>
                      </a:r>
                    </a:p>
                  </a:txBody>
                  <a:tcPr marL="91432" marR="91432" marT="45718" marB="45718"/>
                </a:tc>
                <a:tc>
                  <a:txBody>
                    <a:bodyPr/>
                    <a:lstStyle/>
                    <a:p>
                      <a:pPr algn="ctr"/>
                      <a:r>
                        <a:rPr lang="ru-RU" sz="1800" dirty="0">
                          <a:latin typeface="Times New Roman" pitchFamily="18" charset="0"/>
                          <a:cs typeface="Times New Roman" pitchFamily="18" charset="0"/>
                        </a:rPr>
                        <a:t>87,2</a:t>
                      </a:r>
                    </a:p>
                  </a:txBody>
                  <a:tcPr marL="91432" marR="91432" marT="45718" marB="45718"/>
                </a:tc>
                <a:extLst>
                  <a:ext uri="{0D108BD9-81ED-4DB2-BD59-A6C34878D82A}">
                    <a16:rowId xmlns:a16="http://schemas.microsoft.com/office/drawing/2014/main" val="3956932088"/>
                  </a:ext>
                </a:extLst>
              </a:tr>
              <a:tr h="356200">
                <a:tc>
                  <a:txBody>
                    <a:bodyPr/>
                    <a:lstStyle/>
                    <a:p>
                      <a:r>
                        <a:rPr lang="ru-RU" sz="1200" dirty="0">
                          <a:latin typeface="Times New Roman" pitchFamily="18" charset="0"/>
                          <a:cs typeface="Times New Roman" pitchFamily="18" charset="0"/>
                        </a:rPr>
                        <a:t>Дорожное хозяйство (дорожные фонды)</a:t>
                      </a:r>
                    </a:p>
                  </a:txBody>
                  <a:tcPr marL="91432" marR="91432" marT="45718" marB="45718"/>
                </a:tc>
                <a:tc>
                  <a:txBody>
                    <a:bodyPr/>
                    <a:lstStyle/>
                    <a:p>
                      <a:pPr algn="ctr"/>
                      <a:r>
                        <a:rPr lang="ru-RU" sz="1800" dirty="0">
                          <a:latin typeface="Times New Roman" pitchFamily="18" charset="0"/>
                          <a:cs typeface="Times New Roman" pitchFamily="18" charset="0"/>
                        </a:rPr>
                        <a:t>309,5</a:t>
                      </a:r>
                    </a:p>
                  </a:txBody>
                  <a:tcPr marL="91432" marR="91432" marT="45718" marB="45718"/>
                </a:tc>
                <a:tc>
                  <a:txBody>
                    <a:bodyPr/>
                    <a:lstStyle/>
                    <a:p>
                      <a:pPr algn="ctr"/>
                      <a:r>
                        <a:rPr lang="ru-RU" sz="1800" dirty="0">
                          <a:latin typeface="Times New Roman" pitchFamily="18" charset="0"/>
                          <a:cs typeface="Times New Roman" pitchFamily="18" charset="0"/>
                        </a:rPr>
                        <a:t>974,1</a:t>
                      </a:r>
                    </a:p>
                  </a:txBody>
                  <a:tcPr marL="91432" marR="91432" marT="45718" marB="45718"/>
                </a:tc>
                <a:tc>
                  <a:txBody>
                    <a:bodyPr/>
                    <a:lstStyle/>
                    <a:p>
                      <a:pPr algn="ctr"/>
                      <a:r>
                        <a:rPr lang="ru-RU" sz="1800" dirty="0">
                          <a:latin typeface="Times New Roman" pitchFamily="18" charset="0"/>
                          <a:cs typeface="Times New Roman" pitchFamily="18" charset="0"/>
                        </a:rPr>
                        <a:t>674,9</a:t>
                      </a:r>
                    </a:p>
                  </a:txBody>
                  <a:tcPr marL="91432" marR="91432" marT="45718" marB="45718"/>
                </a:tc>
                <a:tc>
                  <a:txBody>
                    <a:bodyPr/>
                    <a:lstStyle/>
                    <a:p>
                      <a:pPr algn="ctr"/>
                      <a:r>
                        <a:rPr lang="ru-RU" sz="1800" dirty="0">
                          <a:latin typeface="Times New Roman" pitchFamily="18" charset="0"/>
                          <a:cs typeface="Times New Roman" pitchFamily="18" charset="0"/>
                        </a:rPr>
                        <a:t>69,3</a:t>
                      </a:r>
                    </a:p>
                  </a:txBody>
                  <a:tcPr marL="91432" marR="91432" marT="45718" marB="45718"/>
                </a:tc>
                <a:extLst>
                  <a:ext uri="{0D108BD9-81ED-4DB2-BD59-A6C34878D82A}">
                    <a16:rowId xmlns:a16="http://schemas.microsoft.com/office/drawing/2014/main" val="1863746523"/>
                  </a:ext>
                </a:extLst>
              </a:tr>
              <a:tr h="356200">
                <a:tc>
                  <a:txBody>
                    <a:bodyPr/>
                    <a:lstStyle/>
                    <a:p>
                      <a:r>
                        <a:rPr lang="ru-RU" sz="1200" dirty="0">
                          <a:latin typeface="Times New Roman" pitchFamily="18" charset="0"/>
                          <a:cs typeface="Times New Roman" pitchFamily="18" charset="0"/>
                        </a:rPr>
                        <a:t>Другие вопросы в области национальной экономики</a:t>
                      </a:r>
                    </a:p>
                  </a:txBody>
                  <a:tcPr marL="91432" marR="91432" marT="45718" marB="45718"/>
                </a:tc>
                <a:tc>
                  <a:txBody>
                    <a:bodyPr/>
                    <a:lstStyle/>
                    <a:p>
                      <a:pPr algn="ctr"/>
                      <a:r>
                        <a:rPr lang="ru-RU" sz="1800" dirty="0">
                          <a:latin typeface="Times New Roman" pitchFamily="18" charset="0"/>
                          <a:cs typeface="Times New Roman" pitchFamily="18" charset="0"/>
                        </a:rPr>
                        <a:t>22,2</a:t>
                      </a:r>
                    </a:p>
                  </a:txBody>
                  <a:tcPr marL="91432" marR="91432" marT="45718" marB="45718"/>
                </a:tc>
                <a:tc>
                  <a:txBody>
                    <a:bodyPr/>
                    <a:lstStyle/>
                    <a:p>
                      <a:pPr algn="ctr"/>
                      <a:r>
                        <a:rPr lang="ru-RU" sz="1800" dirty="0">
                          <a:latin typeface="Times New Roman" pitchFamily="18" charset="0"/>
                          <a:cs typeface="Times New Roman" pitchFamily="18" charset="0"/>
                        </a:rPr>
                        <a:t>44,5</a:t>
                      </a:r>
                    </a:p>
                  </a:txBody>
                  <a:tcPr marL="91432" marR="91432" marT="45718" marB="45718"/>
                </a:tc>
                <a:tc>
                  <a:txBody>
                    <a:bodyPr/>
                    <a:lstStyle/>
                    <a:p>
                      <a:pPr algn="ctr"/>
                      <a:r>
                        <a:rPr lang="ru-RU" sz="1800" dirty="0">
                          <a:latin typeface="Times New Roman" pitchFamily="18" charset="0"/>
                          <a:cs typeface="Times New Roman" pitchFamily="18" charset="0"/>
                        </a:rPr>
                        <a:t>43,7</a:t>
                      </a:r>
                    </a:p>
                  </a:txBody>
                  <a:tcPr marL="91432" marR="91432" marT="45718" marB="45718"/>
                </a:tc>
                <a:tc>
                  <a:txBody>
                    <a:bodyPr/>
                    <a:lstStyle/>
                    <a:p>
                      <a:pPr algn="ctr"/>
                      <a:r>
                        <a:rPr lang="ru-RU" sz="1800" dirty="0">
                          <a:latin typeface="Times New Roman" pitchFamily="18" charset="0"/>
                          <a:cs typeface="Times New Roman" pitchFamily="18" charset="0"/>
                        </a:rPr>
                        <a:t>98,2</a:t>
                      </a:r>
                    </a:p>
                  </a:txBody>
                  <a:tcPr marL="91432" marR="91432" marT="45718" marB="45718"/>
                </a:tc>
                <a:extLst>
                  <a:ext uri="{0D108BD9-81ED-4DB2-BD59-A6C34878D82A}">
                    <a16:rowId xmlns:a16="http://schemas.microsoft.com/office/drawing/2014/main" val="2335448068"/>
                  </a:ext>
                </a:extLst>
              </a:tr>
              <a:tr h="474935">
                <a:tc>
                  <a:txBody>
                    <a:bodyPr/>
                    <a:lstStyle/>
                    <a:p>
                      <a:r>
                        <a:rPr lang="ru-RU" sz="1400" b="1" dirty="0">
                          <a:latin typeface="Times New Roman" pitchFamily="18" charset="0"/>
                          <a:cs typeface="Times New Roman" pitchFamily="18" charset="0"/>
                        </a:rPr>
                        <a:t>Жилищно-коммунальное хозяйство всего</a:t>
                      </a:r>
                    </a:p>
                    <a:p>
                      <a:r>
                        <a:rPr lang="ru-RU" sz="1200" b="1" dirty="0">
                          <a:latin typeface="Times New Roman" pitchFamily="18" charset="0"/>
                          <a:cs typeface="Times New Roman" pitchFamily="18" charset="0"/>
                        </a:rPr>
                        <a:t>в том числе</a:t>
                      </a:r>
                    </a:p>
                  </a:txBody>
                  <a:tcPr marL="91432" marR="91432" marT="45718" marB="45718"/>
                </a:tc>
                <a:tc>
                  <a:txBody>
                    <a:bodyPr/>
                    <a:lstStyle/>
                    <a:p>
                      <a:pPr algn="ctr"/>
                      <a:r>
                        <a:rPr lang="ru-RU" sz="1800" b="1" dirty="0">
                          <a:latin typeface="Times New Roman" pitchFamily="18" charset="0"/>
                          <a:cs typeface="Times New Roman" pitchFamily="18" charset="0"/>
                        </a:rPr>
                        <a:t>1 503,7</a:t>
                      </a:r>
                    </a:p>
                  </a:txBody>
                  <a:tcPr marL="91432" marR="91432" marT="45718" marB="45718"/>
                </a:tc>
                <a:tc>
                  <a:txBody>
                    <a:bodyPr/>
                    <a:lstStyle/>
                    <a:p>
                      <a:pPr algn="ctr"/>
                      <a:r>
                        <a:rPr lang="ru-RU" sz="1800" b="1" dirty="0">
                          <a:latin typeface="Times New Roman" pitchFamily="18" charset="0"/>
                          <a:cs typeface="Times New Roman" pitchFamily="18" charset="0"/>
                        </a:rPr>
                        <a:t>1 282,0</a:t>
                      </a:r>
                    </a:p>
                  </a:txBody>
                  <a:tcPr marL="91432" marR="91432" marT="45718" marB="45718"/>
                </a:tc>
                <a:tc>
                  <a:txBody>
                    <a:bodyPr/>
                    <a:lstStyle/>
                    <a:p>
                      <a:pPr algn="ctr"/>
                      <a:r>
                        <a:rPr lang="ru-RU" sz="1800" b="1" dirty="0">
                          <a:latin typeface="Times New Roman" pitchFamily="18" charset="0"/>
                          <a:cs typeface="Times New Roman" pitchFamily="18" charset="0"/>
                        </a:rPr>
                        <a:t>1 253,0</a:t>
                      </a:r>
                    </a:p>
                  </a:txBody>
                  <a:tcPr marL="91432" marR="91432" marT="45718" marB="45718"/>
                </a:tc>
                <a:tc>
                  <a:txBody>
                    <a:bodyPr/>
                    <a:lstStyle/>
                    <a:p>
                      <a:pPr algn="ctr"/>
                      <a:r>
                        <a:rPr lang="ru-RU" sz="1800" b="1" dirty="0">
                          <a:latin typeface="Times New Roman" pitchFamily="18" charset="0"/>
                          <a:cs typeface="Times New Roman" pitchFamily="18" charset="0"/>
                        </a:rPr>
                        <a:t>97,7</a:t>
                      </a:r>
                    </a:p>
                  </a:txBody>
                  <a:tcPr marL="91432" marR="91432" marT="45718" marB="45718"/>
                </a:tc>
                <a:extLst>
                  <a:ext uri="{0D108BD9-81ED-4DB2-BD59-A6C34878D82A}">
                    <a16:rowId xmlns:a16="http://schemas.microsoft.com/office/drawing/2014/main" val="3902276053"/>
                  </a:ext>
                </a:extLst>
              </a:tr>
              <a:tr h="356200">
                <a:tc>
                  <a:txBody>
                    <a:bodyPr/>
                    <a:lstStyle/>
                    <a:p>
                      <a:r>
                        <a:rPr lang="ru-RU" sz="1200" dirty="0">
                          <a:latin typeface="Times New Roman" pitchFamily="18" charset="0"/>
                          <a:cs typeface="Times New Roman" pitchFamily="18" charset="0"/>
                        </a:rPr>
                        <a:t>Жилищное хозяйство</a:t>
                      </a:r>
                    </a:p>
                  </a:txBody>
                  <a:tcPr marL="91432" marR="91432" marT="45718" marB="45718"/>
                </a:tc>
                <a:tc>
                  <a:txBody>
                    <a:bodyPr/>
                    <a:lstStyle/>
                    <a:p>
                      <a:pPr algn="ctr"/>
                      <a:r>
                        <a:rPr lang="ru-RU" sz="1800" dirty="0">
                          <a:latin typeface="Times New Roman" pitchFamily="18" charset="0"/>
                          <a:cs typeface="Times New Roman" pitchFamily="18" charset="0"/>
                        </a:rPr>
                        <a:t>285,2</a:t>
                      </a:r>
                    </a:p>
                  </a:txBody>
                  <a:tcPr marL="91432" marR="91432" marT="45718" marB="45718"/>
                </a:tc>
                <a:tc>
                  <a:txBody>
                    <a:bodyPr/>
                    <a:lstStyle/>
                    <a:p>
                      <a:pPr algn="ctr"/>
                      <a:r>
                        <a:rPr lang="ru-RU" sz="1800" dirty="0">
                          <a:latin typeface="Times New Roman" pitchFamily="18" charset="0"/>
                          <a:cs typeface="Times New Roman" pitchFamily="18" charset="0"/>
                        </a:rPr>
                        <a:t>226,6</a:t>
                      </a:r>
                    </a:p>
                  </a:txBody>
                  <a:tcPr marL="91432" marR="91432" marT="45718" marB="45718"/>
                </a:tc>
                <a:tc>
                  <a:txBody>
                    <a:bodyPr/>
                    <a:lstStyle/>
                    <a:p>
                      <a:pPr algn="ctr"/>
                      <a:r>
                        <a:rPr lang="ru-RU" sz="1800" dirty="0">
                          <a:latin typeface="Times New Roman" pitchFamily="18" charset="0"/>
                          <a:cs typeface="Times New Roman" pitchFamily="18" charset="0"/>
                        </a:rPr>
                        <a:t>223,5</a:t>
                      </a:r>
                    </a:p>
                  </a:txBody>
                  <a:tcPr marL="91432" marR="91432" marT="45718" marB="45718"/>
                </a:tc>
                <a:tc>
                  <a:txBody>
                    <a:bodyPr/>
                    <a:lstStyle/>
                    <a:p>
                      <a:pPr algn="ctr"/>
                      <a:r>
                        <a:rPr lang="ru-RU" sz="1800" dirty="0">
                          <a:latin typeface="Times New Roman" pitchFamily="18" charset="0"/>
                          <a:cs typeface="Times New Roman" pitchFamily="18" charset="0"/>
                        </a:rPr>
                        <a:t>98,6</a:t>
                      </a:r>
                    </a:p>
                  </a:txBody>
                  <a:tcPr marL="91432" marR="91432" marT="45718" marB="45718"/>
                </a:tc>
                <a:extLst>
                  <a:ext uri="{0D108BD9-81ED-4DB2-BD59-A6C34878D82A}">
                    <a16:rowId xmlns:a16="http://schemas.microsoft.com/office/drawing/2014/main" val="2417092450"/>
                  </a:ext>
                </a:extLst>
              </a:tr>
              <a:tr h="356200">
                <a:tc>
                  <a:txBody>
                    <a:bodyPr/>
                    <a:lstStyle/>
                    <a:p>
                      <a:r>
                        <a:rPr lang="ru-RU" sz="1200" dirty="0">
                          <a:latin typeface="Times New Roman" pitchFamily="18" charset="0"/>
                          <a:cs typeface="Times New Roman" pitchFamily="18" charset="0"/>
                        </a:rPr>
                        <a:t>Коммунальное хозяйство</a:t>
                      </a:r>
                    </a:p>
                  </a:txBody>
                  <a:tcPr marL="91432" marR="91432" marT="45718" marB="45718"/>
                </a:tc>
                <a:tc>
                  <a:txBody>
                    <a:bodyPr/>
                    <a:lstStyle/>
                    <a:p>
                      <a:pPr algn="ctr"/>
                      <a:r>
                        <a:rPr lang="ru-RU" sz="1800" dirty="0">
                          <a:latin typeface="Times New Roman" pitchFamily="18" charset="0"/>
                          <a:cs typeface="Times New Roman" pitchFamily="18" charset="0"/>
                        </a:rPr>
                        <a:t>205,9</a:t>
                      </a:r>
                    </a:p>
                  </a:txBody>
                  <a:tcPr marL="91432" marR="91432" marT="45718" marB="45718"/>
                </a:tc>
                <a:tc>
                  <a:txBody>
                    <a:bodyPr/>
                    <a:lstStyle/>
                    <a:p>
                      <a:pPr algn="ctr"/>
                      <a:r>
                        <a:rPr lang="ru-RU" sz="1800" dirty="0">
                          <a:latin typeface="Times New Roman" pitchFamily="18" charset="0"/>
                          <a:cs typeface="Times New Roman" pitchFamily="18" charset="0"/>
                        </a:rPr>
                        <a:t>77,8</a:t>
                      </a:r>
                    </a:p>
                  </a:txBody>
                  <a:tcPr marL="91432" marR="91432" marT="45718" marB="45718"/>
                </a:tc>
                <a:tc>
                  <a:txBody>
                    <a:bodyPr/>
                    <a:lstStyle/>
                    <a:p>
                      <a:pPr algn="ctr"/>
                      <a:r>
                        <a:rPr lang="ru-RU" sz="1800" dirty="0">
                          <a:latin typeface="Times New Roman" pitchFamily="18" charset="0"/>
                          <a:cs typeface="Times New Roman" pitchFamily="18" charset="0"/>
                        </a:rPr>
                        <a:t>71,5</a:t>
                      </a:r>
                    </a:p>
                  </a:txBody>
                  <a:tcPr marL="91432" marR="91432" marT="45718" marB="45718"/>
                </a:tc>
                <a:tc>
                  <a:txBody>
                    <a:bodyPr/>
                    <a:lstStyle/>
                    <a:p>
                      <a:pPr algn="ctr"/>
                      <a:r>
                        <a:rPr lang="ru-RU" sz="1800" dirty="0">
                          <a:latin typeface="Times New Roman" pitchFamily="18" charset="0"/>
                          <a:cs typeface="Times New Roman" pitchFamily="18" charset="0"/>
                        </a:rPr>
                        <a:t>91,9</a:t>
                      </a:r>
                    </a:p>
                  </a:txBody>
                  <a:tcPr marL="91432" marR="91432" marT="45718" marB="45718"/>
                </a:tc>
                <a:extLst>
                  <a:ext uri="{0D108BD9-81ED-4DB2-BD59-A6C34878D82A}">
                    <a16:rowId xmlns:a16="http://schemas.microsoft.com/office/drawing/2014/main" val="3049114577"/>
                  </a:ext>
                </a:extLst>
              </a:tr>
              <a:tr h="356200">
                <a:tc>
                  <a:txBody>
                    <a:bodyPr/>
                    <a:lstStyle/>
                    <a:p>
                      <a:r>
                        <a:rPr lang="ru-RU" sz="1200" dirty="0">
                          <a:latin typeface="Times New Roman" pitchFamily="18" charset="0"/>
                          <a:cs typeface="Times New Roman" pitchFamily="18" charset="0"/>
                        </a:rPr>
                        <a:t>Благоустройство</a:t>
                      </a:r>
                    </a:p>
                  </a:txBody>
                  <a:tcPr marL="91432" marR="91432" marT="45718" marB="45718"/>
                </a:tc>
                <a:tc>
                  <a:txBody>
                    <a:bodyPr/>
                    <a:lstStyle/>
                    <a:p>
                      <a:pPr algn="ctr"/>
                      <a:r>
                        <a:rPr lang="ru-RU" sz="1800" dirty="0">
                          <a:latin typeface="Times New Roman" pitchFamily="18" charset="0"/>
                          <a:cs typeface="Times New Roman" pitchFamily="18" charset="0"/>
                        </a:rPr>
                        <a:t>1 012,6</a:t>
                      </a:r>
                    </a:p>
                  </a:txBody>
                  <a:tcPr marL="91432" marR="91432" marT="45718" marB="45718"/>
                </a:tc>
                <a:tc>
                  <a:txBody>
                    <a:bodyPr/>
                    <a:lstStyle/>
                    <a:p>
                      <a:pPr algn="ctr"/>
                      <a:r>
                        <a:rPr lang="ru-RU" sz="1800" dirty="0">
                          <a:latin typeface="Times New Roman" pitchFamily="18" charset="0"/>
                          <a:cs typeface="Times New Roman" pitchFamily="18" charset="0"/>
                        </a:rPr>
                        <a:t>977,6</a:t>
                      </a:r>
                    </a:p>
                  </a:txBody>
                  <a:tcPr marL="91432" marR="91432" marT="45718" marB="45718"/>
                </a:tc>
                <a:tc>
                  <a:txBody>
                    <a:bodyPr/>
                    <a:lstStyle/>
                    <a:p>
                      <a:pPr algn="ctr"/>
                      <a:r>
                        <a:rPr lang="ru-RU" sz="1800" dirty="0">
                          <a:latin typeface="Times New Roman" pitchFamily="18" charset="0"/>
                          <a:cs typeface="Times New Roman" pitchFamily="18" charset="0"/>
                        </a:rPr>
                        <a:t>958,0</a:t>
                      </a:r>
                    </a:p>
                  </a:txBody>
                  <a:tcPr marL="91432" marR="91432" marT="45718" marB="45718"/>
                </a:tc>
                <a:tc>
                  <a:txBody>
                    <a:bodyPr/>
                    <a:lstStyle/>
                    <a:p>
                      <a:pPr algn="ctr"/>
                      <a:r>
                        <a:rPr lang="ru-RU" sz="1800" dirty="0">
                          <a:latin typeface="Times New Roman" pitchFamily="18" charset="0"/>
                          <a:cs typeface="Times New Roman" pitchFamily="18" charset="0"/>
                        </a:rPr>
                        <a:t>98,0</a:t>
                      </a:r>
                    </a:p>
                  </a:txBody>
                  <a:tcPr marL="91432" marR="91432" marT="45718" marB="45718"/>
                </a:tc>
                <a:extLst>
                  <a:ext uri="{0D108BD9-81ED-4DB2-BD59-A6C34878D82A}">
                    <a16:rowId xmlns:a16="http://schemas.microsoft.com/office/drawing/2014/main" val="2551414683"/>
                  </a:ext>
                </a:extLst>
              </a:tr>
            </a:tbl>
          </a:graphicData>
        </a:graphic>
      </p:graphicFrame>
    </p:spTree>
    <p:extLst>
      <p:ext uri="{BB962C8B-B14F-4D97-AF65-F5344CB8AC3E}">
        <p14:creationId xmlns:p14="http://schemas.microsoft.com/office/powerpoint/2010/main" val="11310927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FE7E1EBE-53E3-35CB-3315-A8ED511847F9}"/>
              </a:ext>
            </a:extLst>
          </p:cNvPr>
          <p:cNvGraphicFramePr>
            <a:graphicFrameLocks noGrp="1"/>
          </p:cNvGraphicFramePr>
          <p:nvPr>
            <p:extLst>
              <p:ext uri="{D42A27DB-BD31-4B8C-83A1-F6EECF244321}">
                <p14:modId xmlns:p14="http://schemas.microsoft.com/office/powerpoint/2010/main" val="2988021436"/>
              </p:ext>
            </p:extLst>
          </p:nvPr>
        </p:nvGraphicFramePr>
        <p:xfrm>
          <a:off x="500514" y="192506"/>
          <a:ext cx="11444437" cy="6032538"/>
        </p:xfrm>
        <a:graphic>
          <a:graphicData uri="http://schemas.openxmlformats.org/drawingml/2006/table">
            <a:tbl>
              <a:tblPr firstRow="1" bandRow="1">
                <a:tableStyleId>{5C22544A-7EE6-4342-B048-85BDC9FD1C3A}</a:tableStyleId>
              </a:tblPr>
              <a:tblGrid>
                <a:gridCol w="6053256">
                  <a:extLst>
                    <a:ext uri="{9D8B030D-6E8A-4147-A177-3AD203B41FA5}">
                      <a16:colId xmlns:a16="http://schemas.microsoft.com/office/drawing/2014/main" val="1594976202"/>
                    </a:ext>
                  </a:extLst>
                </a:gridCol>
                <a:gridCol w="1324150">
                  <a:extLst>
                    <a:ext uri="{9D8B030D-6E8A-4147-A177-3AD203B41FA5}">
                      <a16:colId xmlns:a16="http://schemas.microsoft.com/office/drawing/2014/main" val="562332608"/>
                    </a:ext>
                  </a:extLst>
                </a:gridCol>
                <a:gridCol w="1229567">
                  <a:extLst>
                    <a:ext uri="{9D8B030D-6E8A-4147-A177-3AD203B41FA5}">
                      <a16:colId xmlns:a16="http://schemas.microsoft.com/office/drawing/2014/main" val="1328213588"/>
                    </a:ext>
                  </a:extLst>
                </a:gridCol>
                <a:gridCol w="1235247">
                  <a:extLst>
                    <a:ext uri="{9D8B030D-6E8A-4147-A177-3AD203B41FA5}">
                      <a16:colId xmlns:a16="http://schemas.microsoft.com/office/drawing/2014/main" val="3959293371"/>
                    </a:ext>
                  </a:extLst>
                </a:gridCol>
                <a:gridCol w="1602217">
                  <a:extLst>
                    <a:ext uri="{9D8B030D-6E8A-4147-A177-3AD203B41FA5}">
                      <a16:colId xmlns:a16="http://schemas.microsoft.com/office/drawing/2014/main" val="3234819980"/>
                    </a:ext>
                  </a:extLst>
                </a:gridCol>
              </a:tblGrid>
              <a:tr h="295766">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400" dirty="0">
                          <a:latin typeface="Times New Roman" pitchFamily="18" charset="0"/>
                          <a:cs typeface="Times New Roman" pitchFamily="18" charset="0"/>
                        </a:rPr>
                        <a:t>Наименование разделов и подразделов классификации расходов бюджета</a:t>
                      </a:r>
                    </a:p>
                  </a:txBody>
                  <a:tcPr marL="91432" marR="91432" marT="45715" marB="45715"/>
                </a:tc>
                <a:tc rowSpan="2">
                  <a:txBody>
                    <a:bodyPr/>
                    <a:lstStyle/>
                    <a:p>
                      <a:pPr algn="ctr"/>
                      <a:r>
                        <a:rPr lang="ru-RU" sz="1400" dirty="0">
                          <a:latin typeface="Times New Roman" pitchFamily="18" charset="0"/>
                          <a:cs typeface="Times New Roman" pitchFamily="18" charset="0"/>
                        </a:rPr>
                        <a:t>Отчет </a:t>
                      </a:r>
                    </a:p>
                    <a:p>
                      <a:pPr algn="ctr"/>
                      <a:r>
                        <a:rPr lang="ru-RU" sz="1400" dirty="0">
                          <a:latin typeface="Times New Roman" pitchFamily="18" charset="0"/>
                          <a:cs typeface="Times New Roman" pitchFamily="18" charset="0"/>
                        </a:rPr>
                        <a:t>2023 год Исполнено</a:t>
                      </a:r>
                    </a:p>
                  </a:txBody>
                  <a:tcPr marL="91432" marR="91432" marT="45715" marB="45715"/>
                </a:tc>
                <a:tc gridSpan="3">
                  <a:txBody>
                    <a:bodyPr/>
                    <a:lstStyle/>
                    <a:p>
                      <a:pPr algn="ctr"/>
                      <a:r>
                        <a:rPr lang="ru-RU" sz="1400" dirty="0">
                          <a:latin typeface="Times New Roman" pitchFamily="18" charset="0"/>
                          <a:cs typeface="Times New Roman" pitchFamily="18" charset="0"/>
                        </a:rPr>
                        <a:t>Отчет 2024 год</a:t>
                      </a:r>
                    </a:p>
                  </a:txBody>
                  <a:tcPr marL="91432" marR="91432" marT="45715" marB="45715"/>
                </a:tc>
                <a:tc hMerge="1">
                  <a:txBody>
                    <a:bodyPr/>
                    <a:lstStyle/>
                    <a:p>
                      <a:endParaRPr lang="ru-RU" sz="1100" dirty="0"/>
                    </a:p>
                  </a:txBody>
                  <a:tcPr/>
                </a:tc>
                <a:tc hMerge="1">
                  <a:txBody>
                    <a:bodyPr/>
                    <a:lstStyle/>
                    <a:p>
                      <a:endParaRPr lang="ru-RU" dirty="0"/>
                    </a:p>
                  </a:txBody>
                  <a:tcPr/>
                </a:tc>
                <a:extLst>
                  <a:ext uri="{0D108BD9-81ED-4DB2-BD59-A6C34878D82A}">
                    <a16:rowId xmlns:a16="http://schemas.microsoft.com/office/drawing/2014/main" val="3975259921"/>
                  </a:ext>
                </a:extLst>
              </a:tr>
              <a:tr h="295234">
                <a:tc vMerge="1">
                  <a:txBody>
                    <a:bodyPr/>
                    <a:lstStyle/>
                    <a:p>
                      <a:endParaRPr lang="ru-RU" dirty="0"/>
                    </a:p>
                  </a:txBody>
                  <a:tcPr/>
                </a:tc>
                <a:tc vMerge="1">
                  <a:txBody>
                    <a:bodyPr/>
                    <a:lstStyle/>
                    <a:p>
                      <a:endParaRPr lang="ru-RU" dirty="0"/>
                    </a:p>
                  </a:txBody>
                  <a:tcPr/>
                </a:tc>
                <a:tc>
                  <a:txBody>
                    <a:bodyPr/>
                    <a:lstStyle/>
                    <a:p>
                      <a:pPr algn="ctr"/>
                      <a:r>
                        <a:rPr lang="ru-RU" sz="1400" dirty="0">
                          <a:solidFill>
                            <a:schemeClr val="bg1"/>
                          </a:solidFill>
                          <a:latin typeface="Times New Roman" pitchFamily="18" charset="0"/>
                          <a:cs typeface="Times New Roman" pitchFamily="18" charset="0"/>
                        </a:rPr>
                        <a:t>Плановые назначения </a:t>
                      </a:r>
                    </a:p>
                  </a:txBody>
                  <a:tcPr marL="91432" marR="91432" marT="45715" marB="45715">
                    <a:solidFill>
                      <a:schemeClr val="accent1"/>
                    </a:solidFill>
                  </a:tcPr>
                </a:tc>
                <a:tc>
                  <a:txBody>
                    <a:bodyPr/>
                    <a:lstStyle/>
                    <a:p>
                      <a:pPr algn="ctr"/>
                      <a:r>
                        <a:rPr lang="ru-RU" sz="1400" dirty="0">
                          <a:solidFill>
                            <a:schemeClr val="bg1"/>
                          </a:solidFill>
                          <a:latin typeface="Times New Roman" pitchFamily="18" charset="0"/>
                          <a:cs typeface="Times New Roman" pitchFamily="18" charset="0"/>
                        </a:rPr>
                        <a:t>Исполнено</a:t>
                      </a:r>
                    </a:p>
                  </a:txBody>
                  <a:tcPr marL="91432" marR="91432" marT="45715" marB="45715">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dirty="0">
                          <a:solidFill>
                            <a:schemeClr val="bg1"/>
                          </a:solidFill>
                          <a:latin typeface="Times New Roman" pitchFamily="18" charset="0"/>
                          <a:cs typeface="Times New Roman" pitchFamily="18" charset="0"/>
                        </a:rPr>
                        <a:t>% исполнения к плановым назначениям</a:t>
                      </a:r>
                    </a:p>
                  </a:txBody>
                  <a:tcPr marL="91432" marR="91432" marT="45715" marB="45715">
                    <a:solidFill>
                      <a:schemeClr val="accent1"/>
                    </a:solidFill>
                  </a:tcPr>
                </a:tc>
                <a:extLst>
                  <a:ext uri="{0D108BD9-81ED-4DB2-BD59-A6C34878D82A}">
                    <a16:rowId xmlns:a16="http://schemas.microsoft.com/office/drawing/2014/main" val="2094439921"/>
                  </a:ext>
                </a:extLst>
              </a:tr>
              <a:tr h="495925">
                <a:tc>
                  <a:txBody>
                    <a:bodyPr/>
                    <a:lstStyle/>
                    <a:p>
                      <a:r>
                        <a:rPr lang="ru-RU" sz="1400" b="1" dirty="0">
                          <a:latin typeface="Times New Roman" pitchFamily="18" charset="0"/>
                          <a:cs typeface="Times New Roman" pitchFamily="18" charset="0"/>
                        </a:rPr>
                        <a:t>Охрана окружающей среды всего,</a:t>
                      </a:r>
                    </a:p>
                    <a:p>
                      <a:r>
                        <a:rPr lang="ru-RU" sz="1200" b="1" dirty="0">
                          <a:latin typeface="Times New Roman" pitchFamily="18" charset="0"/>
                          <a:cs typeface="Times New Roman" pitchFamily="18" charset="0"/>
                        </a:rPr>
                        <a:t>в том числе</a:t>
                      </a:r>
                    </a:p>
                  </a:txBody>
                  <a:tcPr marL="91432" marR="91432" marT="45715" marB="45715"/>
                </a:tc>
                <a:tc>
                  <a:txBody>
                    <a:bodyPr/>
                    <a:lstStyle/>
                    <a:p>
                      <a:pPr algn="ctr"/>
                      <a:r>
                        <a:rPr lang="ru-RU" sz="1800" b="1" dirty="0">
                          <a:latin typeface="Times New Roman" pitchFamily="18" charset="0"/>
                          <a:cs typeface="Times New Roman" pitchFamily="18" charset="0"/>
                        </a:rPr>
                        <a:t>238,2</a:t>
                      </a:r>
                    </a:p>
                  </a:txBody>
                  <a:tcPr marL="91432" marR="91432" marT="45715" marB="45715"/>
                </a:tc>
                <a:tc>
                  <a:txBody>
                    <a:bodyPr/>
                    <a:lstStyle/>
                    <a:p>
                      <a:pPr algn="ctr"/>
                      <a:r>
                        <a:rPr lang="ru-RU" sz="1800" b="1" dirty="0">
                          <a:latin typeface="Times New Roman" pitchFamily="18" charset="0"/>
                          <a:cs typeface="Times New Roman" pitchFamily="18" charset="0"/>
                        </a:rPr>
                        <a:t>294,9</a:t>
                      </a:r>
                    </a:p>
                  </a:txBody>
                  <a:tcPr marL="91432" marR="91432" marT="45715" marB="45715"/>
                </a:tc>
                <a:tc>
                  <a:txBody>
                    <a:bodyPr/>
                    <a:lstStyle/>
                    <a:p>
                      <a:pPr algn="ctr"/>
                      <a:r>
                        <a:rPr lang="ru-RU" sz="1800" b="1" dirty="0">
                          <a:latin typeface="Times New Roman" pitchFamily="18" charset="0"/>
                          <a:cs typeface="Times New Roman" pitchFamily="18" charset="0"/>
                        </a:rPr>
                        <a:t>283,8</a:t>
                      </a:r>
                    </a:p>
                  </a:txBody>
                  <a:tcPr marL="91432" marR="91432" marT="45715" marB="45715"/>
                </a:tc>
                <a:tc>
                  <a:txBody>
                    <a:bodyPr/>
                    <a:lstStyle/>
                    <a:p>
                      <a:pPr algn="ctr"/>
                      <a:r>
                        <a:rPr lang="ru-RU" sz="1800" b="1" dirty="0">
                          <a:latin typeface="Times New Roman" pitchFamily="18" charset="0"/>
                          <a:cs typeface="Times New Roman" pitchFamily="18" charset="0"/>
                        </a:rPr>
                        <a:t>96,2</a:t>
                      </a:r>
                    </a:p>
                  </a:txBody>
                  <a:tcPr marL="91432" marR="91432" marT="45715" marB="45715"/>
                </a:tc>
                <a:extLst>
                  <a:ext uri="{0D108BD9-81ED-4DB2-BD59-A6C34878D82A}">
                    <a16:rowId xmlns:a16="http://schemas.microsoft.com/office/drawing/2014/main" val="2365238511"/>
                  </a:ext>
                </a:extLst>
              </a:tr>
              <a:tr h="371941">
                <a:tc>
                  <a:txBody>
                    <a:bodyPr/>
                    <a:lstStyle/>
                    <a:p>
                      <a:r>
                        <a:rPr lang="ru-RU" sz="1200" dirty="0">
                          <a:latin typeface="Times New Roman" pitchFamily="18" charset="0"/>
                          <a:cs typeface="Times New Roman" pitchFamily="18" charset="0"/>
                        </a:rPr>
                        <a:t>Сбор, удаление отходов и очистка</a:t>
                      </a:r>
                      <a:r>
                        <a:rPr lang="ru-RU" sz="1200" baseline="0" dirty="0">
                          <a:latin typeface="Times New Roman" pitchFamily="18" charset="0"/>
                          <a:cs typeface="Times New Roman" pitchFamily="18" charset="0"/>
                        </a:rPr>
                        <a:t> сточных вод</a:t>
                      </a:r>
                      <a:endParaRPr lang="ru-RU" sz="1200" dirty="0">
                        <a:latin typeface="Times New Roman" pitchFamily="18" charset="0"/>
                        <a:cs typeface="Times New Roman" pitchFamily="18" charset="0"/>
                      </a:endParaRPr>
                    </a:p>
                  </a:txBody>
                  <a:tcPr marL="91432" marR="91432" marT="45715" marB="45715"/>
                </a:tc>
                <a:tc>
                  <a:txBody>
                    <a:bodyPr/>
                    <a:lstStyle/>
                    <a:p>
                      <a:pPr algn="ctr"/>
                      <a:r>
                        <a:rPr lang="ru-RU" sz="1800" dirty="0">
                          <a:latin typeface="Times New Roman" pitchFamily="18" charset="0"/>
                          <a:cs typeface="Times New Roman" pitchFamily="18" charset="0"/>
                        </a:rPr>
                        <a:t>224,6</a:t>
                      </a:r>
                    </a:p>
                  </a:txBody>
                  <a:tcPr marL="91432" marR="91432" marT="45715" marB="45715"/>
                </a:tc>
                <a:tc>
                  <a:txBody>
                    <a:bodyPr/>
                    <a:lstStyle/>
                    <a:p>
                      <a:pPr algn="ctr"/>
                      <a:r>
                        <a:rPr lang="ru-RU" sz="1800" dirty="0">
                          <a:latin typeface="Times New Roman" pitchFamily="18" charset="0"/>
                          <a:cs typeface="Times New Roman" pitchFamily="18" charset="0"/>
                        </a:rPr>
                        <a:t>274,6</a:t>
                      </a:r>
                    </a:p>
                  </a:txBody>
                  <a:tcPr marL="91432" marR="91432" marT="45715" marB="45715"/>
                </a:tc>
                <a:tc>
                  <a:txBody>
                    <a:bodyPr/>
                    <a:lstStyle/>
                    <a:p>
                      <a:pPr algn="ctr"/>
                      <a:r>
                        <a:rPr lang="ru-RU" sz="1800" dirty="0">
                          <a:latin typeface="Times New Roman" pitchFamily="18" charset="0"/>
                          <a:cs typeface="Times New Roman" pitchFamily="18" charset="0"/>
                        </a:rPr>
                        <a:t>266,8</a:t>
                      </a:r>
                    </a:p>
                  </a:txBody>
                  <a:tcPr marL="91432" marR="91432" marT="45715" marB="45715"/>
                </a:tc>
                <a:tc>
                  <a:txBody>
                    <a:bodyPr/>
                    <a:lstStyle/>
                    <a:p>
                      <a:pPr algn="ctr"/>
                      <a:r>
                        <a:rPr lang="ru-RU" sz="1800" dirty="0">
                          <a:latin typeface="Times New Roman" pitchFamily="18" charset="0"/>
                          <a:cs typeface="Times New Roman" pitchFamily="18" charset="0"/>
                        </a:rPr>
                        <a:t>97,1</a:t>
                      </a:r>
                    </a:p>
                  </a:txBody>
                  <a:tcPr marL="91432" marR="91432" marT="45715" marB="45715"/>
                </a:tc>
                <a:extLst>
                  <a:ext uri="{0D108BD9-81ED-4DB2-BD59-A6C34878D82A}">
                    <a16:rowId xmlns:a16="http://schemas.microsoft.com/office/drawing/2014/main" val="1428299426"/>
                  </a:ext>
                </a:extLst>
              </a:tr>
              <a:tr h="371941">
                <a:tc>
                  <a:txBody>
                    <a:bodyPr/>
                    <a:lstStyle/>
                    <a:p>
                      <a:r>
                        <a:rPr lang="ru-RU" sz="1200" dirty="0">
                          <a:latin typeface="Times New Roman" pitchFamily="18" charset="0"/>
                          <a:cs typeface="Times New Roman" pitchFamily="18" charset="0"/>
                        </a:rPr>
                        <a:t>Другие вопросы в области охраны окружающей среды</a:t>
                      </a:r>
                    </a:p>
                  </a:txBody>
                  <a:tcPr marL="91432" marR="91432" marT="45715" marB="45715"/>
                </a:tc>
                <a:tc>
                  <a:txBody>
                    <a:bodyPr/>
                    <a:lstStyle/>
                    <a:p>
                      <a:pPr algn="ctr"/>
                      <a:r>
                        <a:rPr lang="ru-RU" sz="1800" dirty="0">
                          <a:latin typeface="Times New Roman" pitchFamily="18" charset="0"/>
                          <a:cs typeface="Times New Roman" pitchFamily="18" charset="0"/>
                        </a:rPr>
                        <a:t>13,6</a:t>
                      </a:r>
                    </a:p>
                  </a:txBody>
                  <a:tcPr marL="91432" marR="91432" marT="45715" marB="45715"/>
                </a:tc>
                <a:tc>
                  <a:txBody>
                    <a:bodyPr/>
                    <a:lstStyle/>
                    <a:p>
                      <a:pPr algn="ctr"/>
                      <a:r>
                        <a:rPr lang="ru-RU" sz="1800" dirty="0">
                          <a:latin typeface="Times New Roman" pitchFamily="18" charset="0"/>
                          <a:cs typeface="Times New Roman" pitchFamily="18" charset="0"/>
                        </a:rPr>
                        <a:t>20,3</a:t>
                      </a:r>
                    </a:p>
                  </a:txBody>
                  <a:tcPr marL="91432" marR="91432" marT="45715" marB="45715"/>
                </a:tc>
                <a:tc>
                  <a:txBody>
                    <a:bodyPr/>
                    <a:lstStyle/>
                    <a:p>
                      <a:pPr algn="ctr"/>
                      <a:r>
                        <a:rPr lang="ru-RU" sz="1800" dirty="0">
                          <a:latin typeface="Times New Roman" pitchFamily="18" charset="0"/>
                          <a:cs typeface="Times New Roman" pitchFamily="18" charset="0"/>
                        </a:rPr>
                        <a:t>17,0</a:t>
                      </a:r>
                    </a:p>
                  </a:txBody>
                  <a:tcPr marL="91432" marR="91432" marT="45715" marB="45715"/>
                </a:tc>
                <a:tc>
                  <a:txBody>
                    <a:bodyPr/>
                    <a:lstStyle/>
                    <a:p>
                      <a:pPr algn="ctr"/>
                      <a:r>
                        <a:rPr lang="ru-RU" sz="1800" dirty="0">
                          <a:latin typeface="Times New Roman" pitchFamily="18" charset="0"/>
                          <a:cs typeface="Times New Roman" pitchFamily="18" charset="0"/>
                        </a:rPr>
                        <a:t>83,7</a:t>
                      </a:r>
                    </a:p>
                  </a:txBody>
                  <a:tcPr marL="91432" marR="91432" marT="45715" marB="45715"/>
                </a:tc>
                <a:extLst>
                  <a:ext uri="{0D108BD9-81ED-4DB2-BD59-A6C34878D82A}">
                    <a16:rowId xmlns:a16="http://schemas.microsoft.com/office/drawing/2014/main" val="1940881947"/>
                  </a:ext>
                </a:extLst>
              </a:tr>
              <a:tr h="495925">
                <a:tc>
                  <a:txBody>
                    <a:bodyPr/>
                    <a:lstStyle/>
                    <a:p>
                      <a:r>
                        <a:rPr lang="ru-RU" sz="1400" b="1" dirty="0">
                          <a:latin typeface="Times New Roman" pitchFamily="18" charset="0"/>
                          <a:cs typeface="Times New Roman" pitchFamily="18" charset="0"/>
                        </a:rPr>
                        <a:t>Образование всего,</a:t>
                      </a:r>
                    </a:p>
                    <a:p>
                      <a:r>
                        <a:rPr lang="ru-RU" sz="1200" b="1" baseline="0" dirty="0">
                          <a:latin typeface="Times New Roman" pitchFamily="18" charset="0"/>
                          <a:cs typeface="Times New Roman" pitchFamily="18" charset="0"/>
                        </a:rPr>
                        <a:t>в том числе</a:t>
                      </a:r>
                      <a:endParaRPr lang="ru-RU" sz="1200" b="1" dirty="0">
                        <a:latin typeface="Times New Roman" pitchFamily="18" charset="0"/>
                        <a:cs typeface="Times New Roman" pitchFamily="18" charset="0"/>
                      </a:endParaRPr>
                    </a:p>
                  </a:txBody>
                  <a:tcPr marL="91432" marR="91432" marT="45715" marB="45715"/>
                </a:tc>
                <a:tc>
                  <a:txBody>
                    <a:bodyPr/>
                    <a:lstStyle/>
                    <a:p>
                      <a:pPr algn="ctr"/>
                      <a:r>
                        <a:rPr lang="ru-RU" sz="1800" b="1" dirty="0">
                          <a:latin typeface="Times New Roman" pitchFamily="18" charset="0"/>
                          <a:cs typeface="Times New Roman" pitchFamily="18" charset="0"/>
                        </a:rPr>
                        <a:t>2 561,1</a:t>
                      </a:r>
                    </a:p>
                  </a:txBody>
                  <a:tcPr marL="91432" marR="91432" marT="45715" marB="45715"/>
                </a:tc>
                <a:tc>
                  <a:txBody>
                    <a:bodyPr/>
                    <a:lstStyle/>
                    <a:p>
                      <a:pPr algn="ctr"/>
                      <a:r>
                        <a:rPr lang="ru-RU" sz="1800" b="1" dirty="0">
                          <a:latin typeface="Times New Roman" pitchFamily="18" charset="0"/>
                          <a:cs typeface="Times New Roman" pitchFamily="18" charset="0"/>
                        </a:rPr>
                        <a:t>2 323,3</a:t>
                      </a:r>
                    </a:p>
                  </a:txBody>
                  <a:tcPr marL="91432" marR="91432" marT="45715" marB="45715"/>
                </a:tc>
                <a:tc>
                  <a:txBody>
                    <a:bodyPr/>
                    <a:lstStyle/>
                    <a:p>
                      <a:pPr algn="ctr"/>
                      <a:r>
                        <a:rPr lang="ru-RU" sz="1800" b="1" dirty="0">
                          <a:latin typeface="Times New Roman" pitchFamily="18" charset="0"/>
                          <a:cs typeface="Times New Roman" pitchFamily="18" charset="0"/>
                        </a:rPr>
                        <a:t>2 304,3</a:t>
                      </a:r>
                    </a:p>
                  </a:txBody>
                  <a:tcPr marL="91432" marR="91432" marT="45715" marB="45715"/>
                </a:tc>
                <a:tc>
                  <a:txBody>
                    <a:bodyPr/>
                    <a:lstStyle/>
                    <a:p>
                      <a:pPr algn="ctr"/>
                      <a:r>
                        <a:rPr lang="ru-RU" sz="1800" b="1" dirty="0">
                          <a:latin typeface="Times New Roman" pitchFamily="18" charset="0"/>
                          <a:cs typeface="Times New Roman" pitchFamily="18" charset="0"/>
                        </a:rPr>
                        <a:t>99,2</a:t>
                      </a:r>
                    </a:p>
                  </a:txBody>
                  <a:tcPr marL="91432" marR="91432" marT="45715" marB="45715"/>
                </a:tc>
                <a:extLst>
                  <a:ext uri="{0D108BD9-81ED-4DB2-BD59-A6C34878D82A}">
                    <a16:rowId xmlns:a16="http://schemas.microsoft.com/office/drawing/2014/main" val="1317072738"/>
                  </a:ext>
                </a:extLst>
              </a:tr>
              <a:tr h="371941">
                <a:tc>
                  <a:txBody>
                    <a:bodyPr/>
                    <a:lstStyle/>
                    <a:p>
                      <a:r>
                        <a:rPr lang="ru-RU" sz="1200" dirty="0">
                          <a:latin typeface="Times New Roman" pitchFamily="18" charset="0"/>
                          <a:cs typeface="Times New Roman" pitchFamily="18" charset="0"/>
                        </a:rPr>
                        <a:t>Дошкольное образование</a:t>
                      </a:r>
                    </a:p>
                  </a:txBody>
                  <a:tcPr marL="91432" marR="91432" marT="45715" marB="45715"/>
                </a:tc>
                <a:tc>
                  <a:txBody>
                    <a:bodyPr/>
                    <a:lstStyle/>
                    <a:p>
                      <a:pPr algn="ctr"/>
                      <a:r>
                        <a:rPr lang="ru-RU" sz="1800" dirty="0">
                          <a:latin typeface="Times New Roman" pitchFamily="18" charset="0"/>
                          <a:cs typeface="Times New Roman" pitchFamily="18" charset="0"/>
                        </a:rPr>
                        <a:t>780,0</a:t>
                      </a:r>
                    </a:p>
                  </a:txBody>
                  <a:tcPr marL="91432" marR="91432" marT="45715" marB="45715"/>
                </a:tc>
                <a:tc>
                  <a:txBody>
                    <a:bodyPr/>
                    <a:lstStyle/>
                    <a:p>
                      <a:pPr algn="ctr"/>
                      <a:r>
                        <a:rPr lang="ru-RU" sz="1800" dirty="0">
                          <a:latin typeface="Times New Roman" pitchFamily="18" charset="0"/>
                          <a:cs typeface="Times New Roman" pitchFamily="18" charset="0"/>
                        </a:rPr>
                        <a:t>857,9</a:t>
                      </a:r>
                    </a:p>
                  </a:txBody>
                  <a:tcPr marL="91432" marR="91432" marT="45715" marB="45715"/>
                </a:tc>
                <a:tc>
                  <a:txBody>
                    <a:bodyPr/>
                    <a:lstStyle/>
                    <a:p>
                      <a:pPr algn="ctr"/>
                      <a:r>
                        <a:rPr lang="ru-RU" sz="1800" dirty="0">
                          <a:latin typeface="Times New Roman" pitchFamily="18" charset="0"/>
                          <a:cs typeface="Times New Roman" pitchFamily="18" charset="0"/>
                        </a:rPr>
                        <a:t>847,7</a:t>
                      </a:r>
                    </a:p>
                  </a:txBody>
                  <a:tcPr marL="91432" marR="91432" marT="45715" marB="45715"/>
                </a:tc>
                <a:tc>
                  <a:txBody>
                    <a:bodyPr/>
                    <a:lstStyle/>
                    <a:p>
                      <a:pPr algn="ctr"/>
                      <a:r>
                        <a:rPr lang="ru-RU" sz="1800" dirty="0">
                          <a:latin typeface="Times New Roman" pitchFamily="18" charset="0"/>
                          <a:cs typeface="Times New Roman" pitchFamily="18" charset="0"/>
                        </a:rPr>
                        <a:t>98,8</a:t>
                      </a:r>
                    </a:p>
                  </a:txBody>
                  <a:tcPr marL="91432" marR="91432" marT="45715" marB="45715"/>
                </a:tc>
                <a:extLst>
                  <a:ext uri="{0D108BD9-81ED-4DB2-BD59-A6C34878D82A}">
                    <a16:rowId xmlns:a16="http://schemas.microsoft.com/office/drawing/2014/main" val="2258668263"/>
                  </a:ext>
                </a:extLst>
              </a:tr>
              <a:tr h="371941">
                <a:tc>
                  <a:txBody>
                    <a:bodyPr/>
                    <a:lstStyle/>
                    <a:p>
                      <a:r>
                        <a:rPr lang="ru-RU" sz="1200" dirty="0">
                          <a:latin typeface="Times New Roman" pitchFamily="18" charset="0"/>
                          <a:cs typeface="Times New Roman" pitchFamily="18" charset="0"/>
                        </a:rPr>
                        <a:t>Общее образование</a:t>
                      </a:r>
                    </a:p>
                  </a:txBody>
                  <a:tcPr marL="91432" marR="91432" marT="45715" marB="45715"/>
                </a:tc>
                <a:tc>
                  <a:txBody>
                    <a:bodyPr/>
                    <a:lstStyle/>
                    <a:p>
                      <a:pPr algn="ctr"/>
                      <a:r>
                        <a:rPr lang="ru-RU" sz="1800" dirty="0">
                          <a:latin typeface="Times New Roman" pitchFamily="18" charset="0"/>
                          <a:cs typeface="Times New Roman" pitchFamily="18" charset="0"/>
                        </a:rPr>
                        <a:t>1 560,4</a:t>
                      </a:r>
                    </a:p>
                  </a:txBody>
                  <a:tcPr marL="91432" marR="91432" marT="45715" marB="45715"/>
                </a:tc>
                <a:tc>
                  <a:txBody>
                    <a:bodyPr/>
                    <a:lstStyle/>
                    <a:p>
                      <a:pPr algn="ctr"/>
                      <a:r>
                        <a:rPr lang="ru-RU" sz="1800" dirty="0">
                          <a:latin typeface="Times New Roman" pitchFamily="18" charset="0"/>
                          <a:cs typeface="Times New Roman" pitchFamily="18" charset="0"/>
                        </a:rPr>
                        <a:t>1 242,2</a:t>
                      </a:r>
                    </a:p>
                  </a:txBody>
                  <a:tcPr marL="91432" marR="91432" marT="45715" marB="45715"/>
                </a:tc>
                <a:tc>
                  <a:txBody>
                    <a:bodyPr/>
                    <a:lstStyle/>
                    <a:p>
                      <a:pPr algn="ctr"/>
                      <a:r>
                        <a:rPr lang="ru-RU" sz="1800" dirty="0">
                          <a:latin typeface="Times New Roman" pitchFamily="18" charset="0"/>
                          <a:cs typeface="Times New Roman" pitchFamily="18" charset="0"/>
                        </a:rPr>
                        <a:t>1 234,3</a:t>
                      </a:r>
                    </a:p>
                  </a:txBody>
                  <a:tcPr marL="91432" marR="91432" marT="45715" marB="45715"/>
                </a:tc>
                <a:tc>
                  <a:txBody>
                    <a:bodyPr/>
                    <a:lstStyle/>
                    <a:p>
                      <a:pPr algn="ctr"/>
                      <a:r>
                        <a:rPr lang="ru-RU" sz="1800" dirty="0">
                          <a:latin typeface="Times New Roman" pitchFamily="18" charset="0"/>
                          <a:cs typeface="Times New Roman" pitchFamily="18" charset="0"/>
                        </a:rPr>
                        <a:t>99,4</a:t>
                      </a:r>
                    </a:p>
                  </a:txBody>
                  <a:tcPr marL="91432" marR="91432" marT="45715" marB="45715"/>
                </a:tc>
                <a:extLst>
                  <a:ext uri="{0D108BD9-81ED-4DB2-BD59-A6C34878D82A}">
                    <a16:rowId xmlns:a16="http://schemas.microsoft.com/office/drawing/2014/main" val="3368610645"/>
                  </a:ext>
                </a:extLst>
              </a:tr>
              <a:tr h="371941">
                <a:tc>
                  <a:txBody>
                    <a:bodyPr/>
                    <a:lstStyle/>
                    <a:p>
                      <a:r>
                        <a:rPr lang="ru-RU" sz="1200" dirty="0">
                          <a:latin typeface="Times New Roman" pitchFamily="18" charset="0"/>
                          <a:cs typeface="Times New Roman" pitchFamily="18" charset="0"/>
                        </a:rPr>
                        <a:t>Дополнительное образование детей</a:t>
                      </a:r>
                    </a:p>
                  </a:txBody>
                  <a:tcPr marL="91432" marR="91432" marT="45715" marB="45715"/>
                </a:tc>
                <a:tc>
                  <a:txBody>
                    <a:bodyPr/>
                    <a:lstStyle/>
                    <a:p>
                      <a:pPr algn="ctr"/>
                      <a:r>
                        <a:rPr lang="ru-RU" sz="1800" dirty="0">
                          <a:latin typeface="Times New Roman" pitchFamily="18" charset="0"/>
                          <a:cs typeface="Times New Roman" pitchFamily="18" charset="0"/>
                        </a:rPr>
                        <a:t>165,8</a:t>
                      </a:r>
                    </a:p>
                  </a:txBody>
                  <a:tcPr marL="91432" marR="91432" marT="45715" marB="45715"/>
                </a:tc>
                <a:tc>
                  <a:txBody>
                    <a:bodyPr/>
                    <a:lstStyle/>
                    <a:p>
                      <a:pPr algn="ctr"/>
                      <a:r>
                        <a:rPr lang="ru-RU" sz="1800" dirty="0">
                          <a:latin typeface="Times New Roman" pitchFamily="18" charset="0"/>
                          <a:cs typeface="Times New Roman" pitchFamily="18" charset="0"/>
                        </a:rPr>
                        <a:t>163,6</a:t>
                      </a:r>
                    </a:p>
                  </a:txBody>
                  <a:tcPr marL="91432" marR="91432" marT="45715" marB="45715"/>
                </a:tc>
                <a:tc>
                  <a:txBody>
                    <a:bodyPr/>
                    <a:lstStyle/>
                    <a:p>
                      <a:pPr algn="ctr"/>
                      <a:r>
                        <a:rPr lang="ru-RU" sz="1800" dirty="0">
                          <a:latin typeface="Times New Roman" pitchFamily="18" charset="0"/>
                          <a:cs typeface="Times New Roman" pitchFamily="18" charset="0"/>
                        </a:rPr>
                        <a:t>163,3</a:t>
                      </a:r>
                    </a:p>
                  </a:txBody>
                  <a:tcPr marL="91432" marR="91432" marT="45715" marB="45715"/>
                </a:tc>
                <a:tc>
                  <a:txBody>
                    <a:bodyPr/>
                    <a:lstStyle/>
                    <a:p>
                      <a:pPr algn="ctr"/>
                      <a:r>
                        <a:rPr lang="ru-RU" sz="1800" dirty="0">
                          <a:latin typeface="Times New Roman" pitchFamily="18" charset="0"/>
                          <a:cs typeface="Times New Roman" pitchFamily="18" charset="0"/>
                        </a:rPr>
                        <a:t>99,9</a:t>
                      </a:r>
                    </a:p>
                  </a:txBody>
                  <a:tcPr marL="91432" marR="91432" marT="45715" marB="45715"/>
                </a:tc>
                <a:extLst>
                  <a:ext uri="{0D108BD9-81ED-4DB2-BD59-A6C34878D82A}">
                    <a16:rowId xmlns:a16="http://schemas.microsoft.com/office/drawing/2014/main" val="3855736139"/>
                  </a:ext>
                </a:extLst>
              </a:tr>
              <a:tr h="374354">
                <a:tc>
                  <a:txBody>
                    <a:bodyPr/>
                    <a:lstStyle/>
                    <a:p>
                      <a:r>
                        <a:rPr lang="ru-RU" sz="1200" dirty="0">
                          <a:latin typeface="Times New Roman" pitchFamily="18" charset="0"/>
                          <a:cs typeface="Times New Roman" pitchFamily="18" charset="0"/>
                        </a:rPr>
                        <a:t>Профессиональная подготовка, переподготовка и повышение квалификации</a:t>
                      </a:r>
                    </a:p>
                  </a:txBody>
                  <a:tcPr marL="91432" marR="91432" marT="45715" marB="45715"/>
                </a:tc>
                <a:tc>
                  <a:txBody>
                    <a:bodyPr/>
                    <a:lstStyle/>
                    <a:p>
                      <a:pPr algn="ctr"/>
                      <a:r>
                        <a:rPr lang="ru-RU" sz="1800" dirty="0">
                          <a:latin typeface="Times New Roman" pitchFamily="18" charset="0"/>
                          <a:cs typeface="Times New Roman" pitchFamily="18" charset="0"/>
                        </a:rPr>
                        <a:t>1,6</a:t>
                      </a:r>
                    </a:p>
                  </a:txBody>
                  <a:tcPr marL="91432" marR="91432" marT="45715" marB="45715"/>
                </a:tc>
                <a:tc>
                  <a:txBody>
                    <a:bodyPr/>
                    <a:lstStyle/>
                    <a:p>
                      <a:pPr algn="ctr"/>
                      <a:r>
                        <a:rPr lang="ru-RU" sz="1800" dirty="0">
                          <a:latin typeface="Times New Roman" pitchFamily="18" charset="0"/>
                          <a:cs typeface="Times New Roman" pitchFamily="18" charset="0"/>
                        </a:rPr>
                        <a:t>0,9</a:t>
                      </a:r>
                    </a:p>
                  </a:txBody>
                  <a:tcPr marL="91432" marR="91432" marT="45715" marB="45715"/>
                </a:tc>
                <a:tc>
                  <a:txBody>
                    <a:bodyPr/>
                    <a:lstStyle/>
                    <a:p>
                      <a:pPr algn="ctr"/>
                      <a:r>
                        <a:rPr lang="ru-RU" sz="1800" dirty="0">
                          <a:latin typeface="Times New Roman" pitchFamily="18" charset="0"/>
                          <a:cs typeface="Times New Roman" pitchFamily="18" charset="0"/>
                        </a:rPr>
                        <a:t>0,8</a:t>
                      </a:r>
                    </a:p>
                  </a:txBody>
                  <a:tcPr marL="91432" marR="91432" marT="45715" marB="45715"/>
                </a:tc>
                <a:tc>
                  <a:txBody>
                    <a:bodyPr/>
                    <a:lstStyle/>
                    <a:p>
                      <a:pPr algn="ctr"/>
                      <a:r>
                        <a:rPr lang="ru-RU" sz="1800" dirty="0">
                          <a:latin typeface="Times New Roman" pitchFamily="18" charset="0"/>
                          <a:cs typeface="Times New Roman" pitchFamily="18" charset="0"/>
                        </a:rPr>
                        <a:t>87,1</a:t>
                      </a:r>
                    </a:p>
                  </a:txBody>
                  <a:tcPr marL="91432" marR="91432" marT="45715" marB="45715"/>
                </a:tc>
                <a:extLst>
                  <a:ext uri="{0D108BD9-81ED-4DB2-BD59-A6C34878D82A}">
                    <a16:rowId xmlns:a16="http://schemas.microsoft.com/office/drawing/2014/main" val="187322108"/>
                  </a:ext>
                </a:extLst>
              </a:tr>
              <a:tr h="371941">
                <a:tc>
                  <a:txBody>
                    <a:bodyPr/>
                    <a:lstStyle/>
                    <a:p>
                      <a:r>
                        <a:rPr lang="ru-RU" sz="1200" b="0" dirty="0">
                          <a:latin typeface="Times New Roman" pitchFamily="18" charset="0"/>
                          <a:cs typeface="Times New Roman" pitchFamily="18" charset="0"/>
                        </a:rPr>
                        <a:t>Молодежная</a:t>
                      </a:r>
                      <a:r>
                        <a:rPr lang="ru-RU" sz="1200" b="0" baseline="0" dirty="0">
                          <a:latin typeface="Times New Roman" pitchFamily="18" charset="0"/>
                          <a:cs typeface="Times New Roman" pitchFamily="18" charset="0"/>
                        </a:rPr>
                        <a:t> политика </a:t>
                      </a:r>
                      <a:endParaRPr lang="ru-RU" sz="1200" b="0" dirty="0">
                        <a:latin typeface="Times New Roman" pitchFamily="18" charset="0"/>
                        <a:cs typeface="Times New Roman" pitchFamily="18" charset="0"/>
                      </a:endParaRPr>
                    </a:p>
                  </a:txBody>
                  <a:tcPr marL="91432" marR="91432" marT="45715" marB="45715"/>
                </a:tc>
                <a:tc>
                  <a:txBody>
                    <a:bodyPr/>
                    <a:lstStyle/>
                    <a:p>
                      <a:pPr algn="ctr"/>
                      <a:r>
                        <a:rPr lang="ru-RU" sz="1800" dirty="0">
                          <a:latin typeface="Times New Roman" pitchFamily="18" charset="0"/>
                          <a:cs typeface="Times New Roman" pitchFamily="18" charset="0"/>
                        </a:rPr>
                        <a:t>13,7</a:t>
                      </a:r>
                    </a:p>
                  </a:txBody>
                  <a:tcPr marL="91432" marR="91432" marT="45715" marB="45715"/>
                </a:tc>
                <a:tc>
                  <a:txBody>
                    <a:bodyPr/>
                    <a:lstStyle/>
                    <a:p>
                      <a:pPr algn="ctr"/>
                      <a:r>
                        <a:rPr lang="ru-RU" sz="1800" dirty="0">
                          <a:latin typeface="Times New Roman" pitchFamily="18" charset="0"/>
                          <a:cs typeface="Times New Roman" pitchFamily="18" charset="0"/>
                        </a:rPr>
                        <a:t>15,0</a:t>
                      </a:r>
                    </a:p>
                  </a:txBody>
                  <a:tcPr marL="91432" marR="91432" marT="45715" marB="45715"/>
                </a:tc>
                <a:tc>
                  <a:txBody>
                    <a:bodyPr/>
                    <a:lstStyle/>
                    <a:p>
                      <a:pPr algn="ctr"/>
                      <a:r>
                        <a:rPr lang="ru-RU" sz="1800" dirty="0">
                          <a:latin typeface="Times New Roman" pitchFamily="18" charset="0"/>
                          <a:cs typeface="Times New Roman" pitchFamily="18" charset="0"/>
                        </a:rPr>
                        <a:t>15,0</a:t>
                      </a:r>
                    </a:p>
                  </a:txBody>
                  <a:tcPr marL="91432" marR="91432" marT="45715" marB="45715"/>
                </a:tc>
                <a:tc>
                  <a:txBody>
                    <a:bodyPr/>
                    <a:lstStyle/>
                    <a:p>
                      <a:pPr algn="ctr"/>
                      <a:r>
                        <a:rPr lang="ru-RU" sz="1800" dirty="0">
                          <a:latin typeface="Times New Roman" pitchFamily="18" charset="0"/>
                          <a:cs typeface="Times New Roman" pitchFamily="18" charset="0"/>
                        </a:rPr>
                        <a:t>100</a:t>
                      </a:r>
                    </a:p>
                  </a:txBody>
                  <a:tcPr marL="91432" marR="91432" marT="45715" marB="45715"/>
                </a:tc>
                <a:extLst>
                  <a:ext uri="{0D108BD9-81ED-4DB2-BD59-A6C34878D82A}">
                    <a16:rowId xmlns:a16="http://schemas.microsoft.com/office/drawing/2014/main" val="982456519"/>
                  </a:ext>
                </a:extLst>
              </a:tr>
              <a:tr h="371941">
                <a:tc>
                  <a:txBody>
                    <a:bodyPr/>
                    <a:lstStyle/>
                    <a:p>
                      <a:r>
                        <a:rPr lang="ru-RU" sz="1200" dirty="0">
                          <a:latin typeface="Times New Roman" pitchFamily="18" charset="0"/>
                          <a:cs typeface="Times New Roman" pitchFamily="18" charset="0"/>
                        </a:rPr>
                        <a:t>Другие вопросы в области образования</a:t>
                      </a:r>
                    </a:p>
                  </a:txBody>
                  <a:tcPr marL="91432" marR="91432" marT="45715" marB="45715"/>
                </a:tc>
                <a:tc>
                  <a:txBody>
                    <a:bodyPr/>
                    <a:lstStyle/>
                    <a:p>
                      <a:pPr algn="ctr"/>
                      <a:r>
                        <a:rPr lang="ru-RU" sz="1800" dirty="0">
                          <a:latin typeface="Times New Roman" pitchFamily="18" charset="0"/>
                          <a:cs typeface="Times New Roman" pitchFamily="18" charset="0"/>
                        </a:rPr>
                        <a:t>39,6</a:t>
                      </a:r>
                    </a:p>
                  </a:txBody>
                  <a:tcPr marL="91432" marR="91432" marT="45715" marB="45715"/>
                </a:tc>
                <a:tc>
                  <a:txBody>
                    <a:bodyPr/>
                    <a:lstStyle/>
                    <a:p>
                      <a:pPr algn="ctr"/>
                      <a:r>
                        <a:rPr lang="ru-RU" sz="1800" dirty="0">
                          <a:latin typeface="Times New Roman" pitchFamily="18" charset="0"/>
                          <a:cs typeface="Times New Roman" pitchFamily="18" charset="0"/>
                        </a:rPr>
                        <a:t>43,7</a:t>
                      </a:r>
                    </a:p>
                  </a:txBody>
                  <a:tcPr marL="91432" marR="91432" marT="45715" marB="45715"/>
                </a:tc>
                <a:tc>
                  <a:txBody>
                    <a:bodyPr/>
                    <a:lstStyle/>
                    <a:p>
                      <a:pPr algn="ctr"/>
                      <a:r>
                        <a:rPr lang="ru-RU" sz="1800" dirty="0">
                          <a:latin typeface="Times New Roman" pitchFamily="18" charset="0"/>
                          <a:cs typeface="Times New Roman" pitchFamily="18" charset="0"/>
                        </a:rPr>
                        <a:t>43,2</a:t>
                      </a:r>
                    </a:p>
                  </a:txBody>
                  <a:tcPr marL="91432" marR="91432" marT="45715" marB="45715"/>
                </a:tc>
                <a:tc>
                  <a:txBody>
                    <a:bodyPr/>
                    <a:lstStyle/>
                    <a:p>
                      <a:pPr algn="ctr"/>
                      <a:r>
                        <a:rPr lang="ru-RU" sz="1800" dirty="0">
                          <a:latin typeface="Times New Roman" pitchFamily="18" charset="0"/>
                          <a:cs typeface="Times New Roman" pitchFamily="18" charset="0"/>
                        </a:rPr>
                        <a:t>98,8</a:t>
                      </a:r>
                    </a:p>
                  </a:txBody>
                  <a:tcPr marL="91432" marR="91432" marT="45715" marB="45715"/>
                </a:tc>
                <a:extLst>
                  <a:ext uri="{0D108BD9-81ED-4DB2-BD59-A6C34878D82A}">
                    <a16:rowId xmlns:a16="http://schemas.microsoft.com/office/drawing/2014/main" val="1566301982"/>
                  </a:ext>
                </a:extLst>
              </a:tr>
              <a:tr h="495925">
                <a:tc>
                  <a:txBody>
                    <a:bodyPr/>
                    <a:lstStyle/>
                    <a:p>
                      <a:r>
                        <a:rPr lang="ru-RU" sz="1400" b="1" dirty="0">
                          <a:latin typeface="Times New Roman" pitchFamily="18" charset="0"/>
                          <a:cs typeface="Times New Roman" pitchFamily="18" charset="0"/>
                        </a:rPr>
                        <a:t>Культура, кинематография всего,</a:t>
                      </a:r>
                    </a:p>
                    <a:p>
                      <a:r>
                        <a:rPr lang="ru-RU" sz="1200" b="1" dirty="0">
                          <a:latin typeface="Times New Roman" pitchFamily="18" charset="0"/>
                          <a:cs typeface="Times New Roman" pitchFamily="18" charset="0"/>
                        </a:rPr>
                        <a:t>в</a:t>
                      </a:r>
                      <a:r>
                        <a:rPr lang="ru-RU" sz="1200" b="1" baseline="0" dirty="0">
                          <a:latin typeface="Times New Roman" pitchFamily="18" charset="0"/>
                          <a:cs typeface="Times New Roman" pitchFamily="18" charset="0"/>
                        </a:rPr>
                        <a:t> том числе</a:t>
                      </a:r>
                      <a:endParaRPr lang="ru-RU" sz="1200" b="1" dirty="0">
                        <a:latin typeface="Times New Roman" pitchFamily="18" charset="0"/>
                        <a:cs typeface="Times New Roman" pitchFamily="18" charset="0"/>
                      </a:endParaRPr>
                    </a:p>
                  </a:txBody>
                  <a:tcPr marL="91432" marR="91432" marT="45715" marB="45715"/>
                </a:tc>
                <a:tc>
                  <a:txBody>
                    <a:bodyPr/>
                    <a:lstStyle/>
                    <a:p>
                      <a:pPr algn="ctr"/>
                      <a:r>
                        <a:rPr lang="ru-RU" sz="1800" b="1" dirty="0">
                          <a:latin typeface="Times New Roman" pitchFamily="18" charset="0"/>
                          <a:cs typeface="Times New Roman" pitchFamily="18" charset="0"/>
                        </a:rPr>
                        <a:t>271,6</a:t>
                      </a:r>
                    </a:p>
                  </a:txBody>
                  <a:tcPr marL="91432" marR="91432" marT="45715" marB="45715"/>
                </a:tc>
                <a:tc>
                  <a:txBody>
                    <a:bodyPr/>
                    <a:lstStyle/>
                    <a:p>
                      <a:pPr algn="ctr"/>
                      <a:r>
                        <a:rPr lang="ru-RU" sz="1800" b="1" dirty="0">
                          <a:latin typeface="Times New Roman" pitchFamily="18" charset="0"/>
                          <a:cs typeface="Times New Roman" pitchFamily="18" charset="0"/>
                        </a:rPr>
                        <a:t>323,3</a:t>
                      </a:r>
                    </a:p>
                  </a:txBody>
                  <a:tcPr marL="91432" marR="91432" marT="45715" marB="45715"/>
                </a:tc>
                <a:tc>
                  <a:txBody>
                    <a:bodyPr/>
                    <a:lstStyle/>
                    <a:p>
                      <a:pPr algn="ctr"/>
                      <a:r>
                        <a:rPr lang="ru-RU" sz="1800" b="1" dirty="0">
                          <a:latin typeface="Times New Roman" pitchFamily="18" charset="0"/>
                          <a:cs typeface="Times New Roman" pitchFamily="18" charset="0"/>
                        </a:rPr>
                        <a:t>321,2</a:t>
                      </a:r>
                    </a:p>
                  </a:txBody>
                  <a:tcPr marL="91432" marR="91432" marT="45715" marB="45715"/>
                </a:tc>
                <a:tc>
                  <a:txBody>
                    <a:bodyPr/>
                    <a:lstStyle/>
                    <a:p>
                      <a:pPr algn="ctr"/>
                      <a:r>
                        <a:rPr lang="ru-RU" sz="1800" b="1" dirty="0">
                          <a:latin typeface="Times New Roman" pitchFamily="18" charset="0"/>
                          <a:cs typeface="Times New Roman" pitchFamily="18" charset="0"/>
                        </a:rPr>
                        <a:t>99,3</a:t>
                      </a:r>
                    </a:p>
                  </a:txBody>
                  <a:tcPr marL="91432" marR="91432" marT="45715" marB="45715"/>
                </a:tc>
                <a:extLst>
                  <a:ext uri="{0D108BD9-81ED-4DB2-BD59-A6C34878D82A}">
                    <a16:rowId xmlns:a16="http://schemas.microsoft.com/office/drawing/2014/main" val="37640585"/>
                  </a:ext>
                </a:extLst>
              </a:tr>
              <a:tr h="371941">
                <a:tc>
                  <a:txBody>
                    <a:bodyPr/>
                    <a:lstStyle/>
                    <a:p>
                      <a:r>
                        <a:rPr lang="ru-RU" sz="1200" dirty="0">
                          <a:latin typeface="Times New Roman" pitchFamily="18" charset="0"/>
                          <a:cs typeface="Times New Roman" pitchFamily="18" charset="0"/>
                        </a:rPr>
                        <a:t>Культура</a:t>
                      </a:r>
                    </a:p>
                  </a:txBody>
                  <a:tcPr marL="91432" marR="91432" marT="45715" marB="45715"/>
                </a:tc>
                <a:tc>
                  <a:txBody>
                    <a:bodyPr/>
                    <a:lstStyle/>
                    <a:p>
                      <a:pPr algn="ctr"/>
                      <a:r>
                        <a:rPr lang="ru-RU" sz="1800" dirty="0">
                          <a:latin typeface="Times New Roman" pitchFamily="18" charset="0"/>
                          <a:cs typeface="Times New Roman" pitchFamily="18" charset="0"/>
                        </a:rPr>
                        <a:t>261,6</a:t>
                      </a:r>
                    </a:p>
                  </a:txBody>
                  <a:tcPr marL="91432" marR="91432" marT="45715" marB="45715"/>
                </a:tc>
                <a:tc>
                  <a:txBody>
                    <a:bodyPr/>
                    <a:lstStyle/>
                    <a:p>
                      <a:pPr algn="ctr"/>
                      <a:r>
                        <a:rPr lang="ru-RU" sz="1800" dirty="0">
                          <a:latin typeface="Times New Roman" pitchFamily="18" charset="0"/>
                          <a:cs typeface="Times New Roman" pitchFamily="18" charset="0"/>
                        </a:rPr>
                        <a:t>311,6</a:t>
                      </a:r>
                    </a:p>
                  </a:txBody>
                  <a:tcPr marL="91432" marR="91432" marT="45715" marB="45715"/>
                </a:tc>
                <a:tc>
                  <a:txBody>
                    <a:bodyPr/>
                    <a:lstStyle/>
                    <a:p>
                      <a:pPr algn="ctr"/>
                      <a:r>
                        <a:rPr lang="ru-RU" sz="1800" dirty="0">
                          <a:latin typeface="Times New Roman" pitchFamily="18" charset="0"/>
                          <a:cs typeface="Times New Roman" pitchFamily="18" charset="0"/>
                        </a:rPr>
                        <a:t>310,9</a:t>
                      </a:r>
                    </a:p>
                  </a:txBody>
                  <a:tcPr marL="91432" marR="91432" marT="45715" marB="45715"/>
                </a:tc>
                <a:tc>
                  <a:txBody>
                    <a:bodyPr/>
                    <a:lstStyle/>
                    <a:p>
                      <a:pPr algn="ctr"/>
                      <a:r>
                        <a:rPr lang="ru-RU" sz="1800" dirty="0">
                          <a:latin typeface="Times New Roman" pitchFamily="18" charset="0"/>
                          <a:cs typeface="Times New Roman" pitchFamily="18" charset="0"/>
                        </a:rPr>
                        <a:t>99,8</a:t>
                      </a:r>
                    </a:p>
                  </a:txBody>
                  <a:tcPr marL="91432" marR="91432" marT="45715" marB="45715"/>
                </a:tc>
                <a:extLst>
                  <a:ext uri="{0D108BD9-81ED-4DB2-BD59-A6C34878D82A}">
                    <a16:rowId xmlns:a16="http://schemas.microsoft.com/office/drawing/2014/main" val="2568573068"/>
                  </a:ext>
                </a:extLst>
              </a:tr>
              <a:tr h="371941">
                <a:tc>
                  <a:txBody>
                    <a:bodyPr/>
                    <a:lstStyle/>
                    <a:p>
                      <a:r>
                        <a:rPr lang="ru-RU" sz="1200" dirty="0">
                          <a:latin typeface="Times New Roman" pitchFamily="18" charset="0"/>
                          <a:cs typeface="Times New Roman" pitchFamily="18" charset="0"/>
                        </a:rPr>
                        <a:t>Другие вопросы в области культуры, кинематографии</a:t>
                      </a:r>
                    </a:p>
                  </a:txBody>
                  <a:tcPr marL="91432" marR="91432" marT="45715" marB="45715"/>
                </a:tc>
                <a:tc>
                  <a:txBody>
                    <a:bodyPr/>
                    <a:lstStyle/>
                    <a:p>
                      <a:pPr algn="ctr"/>
                      <a:r>
                        <a:rPr lang="ru-RU" sz="1800" dirty="0">
                          <a:latin typeface="Times New Roman" pitchFamily="18" charset="0"/>
                          <a:cs typeface="Times New Roman" pitchFamily="18" charset="0"/>
                        </a:rPr>
                        <a:t>10,0</a:t>
                      </a:r>
                    </a:p>
                  </a:txBody>
                  <a:tcPr marL="91432" marR="91432" marT="45715" marB="45715"/>
                </a:tc>
                <a:tc>
                  <a:txBody>
                    <a:bodyPr/>
                    <a:lstStyle/>
                    <a:p>
                      <a:pPr algn="ctr"/>
                      <a:r>
                        <a:rPr lang="ru-RU" sz="1800" dirty="0">
                          <a:latin typeface="Times New Roman" pitchFamily="18" charset="0"/>
                          <a:cs typeface="Times New Roman" pitchFamily="18" charset="0"/>
                        </a:rPr>
                        <a:t>11,7</a:t>
                      </a:r>
                    </a:p>
                  </a:txBody>
                  <a:tcPr marL="91432" marR="91432" marT="45715" marB="45715"/>
                </a:tc>
                <a:tc>
                  <a:txBody>
                    <a:bodyPr/>
                    <a:lstStyle/>
                    <a:p>
                      <a:pPr algn="ctr"/>
                      <a:r>
                        <a:rPr lang="ru-RU" sz="1800" dirty="0">
                          <a:latin typeface="Times New Roman" pitchFamily="18" charset="0"/>
                          <a:cs typeface="Times New Roman" pitchFamily="18" charset="0"/>
                        </a:rPr>
                        <a:t>10,3</a:t>
                      </a:r>
                    </a:p>
                  </a:txBody>
                  <a:tcPr marL="91432" marR="91432" marT="45715" marB="45715"/>
                </a:tc>
                <a:tc>
                  <a:txBody>
                    <a:bodyPr/>
                    <a:lstStyle/>
                    <a:p>
                      <a:pPr algn="ctr"/>
                      <a:r>
                        <a:rPr lang="ru-RU" sz="1800" dirty="0">
                          <a:latin typeface="Times New Roman" pitchFamily="18" charset="0"/>
                          <a:cs typeface="Times New Roman" pitchFamily="18" charset="0"/>
                        </a:rPr>
                        <a:t>87,4</a:t>
                      </a:r>
                    </a:p>
                  </a:txBody>
                  <a:tcPr marL="91432" marR="91432" marT="45715" marB="45715"/>
                </a:tc>
                <a:extLst>
                  <a:ext uri="{0D108BD9-81ED-4DB2-BD59-A6C34878D82A}">
                    <a16:rowId xmlns:a16="http://schemas.microsoft.com/office/drawing/2014/main" val="2988717309"/>
                  </a:ext>
                </a:extLst>
              </a:tr>
            </a:tbl>
          </a:graphicData>
        </a:graphic>
      </p:graphicFrame>
    </p:spTree>
    <p:extLst>
      <p:ext uri="{BB962C8B-B14F-4D97-AF65-F5344CB8AC3E}">
        <p14:creationId xmlns:p14="http://schemas.microsoft.com/office/powerpoint/2010/main" val="26653447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D9873FD4-70F5-6DD0-FE3B-ADB79F3816CD}"/>
              </a:ext>
            </a:extLst>
          </p:cNvPr>
          <p:cNvGraphicFramePr>
            <a:graphicFrameLocks noGrp="1"/>
          </p:cNvGraphicFramePr>
          <p:nvPr>
            <p:extLst>
              <p:ext uri="{D42A27DB-BD31-4B8C-83A1-F6EECF244321}">
                <p14:modId xmlns:p14="http://schemas.microsoft.com/office/powerpoint/2010/main" val="1659280485"/>
              </p:ext>
            </p:extLst>
          </p:nvPr>
        </p:nvGraphicFramePr>
        <p:xfrm>
          <a:off x="404261" y="202131"/>
          <a:ext cx="11482939" cy="6550412"/>
        </p:xfrm>
        <a:graphic>
          <a:graphicData uri="http://schemas.openxmlformats.org/drawingml/2006/table">
            <a:tbl>
              <a:tblPr firstRow="1" bandRow="1">
                <a:tableStyleId>{5C22544A-7EE6-4342-B048-85BDC9FD1C3A}</a:tableStyleId>
              </a:tblPr>
              <a:tblGrid>
                <a:gridCol w="6073622">
                  <a:extLst>
                    <a:ext uri="{9D8B030D-6E8A-4147-A177-3AD203B41FA5}">
                      <a16:colId xmlns:a16="http://schemas.microsoft.com/office/drawing/2014/main" val="1518569865"/>
                    </a:ext>
                  </a:extLst>
                </a:gridCol>
                <a:gridCol w="1328603">
                  <a:extLst>
                    <a:ext uri="{9D8B030D-6E8A-4147-A177-3AD203B41FA5}">
                      <a16:colId xmlns:a16="http://schemas.microsoft.com/office/drawing/2014/main" val="4034106039"/>
                    </a:ext>
                  </a:extLst>
                </a:gridCol>
                <a:gridCol w="1233704">
                  <a:extLst>
                    <a:ext uri="{9D8B030D-6E8A-4147-A177-3AD203B41FA5}">
                      <a16:colId xmlns:a16="http://schemas.microsoft.com/office/drawing/2014/main" val="2635085580"/>
                    </a:ext>
                  </a:extLst>
                </a:gridCol>
                <a:gridCol w="1239402">
                  <a:extLst>
                    <a:ext uri="{9D8B030D-6E8A-4147-A177-3AD203B41FA5}">
                      <a16:colId xmlns:a16="http://schemas.microsoft.com/office/drawing/2014/main" val="3230267126"/>
                    </a:ext>
                  </a:extLst>
                </a:gridCol>
                <a:gridCol w="1607608">
                  <a:extLst>
                    <a:ext uri="{9D8B030D-6E8A-4147-A177-3AD203B41FA5}">
                      <a16:colId xmlns:a16="http://schemas.microsoft.com/office/drawing/2014/main" val="3393690674"/>
                    </a:ext>
                  </a:extLst>
                </a:gridCol>
              </a:tblGrid>
              <a:tr h="410868">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400" dirty="0">
                          <a:latin typeface="Times New Roman" pitchFamily="18" charset="0"/>
                          <a:cs typeface="Times New Roman" pitchFamily="18" charset="0"/>
                        </a:rPr>
                        <a:t>Наименование разделов и подразделов классификации расходов бюджета</a:t>
                      </a:r>
                    </a:p>
                    <a:p>
                      <a:pPr algn="ctr"/>
                      <a:endParaRPr lang="ru-RU" sz="1400" dirty="0">
                        <a:latin typeface="Times New Roman" pitchFamily="18" charset="0"/>
                        <a:cs typeface="Times New Roman" pitchFamily="18" charset="0"/>
                      </a:endParaRPr>
                    </a:p>
                  </a:txBody>
                  <a:tcPr marL="91432" marR="91432" marT="45725" marB="45725"/>
                </a:tc>
                <a:tc rowSpan="2">
                  <a:txBody>
                    <a:bodyPr/>
                    <a:lstStyle/>
                    <a:p>
                      <a:pPr algn="ctr"/>
                      <a:r>
                        <a:rPr lang="ru-RU" sz="1400" dirty="0">
                          <a:latin typeface="Times New Roman" pitchFamily="18" charset="0"/>
                          <a:cs typeface="Times New Roman" pitchFamily="18" charset="0"/>
                        </a:rPr>
                        <a:t>Отчет </a:t>
                      </a:r>
                    </a:p>
                    <a:p>
                      <a:pPr algn="ctr"/>
                      <a:r>
                        <a:rPr lang="ru-RU" sz="1400" dirty="0">
                          <a:latin typeface="Times New Roman" pitchFamily="18" charset="0"/>
                          <a:cs typeface="Times New Roman" pitchFamily="18" charset="0"/>
                        </a:rPr>
                        <a:t>2023 год Исполнено</a:t>
                      </a:r>
                    </a:p>
                  </a:txBody>
                  <a:tcPr marL="91432" marR="91432" marT="45725" marB="45725"/>
                </a:tc>
                <a:tc gridSpan="3">
                  <a:txBody>
                    <a:bodyPr/>
                    <a:lstStyle/>
                    <a:p>
                      <a:pPr algn="ctr"/>
                      <a:r>
                        <a:rPr lang="ru-RU" sz="1400" dirty="0">
                          <a:latin typeface="Times New Roman" pitchFamily="18" charset="0"/>
                          <a:cs typeface="Times New Roman" pitchFamily="18" charset="0"/>
                        </a:rPr>
                        <a:t>Отчет 2024 год</a:t>
                      </a:r>
                    </a:p>
                  </a:txBody>
                  <a:tcPr marL="91432" marR="91432" marT="45725" marB="45725"/>
                </a:tc>
                <a:tc hMerge="1">
                  <a:txBody>
                    <a:bodyPr/>
                    <a:lstStyle/>
                    <a:p>
                      <a:endParaRPr lang="ru-RU" sz="1100" dirty="0"/>
                    </a:p>
                  </a:txBody>
                  <a:tcPr/>
                </a:tc>
                <a:tc hMerge="1">
                  <a:txBody>
                    <a:bodyPr/>
                    <a:lstStyle/>
                    <a:p>
                      <a:endParaRPr lang="ru-RU" dirty="0"/>
                    </a:p>
                  </a:txBody>
                  <a:tcPr/>
                </a:tc>
                <a:extLst>
                  <a:ext uri="{0D108BD9-81ED-4DB2-BD59-A6C34878D82A}">
                    <a16:rowId xmlns:a16="http://schemas.microsoft.com/office/drawing/2014/main" val="2684995529"/>
                  </a:ext>
                </a:extLst>
              </a:tr>
              <a:tr h="484061">
                <a:tc vMerge="1">
                  <a:txBody>
                    <a:bodyPr/>
                    <a:lstStyle/>
                    <a:p>
                      <a:endParaRPr lang="ru-RU" dirty="0"/>
                    </a:p>
                  </a:txBody>
                  <a:tcPr/>
                </a:tc>
                <a:tc vMerge="1">
                  <a:txBody>
                    <a:bodyPr/>
                    <a:lstStyle/>
                    <a:p>
                      <a:endParaRPr lang="ru-RU"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400" dirty="0">
                          <a:solidFill>
                            <a:schemeClr val="bg1"/>
                          </a:solidFill>
                          <a:latin typeface="Times New Roman" pitchFamily="18" charset="0"/>
                          <a:cs typeface="Times New Roman" pitchFamily="18" charset="0"/>
                        </a:rPr>
                        <a:t>Плановые назначения  </a:t>
                      </a:r>
                    </a:p>
                  </a:txBody>
                  <a:tcPr marL="91432" marR="91432" marT="45725" marB="45725">
                    <a:solidFill>
                      <a:schemeClr val="accent1"/>
                    </a:solidFill>
                  </a:tcPr>
                </a:tc>
                <a:tc>
                  <a:txBody>
                    <a:bodyPr/>
                    <a:lstStyle/>
                    <a:p>
                      <a:pPr algn="ctr"/>
                      <a:r>
                        <a:rPr lang="ru-RU" sz="1400" dirty="0">
                          <a:solidFill>
                            <a:schemeClr val="bg1"/>
                          </a:solidFill>
                          <a:latin typeface="Times New Roman" pitchFamily="18" charset="0"/>
                          <a:cs typeface="Times New Roman" pitchFamily="18" charset="0"/>
                        </a:rPr>
                        <a:t>Исполнено</a:t>
                      </a:r>
                    </a:p>
                  </a:txBody>
                  <a:tcPr marL="91432" marR="91432" marT="45725" marB="45725">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dirty="0">
                          <a:solidFill>
                            <a:schemeClr val="bg1"/>
                          </a:solidFill>
                          <a:latin typeface="Times New Roman" pitchFamily="18" charset="0"/>
                          <a:cs typeface="Times New Roman" pitchFamily="18" charset="0"/>
                        </a:rPr>
                        <a:t>% исполнения к плановым </a:t>
                      </a:r>
                      <a:r>
                        <a:rPr lang="ru-RU" sz="1100" dirty="0" err="1">
                          <a:solidFill>
                            <a:schemeClr val="bg1"/>
                          </a:solidFill>
                          <a:latin typeface="Times New Roman" pitchFamily="18" charset="0"/>
                          <a:cs typeface="Times New Roman" pitchFamily="18" charset="0"/>
                        </a:rPr>
                        <a:t>назанчениям</a:t>
                      </a:r>
                      <a:endParaRPr lang="ru-RU" sz="1100" dirty="0">
                        <a:solidFill>
                          <a:schemeClr val="bg1"/>
                        </a:solidFill>
                        <a:latin typeface="Times New Roman" pitchFamily="18" charset="0"/>
                        <a:cs typeface="Times New Roman" pitchFamily="18" charset="0"/>
                      </a:endParaRPr>
                    </a:p>
                  </a:txBody>
                  <a:tcPr marL="91432" marR="91432" marT="45725" marB="45725">
                    <a:solidFill>
                      <a:schemeClr val="accent1"/>
                    </a:solidFill>
                  </a:tcPr>
                </a:tc>
                <a:extLst>
                  <a:ext uri="{0D108BD9-81ED-4DB2-BD59-A6C34878D82A}">
                    <a16:rowId xmlns:a16="http://schemas.microsoft.com/office/drawing/2014/main" val="1325366350"/>
                  </a:ext>
                </a:extLst>
              </a:tr>
              <a:tr h="499675">
                <a:tc>
                  <a:txBody>
                    <a:bodyPr/>
                    <a:lstStyle/>
                    <a:p>
                      <a:r>
                        <a:rPr lang="ru-RU" sz="1400" b="1" dirty="0">
                          <a:latin typeface="Times New Roman" pitchFamily="18" charset="0"/>
                          <a:cs typeface="Times New Roman" pitchFamily="18" charset="0"/>
                        </a:rPr>
                        <a:t>Социальная политика всего, </a:t>
                      </a:r>
                    </a:p>
                    <a:p>
                      <a:r>
                        <a:rPr lang="ru-RU" sz="1200" b="1" dirty="0">
                          <a:latin typeface="Times New Roman" pitchFamily="18" charset="0"/>
                          <a:cs typeface="Times New Roman" pitchFamily="18" charset="0"/>
                        </a:rPr>
                        <a:t>в том числе</a:t>
                      </a:r>
                    </a:p>
                  </a:txBody>
                  <a:tcPr marL="91432" marR="91432" marT="45725" marB="45725"/>
                </a:tc>
                <a:tc>
                  <a:txBody>
                    <a:bodyPr/>
                    <a:lstStyle/>
                    <a:p>
                      <a:pPr algn="ctr"/>
                      <a:r>
                        <a:rPr lang="ru-RU" sz="1800" b="1" dirty="0">
                          <a:latin typeface="Times New Roman" pitchFamily="18" charset="0"/>
                          <a:cs typeface="Times New Roman" pitchFamily="18" charset="0"/>
                        </a:rPr>
                        <a:t>91,6</a:t>
                      </a:r>
                    </a:p>
                  </a:txBody>
                  <a:tcPr marL="91432" marR="91432" marT="45725" marB="45725"/>
                </a:tc>
                <a:tc>
                  <a:txBody>
                    <a:bodyPr/>
                    <a:lstStyle/>
                    <a:p>
                      <a:pPr algn="ctr"/>
                      <a:r>
                        <a:rPr lang="ru-RU" sz="1800" b="1" dirty="0">
                          <a:latin typeface="Times New Roman" pitchFamily="18" charset="0"/>
                          <a:cs typeface="Times New Roman" pitchFamily="18" charset="0"/>
                        </a:rPr>
                        <a:t>115,8</a:t>
                      </a:r>
                    </a:p>
                  </a:txBody>
                  <a:tcPr marL="91432" marR="91432" marT="45725" marB="45725"/>
                </a:tc>
                <a:tc>
                  <a:txBody>
                    <a:bodyPr/>
                    <a:lstStyle/>
                    <a:p>
                      <a:pPr algn="ctr"/>
                      <a:r>
                        <a:rPr lang="ru-RU" sz="1800" b="1" dirty="0">
                          <a:latin typeface="Times New Roman" pitchFamily="18" charset="0"/>
                          <a:cs typeface="Times New Roman" pitchFamily="18" charset="0"/>
                        </a:rPr>
                        <a:t>108,4</a:t>
                      </a:r>
                    </a:p>
                  </a:txBody>
                  <a:tcPr marL="91432" marR="91432" marT="45725" marB="45725"/>
                </a:tc>
                <a:tc>
                  <a:txBody>
                    <a:bodyPr/>
                    <a:lstStyle/>
                    <a:p>
                      <a:pPr algn="ctr"/>
                      <a:r>
                        <a:rPr lang="ru-RU" sz="1800" b="1" dirty="0">
                          <a:latin typeface="Times New Roman" pitchFamily="18" charset="0"/>
                          <a:cs typeface="Times New Roman" pitchFamily="18" charset="0"/>
                        </a:rPr>
                        <a:t>93,6</a:t>
                      </a:r>
                    </a:p>
                  </a:txBody>
                  <a:tcPr marL="91432" marR="91432" marT="45725" marB="45725"/>
                </a:tc>
                <a:extLst>
                  <a:ext uri="{0D108BD9-81ED-4DB2-BD59-A6C34878D82A}">
                    <a16:rowId xmlns:a16="http://schemas.microsoft.com/office/drawing/2014/main" val="2294763748"/>
                  </a:ext>
                </a:extLst>
              </a:tr>
              <a:tr h="374759">
                <a:tc>
                  <a:txBody>
                    <a:bodyPr/>
                    <a:lstStyle/>
                    <a:p>
                      <a:r>
                        <a:rPr lang="ru-RU" sz="1200" dirty="0">
                          <a:latin typeface="Times New Roman" pitchFamily="18" charset="0"/>
                          <a:cs typeface="Times New Roman" pitchFamily="18" charset="0"/>
                        </a:rPr>
                        <a:t>Пенсионное обеспечение</a:t>
                      </a:r>
                    </a:p>
                  </a:txBody>
                  <a:tcPr marL="91432" marR="91432" marT="45725" marB="45725"/>
                </a:tc>
                <a:tc>
                  <a:txBody>
                    <a:bodyPr/>
                    <a:lstStyle/>
                    <a:p>
                      <a:pPr algn="ctr"/>
                      <a:r>
                        <a:rPr lang="ru-RU" sz="1800" dirty="0">
                          <a:latin typeface="Times New Roman" pitchFamily="18" charset="0"/>
                          <a:cs typeface="Times New Roman" pitchFamily="18" charset="0"/>
                        </a:rPr>
                        <a:t>16,0</a:t>
                      </a:r>
                    </a:p>
                  </a:txBody>
                  <a:tcPr marL="91432" marR="91432" marT="45725" marB="45725"/>
                </a:tc>
                <a:tc>
                  <a:txBody>
                    <a:bodyPr/>
                    <a:lstStyle/>
                    <a:p>
                      <a:pPr algn="ctr"/>
                      <a:r>
                        <a:rPr lang="ru-RU" sz="1800" dirty="0">
                          <a:latin typeface="Times New Roman" pitchFamily="18" charset="0"/>
                          <a:cs typeface="Times New Roman" pitchFamily="18" charset="0"/>
                        </a:rPr>
                        <a:t>16,5</a:t>
                      </a:r>
                    </a:p>
                  </a:txBody>
                  <a:tcPr marL="91432" marR="91432" marT="45725" marB="45725"/>
                </a:tc>
                <a:tc>
                  <a:txBody>
                    <a:bodyPr/>
                    <a:lstStyle/>
                    <a:p>
                      <a:pPr algn="ctr"/>
                      <a:r>
                        <a:rPr lang="ru-RU" sz="1800" dirty="0">
                          <a:latin typeface="Times New Roman" pitchFamily="18" charset="0"/>
                          <a:cs typeface="Times New Roman" pitchFamily="18" charset="0"/>
                        </a:rPr>
                        <a:t>16,5</a:t>
                      </a:r>
                    </a:p>
                  </a:txBody>
                  <a:tcPr marL="91432" marR="91432" marT="45725" marB="45725"/>
                </a:tc>
                <a:tc>
                  <a:txBody>
                    <a:bodyPr/>
                    <a:lstStyle/>
                    <a:p>
                      <a:pPr algn="ctr"/>
                      <a:r>
                        <a:rPr lang="ru-RU" sz="1800" dirty="0">
                          <a:latin typeface="Times New Roman" pitchFamily="18" charset="0"/>
                          <a:cs typeface="Times New Roman" pitchFamily="18" charset="0"/>
                        </a:rPr>
                        <a:t>100</a:t>
                      </a:r>
                    </a:p>
                  </a:txBody>
                  <a:tcPr marL="91432" marR="91432" marT="45725" marB="45725"/>
                </a:tc>
                <a:extLst>
                  <a:ext uri="{0D108BD9-81ED-4DB2-BD59-A6C34878D82A}">
                    <a16:rowId xmlns:a16="http://schemas.microsoft.com/office/drawing/2014/main" val="2766644956"/>
                  </a:ext>
                </a:extLst>
              </a:tr>
              <a:tr h="374759">
                <a:tc>
                  <a:txBody>
                    <a:bodyPr/>
                    <a:lstStyle/>
                    <a:p>
                      <a:r>
                        <a:rPr lang="ru-RU" sz="1200" dirty="0">
                          <a:latin typeface="Times New Roman" pitchFamily="18" charset="0"/>
                          <a:cs typeface="Times New Roman" pitchFamily="18" charset="0"/>
                        </a:rPr>
                        <a:t>Социальное обеспечение населения</a:t>
                      </a:r>
                    </a:p>
                  </a:txBody>
                  <a:tcPr marL="91432" marR="91432" marT="45725" marB="45725"/>
                </a:tc>
                <a:tc>
                  <a:txBody>
                    <a:bodyPr/>
                    <a:lstStyle/>
                    <a:p>
                      <a:pPr algn="ctr"/>
                      <a:r>
                        <a:rPr lang="ru-RU" sz="1800" dirty="0">
                          <a:latin typeface="Times New Roman" pitchFamily="18" charset="0"/>
                          <a:cs typeface="Times New Roman" pitchFamily="18" charset="0"/>
                        </a:rPr>
                        <a:t>1,6</a:t>
                      </a:r>
                    </a:p>
                  </a:txBody>
                  <a:tcPr marL="91432" marR="91432" marT="45725" marB="45725"/>
                </a:tc>
                <a:tc>
                  <a:txBody>
                    <a:bodyPr/>
                    <a:lstStyle/>
                    <a:p>
                      <a:pPr algn="ctr"/>
                      <a:r>
                        <a:rPr lang="ru-RU" sz="1800" dirty="0">
                          <a:latin typeface="Times New Roman" pitchFamily="18" charset="0"/>
                          <a:cs typeface="Times New Roman" pitchFamily="18" charset="0"/>
                        </a:rPr>
                        <a:t>32,2</a:t>
                      </a:r>
                    </a:p>
                  </a:txBody>
                  <a:tcPr marL="91432" marR="91432" marT="45725" marB="45725"/>
                </a:tc>
                <a:tc>
                  <a:txBody>
                    <a:bodyPr/>
                    <a:lstStyle/>
                    <a:p>
                      <a:pPr algn="ctr"/>
                      <a:r>
                        <a:rPr lang="ru-RU" sz="1800" dirty="0">
                          <a:latin typeface="Times New Roman" pitchFamily="18" charset="0"/>
                          <a:cs typeface="Times New Roman" pitchFamily="18" charset="0"/>
                        </a:rPr>
                        <a:t>32,2</a:t>
                      </a:r>
                    </a:p>
                  </a:txBody>
                  <a:tcPr marL="91432" marR="91432" marT="45725" marB="45725"/>
                </a:tc>
                <a:tc>
                  <a:txBody>
                    <a:bodyPr/>
                    <a:lstStyle/>
                    <a:p>
                      <a:pPr algn="ctr"/>
                      <a:r>
                        <a:rPr lang="ru-RU" sz="1800" dirty="0">
                          <a:latin typeface="Times New Roman" pitchFamily="18" charset="0"/>
                          <a:cs typeface="Times New Roman" pitchFamily="18" charset="0"/>
                        </a:rPr>
                        <a:t>100</a:t>
                      </a:r>
                    </a:p>
                  </a:txBody>
                  <a:tcPr marL="91432" marR="91432" marT="45725" marB="45725"/>
                </a:tc>
                <a:extLst>
                  <a:ext uri="{0D108BD9-81ED-4DB2-BD59-A6C34878D82A}">
                    <a16:rowId xmlns:a16="http://schemas.microsoft.com/office/drawing/2014/main" val="2791937315"/>
                  </a:ext>
                </a:extLst>
              </a:tr>
              <a:tr h="374759">
                <a:tc>
                  <a:txBody>
                    <a:bodyPr/>
                    <a:lstStyle/>
                    <a:p>
                      <a:r>
                        <a:rPr lang="ru-RU" sz="1200" b="0" dirty="0">
                          <a:latin typeface="Times New Roman" pitchFamily="18" charset="0"/>
                          <a:cs typeface="Times New Roman" pitchFamily="18" charset="0"/>
                        </a:rPr>
                        <a:t>Охрана семьи и детства</a:t>
                      </a:r>
                    </a:p>
                  </a:txBody>
                  <a:tcPr marL="91432" marR="91432" marT="45725" marB="45725"/>
                </a:tc>
                <a:tc>
                  <a:txBody>
                    <a:bodyPr/>
                    <a:lstStyle/>
                    <a:p>
                      <a:pPr algn="ctr"/>
                      <a:r>
                        <a:rPr lang="ru-RU" sz="1800" b="0" dirty="0">
                          <a:latin typeface="Times New Roman" pitchFamily="18" charset="0"/>
                          <a:cs typeface="Times New Roman" pitchFamily="18" charset="0"/>
                        </a:rPr>
                        <a:t>74,0</a:t>
                      </a:r>
                    </a:p>
                  </a:txBody>
                  <a:tcPr marL="91432" marR="91432" marT="45725" marB="45725"/>
                </a:tc>
                <a:tc>
                  <a:txBody>
                    <a:bodyPr/>
                    <a:lstStyle/>
                    <a:p>
                      <a:pPr algn="ctr"/>
                      <a:r>
                        <a:rPr lang="ru-RU" sz="1800" b="0" dirty="0">
                          <a:latin typeface="Times New Roman" pitchFamily="18" charset="0"/>
                          <a:cs typeface="Times New Roman" pitchFamily="18" charset="0"/>
                        </a:rPr>
                        <a:t>67,1</a:t>
                      </a:r>
                    </a:p>
                  </a:txBody>
                  <a:tcPr marL="91432" marR="91432" marT="45725" marB="45725"/>
                </a:tc>
                <a:tc>
                  <a:txBody>
                    <a:bodyPr/>
                    <a:lstStyle/>
                    <a:p>
                      <a:pPr algn="ctr"/>
                      <a:r>
                        <a:rPr lang="ru-RU" sz="1800" b="0" dirty="0">
                          <a:latin typeface="Times New Roman" pitchFamily="18" charset="0"/>
                          <a:cs typeface="Times New Roman" pitchFamily="18" charset="0"/>
                        </a:rPr>
                        <a:t>59,7</a:t>
                      </a:r>
                    </a:p>
                  </a:txBody>
                  <a:tcPr marL="91432" marR="91432" marT="45725" marB="45725"/>
                </a:tc>
                <a:tc>
                  <a:txBody>
                    <a:bodyPr/>
                    <a:lstStyle/>
                    <a:p>
                      <a:pPr algn="ctr"/>
                      <a:r>
                        <a:rPr lang="ru-RU" sz="1800" b="0" dirty="0">
                          <a:latin typeface="Times New Roman" pitchFamily="18" charset="0"/>
                          <a:cs typeface="Times New Roman" pitchFamily="18" charset="0"/>
                        </a:rPr>
                        <a:t>89,0</a:t>
                      </a:r>
                    </a:p>
                  </a:txBody>
                  <a:tcPr marL="91432" marR="91432" marT="45725" marB="45725"/>
                </a:tc>
                <a:extLst>
                  <a:ext uri="{0D108BD9-81ED-4DB2-BD59-A6C34878D82A}">
                    <a16:rowId xmlns:a16="http://schemas.microsoft.com/office/drawing/2014/main" val="292464695"/>
                  </a:ext>
                </a:extLst>
              </a:tr>
              <a:tr h="499675">
                <a:tc>
                  <a:txBody>
                    <a:bodyPr/>
                    <a:lstStyle/>
                    <a:p>
                      <a:r>
                        <a:rPr lang="ru-RU" sz="1400" b="1" dirty="0">
                          <a:latin typeface="Times New Roman" pitchFamily="18" charset="0"/>
                          <a:cs typeface="Times New Roman" pitchFamily="18" charset="0"/>
                        </a:rPr>
                        <a:t>Физическая культура и спорт всего,</a:t>
                      </a:r>
                    </a:p>
                    <a:p>
                      <a:r>
                        <a:rPr lang="ru-RU" sz="1200" b="1" dirty="0">
                          <a:latin typeface="Times New Roman" pitchFamily="18" charset="0"/>
                          <a:cs typeface="Times New Roman" pitchFamily="18" charset="0"/>
                        </a:rPr>
                        <a:t>в том числе</a:t>
                      </a:r>
                    </a:p>
                  </a:txBody>
                  <a:tcPr marL="91432" marR="91432" marT="45725" marB="45725"/>
                </a:tc>
                <a:tc>
                  <a:txBody>
                    <a:bodyPr/>
                    <a:lstStyle/>
                    <a:p>
                      <a:pPr algn="ctr"/>
                      <a:r>
                        <a:rPr lang="ru-RU" sz="1800" b="1" dirty="0">
                          <a:latin typeface="Times New Roman" pitchFamily="18" charset="0"/>
                          <a:cs typeface="Times New Roman" pitchFamily="18" charset="0"/>
                        </a:rPr>
                        <a:t>120,6</a:t>
                      </a:r>
                    </a:p>
                  </a:txBody>
                  <a:tcPr marL="91432" marR="91432" marT="45725" marB="45725"/>
                </a:tc>
                <a:tc>
                  <a:txBody>
                    <a:bodyPr/>
                    <a:lstStyle/>
                    <a:p>
                      <a:pPr algn="ctr"/>
                      <a:r>
                        <a:rPr lang="ru-RU" sz="1800" b="1" dirty="0">
                          <a:latin typeface="Times New Roman" pitchFamily="18" charset="0"/>
                          <a:cs typeface="Times New Roman" pitchFamily="18" charset="0"/>
                        </a:rPr>
                        <a:t>244,4</a:t>
                      </a:r>
                    </a:p>
                  </a:txBody>
                  <a:tcPr marL="91432" marR="91432" marT="45725" marB="45725"/>
                </a:tc>
                <a:tc>
                  <a:txBody>
                    <a:bodyPr/>
                    <a:lstStyle/>
                    <a:p>
                      <a:pPr algn="ctr"/>
                      <a:r>
                        <a:rPr lang="ru-RU" sz="1800" b="1" dirty="0">
                          <a:latin typeface="Times New Roman" pitchFamily="18" charset="0"/>
                          <a:cs typeface="Times New Roman" pitchFamily="18" charset="0"/>
                        </a:rPr>
                        <a:t>242,4</a:t>
                      </a:r>
                    </a:p>
                  </a:txBody>
                  <a:tcPr marL="91432" marR="91432" marT="45725" marB="45725"/>
                </a:tc>
                <a:tc>
                  <a:txBody>
                    <a:bodyPr/>
                    <a:lstStyle/>
                    <a:p>
                      <a:pPr algn="ctr"/>
                      <a:r>
                        <a:rPr lang="ru-RU" sz="1800" b="1" dirty="0">
                          <a:latin typeface="Times New Roman" pitchFamily="18" charset="0"/>
                          <a:cs typeface="Times New Roman" pitchFamily="18" charset="0"/>
                        </a:rPr>
                        <a:t>99,2</a:t>
                      </a:r>
                    </a:p>
                  </a:txBody>
                  <a:tcPr marL="91432" marR="91432" marT="45725" marB="45725"/>
                </a:tc>
                <a:extLst>
                  <a:ext uri="{0D108BD9-81ED-4DB2-BD59-A6C34878D82A}">
                    <a16:rowId xmlns:a16="http://schemas.microsoft.com/office/drawing/2014/main" val="3388047151"/>
                  </a:ext>
                </a:extLst>
              </a:tr>
              <a:tr h="374759">
                <a:tc>
                  <a:txBody>
                    <a:bodyPr/>
                    <a:lstStyle/>
                    <a:p>
                      <a:r>
                        <a:rPr lang="ru-RU" sz="1200" dirty="0">
                          <a:latin typeface="Times New Roman" pitchFamily="18" charset="0"/>
                          <a:cs typeface="Times New Roman" pitchFamily="18" charset="0"/>
                        </a:rPr>
                        <a:t>Физическая культура</a:t>
                      </a:r>
                    </a:p>
                  </a:txBody>
                  <a:tcPr marL="91432" marR="91432" marT="45725" marB="45725"/>
                </a:tc>
                <a:tc>
                  <a:txBody>
                    <a:bodyPr/>
                    <a:lstStyle/>
                    <a:p>
                      <a:pPr algn="ctr"/>
                      <a:r>
                        <a:rPr lang="ru-RU" sz="1800" dirty="0">
                          <a:latin typeface="Times New Roman" pitchFamily="18" charset="0"/>
                          <a:cs typeface="Times New Roman" pitchFamily="18" charset="0"/>
                        </a:rPr>
                        <a:t>45,1</a:t>
                      </a:r>
                    </a:p>
                  </a:txBody>
                  <a:tcPr marL="91432" marR="91432" marT="45725" marB="45725"/>
                </a:tc>
                <a:tc>
                  <a:txBody>
                    <a:bodyPr/>
                    <a:lstStyle/>
                    <a:p>
                      <a:pPr algn="ctr"/>
                      <a:r>
                        <a:rPr lang="ru-RU" sz="1800" dirty="0">
                          <a:latin typeface="Times New Roman" pitchFamily="18" charset="0"/>
                          <a:cs typeface="Times New Roman" pitchFamily="18" charset="0"/>
                        </a:rPr>
                        <a:t>142,4</a:t>
                      </a:r>
                    </a:p>
                  </a:txBody>
                  <a:tcPr marL="91432" marR="91432" marT="45725" marB="45725"/>
                </a:tc>
                <a:tc>
                  <a:txBody>
                    <a:bodyPr/>
                    <a:lstStyle/>
                    <a:p>
                      <a:pPr algn="ctr"/>
                      <a:r>
                        <a:rPr lang="ru-RU" sz="1800" dirty="0">
                          <a:latin typeface="Times New Roman" pitchFamily="18" charset="0"/>
                          <a:cs typeface="Times New Roman" pitchFamily="18" charset="0"/>
                        </a:rPr>
                        <a:t>142,4</a:t>
                      </a:r>
                    </a:p>
                  </a:txBody>
                  <a:tcPr marL="91432" marR="91432" marT="45725" marB="45725"/>
                </a:tc>
                <a:tc>
                  <a:txBody>
                    <a:bodyPr/>
                    <a:lstStyle/>
                    <a:p>
                      <a:pPr algn="ctr"/>
                      <a:r>
                        <a:rPr lang="ru-RU" sz="1800" dirty="0">
                          <a:latin typeface="Times New Roman" pitchFamily="18" charset="0"/>
                          <a:cs typeface="Times New Roman" pitchFamily="18" charset="0"/>
                        </a:rPr>
                        <a:t>100</a:t>
                      </a:r>
                    </a:p>
                  </a:txBody>
                  <a:tcPr marL="91432" marR="91432" marT="45725" marB="45725"/>
                </a:tc>
                <a:extLst>
                  <a:ext uri="{0D108BD9-81ED-4DB2-BD59-A6C34878D82A}">
                    <a16:rowId xmlns:a16="http://schemas.microsoft.com/office/drawing/2014/main" val="1327890570"/>
                  </a:ext>
                </a:extLst>
              </a:tr>
              <a:tr h="374759">
                <a:tc>
                  <a:txBody>
                    <a:bodyPr/>
                    <a:lstStyle/>
                    <a:p>
                      <a:r>
                        <a:rPr lang="ru-RU" sz="1200" dirty="0">
                          <a:latin typeface="Times New Roman" pitchFamily="18" charset="0"/>
                          <a:cs typeface="Times New Roman" pitchFamily="18" charset="0"/>
                        </a:rPr>
                        <a:t>Массовый спорт</a:t>
                      </a:r>
                    </a:p>
                  </a:txBody>
                  <a:tcPr marL="91432" marR="91432" marT="45725" marB="45725"/>
                </a:tc>
                <a:tc>
                  <a:txBody>
                    <a:bodyPr/>
                    <a:lstStyle/>
                    <a:p>
                      <a:pPr algn="ctr"/>
                      <a:r>
                        <a:rPr lang="ru-RU" sz="1800" dirty="0">
                          <a:latin typeface="Times New Roman" pitchFamily="18" charset="0"/>
                          <a:cs typeface="Times New Roman" pitchFamily="18" charset="0"/>
                        </a:rPr>
                        <a:t>61,4</a:t>
                      </a:r>
                    </a:p>
                  </a:txBody>
                  <a:tcPr marL="91432" marR="91432" marT="45725" marB="45725"/>
                </a:tc>
                <a:tc>
                  <a:txBody>
                    <a:bodyPr/>
                    <a:lstStyle/>
                    <a:p>
                      <a:pPr algn="ctr"/>
                      <a:r>
                        <a:rPr lang="ru-RU" sz="1800" dirty="0">
                          <a:latin typeface="Times New Roman" pitchFamily="18" charset="0"/>
                          <a:cs typeface="Times New Roman" pitchFamily="18" charset="0"/>
                        </a:rPr>
                        <a:t>87,5</a:t>
                      </a:r>
                    </a:p>
                  </a:txBody>
                  <a:tcPr marL="91432" marR="91432" marT="45725" marB="45725"/>
                </a:tc>
                <a:tc>
                  <a:txBody>
                    <a:bodyPr/>
                    <a:lstStyle/>
                    <a:p>
                      <a:pPr algn="ctr"/>
                      <a:r>
                        <a:rPr lang="ru-RU" sz="1800" dirty="0">
                          <a:latin typeface="Times New Roman" pitchFamily="18" charset="0"/>
                          <a:cs typeface="Times New Roman" pitchFamily="18" charset="0"/>
                        </a:rPr>
                        <a:t>86,1</a:t>
                      </a:r>
                    </a:p>
                  </a:txBody>
                  <a:tcPr marL="91432" marR="91432" marT="45725" marB="45725"/>
                </a:tc>
                <a:tc>
                  <a:txBody>
                    <a:bodyPr/>
                    <a:lstStyle/>
                    <a:p>
                      <a:pPr algn="ctr"/>
                      <a:r>
                        <a:rPr lang="ru-RU" sz="1800" dirty="0">
                          <a:latin typeface="Times New Roman" pitchFamily="18" charset="0"/>
                          <a:cs typeface="Times New Roman" pitchFamily="18" charset="0"/>
                        </a:rPr>
                        <a:t>98,4</a:t>
                      </a:r>
                    </a:p>
                  </a:txBody>
                  <a:tcPr marL="91432" marR="91432" marT="45725" marB="45725"/>
                </a:tc>
                <a:extLst>
                  <a:ext uri="{0D108BD9-81ED-4DB2-BD59-A6C34878D82A}">
                    <a16:rowId xmlns:a16="http://schemas.microsoft.com/office/drawing/2014/main" val="2356605300"/>
                  </a:ext>
                </a:extLst>
              </a:tr>
              <a:tr h="374759">
                <a:tc>
                  <a:txBody>
                    <a:bodyPr/>
                    <a:lstStyle/>
                    <a:p>
                      <a:r>
                        <a:rPr lang="ru-RU" sz="1200" dirty="0">
                          <a:latin typeface="Times New Roman" pitchFamily="18" charset="0"/>
                          <a:cs typeface="Times New Roman" pitchFamily="18" charset="0"/>
                        </a:rPr>
                        <a:t>Другие вопросы в области физической культуры и спорта</a:t>
                      </a:r>
                    </a:p>
                  </a:txBody>
                  <a:tcPr marL="91432" marR="91432" marT="45725" marB="45725"/>
                </a:tc>
                <a:tc>
                  <a:txBody>
                    <a:bodyPr/>
                    <a:lstStyle/>
                    <a:p>
                      <a:pPr algn="ctr"/>
                      <a:r>
                        <a:rPr lang="ru-RU" sz="1800" dirty="0">
                          <a:latin typeface="Times New Roman" pitchFamily="18" charset="0"/>
                          <a:cs typeface="Times New Roman" pitchFamily="18" charset="0"/>
                        </a:rPr>
                        <a:t>14,1</a:t>
                      </a:r>
                    </a:p>
                  </a:txBody>
                  <a:tcPr marL="91432" marR="91432" marT="45725" marB="45725"/>
                </a:tc>
                <a:tc>
                  <a:txBody>
                    <a:bodyPr/>
                    <a:lstStyle/>
                    <a:p>
                      <a:pPr algn="ctr"/>
                      <a:r>
                        <a:rPr lang="ru-RU" sz="1800" dirty="0">
                          <a:latin typeface="Times New Roman" pitchFamily="18" charset="0"/>
                          <a:cs typeface="Times New Roman" pitchFamily="18" charset="0"/>
                        </a:rPr>
                        <a:t>14,5</a:t>
                      </a:r>
                    </a:p>
                  </a:txBody>
                  <a:tcPr marL="91432" marR="91432" marT="45725" marB="45725"/>
                </a:tc>
                <a:tc>
                  <a:txBody>
                    <a:bodyPr/>
                    <a:lstStyle/>
                    <a:p>
                      <a:pPr algn="ctr"/>
                      <a:r>
                        <a:rPr lang="ru-RU" sz="1800" dirty="0">
                          <a:latin typeface="Times New Roman" pitchFamily="18" charset="0"/>
                          <a:cs typeface="Times New Roman" pitchFamily="18" charset="0"/>
                        </a:rPr>
                        <a:t>13,9</a:t>
                      </a:r>
                    </a:p>
                  </a:txBody>
                  <a:tcPr marL="91432" marR="91432" marT="45725" marB="45725"/>
                </a:tc>
                <a:tc>
                  <a:txBody>
                    <a:bodyPr/>
                    <a:lstStyle/>
                    <a:p>
                      <a:pPr algn="ctr"/>
                      <a:r>
                        <a:rPr lang="ru-RU" sz="1800" dirty="0">
                          <a:latin typeface="Times New Roman" pitchFamily="18" charset="0"/>
                          <a:cs typeface="Times New Roman" pitchFamily="18" charset="0"/>
                        </a:rPr>
                        <a:t>95,8</a:t>
                      </a:r>
                    </a:p>
                  </a:txBody>
                  <a:tcPr marL="91432" marR="91432" marT="45725" marB="45725"/>
                </a:tc>
                <a:extLst>
                  <a:ext uri="{0D108BD9-81ED-4DB2-BD59-A6C34878D82A}">
                    <a16:rowId xmlns:a16="http://schemas.microsoft.com/office/drawing/2014/main" val="3381361756"/>
                  </a:ext>
                </a:extLst>
              </a:tr>
              <a:tr h="499675">
                <a:tc>
                  <a:txBody>
                    <a:bodyPr/>
                    <a:lstStyle/>
                    <a:p>
                      <a:r>
                        <a:rPr lang="ru-RU" sz="1400" b="1" dirty="0">
                          <a:latin typeface="Times New Roman" pitchFamily="18" charset="0"/>
                          <a:cs typeface="Times New Roman" pitchFamily="18" charset="0"/>
                        </a:rPr>
                        <a:t>Средства массовой информации всего,</a:t>
                      </a:r>
                    </a:p>
                    <a:p>
                      <a:r>
                        <a:rPr lang="ru-RU" sz="1200" b="1" dirty="0">
                          <a:latin typeface="Times New Roman" pitchFamily="18" charset="0"/>
                          <a:cs typeface="Times New Roman" pitchFamily="18" charset="0"/>
                        </a:rPr>
                        <a:t>в том числе</a:t>
                      </a:r>
                    </a:p>
                  </a:txBody>
                  <a:tcPr marL="91432" marR="91432" marT="45725" marB="45725"/>
                </a:tc>
                <a:tc>
                  <a:txBody>
                    <a:bodyPr/>
                    <a:lstStyle/>
                    <a:p>
                      <a:pPr algn="ctr"/>
                      <a:r>
                        <a:rPr lang="ru-RU" sz="1800" b="1" dirty="0">
                          <a:latin typeface="Times New Roman" pitchFamily="18" charset="0"/>
                          <a:cs typeface="Times New Roman" pitchFamily="18" charset="0"/>
                        </a:rPr>
                        <a:t>22,0</a:t>
                      </a:r>
                    </a:p>
                  </a:txBody>
                  <a:tcPr marL="91432" marR="91432" marT="45725" marB="45725"/>
                </a:tc>
                <a:tc>
                  <a:txBody>
                    <a:bodyPr/>
                    <a:lstStyle/>
                    <a:p>
                      <a:pPr algn="ctr"/>
                      <a:r>
                        <a:rPr lang="ru-RU" sz="1800" b="1" dirty="0">
                          <a:latin typeface="Times New Roman" pitchFamily="18" charset="0"/>
                          <a:cs typeface="Times New Roman" pitchFamily="18" charset="0"/>
                        </a:rPr>
                        <a:t>22,2</a:t>
                      </a:r>
                    </a:p>
                  </a:txBody>
                  <a:tcPr marL="91432" marR="91432" marT="45725" marB="45725"/>
                </a:tc>
                <a:tc>
                  <a:txBody>
                    <a:bodyPr/>
                    <a:lstStyle/>
                    <a:p>
                      <a:pPr algn="ctr"/>
                      <a:r>
                        <a:rPr lang="ru-RU" sz="1800" b="1" dirty="0">
                          <a:latin typeface="Times New Roman" pitchFamily="18" charset="0"/>
                          <a:cs typeface="Times New Roman" pitchFamily="18" charset="0"/>
                        </a:rPr>
                        <a:t>20,5</a:t>
                      </a:r>
                    </a:p>
                  </a:txBody>
                  <a:tcPr marL="91432" marR="91432" marT="45725" marB="45725"/>
                </a:tc>
                <a:tc>
                  <a:txBody>
                    <a:bodyPr/>
                    <a:lstStyle/>
                    <a:p>
                      <a:pPr algn="ctr"/>
                      <a:r>
                        <a:rPr lang="ru-RU" sz="1800" b="1" dirty="0">
                          <a:latin typeface="Times New Roman" pitchFamily="18" charset="0"/>
                          <a:cs typeface="Times New Roman" pitchFamily="18" charset="0"/>
                        </a:rPr>
                        <a:t>92,8</a:t>
                      </a:r>
                    </a:p>
                  </a:txBody>
                  <a:tcPr marL="91432" marR="91432" marT="45725" marB="45725"/>
                </a:tc>
                <a:extLst>
                  <a:ext uri="{0D108BD9-81ED-4DB2-BD59-A6C34878D82A}">
                    <a16:rowId xmlns:a16="http://schemas.microsoft.com/office/drawing/2014/main" val="2187707643"/>
                  </a:ext>
                </a:extLst>
              </a:tr>
              <a:tr h="374759">
                <a:tc>
                  <a:txBody>
                    <a:bodyPr/>
                    <a:lstStyle/>
                    <a:p>
                      <a:r>
                        <a:rPr lang="ru-RU" sz="1200" dirty="0">
                          <a:latin typeface="Times New Roman" pitchFamily="18" charset="0"/>
                          <a:cs typeface="Times New Roman" pitchFamily="18" charset="0"/>
                        </a:rPr>
                        <a:t>Телевидение и радиовещание</a:t>
                      </a:r>
                    </a:p>
                  </a:txBody>
                  <a:tcPr marL="91432" marR="91432" marT="45725" marB="45725"/>
                </a:tc>
                <a:tc>
                  <a:txBody>
                    <a:bodyPr/>
                    <a:lstStyle/>
                    <a:p>
                      <a:pPr algn="ctr"/>
                      <a:r>
                        <a:rPr lang="ru-RU" sz="1800" dirty="0">
                          <a:latin typeface="Times New Roman" pitchFamily="18" charset="0"/>
                          <a:cs typeface="Times New Roman" pitchFamily="18" charset="0"/>
                        </a:rPr>
                        <a:t>15,4</a:t>
                      </a:r>
                    </a:p>
                  </a:txBody>
                  <a:tcPr marL="91432" marR="91432" marT="45725" marB="45725"/>
                </a:tc>
                <a:tc>
                  <a:txBody>
                    <a:bodyPr/>
                    <a:lstStyle/>
                    <a:p>
                      <a:pPr algn="ctr"/>
                      <a:r>
                        <a:rPr lang="ru-RU" sz="1800" dirty="0">
                          <a:latin typeface="Times New Roman" pitchFamily="18" charset="0"/>
                          <a:cs typeface="Times New Roman" pitchFamily="18" charset="0"/>
                        </a:rPr>
                        <a:t>0</a:t>
                      </a:r>
                    </a:p>
                  </a:txBody>
                  <a:tcPr marL="91432" marR="91432" marT="45725" marB="45725"/>
                </a:tc>
                <a:tc>
                  <a:txBody>
                    <a:bodyPr/>
                    <a:lstStyle/>
                    <a:p>
                      <a:pPr algn="ctr"/>
                      <a:r>
                        <a:rPr lang="ru-RU" sz="1800" dirty="0">
                          <a:latin typeface="Times New Roman" pitchFamily="18" charset="0"/>
                          <a:cs typeface="Times New Roman" pitchFamily="18" charset="0"/>
                        </a:rPr>
                        <a:t>0</a:t>
                      </a:r>
                    </a:p>
                  </a:txBody>
                  <a:tcPr marL="91432" marR="91432" marT="45725" marB="45725"/>
                </a:tc>
                <a:tc>
                  <a:txBody>
                    <a:bodyPr/>
                    <a:lstStyle/>
                    <a:p>
                      <a:pPr algn="ctr"/>
                      <a:r>
                        <a:rPr lang="ru-RU" sz="1800" dirty="0">
                          <a:latin typeface="Times New Roman" pitchFamily="18" charset="0"/>
                          <a:cs typeface="Times New Roman" pitchFamily="18" charset="0"/>
                        </a:rPr>
                        <a:t>0</a:t>
                      </a:r>
                    </a:p>
                  </a:txBody>
                  <a:tcPr marL="91432" marR="91432" marT="45725" marB="45725"/>
                </a:tc>
                <a:extLst>
                  <a:ext uri="{0D108BD9-81ED-4DB2-BD59-A6C34878D82A}">
                    <a16:rowId xmlns:a16="http://schemas.microsoft.com/office/drawing/2014/main" val="1803393021"/>
                  </a:ext>
                </a:extLst>
              </a:tr>
              <a:tr h="374759">
                <a:tc>
                  <a:txBody>
                    <a:bodyPr/>
                    <a:lstStyle/>
                    <a:p>
                      <a:r>
                        <a:rPr lang="ru-RU" sz="1200" b="0" dirty="0">
                          <a:latin typeface="Times New Roman" pitchFamily="18" charset="0"/>
                          <a:cs typeface="Times New Roman" pitchFamily="18" charset="0"/>
                        </a:rPr>
                        <a:t>Периодическая</a:t>
                      </a:r>
                      <a:r>
                        <a:rPr lang="ru-RU" sz="1200" b="0" baseline="0" dirty="0">
                          <a:latin typeface="Times New Roman" pitchFamily="18" charset="0"/>
                          <a:cs typeface="Times New Roman" pitchFamily="18" charset="0"/>
                        </a:rPr>
                        <a:t> печать и издательства</a:t>
                      </a:r>
                      <a:endParaRPr lang="ru-RU" sz="1200" b="0" dirty="0">
                        <a:latin typeface="Times New Roman" pitchFamily="18" charset="0"/>
                        <a:cs typeface="Times New Roman" pitchFamily="18" charset="0"/>
                      </a:endParaRPr>
                    </a:p>
                  </a:txBody>
                  <a:tcPr marL="91432" marR="91432" marT="45725" marB="45725"/>
                </a:tc>
                <a:tc>
                  <a:txBody>
                    <a:bodyPr/>
                    <a:lstStyle/>
                    <a:p>
                      <a:pPr algn="ctr"/>
                      <a:r>
                        <a:rPr lang="ru-RU" sz="1800" b="0" dirty="0">
                          <a:latin typeface="Times New Roman" pitchFamily="18" charset="0"/>
                          <a:cs typeface="Times New Roman" pitchFamily="18" charset="0"/>
                        </a:rPr>
                        <a:t>3,0</a:t>
                      </a:r>
                    </a:p>
                  </a:txBody>
                  <a:tcPr marL="91432" marR="91432" marT="45725" marB="45725"/>
                </a:tc>
                <a:tc>
                  <a:txBody>
                    <a:bodyPr/>
                    <a:lstStyle/>
                    <a:p>
                      <a:pPr algn="ctr"/>
                      <a:r>
                        <a:rPr lang="ru-RU" sz="1800" b="0" dirty="0">
                          <a:latin typeface="Times New Roman" pitchFamily="18" charset="0"/>
                          <a:cs typeface="Times New Roman" pitchFamily="18" charset="0"/>
                        </a:rPr>
                        <a:t>1,2</a:t>
                      </a:r>
                    </a:p>
                  </a:txBody>
                  <a:tcPr marL="91432" marR="91432" marT="45725" marB="45725"/>
                </a:tc>
                <a:tc>
                  <a:txBody>
                    <a:bodyPr/>
                    <a:lstStyle/>
                    <a:p>
                      <a:pPr algn="ctr"/>
                      <a:r>
                        <a:rPr lang="ru-RU" sz="1800" b="0" dirty="0">
                          <a:latin typeface="Times New Roman" pitchFamily="18" charset="0"/>
                          <a:cs typeface="Times New Roman" pitchFamily="18" charset="0"/>
                        </a:rPr>
                        <a:t>0,3</a:t>
                      </a:r>
                    </a:p>
                  </a:txBody>
                  <a:tcPr marL="91432" marR="91432" marT="45725" marB="45725"/>
                </a:tc>
                <a:tc>
                  <a:txBody>
                    <a:bodyPr/>
                    <a:lstStyle/>
                    <a:p>
                      <a:pPr algn="ctr"/>
                      <a:r>
                        <a:rPr lang="ru-RU" sz="1800" b="0" dirty="0">
                          <a:latin typeface="Times New Roman" pitchFamily="18" charset="0"/>
                          <a:cs typeface="Times New Roman" pitchFamily="18" charset="0"/>
                        </a:rPr>
                        <a:t>26,1</a:t>
                      </a:r>
                    </a:p>
                  </a:txBody>
                  <a:tcPr marL="91432" marR="91432" marT="45725" marB="45725"/>
                </a:tc>
                <a:extLst>
                  <a:ext uri="{0D108BD9-81ED-4DB2-BD59-A6C34878D82A}">
                    <a16:rowId xmlns:a16="http://schemas.microsoft.com/office/drawing/2014/main" val="3270729158"/>
                  </a:ext>
                </a:extLst>
              </a:tr>
              <a:tr h="374759">
                <a:tc>
                  <a:txBody>
                    <a:bodyPr/>
                    <a:lstStyle/>
                    <a:p>
                      <a:r>
                        <a:rPr lang="ru-RU" sz="1200" dirty="0">
                          <a:latin typeface="Times New Roman" pitchFamily="18" charset="0"/>
                          <a:cs typeface="Times New Roman" pitchFamily="18" charset="0"/>
                        </a:rPr>
                        <a:t>Другие вопросы в области средств массовой информации</a:t>
                      </a:r>
                    </a:p>
                  </a:txBody>
                  <a:tcPr marL="91432" marR="91432" marT="45725" marB="45725"/>
                </a:tc>
                <a:tc>
                  <a:txBody>
                    <a:bodyPr/>
                    <a:lstStyle/>
                    <a:p>
                      <a:pPr algn="ctr"/>
                      <a:r>
                        <a:rPr lang="ru-RU" sz="1800" dirty="0">
                          <a:latin typeface="Times New Roman" pitchFamily="18" charset="0"/>
                          <a:cs typeface="Times New Roman" pitchFamily="18" charset="0"/>
                        </a:rPr>
                        <a:t>3,6</a:t>
                      </a:r>
                    </a:p>
                  </a:txBody>
                  <a:tcPr marL="91432" marR="91432" marT="45725" marB="45725"/>
                </a:tc>
                <a:tc>
                  <a:txBody>
                    <a:bodyPr/>
                    <a:lstStyle/>
                    <a:p>
                      <a:pPr algn="ctr"/>
                      <a:r>
                        <a:rPr lang="ru-RU" sz="1800" dirty="0">
                          <a:latin typeface="Times New Roman" pitchFamily="18" charset="0"/>
                          <a:cs typeface="Times New Roman" pitchFamily="18" charset="0"/>
                        </a:rPr>
                        <a:t>21,0</a:t>
                      </a:r>
                    </a:p>
                  </a:txBody>
                  <a:tcPr marL="91432" marR="91432" marT="45725" marB="45725"/>
                </a:tc>
                <a:tc>
                  <a:txBody>
                    <a:bodyPr/>
                    <a:lstStyle/>
                    <a:p>
                      <a:pPr algn="ctr"/>
                      <a:r>
                        <a:rPr lang="ru-RU" sz="1800" dirty="0">
                          <a:latin typeface="Times New Roman" pitchFamily="18" charset="0"/>
                          <a:cs typeface="Times New Roman" pitchFamily="18" charset="0"/>
                        </a:rPr>
                        <a:t>20,2</a:t>
                      </a:r>
                    </a:p>
                  </a:txBody>
                  <a:tcPr marL="91432" marR="91432" marT="45725" marB="45725"/>
                </a:tc>
                <a:tc>
                  <a:txBody>
                    <a:bodyPr/>
                    <a:lstStyle/>
                    <a:p>
                      <a:pPr algn="ctr"/>
                      <a:r>
                        <a:rPr lang="ru-RU" sz="1800" dirty="0">
                          <a:latin typeface="Times New Roman" pitchFamily="18" charset="0"/>
                          <a:cs typeface="Times New Roman" pitchFamily="18" charset="0"/>
                        </a:rPr>
                        <a:t>96,3</a:t>
                      </a:r>
                    </a:p>
                  </a:txBody>
                  <a:tcPr marL="91432" marR="91432" marT="45725" marB="45725"/>
                </a:tc>
                <a:extLst>
                  <a:ext uri="{0D108BD9-81ED-4DB2-BD59-A6C34878D82A}">
                    <a16:rowId xmlns:a16="http://schemas.microsoft.com/office/drawing/2014/main" val="1840524953"/>
                  </a:ext>
                </a:extLst>
              </a:tr>
              <a:tr h="374759">
                <a:tc>
                  <a:txBody>
                    <a:bodyPr/>
                    <a:lstStyle/>
                    <a:p>
                      <a:r>
                        <a:rPr lang="ru-RU" sz="1400" b="1" dirty="0">
                          <a:latin typeface="Times New Roman" pitchFamily="18" charset="0"/>
                          <a:cs typeface="Times New Roman" pitchFamily="18" charset="0"/>
                        </a:rPr>
                        <a:t>Обслуживание муниципального</a:t>
                      </a:r>
                      <a:r>
                        <a:rPr lang="ru-RU" sz="1400" b="1" baseline="0" dirty="0">
                          <a:latin typeface="Times New Roman" pitchFamily="18" charset="0"/>
                          <a:cs typeface="Times New Roman" pitchFamily="18" charset="0"/>
                        </a:rPr>
                        <a:t> долга</a:t>
                      </a:r>
                      <a:endParaRPr lang="ru-RU" sz="1400" b="1" dirty="0">
                        <a:latin typeface="Times New Roman" pitchFamily="18" charset="0"/>
                        <a:cs typeface="Times New Roman" pitchFamily="18" charset="0"/>
                      </a:endParaRPr>
                    </a:p>
                  </a:txBody>
                  <a:tcPr marL="91432" marR="91432" marT="45725" marB="45725"/>
                </a:tc>
                <a:tc>
                  <a:txBody>
                    <a:bodyPr/>
                    <a:lstStyle/>
                    <a:p>
                      <a:pPr algn="ctr"/>
                      <a:r>
                        <a:rPr lang="ru-RU" sz="1800" b="1" dirty="0">
                          <a:latin typeface="Times New Roman" pitchFamily="18" charset="0"/>
                          <a:cs typeface="Times New Roman" pitchFamily="18" charset="0"/>
                        </a:rPr>
                        <a:t>0,2</a:t>
                      </a:r>
                    </a:p>
                  </a:txBody>
                  <a:tcPr marL="91432" marR="91432" marT="45725" marB="45725"/>
                </a:tc>
                <a:tc>
                  <a:txBody>
                    <a:bodyPr/>
                    <a:lstStyle/>
                    <a:p>
                      <a:pPr algn="ctr"/>
                      <a:r>
                        <a:rPr lang="ru-RU" sz="1800" b="1" dirty="0">
                          <a:latin typeface="Times New Roman" pitchFamily="18" charset="0"/>
                          <a:cs typeface="Times New Roman" pitchFamily="18" charset="0"/>
                        </a:rPr>
                        <a:t>0,2</a:t>
                      </a:r>
                    </a:p>
                  </a:txBody>
                  <a:tcPr marL="91432" marR="91432" marT="45725" marB="45725"/>
                </a:tc>
                <a:tc>
                  <a:txBody>
                    <a:bodyPr/>
                    <a:lstStyle/>
                    <a:p>
                      <a:pPr algn="ctr"/>
                      <a:r>
                        <a:rPr lang="ru-RU" sz="1800" b="1" dirty="0">
                          <a:latin typeface="Times New Roman" pitchFamily="18" charset="0"/>
                          <a:cs typeface="Times New Roman" pitchFamily="18" charset="0"/>
                        </a:rPr>
                        <a:t>0,2</a:t>
                      </a:r>
                    </a:p>
                  </a:txBody>
                  <a:tcPr marL="91432" marR="91432" marT="45725" marB="45725"/>
                </a:tc>
                <a:tc>
                  <a:txBody>
                    <a:bodyPr/>
                    <a:lstStyle/>
                    <a:p>
                      <a:pPr algn="ctr"/>
                      <a:r>
                        <a:rPr lang="ru-RU" sz="1800" b="1" dirty="0">
                          <a:latin typeface="Times New Roman" pitchFamily="18" charset="0"/>
                          <a:cs typeface="Times New Roman" pitchFamily="18" charset="0"/>
                        </a:rPr>
                        <a:t>100</a:t>
                      </a:r>
                    </a:p>
                  </a:txBody>
                  <a:tcPr marL="91432" marR="91432" marT="45725" marB="45725"/>
                </a:tc>
                <a:extLst>
                  <a:ext uri="{0D108BD9-81ED-4DB2-BD59-A6C34878D82A}">
                    <a16:rowId xmlns:a16="http://schemas.microsoft.com/office/drawing/2014/main" val="1673849768"/>
                  </a:ext>
                </a:extLst>
              </a:tr>
              <a:tr h="374759">
                <a:tc>
                  <a:txBody>
                    <a:bodyPr/>
                    <a:lstStyle/>
                    <a:p>
                      <a:r>
                        <a:rPr lang="ru-RU" sz="1400" b="1" dirty="0">
                          <a:latin typeface="Times New Roman" pitchFamily="18" charset="0"/>
                          <a:cs typeface="Times New Roman" pitchFamily="18" charset="0"/>
                        </a:rPr>
                        <a:t>ВСЕГО</a:t>
                      </a:r>
                    </a:p>
                  </a:txBody>
                  <a:tcPr marL="91432" marR="91432" marT="45725" marB="45725"/>
                </a:tc>
                <a:tc>
                  <a:txBody>
                    <a:bodyPr/>
                    <a:lstStyle/>
                    <a:p>
                      <a:pPr algn="ctr"/>
                      <a:r>
                        <a:rPr lang="ru-RU" sz="1800" b="1" dirty="0">
                          <a:latin typeface="Times New Roman" pitchFamily="18" charset="0"/>
                          <a:cs typeface="Times New Roman" pitchFamily="18" charset="0"/>
                        </a:rPr>
                        <a:t>5 871,5</a:t>
                      </a:r>
                    </a:p>
                  </a:txBody>
                  <a:tcPr marL="91432" marR="91432" marT="45725" marB="45725"/>
                </a:tc>
                <a:tc>
                  <a:txBody>
                    <a:bodyPr/>
                    <a:lstStyle/>
                    <a:p>
                      <a:pPr algn="ctr"/>
                      <a:r>
                        <a:rPr lang="ru-RU" sz="1800" b="1" dirty="0">
                          <a:latin typeface="Times New Roman" pitchFamily="18" charset="0"/>
                          <a:cs typeface="Times New Roman" pitchFamily="18" charset="0"/>
                        </a:rPr>
                        <a:t>6 577,8</a:t>
                      </a:r>
                    </a:p>
                  </a:txBody>
                  <a:tcPr marL="91432" marR="91432" marT="45725" marB="45725"/>
                </a:tc>
                <a:tc>
                  <a:txBody>
                    <a:bodyPr/>
                    <a:lstStyle/>
                    <a:p>
                      <a:pPr algn="ctr"/>
                      <a:r>
                        <a:rPr lang="ru-RU" sz="1800" b="1" dirty="0">
                          <a:latin typeface="Times New Roman" pitchFamily="18" charset="0"/>
                          <a:cs typeface="Times New Roman" pitchFamily="18" charset="0"/>
                        </a:rPr>
                        <a:t>6 092,6</a:t>
                      </a:r>
                    </a:p>
                  </a:txBody>
                  <a:tcPr marL="91432" marR="91432" marT="45725" marB="45725"/>
                </a:tc>
                <a:tc>
                  <a:txBody>
                    <a:bodyPr/>
                    <a:lstStyle/>
                    <a:p>
                      <a:pPr algn="ctr"/>
                      <a:r>
                        <a:rPr lang="ru-RU" sz="1800" b="1" dirty="0">
                          <a:latin typeface="Times New Roman" pitchFamily="18" charset="0"/>
                          <a:cs typeface="Times New Roman" pitchFamily="18" charset="0"/>
                        </a:rPr>
                        <a:t>92,6</a:t>
                      </a:r>
                    </a:p>
                  </a:txBody>
                  <a:tcPr marL="91432" marR="91432" marT="45725" marB="45725"/>
                </a:tc>
                <a:extLst>
                  <a:ext uri="{0D108BD9-81ED-4DB2-BD59-A6C34878D82A}">
                    <a16:rowId xmlns:a16="http://schemas.microsoft.com/office/drawing/2014/main" val="397564727"/>
                  </a:ext>
                </a:extLst>
              </a:tr>
            </a:tbl>
          </a:graphicData>
        </a:graphic>
      </p:graphicFrame>
    </p:spTree>
    <p:extLst>
      <p:ext uri="{BB962C8B-B14F-4D97-AF65-F5344CB8AC3E}">
        <p14:creationId xmlns:p14="http://schemas.microsoft.com/office/powerpoint/2010/main" val="24211400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a:extLst>
              <a:ext uri="{FF2B5EF4-FFF2-40B4-BE49-F238E27FC236}">
                <a16:creationId xmlns:a16="http://schemas.microsoft.com/office/drawing/2014/main" id="{C204365C-7A9B-F0D0-C860-AD5FD18BFBDE}"/>
              </a:ext>
            </a:extLst>
          </p:cNvPr>
          <p:cNvGraphicFramePr/>
          <p:nvPr>
            <p:extLst>
              <p:ext uri="{D42A27DB-BD31-4B8C-83A1-F6EECF244321}">
                <p14:modId xmlns:p14="http://schemas.microsoft.com/office/powerpoint/2010/main" val="2149775059"/>
              </p:ext>
            </p:extLst>
          </p:nvPr>
        </p:nvGraphicFramePr>
        <p:xfrm>
          <a:off x="251519" y="510139"/>
          <a:ext cx="11674181" cy="6237169"/>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53736CEA-F08C-C8CD-C8C8-968ABFF43058}"/>
              </a:ext>
            </a:extLst>
          </p:cNvPr>
          <p:cNvSpPr txBox="1"/>
          <p:nvPr/>
        </p:nvSpPr>
        <p:spPr>
          <a:xfrm>
            <a:off x="266300" y="0"/>
            <a:ext cx="11659400" cy="461665"/>
          </a:xfrm>
          <a:prstGeom prst="rect">
            <a:avLst/>
          </a:prstGeom>
          <a:noFill/>
        </p:spPr>
        <p:txBody>
          <a:bodyPr wrap="square">
            <a:spAutoFit/>
          </a:bodyPr>
          <a:lstStyle/>
          <a:p>
            <a:pPr algn="ctr"/>
            <a:r>
              <a:rPr lang="ru-RU" sz="2400" dirty="0">
                <a:solidFill>
                  <a:schemeClr val="bg1"/>
                </a:solidFill>
                <a:latin typeface="Arial" panose="020B0604020202020204" pitchFamily="34" charset="0"/>
                <a:cs typeface="Arial" panose="020B0604020202020204" pitchFamily="34" charset="0"/>
              </a:rPr>
              <a:t>Исполнение</a:t>
            </a:r>
            <a:r>
              <a:rPr lang="ru-RU" sz="2400" dirty="0">
                <a:latin typeface="Arial" panose="020B0604020202020204" pitchFamily="34" charset="0"/>
                <a:cs typeface="Arial" panose="020B0604020202020204" pitchFamily="34" charset="0"/>
              </a:rPr>
              <a:t> </a:t>
            </a:r>
            <a:r>
              <a:rPr lang="ru-RU" sz="2400" dirty="0">
                <a:solidFill>
                  <a:schemeClr val="bg1"/>
                </a:solidFill>
                <a:latin typeface="Arial" panose="020B0604020202020204" pitchFamily="34" charset="0"/>
                <a:cs typeface="Arial" panose="020B0604020202020204" pitchFamily="34" charset="0"/>
              </a:rPr>
              <a:t>бюджета в разрезе муниципальных программ (%)</a:t>
            </a:r>
          </a:p>
        </p:txBody>
      </p:sp>
    </p:spTree>
    <p:extLst>
      <p:ext uri="{BB962C8B-B14F-4D97-AF65-F5344CB8AC3E}">
        <p14:creationId xmlns:p14="http://schemas.microsoft.com/office/powerpoint/2010/main" val="22558227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1131FA-322E-C27D-9926-AE3913BBC37B}"/>
              </a:ext>
            </a:extLst>
          </p:cNvPr>
          <p:cNvSpPr>
            <a:spLocks noGrp="1"/>
          </p:cNvSpPr>
          <p:nvPr>
            <p:ph type="title"/>
          </p:nvPr>
        </p:nvSpPr>
        <p:spPr>
          <a:xfrm>
            <a:off x="269506" y="284177"/>
            <a:ext cx="11685067" cy="363894"/>
          </a:xfrm>
        </p:spPr>
        <p:txBody>
          <a:bodyPr>
            <a:normAutofit/>
          </a:bodyPr>
          <a:lstStyle/>
          <a:p>
            <a:pPr algn="ctr"/>
            <a:r>
              <a:rPr lang="ru-RU" sz="2000" dirty="0">
                <a:latin typeface="Arial" panose="020B0604020202020204" pitchFamily="34" charset="0"/>
                <a:cs typeface="Arial" panose="020B0604020202020204" pitchFamily="34" charset="0"/>
              </a:rPr>
              <a:t>Исполнение бюджета в разрезе муниципальных программ (млн. рублей)</a:t>
            </a:r>
          </a:p>
        </p:txBody>
      </p:sp>
      <p:graphicFrame>
        <p:nvGraphicFramePr>
          <p:cNvPr id="3" name="Содержимое 3">
            <a:extLst>
              <a:ext uri="{FF2B5EF4-FFF2-40B4-BE49-F238E27FC236}">
                <a16:creationId xmlns:a16="http://schemas.microsoft.com/office/drawing/2014/main" id="{E9D12B71-CE43-2DFF-03D6-FBC8B287CC07}"/>
              </a:ext>
            </a:extLst>
          </p:cNvPr>
          <p:cNvGraphicFramePr>
            <a:graphicFrameLocks/>
          </p:cNvGraphicFramePr>
          <p:nvPr>
            <p:extLst>
              <p:ext uri="{D42A27DB-BD31-4B8C-83A1-F6EECF244321}">
                <p14:modId xmlns:p14="http://schemas.microsoft.com/office/powerpoint/2010/main" val="2984008545"/>
              </p:ext>
            </p:extLst>
          </p:nvPr>
        </p:nvGraphicFramePr>
        <p:xfrm>
          <a:off x="269507" y="648071"/>
          <a:ext cx="11685068" cy="6201310"/>
        </p:xfrm>
        <a:graphic>
          <a:graphicData uri="http://schemas.openxmlformats.org/drawingml/2006/table">
            <a:tbl>
              <a:tblPr firstRow="1" bandRow="1">
                <a:tableStyleId>{5C22544A-7EE6-4342-B048-85BDC9FD1C3A}</a:tableStyleId>
              </a:tblPr>
              <a:tblGrid>
                <a:gridCol w="7741014">
                  <a:extLst>
                    <a:ext uri="{9D8B030D-6E8A-4147-A177-3AD203B41FA5}">
                      <a16:colId xmlns:a16="http://schemas.microsoft.com/office/drawing/2014/main" val="20000"/>
                    </a:ext>
                  </a:extLst>
                </a:gridCol>
                <a:gridCol w="1208328">
                  <a:extLst>
                    <a:ext uri="{9D8B030D-6E8A-4147-A177-3AD203B41FA5}">
                      <a16:colId xmlns:a16="http://schemas.microsoft.com/office/drawing/2014/main" val="20001"/>
                    </a:ext>
                  </a:extLst>
                </a:gridCol>
                <a:gridCol w="1389577">
                  <a:extLst>
                    <a:ext uri="{9D8B030D-6E8A-4147-A177-3AD203B41FA5}">
                      <a16:colId xmlns:a16="http://schemas.microsoft.com/office/drawing/2014/main" val="20002"/>
                    </a:ext>
                  </a:extLst>
                </a:gridCol>
                <a:gridCol w="1346149">
                  <a:extLst>
                    <a:ext uri="{9D8B030D-6E8A-4147-A177-3AD203B41FA5}">
                      <a16:colId xmlns:a16="http://schemas.microsoft.com/office/drawing/2014/main" val="20003"/>
                    </a:ext>
                  </a:extLst>
                </a:gridCol>
              </a:tblGrid>
              <a:tr h="492488">
                <a:tc>
                  <a:txBody>
                    <a:bodyPr/>
                    <a:lstStyle/>
                    <a:p>
                      <a:pPr algn="ctr"/>
                      <a:r>
                        <a:rPr lang="ru-RU" sz="1700" dirty="0"/>
                        <a:t>Наименование программы</a:t>
                      </a:r>
                    </a:p>
                  </a:txBody>
                  <a:tcPr marL="91444" marR="91444" marT="44335" marB="44335"/>
                </a:tc>
                <a:tc>
                  <a:txBody>
                    <a:bodyPr/>
                    <a:lstStyle/>
                    <a:p>
                      <a:pPr algn="ctr"/>
                      <a:r>
                        <a:rPr lang="ru-RU" sz="1400" dirty="0"/>
                        <a:t>План на 2024 год</a:t>
                      </a:r>
                    </a:p>
                  </a:txBody>
                  <a:tcPr marL="91444" marR="91444" marT="44335" marB="44335"/>
                </a:tc>
                <a:tc>
                  <a:txBody>
                    <a:bodyPr/>
                    <a:lstStyle/>
                    <a:p>
                      <a:pPr algn="ctr"/>
                      <a:r>
                        <a:rPr lang="ru-RU" sz="1400" dirty="0"/>
                        <a:t>Исполнено</a:t>
                      </a:r>
                      <a:r>
                        <a:rPr lang="ru-RU" sz="1400" baseline="0" dirty="0"/>
                        <a:t> в 2024 году</a:t>
                      </a:r>
                      <a:endParaRPr lang="ru-RU" sz="1400" dirty="0"/>
                    </a:p>
                  </a:txBody>
                  <a:tcPr marL="91444" marR="91444" marT="44335" marB="4433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a:t>Процент исполнения (%)</a:t>
                      </a:r>
                    </a:p>
                  </a:txBody>
                  <a:tcPr marL="91444" marR="91444" marT="44335" marB="44335"/>
                </a:tc>
                <a:extLst>
                  <a:ext uri="{0D108BD9-81ED-4DB2-BD59-A6C34878D82A}">
                    <a16:rowId xmlns:a16="http://schemas.microsoft.com/office/drawing/2014/main" val="10000"/>
                  </a:ext>
                </a:extLst>
              </a:tr>
              <a:tr h="317735">
                <a:tc>
                  <a:txBody>
                    <a:bodyPr/>
                    <a:lstStyle/>
                    <a:p>
                      <a:r>
                        <a:rPr lang="ru-RU" sz="1600" dirty="0">
                          <a:latin typeface="Times New Roman" pitchFamily="18" charset="0"/>
                          <a:cs typeface="Times New Roman" pitchFamily="18" charset="0"/>
                        </a:rPr>
                        <a:t>Муниципальная программа «Здравоохранение»</a:t>
                      </a:r>
                    </a:p>
                  </a:txBody>
                  <a:tcPr marL="91444" marR="91444" marT="44335" marB="44335">
                    <a:solidFill>
                      <a:srgbClr val="00B0F0"/>
                    </a:solidFill>
                  </a:tcPr>
                </a:tc>
                <a:tc>
                  <a:txBody>
                    <a:bodyPr/>
                    <a:lstStyle/>
                    <a:p>
                      <a:pPr algn="r"/>
                      <a:r>
                        <a:rPr lang="ru-RU" sz="1600" dirty="0">
                          <a:latin typeface="Times New Roman" pitchFamily="18" charset="0"/>
                          <a:cs typeface="Times New Roman" pitchFamily="18" charset="0"/>
                        </a:rPr>
                        <a:t>0,5</a:t>
                      </a:r>
                    </a:p>
                  </a:txBody>
                  <a:tcPr marL="91444" marR="91444" marT="44335" marB="44335">
                    <a:solidFill>
                      <a:srgbClr val="00B0F0"/>
                    </a:solidFill>
                  </a:tcPr>
                </a:tc>
                <a:tc>
                  <a:txBody>
                    <a:bodyPr/>
                    <a:lstStyle/>
                    <a:p>
                      <a:pPr algn="r"/>
                      <a:r>
                        <a:rPr lang="ru-RU" sz="1600" dirty="0">
                          <a:latin typeface="Times New Roman" pitchFamily="18" charset="0"/>
                          <a:cs typeface="Times New Roman" pitchFamily="18" charset="0"/>
                        </a:rPr>
                        <a:t>0,5</a:t>
                      </a:r>
                    </a:p>
                  </a:txBody>
                  <a:tcPr marL="91444" marR="91444" marT="44335" marB="44335">
                    <a:solidFill>
                      <a:srgbClr val="00B0F0"/>
                    </a:solidFill>
                  </a:tcPr>
                </a:tc>
                <a:tc>
                  <a:txBody>
                    <a:bodyPr/>
                    <a:lstStyle/>
                    <a:p>
                      <a:pPr algn="r"/>
                      <a:r>
                        <a:rPr lang="ru-RU" sz="1600" dirty="0">
                          <a:latin typeface="Times New Roman" pitchFamily="18" charset="0"/>
                          <a:cs typeface="Times New Roman" pitchFamily="18" charset="0"/>
                        </a:rPr>
                        <a:t>100</a:t>
                      </a:r>
                    </a:p>
                  </a:txBody>
                  <a:tcPr marL="91444" marR="91444" marT="44335" marB="44335">
                    <a:solidFill>
                      <a:srgbClr val="00B0F0"/>
                    </a:solidFill>
                  </a:tcPr>
                </a:tc>
                <a:extLst>
                  <a:ext uri="{0D108BD9-81ED-4DB2-BD59-A6C34878D82A}">
                    <a16:rowId xmlns:a16="http://schemas.microsoft.com/office/drawing/2014/main" val="10001"/>
                  </a:ext>
                </a:extLst>
              </a:tr>
              <a:tr h="317735">
                <a:tc>
                  <a:txBody>
                    <a:bodyPr/>
                    <a:lstStyle/>
                    <a:p>
                      <a:r>
                        <a:rPr lang="ru-RU" sz="1400" dirty="0">
                          <a:latin typeface="Times New Roman" pitchFamily="18" charset="0"/>
                          <a:cs typeface="Times New Roman" pitchFamily="18" charset="0"/>
                        </a:rPr>
                        <a:t>Подпрограмма «Финансовое обеспечение системы организации медицинской помощи»</a:t>
                      </a:r>
                    </a:p>
                  </a:txBody>
                  <a:tcPr marL="91444" marR="91444" marT="44335" marB="44335"/>
                </a:tc>
                <a:tc>
                  <a:txBody>
                    <a:bodyPr/>
                    <a:lstStyle/>
                    <a:p>
                      <a:pPr algn="r"/>
                      <a:r>
                        <a:rPr lang="ru-RU" sz="1600" dirty="0">
                          <a:latin typeface="Times New Roman" pitchFamily="18" charset="0"/>
                          <a:cs typeface="Times New Roman" pitchFamily="18" charset="0"/>
                        </a:rPr>
                        <a:t>0,5</a:t>
                      </a:r>
                    </a:p>
                  </a:txBody>
                  <a:tcPr marL="91444" marR="91444" marT="44335" marB="44335"/>
                </a:tc>
                <a:tc>
                  <a:txBody>
                    <a:bodyPr/>
                    <a:lstStyle/>
                    <a:p>
                      <a:pPr algn="r"/>
                      <a:r>
                        <a:rPr lang="ru-RU" sz="1600" dirty="0">
                          <a:latin typeface="Times New Roman" pitchFamily="18" charset="0"/>
                          <a:cs typeface="Times New Roman" pitchFamily="18" charset="0"/>
                        </a:rPr>
                        <a:t>0,5</a:t>
                      </a:r>
                    </a:p>
                  </a:txBody>
                  <a:tcPr marL="91444" marR="91444" marT="44335" marB="44335"/>
                </a:tc>
                <a:tc>
                  <a:txBody>
                    <a:bodyPr/>
                    <a:lstStyle/>
                    <a:p>
                      <a:pPr algn="r"/>
                      <a:r>
                        <a:rPr lang="ru-RU" sz="1600" dirty="0">
                          <a:latin typeface="Times New Roman" pitchFamily="18" charset="0"/>
                          <a:cs typeface="Times New Roman" pitchFamily="18" charset="0"/>
                        </a:rPr>
                        <a:t>100</a:t>
                      </a:r>
                    </a:p>
                  </a:txBody>
                  <a:tcPr marL="91444" marR="91444" marT="44335" marB="44335"/>
                </a:tc>
                <a:extLst>
                  <a:ext uri="{0D108BD9-81ED-4DB2-BD59-A6C34878D82A}">
                    <a16:rowId xmlns:a16="http://schemas.microsoft.com/office/drawing/2014/main" val="10002"/>
                  </a:ext>
                </a:extLst>
              </a:tr>
              <a:tr h="317735">
                <a:tc>
                  <a:txBody>
                    <a:bodyPr/>
                    <a:lstStyle/>
                    <a:p>
                      <a:r>
                        <a:rPr lang="ru-RU" sz="1600" dirty="0">
                          <a:latin typeface="Times New Roman" pitchFamily="18" charset="0"/>
                          <a:cs typeface="Times New Roman" pitchFamily="18" charset="0"/>
                        </a:rPr>
                        <a:t>Муниципальная программа «Культура и туризм» </a:t>
                      </a:r>
                    </a:p>
                  </a:txBody>
                  <a:tcPr marL="91444" marR="91444" marT="44335" marB="44335">
                    <a:solidFill>
                      <a:srgbClr val="00B0F0"/>
                    </a:solidFill>
                  </a:tcPr>
                </a:tc>
                <a:tc>
                  <a:txBody>
                    <a:bodyPr/>
                    <a:lstStyle/>
                    <a:p>
                      <a:pPr algn="r"/>
                      <a:r>
                        <a:rPr lang="ru-RU" sz="1600" dirty="0">
                          <a:latin typeface="Times New Roman" pitchFamily="18" charset="0"/>
                          <a:cs typeface="Times New Roman" pitchFamily="18" charset="0"/>
                        </a:rPr>
                        <a:t>431,8</a:t>
                      </a:r>
                    </a:p>
                  </a:txBody>
                  <a:tcPr marL="91444" marR="91444" marT="44335" marB="44335">
                    <a:solidFill>
                      <a:srgbClr val="00B0F0"/>
                    </a:solidFill>
                  </a:tcPr>
                </a:tc>
                <a:tc>
                  <a:txBody>
                    <a:bodyPr/>
                    <a:lstStyle/>
                    <a:p>
                      <a:pPr algn="r"/>
                      <a:r>
                        <a:rPr lang="ru-RU" sz="1600" dirty="0">
                          <a:latin typeface="Times New Roman" pitchFamily="18" charset="0"/>
                          <a:cs typeface="Times New Roman" pitchFamily="18" charset="0"/>
                        </a:rPr>
                        <a:t>430,1</a:t>
                      </a:r>
                    </a:p>
                  </a:txBody>
                  <a:tcPr marL="91444" marR="91444" marT="44335" marB="44335">
                    <a:solidFill>
                      <a:srgbClr val="00B0F0"/>
                    </a:solidFill>
                  </a:tcPr>
                </a:tc>
                <a:tc>
                  <a:txBody>
                    <a:bodyPr/>
                    <a:lstStyle/>
                    <a:p>
                      <a:pPr algn="r"/>
                      <a:r>
                        <a:rPr lang="ru-RU" sz="1600" dirty="0">
                          <a:latin typeface="Times New Roman" pitchFamily="18" charset="0"/>
                          <a:cs typeface="Times New Roman" pitchFamily="18" charset="0"/>
                        </a:rPr>
                        <a:t>99,6</a:t>
                      </a:r>
                    </a:p>
                  </a:txBody>
                  <a:tcPr marL="91444" marR="91444" marT="44335" marB="44335">
                    <a:solidFill>
                      <a:srgbClr val="00B0F0"/>
                    </a:solidFill>
                  </a:tcPr>
                </a:tc>
                <a:extLst>
                  <a:ext uri="{0D108BD9-81ED-4DB2-BD59-A6C34878D82A}">
                    <a16:rowId xmlns:a16="http://schemas.microsoft.com/office/drawing/2014/main" val="10003"/>
                  </a:ext>
                </a:extLst>
              </a:tr>
              <a:tr h="317735">
                <a:tc>
                  <a:txBody>
                    <a:bodyPr/>
                    <a:lstStyle/>
                    <a:p>
                      <a:r>
                        <a:rPr lang="ru-RU" sz="1400" dirty="0">
                          <a:latin typeface="Times New Roman" pitchFamily="18" charset="0"/>
                          <a:cs typeface="Times New Roman" pitchFamily="18" charset="0"/>
                        </a:rPr>
                        <a:t>Подпрограмма Развитие музейного дела»</a:t>
                      </a:r>
                    </a:p>
                  </a:txBody>
                  <a:tcPr marL="91444" marR="91444" marT="44335" marB="44335"/>
                </a:tc>
                <a:tc>
                  <a:txBody>
                    <a:bodyPr/>
                    <a:lstStyle/>
                    <a:p>
                      <a:pPr algn="r"/>
                      <a:r>
                        <a:rPr lang="ru-RU" sz="1600" dirty="0">
                          <a:latin typeface="Times New Roman" pitchFamily="18" charset="0"/>
                          <a:cs typeface="Times New Roman" pitchFamily="18" charset="0"/>
                        </a:rPr>
                        <a:t>18,3</a:t>
                      </a:r>
                    </a:p>
                  </a:txBody>
                  <a:tcPr marL="91444" marR="91444" marT="44335" marB="44335"/>
                </a:tc>
                <a:tc>
                  <a:txBody>
                    <a:bodyPr/>
                    <a:lstStyle/>
                    <a:p>
                      <a:pPr algn="r"/>
                      <a:r>
                        <a:rPr lang="ru-RU" sz="1600" dirty="0">
                          <a:latin typeface="Times New Roman" pitchFamily="18" charset="0"/>
                          <a:cs typeface="Times New Roman" pitchFamily="18" charset="0"/>
                        </a:rPr>
                        <a:t>18,2</a:t>
                      </a:r>
                    </a:p>
                  </a:txBody>
                  <a:tcPr marL="91444" marR="91444" marT="44335" marB="44335"/>
                </a:tc>
                <a:tc>
                  <a:txBody>
                    <a:bodyPr/>
                    <a:lstStyle/>
                    <a:p>
                      <a:pPr algn="r"/>
                      <a:r>
                        <a:rPr lang="ru-RU" sz="1600" dirty="0">
                          <a:latin typeface="Times New Roman" pitchFamily="18" charset="0"/>
                          <a:cs typeface="Times New Roman" pitchFamily="18" charset="0"/>
                        </a:rPr>
                        <a:t>99,8</a:t>
                      </a:r>
                    </a:p>
                  </a:txBody>
                  <a:tcPr marL="91444" marR="91444" marT="44335" marB="44335"/>
                </a:tc>
                <a:extLst>
                  <a:ext uri="{0D108BD9-81ED-4DB2-BD59-A6C34878D82A}">
                    <a16:rowId xmlns:a16="http://schemas.microsoft.com/office/drawing/2014/main" val="10004"/>
                  </a:ext>
                </a:extLst>
              </a:tr>
              <a:tr h="3177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a:latin typeface="Times New Roman" pitchFamily="18" charset="0"/>
                          <a:cs typeface="Times New Roman" pitchFamily="18" charset="0"/>
                        </a:rPr>
                        <a:t>Подпрограмма «Развитие библиотечного дела»</a:t>
                      </a:r>
                    </a:p>
                  </a:txBody>
                  <a:tcPr marL="91444" marR="91444" marT="44335" marB="44335"/>
                </a:tc>
                <a:tc>
                  <a:txBody>
                    <a:bodyPr/>
                    <a:lstStyle/>
                    <a:p>
                      <a:pPr algn="r"/>
                      <a:r>
                        <a:rPr lang="ru-RU" sz="1600" dirty="0">
                          <a:latin typeface="Times New Roman" pitchFamily="18" charset="0"/>
                          <a:cs typeface="Times New Roman" pitchFamily="18" charset="0"/>
                        </a:rPr>
                        <a:t>97,0</a:t>
                      </a:r>
                    </a:p>
                  </a:txBody>
                  <a:tcPr marL="91444" marR="91444" marT="44335" marB="44335"/>
                </a:tc>
                <a:tc>
                  <a:txBody>
                    <a:bodyPr/>
                    <a:lstStyle/>
                    <a:p>
                      <a:pPr algn="r"/>
                      <a:r>
                        <a:rPr lang="ru-RU" sz="1600" dirty="0">
                          <a:latin typeface="Times New Roman" pitchFamily="18" charset="0"/>
                          <a:cs typeface="Times New Roman" pitchFamily="18" charset="0"/>
                        </a:rPr>
                        <a:t>96,9</a:t>
                      </a:r>
                    </a:p>
                  </a:txBody>
                  <a:tcPr marL="91444" marR="91444" marT="44335" marB="44335"/>
                </a:tc>
                <a:tc>
                  <a:txBody>
                    <a:bodyPr/>
                    <a:lstStyle/>
                    <a:p>
                      <a:pPr algn="r"/>
                      <a:r>
                        <a:rPr lang="ru-RU" sz="1600" dirty="0">
                          <a:latin typeface="Times New Roman" pitchFamily="18" charset="0"/>
                          <a:cs typeface="Times New Roman" pitchFamily="18" charset="0"/>
                        </a:rPr>
                        <a:t>99,9</a:t>
                      </a:r>
                    </a:p>
                  </a:txBody>
                  <a:tcPr marL="91444" marR="91444" marT="44335" marB="44335"/>
                </a:tc>
                <a:extLst>
                  <a:ext uri="{0D108BD9-81ED-4DB2-BD59-A6C34878D82A}">
                    <a16:rowId xmlns:a16="http://schemas.microsoft.com/office/drawing/2014/main" val="10005"/>
                  </a:ext>
                </a:extLst>
              </a:tr>
              <a:tr h="492488">
                <a:tc>
                  <a:txBody>
                    <a:bodyPr/>
                    <a:lstStyle/>
                    <a:p>
                      <a:r>
                        <a:rPr lang="ru-RU" sz="1400" dirty="0">
                          <a:latin typeface="Times New Roman" pitchFamily="18" charset="0"/>
                          <a:cs typeface="Times New Roman" pitchFamily="18" charset="0"/>
                        </a:rPr>
                        <a:t>Подпрограмма «Развитие профессионального искусства, гастрольно-концертной и культурно-досуговой деятельности, кинематографии»</a:t>
                      </a:r>
                    </a:p>
                  </a:txBody>
                  <a:tcPr marL="91444" marR="91444" marT="44335" marB="44335"/>
                </a:tc>
                <a:tc>
                  <a:txBody>
                    <a:bodyPr/>
                    <a:lstStyle/>
                    <a:p>
                      <a:pPr algn="r"/>
                      <a:r>
                        <a:rPr lang="ru-RU" sz="1600" dirty="0">
                          <a:latin typeface="Times New Roman" pitchFamily="18" charset="0"/>
                          <a:cs typeface="Times New Roman" pitchFamily="18" charset="0"/>
                        </a:rPr>
                        <a:t>187,6</a:t>
                      </a:r>
                    </a:p>
                  </a:txBody>
                  <a:tcPr marL="91444" marR="91444" marT="44335" marB="44335"/>
                </a:tc>
                <a:tc>
                  <a:txBody>
                    <a:bodyPr/>
                    <a:lstStyle/>
                    <a:p>
                      <a:pPr algn="r"/>
                      <a:r>
                        <a:rPr lang="ru-RU" sz="1600" dirty="0">
                          <a:latin typeface="Times New Roman" pitchFamily="18" charset="0"/>
                          <a:cs typeface="Times New Roman" pitchFamily="18" charset="0"/>
                        </a:rPr>
                        <a:t>187,3</a:t>
                      </a:r>
                    </a:p>
                  </a:txBody>
                  <a:tcPr marL="91444" marR="91444" marT="44335" marB="44335"/>
                </a:tc>
                <a:tc>
                  <a:txBody>
                    <a:bodyPr/>
                    <a:lstStyle/>
                    <a:p>
                      <a:pPr algn="r"/>
                      <a:r>
                        <a:rPr lang="ru-RU" sz="1600" dirty="0">
                          <a:latin typeface="Times New Roman" pitchFamily="18" charset="0"/>
                          <a:cs typeface="Times New Roman" pitchFamily="18" charset="0"/>
                        </a:rPr>
                        <a:t>99,8</a:t>
                      </a:r>
                    </a:p>
                  </a:txBody>
                  <a:tcPr marL="91444" marR="91444" marT="44335" marB="44335"/>
                </a:tc>
                <a:extLst>
                  <a:ext uri="{0D108BD9-81ED-4DB2-BD59-A6C34878D82A}">
                    <a16:rowId xmlns:a16="http://schemas.microsoft.com/office/drawing/2014/main" val="10006"/>
                  </a:ext>
                </a:extLst>
              </a:tr>
              <a:tr h="317735">
                <a:tc>
                  <a:txBody>
                    <a:bodyPr/>
                    <a:lstStyle/>
                    <a:p>
                      <a:r>
                        <a:rPr lang="ru-RU" sz="1400" dirty="0">
                          <a:latin typeface="Times New Roman" pitchFamily="18" charset="0"/>
                          <a:cs typeface="Times New Roman" pitchFamily="18" charset="0"/>
                        </a:rPr>
                        <a:t>Подпрограмма «Развитие образования в сфере культуры»</a:t>
                      </a:r>
                    </a:p>
                  </a:txBody>
                  <a:tcPr marL="91444" marR="91444" marT="44335" marB="44335"/>
                </a:tc>
                <a:tc>
                  <a:txBody>
                    <a:bodyPr/>
                    <a:lstStyle/>
                    <a:p>
                      <a:pPr algn="r"/>
                      <a:r>
                        <a:rPr lang="ru-RU" sz="1600" dirty="0">
                          <a:latin typeface="Times New Roman" pitchFamily="18" charset="0"/>
                          <a:cs typeface="Times New Roman" pitchFamily="18" charset="0"/>
                        </a:rPr>
                        <a:t>117,9</a:t>
                      </a:r>
                    </a:p>
                  </a:txBody>
                  <a:tcPr marL="91444" marR="91444" marT="44335" marB="44335"/>
                </a:tc>
                <a:tc>
                  <a:txBody>
                    <a:bodyPr/>
                    <a:lstStyle/>
                    <a:p>
                      <a:pPr algn="r"/>
                      <a:r>
                        <a:rPr lang="ru-RU" sz="1600" dirty="0">
                          <a:latin typeface="Times New Roman" pitchFamily="18" charset="0"/>
                          <a:cs typeface="Times New Roman" pitchFamily="18" charset="0"/>
                        </a:rPr>
                        <a:t>117,9</a:t>
                      </a:r>
                    </a:p>
                  </a:txBody>
                  <a:tcPr marL="91444" marR="91444" marT="44335" marB="44335"/>
                </a:tc>
                <a:tc>
                  <a:txBody>
                    <a:bodyPr/>
                    <a:lstStyle/>
                    <a:p>
                      <a:pPr algn="r"/>
                      <a:r>
                        <a:rPr lang="ru-RU" sz="1600" dirty="0">
                          <a:latin typeface="Times New Roman" pitchFamily="18" charset="0"/>
                          <a:cs typeface="Times New Roman" pitchFamily="18" charset="0"/>
                        </a:rPr>
                        <a:t>100</a:t>
                      </a:r>
                    </a:p>
                  </a:txBody>
                  <a:tcPr marL="91444" marR="91444" marT="44335" marB="44335"/>
                </a:tc>
                <a:extLst>
                  <a:ext uri="{0D108BD9-81ED-4DB2-BD59-A6C34878D82A}">
                    <a16:rowId xmlns:a16="http://schemas.microsoft.com/office/drawing/2014/main" val="10007"/>
                  </a:ext>
                </a:extLst>
              </a:tr>
              <a:tr h="317735">
                <a:tc>
                  <a:txBody>
                    <a:bodyPr/>
                    <a:lstStyle/>
                    <a:p>
                      <a:r>
                        <a:rPr lang="ru-RU" sz="1400" dirty="0">
                          <a:latin typeface="Times New Roman" pitchFamily="18" charset="0"/>
                          <a:cs typeface="Times New Roman" pitchFamily="18" charset="0"/>
                        </a:rPr>
                        <a:t>Обеспечивающая подпрограмма</a:t>
                      </a:r>
                    </a:p>
                  </a:txBody>
                  <a:tcPr marL="91444" marR="91444" marT="44335" marB="44335"/>
                </a:tc>
                <a:tc>
                  <a:txBody>
                    <a:bodyPr/>
                    <a:lstStyle/>
                    <a:p>
                      <a:pPr algn="r"/>
                      <a:r>
                        <a:rPr lang="ru-RU" sz="1600" dirty="0">
                          <a:latin typeface="Times New Roman" pitchFamily="18" charset="0"/>
                          <a:cs typeface="Times New Roman" pitchFamily="18" charset="0"/>
                        </a:rPr>
                        <a:t>11,0</a:t>
                      </a:r>
                    </a:p>
                  </a:txBody>
                  <a:tcPr marL="91444" marR="91444" marT="44335" marB="44335"/>
                </a:tc>
                <a:tc>
                  <a:txBody>
                    <a:bodyPr/>
                    <a:lstStyle/>
                    <a:p>
                      <a:pPr algn="r"/>
                      <a:r>
                        <a:rPr lang="ru-RU" sz="1600" dirty="0">
                          <a:latin typeface="Times New Roman" pitchFamily="18" charset="0"/>
                          <a:cs typeface="Times New Roman" pitchFamily="18" charset="0"/>
                        </a:rPr>
                        <a:t>9,8</a:t>
                      </a:r>
                    </a:p>
                  </a:txBody>
                  <a:tcPr marL="91444" marR="91444" marT="44335" marB="44335"/>
                </a:tc>
                <a:tc>
                  <a:txBody>
                    <a:bodyPr/>
                    <a:lstStyle/>
                    <a:p>
                      <a:pPr algn="r"/>
                      <a:r>
                        <a:rPr lang="ru-RU" sz="1600" dirty="0">
                          <a:latin typeface="Times New Roman" pitchFamily="18" charset="0"/>
                          <a:cs typeface="Times New Roman" pitchFamily="18" charset="0"/>
                        </a:rPr>
                        <a:t>89,2</a:t>
                      </a:r>
                    </a:p>
                  </a:txBody>
                  <a:tcPr marL="91444" marR="91444" marT="44335" marB="44335"/>
                </a:tc>
                <a:extLst>
                  <a:ext uri="{0D108BD9-81ED-4DB2-BD59-A6C34878D82A}">
                    <a16:rowId xmlns:a16="http://schemas.microsoft.com/office/drawing/2014/main" val="10008"/>
                  </a:ext>
                </a:extLst>
              </a:tr>
              <a:tr h="3177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a:latin typeface="Times New Roman" pitchFamily="18" charset="0"/>
                          <a:cs typeface="Times New Roman" pitchFamily="18" charset="0"/>
                        </a:rPr>
                        <a:t>Муниципальная программа «Образование»</a:t>
                      </a:r>
                    </a:p>
                  </a:txBody>
                  <a:tcPr marL="91444" marR="91444" marT="44335" marB="44335">
                    <a:solidFill>
                      <a:srgbClr val="00B0F0"/>
                    </a:solidFill>
                  </a:tcPr>
                </a:tc>
                <a:tc>
                  <a:txBody>
                    <a:bodyPr/>
                    <a:lstStyle/>
                    <a:p>
                      <a:pPr algn="r"/>
                      <a:r>
                        <a:rPr lang="ru-RU" sz="1600" dirty="0">
                          <a:latin typeface="Times New Roman" pitchFamily="18" charset="0"/>
                          <a:cs typeface="Times New Roman" pitchFamily="18" charset="0"/>
                        </a:rPr>
                        <a:t>1 998,4</a:t>
                      </a:r>
                    </a:p>
                  </a:txBody>
                  <a:tcPr marL="91444" marR="91444" marT="44335" marB="44335">
                    <a:solidFill>
                      <a:srgbClr val="00B0F0"/>
                    </a:solidFill>
                  </a:tcPr>
                </a:tc>
                <a:tc>
                  <a:txBody>
                    <a:bodyPr/>
                    <a:lstStyle/>
                    <a:p>
                      <a:pPr algn="r"/>
                      <a:r>
                        <a:rPr lang="ru-RU" sz="1600" dirty="0">
                          <a:latin typeface="Times New Roman" pitchFamily="18" charset="0"/>
                          <a:cs typeface="Times New Roman" pitchFamily="18" charset="0"/>
                        </a:rPr>
                        <a:t>1 979,9</a:t>
                      </a:r>
                    </a:p>
                  </a:txBody>
                  <a:tcPr marL="91444" marR="91444" marT="44335" marB="44335">
                    <a:solidFill>
                      <a:srgbClr val="00B0F0"/>
                    </a:solidFill>
                  </a:tcPr>
                </a:tc>
                <a:tc>
                  <a:txBody>
                    <a:bodyPr/>
                    <a:lstStyle/>
                    <a:p>
                      <a:pPr algn="r"/>
                      <a:r>
                        <a:rPr lang="ru-RU" sz="1600" dirty="0">
                          <a:latin typeface="Times New Roman" pitchFamily="18" charset="0"/>
                          <a:cs typeface="Times New Roman" pitchFamily="18" charset="0"/>
                        </a:rPr>
                        <a:t>99,1</a:t>
                      </a:r>
                    </a:p>
                  </a:txBody>
                  <a:tcPr marL="91444" marR="91444" marT="44335" marB="44335">
                    <a:solidFill>
                      <a:srgbClr val="00B0F0"/>
                    </a:solidFill>
                  </a:tcPr>
                </a:tc>
                <a:extLst>
                  <a:ext uri="{0D108BD9-81ED-4DB2-BD59-A6C34878D82A}">
                    <a16:rowId xmlns:a16="http://schemas.microsoft.com/office/drawing/2014/main" val="10009"/>
                  </a:ext>
                </a:extLst>
              </a:tr>
              <a:tr h="317735">
                <a:tc>
                  <a:txBody>
                    <a:bodyPr/>
                    <a:lstStyle/>
                    <a:p>
                      <a:r>
                        <a:rPr lang="ru-RU" sz="1400" dirty="0">
                          <a:latin typeface="Times New Roman" pitchFamily="18" charset="0"/>
                          <a:cs typeface="Times New Roman" pitchFamily="18" charset="0"/>
                        </a:rPr>
                        <a:t>Подпрограмма «Общее образование»</a:t>
                      </a:r>
                    </a:p>
                  </a:txBody>
                  <a:tcPr marL="91444" marR="91444" marT="44335" marB="44335"/>
                </a:tc>
                <a:tc>
                  <a:txBody>
                    <a:bodyPr/>
                    <a:lstStyle/>
                    <a:p>
                      <a:pPr algn="r"/>
                      <a:r>
                        <a:rPr lang="ru-RU" sz="1600" dirty="0">
                          <a:latin typeface="Times New Roman" pitchFamily="18" charset="0"/>
                          <a:cs typeface="Times New Roman" pitchFamily="18" charset="0"/>
                        </a:rPr>
                        <a:t>1 945,0</a:t>
                      </a:r>
                    </a:p>
                  </a:txBody>
                  <a:tcPr marL="91444" marR="91444" marT="44335" marB="44335"/>
                </a:tc>
                <a:tc>
                  <a:txBody>
                    <a:bodyPr/>
                    <a:lstStyle/>
                    <a:p>
                      <a:pPr algn="r"/>
                      <a:r>
                        <a:rPr lang="ru-RU" sz="1600" dirty="0">
                          <a:latin typeface="Times New Roman" pitchFamily="18" charset="0"/>
                          <a:cs typeface="Times New Roman" pitchFamily="18" charset="0"/>
                        </a:rPr>
                        <a:t>1 926,7</a:t>
                      </a:r>
                    </a:p>
                  </a:txBody>
                  <a:tcPr marL="91444" marR="91444" marT="44335" marB="44335"/>
                </a:tc>
                <a:tc>
                  <a:txBody>
                    <a:bodyPr/>
                    <a:lstStyle/>
                    <a:p>
                      <a:pPr algn="r"/>
                      <a:r>
                        <a:rPr lang="ru-RU" sz="1600" dirty="0">
                          <a:latin typeface="Times New Roman" pitchFamily="18" charset="0"/>
                          <a:cs typeface="Times New Roman" pitchFamily="18" charset="0"/>
                        </a:rPr>
                        <a:t>99,1</a:t>
                      </a:r>
                    </a:p>
                  </a:txBody>
                  <a:tcPr marL="91444" marR="91444" marT="44335" marB="44335"/>
                </a:tc>
                <a:extLst>
                  <a:ext uri="{0D108BD9-81ED-4DB2-BD59-A6C34878D82A}">
                    <a16:rowId xmlns:a16="http://schemas.microsoft.com/office/drawing/2014/main" val="10010"/>
                  </a:ext>
                </a:extLst>
              </a:tr>
              <a:tr h="492488">
                <a:tc>
                  <a:txBody>
                    <a:bodyPr/>
                    <a:lstStyle/>
                    <a:p>
                      <a:r>
                        <a:rPr lang="ru-RU" sz="1400" dirty="0">
                          <a:latin typeface="Times New Roman" pitchFamily="18" charset="0"/>
                          <a:cs typeface="Times New Roman" pitchFamily="18" charset="0"/>
                        </a:rPr>
                        <a:t>Подпрограмма «Дополнительное образование, воспитание, и психолого-социальное сопровождение детей»</a:t>
                      </a:r>
                    </a:p>
                  </a:txBody>
                  <a:tcPr marL="91444" marR="91444" marT="44335" marB="44335"/>
                </a:tc>
                <a:tc>
                  <a:txBody>
                    <a:bodyPr/>
                    <a:lstStyle/>
                    <a:p>
                      <a:pPr algn="r"/>
                      <a:r>
                        <a:rPr lang="ru-RU" sz="1600" dirty="0">
                          <a:latin typeface="Times New Roman" pitchFamily="18" charset="0"/>
                          <a:cs typeface="Times New Roman" pitchFamily="18" charset="0"/>
                        </a:rPr>
                        <a:t>28,4</a:t>
                      </a:r>
                    </a:p>
                  </a:txBody>
                  <a:tcPr marL="91444" marR="91444" marT="44335" marB="44335"/>
                </a:tc>
                <a:tc>
                  <a:txBody>
                    <a:bodyPr/>
                    <a:lstStyle/>
                    <a:p>
                      <a:pPr algn="r"/>
                      <a:r>
                        <a:rPr lang="ru-RU" sz="1600" dirty="0">
                          <a:latin typeface="Times New Roman" pitchFamily="18" charset="0"/>
                          <a:cs typeface="Times New Roman" pitchFamily="18" charset="0"/>
                        </a:rPr>
                        <a:t>28,4</a:t>
                      </a:r>
                    </a:p>
                  </a:txBody>
                  <a:tcPr marL="91444" marR="91444" marT="44335" marB="44335"/>
                </a:tc>
                <a:tc>
                  <a:txBody>
                    <a:bodyPr/>
                    <a:lstStyle/>
                    <a:p>
                      <a:pPr algn="r"/>
                      <a:r>
                        <a:rPr lang="ru-RU" sz="1600" dirty="0">
                          <a:latin typeface="Times New Roman" pitchFamily="18" charset="0"/>
                          <a:cs typeface="Times New Roman" pitchFamily="18" charset="0"/>
                        </a:rPr>
                        <a:t>100</a:t>
                      </a:r>
                    </a:p>
                  </a:txBody>
                  <a:tcPr marL="91444" marR="91444" marT="44335" marB="44335"/>
                </a:tc>
                <a:extLst>
                  <a:ext uri="{0D108BD9-81ED-4DB2-BD59-A6C34878D82A}">
                    <a16:rowId xmlns:a16="http://schemas.microsoft.com/office/drawing/2014/main" val="10011"/>
                  </a:ext>
                </a:extLst>
              </a:tr>
              <a:tr h="317735">
                <a:tc>
                  <a:txBody>
                    <a:bodyPr/>
                    <a:lstStyle/>
                    <a:p>
                      <a:r>
                        <a:rPr lang="ru-RU" sz="1400" dirty="0">
                          <a:latin typeface="Times New Roman" pitchFamily="18" charset="0"/>
                          <a:cs typeface="Times New Roman" pitchFamily="18" charset="0"/>
                        </a:rPr>
                        <a:t>Обеспечивающая подпрограмма</a:t>
                      </a:r>
                    </a:p>
                  </a:txBody>
                  <a:tcPr marL="91444" marR="91444" marT="44335" marB="44335"/>
                </a:tc>
                <a:tc>
                  <a:txBody>
                    <a:bodyPr/>
                    <a:lstStyle/>
                    <a:p>
                      <a:pPr algn="r"/>
                      <a:r>
                        <a:rPr lang="ru-RU" sz="1600" dirty="0">
                          <a:latin typeface="Times New Roman" pitchFamily="18" charset="0"/>
                          <a:cs typeface="Times New Roman" pitchFamily="18" charset="0"/>
                        </a:rPr>
                        <a:t>25,0</a:t>
                      </a:r>
                    </a:p>
                  </a:txBody>
                  <a:tcPr marL="91444" marR="91444" marT="44335" marB="44335"/>
                </a:tc>
                <a:tc>
                  <a:txBody>
                    <a:bodyPr/>
                    <a:lstStyle/>
                    <a:p>
                      <a:pPr algn="r"/>
                      <a:r>
                        <a:rPr lang="ru-RU" sz="1600" dirty="0">
                          <a:latin typeface="Times New Roman" pitchFamily="18" charset="0"/>
                          <a:cs typeface="Times New Roman" pitchFamily="18" charset="0"/>
                        </a:rPr>
                        <a:t>24,8</a:t>
                      </a:r>
                    </a:p>
                  </a:txBody>
                  <a:tcPr marL="91444" marR="91444" marT="44335" marB="44335"/>
                </a:tc>
                <a:tc>
                  <a:txBody>
                    <a:bodyPr/>
                    <a:lstStyle/>
                    <a:p>
                      <a:pPr algn="r"/>
                      <a:r>
                        <a:rPr lang="ru-RU" sz="1600" dirty="0">
                          <a:latin typeface="Times New Roman" pitchFamily="18" charset="0"/>
                          <a:cs typeface="Times New Roman" pitchFamily="18" charset="0"/>
                        </a:rPr>
                        <a:t>98,8</a:t>
                      </a:r>
                    </a:p>
                  </a:txBody>
                  <a:tcPr marL="91444" marR="91444" marT="44335" marB="44335"/>
                </a:tc>
                <a:extLst>
                  <a:ext uri="{0D108BD9-81ED-4DB2-BD59-A6C34878D82A}">
                    <a16:rowId xmlns:a16="http://schemas.microsoft.com/office/drawing/2014/main" val="10012"/>
                  </a:ext>
                </a:extLst>
              </a:tr>
              <a:tr h="317735">
                <a:tc>
                  <a:txBody>
                    <a:bodyPr/>
                    <a:lstStyle/>
                    <a:p>
                      <a:r>
                        <a:rPr lang="ru-RU" sz="1600" dirty="0">
                          <a:latin typeface="Times New Roman" pitchFamily="18" charset="0"/>
                          <a:cs typeface="Times New Roman" pitchFamily="18" charset="0"/>
                        </a:rPr>
                        <a:t>Муниципальная программа «Социальная защита населения»</a:t>
                      </a:r>
                    </a:p>
                  </a:txBody>
                  <a:tcPr marL="91444" marR="91444" marT="44335" marB="44335">
                    <a:solidFill>
                      <a:srgbClr val="00B0F0"/>
                    </a:solidFill>
                  </a:tcPr>
                </a:tc>
                <a:tc>
                  <a:txBody>
                    <a:bodyPr/>
                    <a:lstStyle/>
                    <a:p>
                      <a:pPr algn="r"/>
                      <a:r>
                        <a:rPr lang="ru-RU" sz="1600" dirty="0">
                          <a:latin typeface="Times New Roman" pitchFamily="18" charset="0"/>
                          <a:cs typeface="Times New Roman" pitchFamily="18" charset="0"/>
                        </a:rPr>
                        <a:t>34,6</a:t>
                      </a:r>
                    </a:p>
                  </a:txBody>
                  <a:tcPr marL="91444" marR="91444" marT="44335" marB="44335">
                    <a:solidFill>
                      <a:srgbClr val="00B0F0"/>
                    </a:solidFill>
                  </a:tcPr>
                </a:tc>
                <a:tc>
                  <a:txBody>
                    <a:bodyPr/>
                    <a:lstStyle/>
                    <a:p>
                      <a:pPr algn="r"/>
                      <a:r>
                        <a:rPr lang="ru-RU" sz="1600" dirty="0">
                          <a:latin typeface="Times New Roman" pitchFamily="18" charset="0"/>
                          <a:cs typeface="Times New Roman" pitchFamily="18" charset="0"/>
                        </a:rPr>
                        <a:t>34,4</a:t>
                      </a:r>
                    </a:p>
                  </a:txBody>
                  <a:tcPr marL="91444" marR="91444" marT="44335" marB="44335">
                    <a:solidFill>
                      <a:srgbClr val="00B0F0"/>
                    </a:solidFill>
                  </a:tcPr>
                </a:tc>
                <a:tc>
                  <a:txBody>
                    <a:bodyPr/>
                    <a:lstStyle/>
                    <a:p>
                      <a:pPr algn="r"/>
                      <a:r>
                        <a:rPr lang="ru-RU" sz="1600" dirty="0">
                          <a:latin typeface="Times New Roman" pitchFamily="18" charset="0"/>
                          <a:cs typeface="Times New Roman" pitchFamily="18" charset="0"/>
                        </a:rPr>
                        <a:t>99,4</a:t>
                      </a:r>
                    </a:p>
                  </a:txBody>
                  <a:tcPr marL="91444" marR="91444" marT="44335" marB="44335">
                    <a:solidFill>
                      <a:srgbClr val="00B0F0"/>
                    </a:solidFill>
                  </a:tcPr>
                </a:tc>
                <a:extLst>
                  <a:ext uri="{0D108BD9-81ED-4DB2-BD59-A6C34878D82A}">
                    <a16:rowId xmlns:a16="http://schemas.microsoft.com/office/drawing/2014/main" val="1937703421"/>
                  </a:ext>
                </a:extLst>
              </a:tr>
              <a:tr h="317735">
                <a:tc>
                  <a:txBody>
                    <a:bodyPr/>
                    <a:lstStyle/>
                    <a:p>
                      <a:r>
                        <a:rPr lang="ru-RU" sz="1400" dirty="0">
                          <a:latin typeface="Times New Roman" pitchFamily="18" charset="0"/>
                          <a:cs typeface="Times New Roman" pitchFamily="18" charset="0"/>
                        </a:rPr>
                        <a:t>Подпрограмма «Социальная поддержка граждан»</a:t>
                      </a:r>
                    </a:p>
                  </a:txBody>
                  <a:tcPr marL="91444" marR="91444" marT="44335" marB="44335"/>
                </a:tc>
                <a:tc>
                  <a:txBody>
                    <a:bodyPr/>
                    <a:lstStyle/>
                    <a:p>
                      <a:pPr algn="r"/>
                      <a:r>
                        <a:rPr lang="ru-RU" sz="1600" dirty="0">
                          <a:latin typeface="Times New Roman" pitchFamily="18" charset="0"/>
                          <a:cs typeface="Times New Roman" pitchFamily="18" charset="0"/>
                        </a:rPr>
                        <a:t>19,4</a:t>
                      </a:r>
                    </a:p>
                  </a:txBody>
                  <a:tcPr marL="91444" marR="91444" marT="44335" marB="44335"/>
                </a:tc>
                <a:tc>
                  <a:txBody>
                    <a:bodyPr/>
                    <a:lstStyle/>
                    <a:p>
                      <a:pPr algn="r"/>
                      <a:r>
                        <a:rPr lang="ru-RU" sz="1600" dirty="0">
                          <a:latin typeface="Times New Roman" pitchFamily="18" charset="0"/>
                          <a:cs typeface="Times New Roman" pitchFamily="18" charset="0"/>
                        </a:rPr>
                        <a:t>19,4</a:t>
                      </a:r>
                    </a:p>
                  </a:txBody>
                  <a:tcPr marL="91444" marR="91444" marT="44335" marB="44335"/>
                </a:tc>
                <a:tc>
                  <a:txBody>
                    <a:bodyPr/>
                    <a:lstStyle/>
                    <a:p>
                      <a:pPr algn="r"/>
                      <a:r>
                        <a:rPr lang="ru-RU" sz="1600" dirty="0">
                          <a:latin typeface="Times New Roman" pitchFamily="18" charset="0"/>
                          <a:cs typeface="Times New Roman" pitchFamily="18" charset="0"/>
                        </a:rPr>
                        <a:t>99,9</a:t>
                      </a:r>
                    </a:p>
                  </a:txBody>
                  <a:tcPr marL="91444" marR="91444" marT="44335" marB="44335"/>
                </a:tc>
                <a:extLst>
                  <a:ext uri="{0D108BD9-81ED-4DB2-BD59-A6C34878D82A}">
                    <a16:rowId xmlns:a16="http://schemas.microsoft.com/office/drawing/2014/main" val="2299160759"/>
                  </a:ext>
                </a:extLst>
              </a:tr>
              <a:tr h="317735">
                <a:tc>
                  <a:txBody>
                    <a:bodyPr/>
                    <a:lstStyle/>
                    <a:p>
                      <a:r>
                        <a:rPr lang="ru-RU" sz="1400" dirty="0">
                          <a:latin typeface="Times New Roman" pitchFamily="18" charset="0"/>
                          <a:cs typeface="Times New Roman" pitchFamily="18" charset="0"/>
                        </a:rPr>
                        <a:t>Подпрограмма «Развитие системы отдыха и оздоровления детей»</a:t>
                      </a:r>
                    </a:p>
                  </a:txBody>
                  <a:tcPr marL="91444" marR="91444" marT="44335" marB="44335"/>
                </a:tc>
                <a:tc>
                  <a:txBody>
                    <a:bodyPr/>
                    <a:lstStyle/>
                    <a:p>
                      <a:pPr algn="r"/>
                      <a:r>
                        <a:rPr lang="ru-RU" sz="1600" dirty="0">
                          <a:latin typeface="Times New Roman" pitchFamily="18" charset="0"/>
                          <a:cs typeface="Times New Roman" pitchFamily="18" charset="0"/>
                        </a:rPr>
                        <a:t>12,5</a:t>
                      </a:r>
                    </a:p>
                  </a:txBody>
                  <a:tcPr marL="91444" marR="91444" marT="44335" marB="44335"/>
                </a:tc>
                <a:tc>
                  <a:txBody>
                    <a:bodyPr/>
                    <a:lstStyle/>
                    <a:p>
                      <a:pPr algn="r"/>
                      <a:r>
                        <a:rPr lang="ru-RU" sz="1600" dirty="0">
                          <a:latin typeface="Times New Roman" pitchFamily="18" charset="0"/>
                          <a:cs typeface="Times New Roman" pitchFamily="18" charset="0"/>
                        </a:rPr>
                        <a:t>12,5</a:t>
                      </a:r>
                    </a:p>
                  </a:txBody>
                  <a:tcPr marL="91444" marR="91444" marT="44335" marB="44335"/>
                </a:tc>
                <a:tc>
                  <a:txBody>
                    <a:bodyPr/>
                    <a:lstStyle/>
                    <a:p>
                      <a:pPr algn="r"/>
                      <a:r>
                        <a:rPr lang="ru-RU" sz="1600" dirty="0">
                          <a:latin typeface="Times New Roman" pitchFamily="18" charset="0"/>
                          <a:cs typeface="Times New Roman" pitchFamily="18" charset="0"/>
                        </a:rPr>
                        <a:t>100</a:t>
                      </a:r>
                    </a:p>
                  </a:txBody>
                  <a:tcPr marL="91444" marR="91444" marT="44335" marB="44335"/>
                </a:tc>
                <a:extLst>
                  <a:ext uri="{0D108BD9-81ED-4DB2-BD59-A6C34878D82A}">
                    <a16:rowId xmlns:a16="http://schemas.microsoft.com/office/drawing/2014/main" val="2759403139"/>
                  </a:ext>
                </a:extLst>
              </a:tr>
              <a:tr h="317735">
                <a:tc>
                  <a:txBody>
                    <a:bodyPr/>
                    <a:lstStyle/>
                    <a:p>
                      <a:r>
                        <a:rPr lang="ru-RU" sz="1400" dirty="0">
                          <a:latin typeface="Times New Roman" pitchFamily="18" charset="0"/>
                          <a:cs typeface="Times New Roman" pitchFamily="18" charset="0"/>
                        </a:rPr>
                        <a:t>Обеспечивающая подпрограмма</a:t>
                      </a:r>
                    </a:p>
                  </a:txBody>
                  <a:tcPr marL="91444" marR="91444" marT="44335" marB="44335"/>
                </a:tc>
                <a:tc>
                  <a:txBody>
                    <a:bodyPr/>
                    <a:lstStyle/>
                    <a:p>
                      <a:pPr algn="r"/>
                      <a:r>
                        <a:rPr lang="ru-RU" sz="1600" dirty="0">
                          <a:latin typeface="Times New Roman" pitchFamily="18" charset="0"/>
                          <a:cs typeface="Times New Roman" pitchFamily="18" charset="0"/>
                        </a:rPr>
                        <a:t>2,7</a:t>
                      </a:r>
                    </a:p>
                  </a:txBody>
                  <a:tcPr marL="91444" marR="91444" marT="44335" marB="44335"/>
                </a:tc>
                <a:tc>
                  <a:txBody>
                    <a:bodyPr/>
                    <a:lstStyle/>
                    <a:p>
                      <a:pPr algn="r"/>
                      <a:r>
                        <a:rPr lang="ru-RU" sz="1600" dirty="0">
                          <a:latin typeface="Times New Roman" pitchFamily="18" charset="0"/>
                          <a:cs typeface="Times New Roman" pitchFamily="18" charset="0"/>
                        </a:rPr>
                        <a:t>2,5</a:t>
                      </a:r>
                    </a:p>
                  </a:txBody>
                  <a:tcPr marL="91444" marR="91444" marT="44335" marB="44335"/>
                </a:tc>
                <a:tc>
                  <a:txBody>
                    <a:bodyPr/>
                    <a:lstStyle/>
                    <a:p>
                      <a:pPr algn="r"/>
                      <a:r>
                        <a:rPr lang="ru-RU" sz="1600" dirty="0">
                          <a:latin typeface="Times New Roman" pitchFamily="18" charset="0"/>
                          <a:cs typeface="Times New Roman" pitchFamily="18" charset="0"/>
                        </a:rPr>
                        <a:t>93,0</a:t>
                      </a:r>
                    </a:p>
                  </a:txBody>
                  <a:tcPr marL="91444" marR="91444" marT="44335" marB="44335"/>
                </a:tc>
                <a:extLst>
                  <a:ext uri="{0D108BD9-81ED-4DB2-BD59-A6C34878D82A}">
                    <a16:rowId xmlns:a16="http://schemas.microsoft.com/office/drawing/2014/main" val="126779069"/>
                  </a:ext>
                </a:extLst>
              </a:tr>
            </a:tbl>
          </a:graphicData>
        </a:graphic>
      </p:graphicFrame>
    </p:spTree>
    <p:extLst>
      <p:ext uri="{BB962C8B-B14F-4D97-AF65-F5344CB8AC3E}">
        <p14:creationId xmlns:p14="http://schemas.microsoft.com/office/powerpoint/2010/main" val="29446634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одержимое 3">
            <a:extLst>
              <a:ext uri="{FF2B5EF4-FFF2-40B4-BE49-F238E27FC236}">
                <a16:creationId xmlns:a16="http://schemas.microsoft.com/office/drawing/2014/main" id="{E76B971E-413F-98A0-7009-E71067FA39E6}"/>
              </a:ext>
            </a:extLst>
          </p:cNvPr>
          <p:cNvGraphicFramePr>
            <a:graphicFrameLocks/>
          </p:cNvGraphicFramePr>
          <p:nvPr>
            <p:extLst>
              <p:ext uri="{D42A27DB-BD31-4B8C-83A1-F6EECF244321}">
                <p14:modId xmlns:p14="http://schemas.microsoft.com/office/powerpoint/2010/main" val="3955221208"/>
              </p:ext>
            </p:extLst>
          </p:nvPr>
        </p:nvGraphicFramePr>
        <p:xfrm>
          <a:off x="279133" y="231006"/>
          <a:ext cx="11675442" cy="6310918"/>
        </p:xfrm>
        <a:graphic>
          <a:graphicData uri="http://schemas.openxmlformats.org/drawingml/2006/table">
            <a:tbl>
              <a:tblPr firstRow="1" bandRow="1">
                <a:tableStyleId>{5C22544A-7EE6-4342-B048-85BDC9FD1C3A}</a:tableStyleId>
              </a:tblPr>
              <a:tblGrid>
                <a:gridCol w="7731388">
                  <a:extLst>
                    <a:ext uri="{9D8B030D-6E8A-4147-A177-3AD203B41FA5}">
                      <a16:colId xmlns:a16="http://schemas.microsoft.com/office/drawing/2014/main" val="20000"/>
                    </a:ext>
                  </a:extLst>
                </a:gridCol>
                <a:gridCol w="1208328">
                  <a:extLst>
                    <a:ext uri="{9D8B030D-6E8A-4147-A177-3AD203B41FA5}">
                      <a16:colId xmlns:a16="http://schemas.microsoft.com/office/drawing/2014/main" val="20001"/>
                    </a:ext>
                  </a:extLst>
                </a:gridCol>
                <a:gridCol w="1389577">
                  <a:extLst>
                    <a:ext uri="{9D8B030D-6E8A-4147-A177-3AD203B41FA5}">
                      <a16:colId xmlns:a16="http://schemas.microsoft.com/office/drawing/2014/main" val="20002"/>
                    </a:ext>
                  </a:extLst>
                </a:gridCol>
                <a:gridCol w="1346149">
                  <a:extLst>
                    <a:ext uri="{9D8B030D-6E8A-4147-A177-3AD203B41FA5}">
                      <a16:colId xmlns:a16="http://schemas.microsoft.com/office/drawing/2014/main" val="20003"/>
                    </a:ext>
                  </a:extLst>
                </a:gridCol>
              </a:tblGrid>
              <a:tr h="549162">
                <a:tc>
                  <a:txBody>
                    <a:bodyPr/>
                    <a:lstStyle/>
                    <a:p>
                      <a:pPr algn="ctr"/>
                      <a:r>
                        <a:rPr lang="ru-RU" sz="1700" dirty="0"/>
                        <a:t>Наименование программы</a:t>
                      </a:r>
                    </a:p>
                  </a:txBody>
                  <a:tcPr marL="91444" marR="91444" marT="44335" marB="44335"/>
                </a:tc>
                <a:tc>
                  <a:txBody>
                    <a:bodyPr/>
                    <a:lstStyle/>
                    <a:p>
                      <a:pPr algn="ctr"/>
                      <a:r>
                        <a:rPr lang="ru-RU" sz="1400" dirty="0"/>
                        <a:t>План на 2024 год</a:t>
                      </a:r>
                    </a:p>
                  </a:txBody>
                  <a:tcPr marL="91444" marR="91444" marT="44335" marB="44335"/>
                </a:tc>
                <a:tc>
                  <a:txBody>
                    <a:bodyPr/>
                    <a:lstStyle/>
                    <a:p>
                      <a:pPr algn="ctr"/>
                      <a:r>
                        <a:rPr lang="ru-RU" sz="1400" dirty="0"/>
                        <a:t>Исполнено</a:t>
                      </a:r>
                      <a:r>
                        <a:rPr lang="ru-RU" sz="1400" baseline="0" dirty="0"/>
                        <a:t> в 2024 году</a:t>
                      </a:r>
                      <a:endParaRPr lang="ru-RU" sz="1400" dirty="0"/>
                    </a:p>
                  </a:txBody>
                  <a:tcPr marL="91444" marR="91444" marT="44335" marB="4433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a:t>Процент исполнения (%)</a:t>
                      </a:r>
                    </a:p>
                  </a:txBody>
                  <a:tcPr marL="91444" marR="91444" marT="44335" marB="44335"/>
                </a:tc>
                <a:extLst>
                  <a:ext uri="{0D108BD9-81ED-4DB2-BD59-A6C34878D82A}">
                    <a16:rowId xmlns:a16="http://schemas.microsoft.com/office/drawing/2014/main" val="10000"/>
                  </a:ext>
                </a:extLst>
              </a:tr>
              <a:tr h="354299">
                <a:tc>
                  <a:txBody>
                    <a:bodyPr/>
                    <a:lstStyle/>
                    <a:p>
                      <a:r>
                        <a:rPr lang="ru-RU" sz="1600" dirty="0">
                          <a:latin typeface="Times New Roman" pitchFamily="18" charset="0"/>
                          <a:cs typeface="Times New Roman" pitchFamily="18" charset="0"/>
                        </a:rPr>
                        <a:t>Муниципальная программа «Спорт»</a:t>
                      </a:r>
                    </a:p>
                  </a:txBody>
                  <a:tcPr marL="91444" marR="91444" marT="44335" marB="44335">
                    <a:solidFill>
                      <a:srgbClr val="00B0F0"/>
                    </a:solidFill>
                  </a:tcPr>
                </a:tc>
                <a:tc>
                  <a:txBody>
                    <a:bodyPr/>
                    <a:lstStyle/>
                    <a:p>
                      <a:pPr algn="r"/>
                      <a:r>
                        <a:rPr lang="ru-RU" sz="1600" dirty="0">
                          <a:latin typeface="Times New Roman" pitchFamily="18" charset="0"/>
                          <a:cs typeface="Times New Roman" pitchFamily="18" charset="0"/>
                        </a:rPr>
                        <a:t>239,5</a:t>
                      </a:r>
                    </a:p>
                  </a:txBody>
                  <a:tcPr marL="91444" marR="91444" marT="44335" marB="44335">
                    <a:solidFill>
                      <a:srgbClr val="00B0F0"/>
                    </a:solidFill>
                  </a:tcPr>
                </a:tc>
                <a:tc>
                  <a:txBody>
                    <a:bodyPr/>
                    <a:lstStyle/>
                    <a:p>
                      <a:pPr algn="r"/>
                      <a:r>
                        <a:rPr lang="ru-RU" sz="1600" dirty="0">
                          <a:latin typeface="Times New Roman" pitchFamily="18" charset="0"/>
                          <a:cs typeface="Times New Roman" pitchFamily="18" charset="0"/>
                        </a:rPr>
                        <a:t>238,0</a:t>
                      </a:r>
                    </a:p>
                  </a:txBody>
                  <a:tcPr marL="91444" marR="91444" marT="44335" marB="44335">
                    <a:solidFill>
                      <a:srgbClr val="00B0F0"/>
                    </a:solidFill>
                  </a:tcPr>
                </a:tc>
                <a:tc>
                  <a:txBody>
                    <a:bodyPr/>
                    <a:lstStyle/>
                    <a:p>
                      <a:pPr algn="r"/>
                      <a:r>
                        <a:rPr lang="ru-RU" sz="1600" dirty="0">
                          <a:latin typeface="Times New Roman" pitchFamily="18" charset="0"/>
                          <a:cs typeface="Times New Roman" pitchFamily="18" charset="0"/>
                        </a:rPr>
                        <a:t>99,4</a:t>
                      </a:r>
                    </a:p>
                  </a:txBody>
                  <a:tcPr marL="91444" marR="91444" marT="44335" marB="44335">
                    <a:solidFill>
                      <a:srgbClr val="00B0F0"/>
                    </a:solidFill>
                  </a:tcPr>
                </a:tc>
                <a:extLst>
                  <a:ext uri="{0D108BD9-81ED-4DB2-BD59-A6C34878D82A}">
                    <a16:rowId xmlns:a16="http://schemas.microsoft.com/office/drawing/2014/main" val="10001"/>
                  </a:ext>
                </a:extLst>
              </a:tr>
              <a:tr h="280447">
                <a:tc>
                  <a:txBody>
                    <a:bodyPr/>
                    <a:lstStyle/>
                    <a:p>
                      <a:r>
                        <a:rPr lang="ru-RU" sz="1400" dirty="0">
                          <a:latin typeface="Times New Roman" pitchFamily="18" charset="0"/>
                          <a:cs typeface="Times New Roman" pitchFamily="18" charset="0"/>
                        </a:rPr>
                        <a:t>Подпрограмма «Развитие физической культуры и спорта»</a:t>
                      </a:r>
                    </a:p>
                  </a:txBody>
                  <a:tcPr marL="91444" marR="91444" marT="44335" marB="44335"/>
                </a:tc>
                <a:tc>
                  <a:txBody>
                    <a:bodyPr/>
                    <a:lstStyle/>
                    <a:p>
                      <a:pPr algn="r"/>
                      <a:r>
                        <a:rPr lang="ru-RU" sz="1600" dirty="0">
                          <a:latin typeface="Times New Roman" pitchFamily="18" charset="0"/>
                          <a:cs typeface="Times New Roman" pitchFamily="18" charset="0"/>
                        </a:rPr>
                        <a:t>168,6</a:t>
                      </a:r>
                    </a:p>
                  </a:txBody>
                  <a:tcPr marL="91444" marR="91444" marT="44335" marB="44335"/>
                </a:tc>
                <a:tc>
                  <a:txBody>
                    <a:bodyPr/>
                    <a:lstStyle/>
                    <a:p>
                      <a:pPr algn="r"/>
                      <a:r>
                        <a:rPr lang="ru-RU" sz="1600" dirty="0">
                          <a:latin typeface="Times New Roman" pitchFamily="18" charset="0"/>
                          <a:cs typeface="Times New Roman" pitchFamily="18" charset="0"/>
                        </a:rPr>
                        <a:t>167,7</a:t>
                      </a:r>
                    </a:p>
                  </a:txBody>
                  <a:tcPr marL="91444" marR="91444" marT="44335" marB="44335"/>
                </a:tc>
                <a:tc>
                  <a:txBody>
                    <a:bodyPr/>
                    <a:lstStyle/>
                    <a:p>
                      <a:pPr algn="r"/>
                      <a:r>
                        <a:rPr lang="ru-RU" sz="1600" dirty="0">
                          <a:latin typeface="Times New Roman" pitchFamily="18" charset="0"/>
                          <a:cs typeface="Times New Roman" pitchFamily="18" charset="0"/>
                        </a:rPr>
                        <a:t>99,5</a:t>
                      </a:r>
                    </a:p>
                  </a:txBody>
                  <a:tcPr marL="91444" marR="91444" marT="44335" marB="44335"/>
                </a:tc>
                <a:extLst>
                  <a:ext uri="{0D108BD9-81ED-4DB2-BD59-A6C34878D82A}">
                    <a16:rowId xmlns:a16="http://schemas.microsoft.com/office/drawing/2014/main" val="10002"/>
                  </a:ext>
                </a:extLst>
              </a:tr>
              <a:tr h="234156">
                <a:tc>
                  <a:txBody>
                    <a:bodyPr/>
                    <a:lstStyle/>
                    <a:p>
                      <a:r>
                        <a:rPr lang="ru-RU" sz="1400" dirty="0">
                          <a:latin typeface="Times New Roman" pitchFamily="18" charset="0"/>
                          <a:cs typeface="Times New Roman" pitchFamily="18" charset="0"/>
                        </a:rPr>
                        <a:t>Подпрограмма «Подготовка спортивного резерва»</a:t>
                      </a:r>
                    </a:p>
                  </a:txBody>
                  <a:tcPr marL="91444" marR="91444" marT="44335" marB="44335"/>
                </a:tc>
                <a:tc>
                  <a:txBody>
                    <a:bodyPr/>
                    <a:lstStyle/>
                    <a:p>
                      <a:pPr algn="r"/>
                      <a:r>
                        <a:rPr lang="ru-RU" sz="1600" dirty="0">
                          <a:latin typeface="Times New Roman" pitchFamily="18" charset="0"/>
                          <a:cs typeface="Times New Roman" pitchFamily="18" charset="0"/>
                        </a:rPr>
                        <a:t>56,5</a:t>
                      </a:r>
                    </a:p>
                  </a:txBody>
                  <a:tcPr marL="91444" marR="91444" marT="44335" marB="44335"/>
                </a:tc>
                <a:tc>
                  <a:txBody>
                    <a:bodyPr/>
                    <a:lstStyle/>
                    <a:p>
                      <a:pPr algn="r"/>
                      <a:r>
                        <a:rPr lang="ru-RU" sz="1600" dirty="0">
                          <a:latin typeface="Times New Roman" pitchFamily="18" charset="0"/>
                          <a:cs typeface="Times New Roman" pitchFamily="18" charset="0"/>
                        </a:rPr>
                        <a:t>56,5</a:t>
                      </a:r>
                    </a:p>
                  </a:txBody>
                  <a:tcPr marL="91444" marR="91444" marT="44335" marB="44335"/>
                </a:tc>
                <a:tc>
                  <a:txBody>
                    <a:bodyPr/>
                    <a:lstStyle/>
                    <a:p>
                      <a:pPr algn="r"/>
                      <a:r>
                        <a:rPr lang="ru-RU" sz="1600" dirty="0">
                          <a:latin typeface="Times New Roman" pitchFamily="18" charset="0"/>
                          <a:cs typeface="Times New Roman" pitchFamily="18" charset="0"/>
                        </a:rPr>
                        <a:t>100</a:t>
                      </a:r>
                    </a:p>
                  </a:txBody>
                  <a:tcPr marL="91444" marR="91444" marT="44335" marB="44335"/>
                </a:tc>
                <a:extLst>
                  <a:ext uri="{0D108BD9-81ED-4DB2-BD59-A6C34878D82A}">
                    <a16:rowId xmlns:a16="http://schemas.microsoft.com/office/drawing/2014/main" val="2712676450"/>
                  </a:ext>
                </a:extLst>
              </a:tr>
              <a:tr h="245617">
                <a:tc>
                  <a:txBody>
                    <a:bodyPr/>
                    <a:lstStyle/>
                    <a:p>
                      <a:r>
                        <a:rPr lang="ru-RU" sz="1400" dirty="0">
                          <a:latin typeface="Times New Roman" pitchFamily="18" charset="0"/>
                          <a:cs typeface="Times New Roman" pitchFamily="18" charset="0"/>
                        </a:rPr>
                        <a:t>Обеспечивающая подпрограмма</a:t>
                      </a:r>
                    </a:p>
                  </a:txBody>
                  <a:tcPr marL="91444" marR="91444" marT="44335" marB="44335"/>
                </a:tc>
                <a:tc>
                  <a:txBody>
                    <a:bodyPr/>
                    <a:lstStyle/>
                    <a:p>
                      <a:pPr algn="r"/>
                      <a:r>
                        <a:rPr lang="ru-RU" sz="1600" dirty="0">
                          <a:latin typeface="Times New Roman" pitchFamily="18" charset="0"/>
                          <a:cs typeface="Times New Roman" pitchFamily="18" charset="0"/>
                        </a:rPr>
                        <a:t>14,4</a:t>
                      </a:r>
                    </a:p>
                  </a:txBody>
                  <a:tcPr marL="91444" marR="91444" marT="44335" marB="44335"/>
                </a:tc>
                <a:tc>
                  <a:txBody>
                    <a:bodyPr/>
                    <a:lstStyle/>
                    <a:p>
                      <a:pPr algn="r"/>
                      <a:r>
                        <a:rPr lang="ru-RU" sz="1600" dirty="0">
                          <a:latin typeface="Times New Roman" pitchFamily="18" charset="0"/>
                          <a:cs typeface="Times New Roman" pitchFamily="18" charset="0"/>
                        </a:rPr>
                        <a:t>13,8</a:t>
                      </a:r>
                    </a:p>
                  </a:txBody>
                  <a:tcPr marL="91444" marR="91444" marT="44335" marB="44335"/>
                </a:tc>
                <a:tc>
                  <a:txBody>
                    <a:bodyPr/>
                    <a:lstStyle/>
                    <a:p>
                      <a:pPr algn="r"/>
                      <a:r>
                        <a:rPr lang="ru-RU" sz="1600" dirty="0">
                          <a:latin typeface="Times New Roman" pitchFamily="18" charset="0"/>
                          <a:cs typeface="Times New Roman" pitchFamily="18" charset="0"/>
                        </a:rPr>
                        <a:t>95,8</a:t>
                      </a:r>
                    </a:p>
                  </a:txBody>
                  <a:tcPr marL="91444" marR="91444" marT="44335" marB="44335"/>
                </a:tc>
                <a:extLst>
                  <a:ext uri="{0D108BD9-81ED-4DB2-BD59-A6C34878D82A}">
                    <a16:rowId xmlns:a16="http://schemas.microsoft.com/office/drawing/2014/main" val="1842286577"/>
                  </a:ext>
                </a:extLst>
              </a:tr>
              <a:tr h="354299">
                <a:tc>
                  <a:txBody>
                    <a:bodyPr/>
                    <a:lstStyle/>
                    <a:p>
                      <a:r>
                        <a:rPr lang="ru-RU" sz="1600" dirty="0">
                          <a:latin typeface="Times New Roman" pitchFamily="18" charset="0"/>
                          <a:cs typeface="Times New Roman" pitchFamily="18" charset="0"/>
                        </a:rPr>
                        <a:t>Муниципальная программа «Развитие сельского хозяйства»</a:t>
                      </a:r>
                    </a:p>
                  </a:txBody>
                  <a:tcPr marL="91444" marR="91444" marT="44335" marB="44335">
                    <a:solidFill>
                      <a:srgbClr val="00B0F0"/>
                    </a:solidFill>
                  </a:tcPr>
                </a:tc>
                <a:tc>
                  <a:txBody>
                    <a:bodyPr/>
                    <a:lstStyle/>
                    <a:p>
                      <a:pPr algn="r"/>
                      <a:r>
                        <a:rPr lang="ru-RU" sz="1600" dirty="0">
                          <a:latin typeface="Times New Roman" pitchFamily="18" charset="0"/>
                          <a:cs typeface="Times New Roman" pitchFamily="18" charset="0"/>
                        </a:rPr>
                        <a:t>18,0</a:t>
                      </a:r>
                    </a:p>
                  </a:txBody>
                  <a:tcPr marL="91444" marR="91444" marT="44335" marB="44335">
                    <a:solidFill>
                      <a:srgbClr val="00B0F0"/>
                    </a:solidFill>
                  </a:tcPr>
                </a:tc>
                <a:tc>
                  <a:txBody>
                    <a:bodyPr/>
                    <a:lstStyle/>
                    <a:p>
                      <a:pPr algn="r"/>
                      <a:r>
                        <a:rPr lang="ru-RU" sz="1600" dirty="0">
                          <a:latin typeface="Times New Roman" pitchFamily="18" charset="0"/>
                          <a:cs typeface="Times New Roman" pitchFamily="18" charset="0"/>
                        </a:rPr>
                        <a:t>12,9</a:t>
                      </a:r>
                    </a:p>
                  </a:txBody>
                  <a:tcPr marL="91444" marR="91444" marT="44335" marB="44335">
                    <a:solidFill>
                      <a:srgbClr val="00B0F0"/>
                    </a:solidFill>
                  </a:tcPr>
                </a:tc>
                <a:tc>
                  <a:txBody>
                    <a:bodyPr/>
                    <a:lstStyle/>
                    <a:p>
                      <a:pPr algn="r"/>
                      <a:r>
                        <a:rPr lang="ru-RU" sz="1600" dirty="0">
                          <a:latin typeface="Times New Roman" pitchFamily="18" charset="0"/>
                          <a:cs typeface="Times New Roman" pitchFamily="18" charset="0"/>
                        </a:rPr>
                        <a:t>71,5</a:t>
                      </a:r>
                    </a:p>
                  </a:txBody>
                  <a:tcPr marL="91444" marR="91444" marT="44335" marB="44335">
                    <a:solidFill>
                      <a:srgbClr val="00B0F0"/>
                    </a:solidFill>
                  </a:tcPr>
                </a:tc>
                <a:extLst>
                  <a:ext uri="{0D108BD9-81ED-4DB2-BD59-A6C34878D82A}">
                    <a16:rowId xmlns:a16="http://schemas.microsoft.com/office/drawing/2014/main" val="10003"/>
                  </a:ext>
                </a:extLst>
              </a:tr>
              <a:tr h="163190">
                <a:tc>
                  <a:txBody>
                    <a:bodyPr/>
                    <a:lstStyle/>
                    <a:p>
                      <a:r>
                        <a:rPr lang="ru-RU" sz="1400" dirty="0">
                          <a:latin typeface="Times New Roman" pitchFamily="18" charset="0"/>
                          <a:cs typeface="Times New Roman" pitchFamily="18" charset="0"/>
                        </a:rPr>
                        <a:t>Подпрограмма «Вовлечение в оборот земель сельскохозяйственного назначения и развитие мелиорации»</a:t>
                      </a:r>
                    </a:p>
                  </a:txBody>
                  <a:tcPr marL="91444" marR="91444" marT="44335" marB="44335"/>
                </a:tc>
                <a:tc>
                  <a:txBody>
                    <a:bodyPr/>
                    <a:lstStyle/>
                    <a:p>
                      <a:pPr algn="r"/>
                      <a:r>
                        <a:rPr lang="ru-RU" sz="1600" dirty="0">
                          <a:latin typeface="Times New Roman" pitchFamily="18" charset="0"/>
                          <a:cs typeface="Times New Roman" pitchFamily="18" charset="0"/>
                        </a:rPr>
                        <a:t>10,2</a:t>
                      </a:r>
                    </a:p>
                  </a:txBody>
                  <a:tcPr marL="91444" marR="91444" marT="44335" marB="44335"/>
                </a:tc>
                <a:tc>
                  <a:txBody>
                    <a:bodyPr/>
                    <a:lstStyle/>
                    <a:p>
                      <a:pPr algn="r"/>
                      <a:r>
                        <a:rPr lang="ru-RU" sz="1600" dirty="0">
                          <a:latin typeface="Times New Roman" pitchFamily="18" charset="0"/>
                          <a:cs typeface="Times New Roman" pitchFamily="18" charset="0"/>
                        </a:rPr>
                        <a:t>6,9</a:t>
                      </a:r>
                    </a:p>
                  </a:txBody>
                  <a:tcPr marL="91444" marR="91444" marT="44335" marB="44335"/>
                </a:tc>
                <a:tc>
                  <a:txBody>
                    <a:bodyPr/>
                    <a:lstStyle/>
                    <a:p>
                      <a:pPr algn="r"/>
                      <a:r>
                        <a:rPr lang="ru-RU" sz="1600" dirty="0">
                          <a:latin typeface="Times New Roman" pitchFamily="18" charset="0"/>
                          <a:cs typeface="Times New Roman" pitchFamily="18" charset="0"/>
                        </a:rPr>
                        <a:t>67,8</a:t>
                      </a:r>
                    </a:p>
                  </a:txBody>
                  <a:tcPr marL="91444" marR="91444" marT="44335" marB="44335"/>
                </a:tc>
                <a:extLst>
                  <a:ext uri="{0D108BD9-81ED-4DB2-BD59-A6C34878D82A}">
                    <a16:rowId xmlns:a16="http://schemas.microsoft.com/office/drawing/2014/main" val="10004"/>
                  </a:ext>
                </a:extLst>
              </a:tr>
              <a:tr h="2227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a:latin typeface="Times New Roman" pitchFamily="18" charset="0"/>
                          <a:cs typeface="Times New Roman" pitchFamily="18" charset="0"/>
                        </a:rPr>
                        <a:t>Подпрограмма «Комплексное развитие сельских территорий»</a:t>
                      </a:r>
                    </a:p>
                  </a:txBody>
                  <a:tcPr marL="91444" marR="91444" marT="44335" marB="44335"/>
                </a:tc>
                <a:tc>
                  <a:txBody>
                    <a:bodyPr/>
                    <a:lstStyle/>
                    <a:p>
                      <a:pPr algn="r"/>
                      <a:r>
                        <a:rPr lang="ru-RU" sz="1600" dirty="0">
                          <a:latin typeface="Times New Roman" pitchFamily="18" charset="0"/>
                          <a:cs typeface="Times New Roman" pitchFamily="18" charset="0"/>
                        </a:rPr>
                        <a:t>2,8</a:t>
                      </a:r>
                    </a:p>
                  </a:txBody>
                  <a:tcPr marL="91444" marR="91444" marT="44335" marB="44335"/>
                </a:tc>
                <a:tc>
                  <a:txBody>
                    <a:bodyPr/>
                    <a:lstStyle/>
                    <a:p>
                      <a:pPr algn="r"/>
                      <a:r>
                        <a:rPr lang="ru-RU" sz="1600" dirty="0">
                          <a:latin typeface="Times New Roman" pitchFamily="18" charset="0"/>
                          <a:cs typeface="Times New Roman" pitchFamily="18" charset="0"/>
                        </a:rPr>
                        <a:t>2,8</a:t>
                      </a:r>
                    </a:p>
                  </a:txBody>
                  <a:tcPr marL="91444" marR="91444" marT="44335" marB="44335"/>
                </a:tc>
                <a:tc>
                  <a:txBody>
                    <a:bodyPr/>
                    <a:lstStyle/>
                    <a:p>
                      <a:pPr algn="r"/>
                      <a:r>
                        <a:rPr lang="ru-RU" sz="1600" dirty="0">
                          <a:latin typeface="Times New Roman" pitchFamily="18" charset="0"/>
                          <a:cs typeface="Times New Roman" pitchFamily="18" charset="0"/>
                        </a:rPr>
                        <a:t>100</a:t>
                      </a:r>
                    </a:p>
                  </a:txBody>
                  <a:tcPr marL="91444" marR="91444" marT="44335" marB="44335"/>
                </a:tc>
                <a:extLst>
                  <a:ext uri="{0D108BD9-81ED-4DB2-BD59-A6C34878D82A}">
                    <a16:rowId xmlns:a16="http://schemas.microsoft.com/office/drawing/2014/main" val="10005"/>
                  </a:ext>
                </a:extLst>
              </a:tr>
              <a:tr h="549162">
                <a:tc>
                  <a:txBody>
                    <a:bodyPr/>
                    <a:lstStyle/>
                    <a:p>
                      <a:r>
                        <a:rPr lang="ru-RU" sz="1400" dirty="0">
                          <a:latin typeface="Times New Roman" pitchFamily="18" charset="0"/>
                          <a:cs typeface="Times New Roman" pitchFamily="18" charset="0"/>
                        </a:rPr>
                        <a:t>Подпрограмма «Обеспечение эпизоотического и ветеринарно-санитарного благополучия и развитие государственной ветеринарной службы»</a:t>
                      </a:r>
                    </a:p>
                  </a:txBody>
                  <a:tcPr marL="91444" marR="91444" marT="44335" marB="44335"/>
                </a:tc>
                <a:tc>
                  <a:txBody>
                    <a:bodyPr/>
                    <a:lstStyle/>
                    <a:p>
                      <a:pPr algn="r"/>
                      <a:r>
                        <a:rPr lang="ru-RU" sz="1600" dirty="0">
                          <a:latin typeface="Times New Roman" pitchFamily="18" charset="0"/>
                          <a:cs typeface="Times New Roman" pitchFamily="18" charset="0"/>
                        </a:rPr>
                        <a:t>5,0</a:t>
                      </a:r>
                    </a:p>
                  </a:txBody>
                  <a:tcPr marL="91444" marR="91444" marT="44335" marB="44335"/>
                </a:tc>
                <a:tc>
                  <a:txBody>
                    <a:bodyPr/>
                    <a:lstStyle/>
                    <a:p>
                      <a:pPr algn="r"/>
                      <a:r>
                        <a:rPr lang="ru-RU" sz="1600" dirty="0">
                          <a:latin typeface="Times New Roman" pitchFamily="18" charset="0"/>
                          <a:cs typeface="Times New Roman" pitchFamily="18" charset="0"/>
                        </a:rPr>
                        <a:t>3,2</a:t>
                      </a:r>
                    </a:p>
                  </a:txBody>
                  <a:tcPr marL="91444" marR="91444" marT="44335" marB="44335"/>
                </a:tc>
                <a:tc>
                  <a:txBody>
                    <a:bodyPr/>
                    <a:lstStyle/>
                    <a:p>
                      <a:pPr algn="r"/>
                      <a:r>
                        <a:rPr lang="ru-RU" sz="1600" dirty="0">
                          <a:latin typeface="Times New Roman" pitchFamily="18" charset="0"/>
                          <a:cs typeface="Times New Roman" pitchFamily="18" charset="0"/>
                        </a:rPr>
                        <a:t>63,3</a:t>
                      </a:r>
                    </a:p>
                  </a:txBody>
                  <a:tcPr marL="91444" marR="91444" marT="44335" marB="44335"/>
                </a:tc>
                <a:extLst>
                  <a:ext uri="{0D108BD9-81ED-4DB2-BD59-A6C34878D82A}">
                    <a16:rowId xmlns:a16="http://schemas.microsoft.com/office/drawing/2014/main" val="10006"/>
                  </a:ext>
                </a:extLst>
              </a:tr>
              <a:tr h="3542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a:latin typeface="Times New Roman" pitchFamily="18" charset="0"/>
                          <a:cs typeface="Times New Roman" pitchFamily="18" charset="0"/>
                        </a:rPr>
                        <a:t>Муниципальная программа «Экология и окружающая среда»</a:t>
                      </a:r>
                    </a:p>
                  </a:txBody>
                  <a:tcPr marL="91444" marR="91444" marT="44335" marB="44335">
                    <a:solidFill>
                      <a:srgbClr val="00B0F0"/>
                    </a:solidFill>
                  </a:tcPr>
                </a:tc>
                <a:tc>
                  <a:txBody>
                    <a:bodyPr/>
                    <a:lstStyle/>
                    <a:p>
                      <a:pPr algn="r"/>
                      <a:r>
                        <a:rPr lang="ru-RU" sz="1600" dirty="0">
                          <a:latin typeface="Times New Roman" pitchFamily="18" charset="0"/>
                          <a:cs typeface="Times New Roman" pitchFamily="18" charset="0"/>
                        </a:rPr>
                        <a:t>30,4</a:t>
                      </a:r>
                    </a:p>
                  </a:txBody>
                  <a:tcPr marL="91444" marR="91444" marT="44335" marB="44335">
                    <a:solidFill>
                      <a:srgbClr val="00B0F0"/>
                    </a:solidFill>
                  </a:tcPr>
                </a:tc>
                <a:tc>
                  <a:txBody>
                    <a:bodyPr/>
                    <a:lstStyle/>
                    <a:p>
                      <a:pPr algn="r"/>
                      <a:r>
                        <a:rPr lang="ru-RU" sz="1600" dirty="0">
                          <a:latin typeface="Times New Roman" pitchFamily="18" charset="0"/>
                          <a:cs typeface="Times New Roman" pitchFamily="18" charset="0"/>
                        </a:rPr>
                        <a:t>22,2</a:t>
                      </a:r>
                    </a:p>
                  </a:txBody>
                  <a:tcPr marL="91444" marR="91444" marT="44335" marB="44335">
                    <a:solidFill>
                      <a:srgbClr val="00B0F0"/>
                    </a:solidFill>
                  </a:tcPr>
                </a:tc>
                <a:tc>
                  <a:txBody>
                    <a:bodyPr/>
                    <a:lstStyle/>
                    <a:p>
                      <a:pPr algn="r"/>
                      <a:r>
                        <a:rPr lang="ru-RU" sz="1600" dirty="0">
                          <a:latin typeface="Times New Roman" pitchFamily="18" charset="0"/>
                          <a:cs typeface="Times New Roman" pitchFamily="18" charset="0"/>
                        </a:rPr>
                        <a:t>73,1</a:t>
                      </a:r>
                    </a:p>
                  </a:txBody>
                  <a:tcPr marL="91444" marR="91444" marT="44335" marB="44335">
                    <a:solidFill>
                      <a:srgbClr val="00B0F0"/>
                    </a:solidFill>
                  </a:tcPr>
                </a:tc>
                <a:extLst>
                  <a:ext uri="{0D108BD9-81ED-4DB2-BD59-A6C34878D82A}">
                    <a16:rowId xmlns:a16="http://schemas.microsoft.com/office/drawing/2014/main" val="10009"/>
                  </a:ext>
                </a:extLst>
              </a:tr>
              <a:tr h="354299">
                <a:tc>
                  <a:txBody>
                    <a:bodyPr/>
                    <a:lstStyle/>
                    <a:p>
                      <a:r>
                        <a:rPr lang="ru-RU" sz="1400" dirty="0">
                          <a:latin typeface="Times New Roman" pitchFamily="18" charset="0"/>
                          <a:cs typeface="Times New Roman" pitchFamily="18" charset="0"/>
                        </a:rPr>
                        <a:t>Подпрограмма «Охрана окружающей среды»</a:t>
                      </a:r>
                    </a:p>
                  </a:txBody>
                  <a:tcPr marL="91444" marR="91444" marT="44335" marB="44335"/>
                </a:tc>
                <a:tc>
                  <a:txBody>
                    <a:bodyPr/>
                    <a:lstStyle/>
                    <a:p>
                      <a:pPr algn="r"/>
                      <a:r>
                        <a:rPr lang="ru-RU" sz="1600" dirty="0">
                          <a:latin typeface="Times New Roman" pitchFamily="18" charset="0"/>
                          <a:cs typeface="Times New Roman" pitchFamily="18" charset="0"/>
                        </a:rPr>
                        <a:t>0,8</a:t>
                      </a:r>
                    </a:p>
                  </a:txBody>
                  <a:tcPr marL="91444" marR="91444" marT="44335" marB="44335"/>
                </a:tc>
                <a:tc>
                  <a:txBody>
                    <a:bodyPr/>
                    <a:lstStyle/>
                    <a:p>
                      <a:pPr algn="r"/>
                      <a:r>
                        <a:rPr lang="ru-RU" sz="1600" dirty="0">
                          <a:latin typeface="Times New Roman" pitchFamily="18" charset="0"/>
                          <a:cs typeface="Times New Roman" pitchFamily="18" charset="0"/>
                        </a:rPr>
                        <a:t>0,8</a:t>
                      </a:r>
                    </a:p>
                  </a:txBody>
                  <a:tcPr marL="91444" marR="91444" marT="44335" marB="44335"/>
                </a:tc>
                <a:tc>
                  <a:txBody>
                    <a:bodyPr/>
                    <a:lstStyle/>
                    <a:p>
                      <a:pPr algn="r"/>
                      <a:r>
                        <a:rPr lang="ru-RU" sz="1600" dirty="0">
                          <a:latin typeface="Times New Roman" pitchFamily="18" charset="0"/>
                          <a:cs typeface="Times New Roman" pitchFamily="18" charset="0"/>
                        </a:rPr>
                        <a:t>100</a:t>
                      </a:r>
                    </a:p>
                  </a:txBody>
                  <a:tcPr marL="91444" marR="91444" marT="44335" marB="44335"/>
                </a:tc>
                <a:extLst>
                  <a:ext uri="{0D108BD9-81ED-4DB2-BD59-A6C34878D82A}">
                    <a16:rowId xmlns:a16="http://schemas.microsoft.com/office/drawing/2014/main" val="10010"/>
                  </a:ext>
                </a:extLst>
              </a:tr>
              <a:tr h="117937">
                <a:tc>
                  <a:txBody>
                    <a:bodyPr/>
                    <a:lstStyle/>
                    <a:p>
                      <a:r>
                        <a:rPr lang="ru-RU" sz="1400" dirty="0">
                          <a:latin typeface="Times New Roman" pitchFamily="18" charset="0"/>
                          <a:cs typeface="Times New Roman" pitchFamily="18" charset="0"/>
                        </a:rPr>
                        <a:t>Подпрограмма «Развитие водохозяйственного комплекса»</a:t>
                      </a:r>
                    </a:p>
                  </a:txBody>
                  <a:tcPr marL="91444" marR="91444" marT="44335" marB="44335"/>
                </a:tc>
                <a:tc>
                  <a:txBody>
                    <a:bodyPr/>
                    <a:lstStyle/>
                    <a:p>
                      <a:pPr algn="r"/>
                      <a:r>
                        <a:rPr lang="ru-RU" sz="1600" dirty="0">
                          <a:latin typeface="Times New Roman" pitchFamily="18" charset="0"/>
                          <a:cs typeface="Times New Roman" pitchFamily="18" charset="0"/>
                        </a:rPr>
                        <a:t>15,6</a:t>
                      </a:r>
                    </a:p>
                  </a:txBody>
                  <a:tcPr marL="91444" marR="91444" marT="44335" marB="44335"/>
                </a:tc>
                <a:tc>
                  <a:txBody>
                    <a:bodyPr/>
                    <a:lstStyle/>
                    <a:p>
                      <a:pPr algn="r"/>
                      <a:r>
                        <a:rPr lang="ru-RU" sz="1600" dirty="0">
                          <a:latin typeface="Times New Roman" pitchFamily="18" charset="0"/>
                          <a:cs typeface="Times New Roman" pitchFamily="18" charset="0"/>
                        </a:rPr>
                        <a:t>9,4</a:t>
                      </a:r>
                    </a:p>
                  </a:txBody>
                  <a:tcPr marL="91444" marR="91444" marT="44335" marB="44335"/>
                </a:tc>
                <a:tc>
                  <a:txBody>
                    <a:bodyPr/>
                    <a:lstStyle/>
                    <a:p>
                      <a:pPr algn="r"/>
                      <a:r>
                        <a:rPr lang="ru-RU" sz="1600" dirty="0">
                          <a:latin typeface="Times New Roman" pitchFamily="18" charset="0"/>
                          <a:cs typeface="Times New Roman" pitchFamily="18" charset="0"/>
                        </a:rPr>
                        <a:t>60,8</a:t>
                      </a:r>
                    </a:p>
                  </a:txBody>
                  <a:tcPr marL="91444" marR="91444" marT="44335" marB="44335"/>
                </a:tc>
                <a:extLst>
                  <a:ext uri="{0D108BD9-81ED-4DB2-BD59-A6C34878D82A}">
                    <a16:rowId xmlns:a16="http://schemas.microsoft.com/office/drawing/2014/main" val="10011"/>
                  </a:ext>
                </a:extLst>
              </a:tr>
              <a:tr h="176923">
                <a:tc>
                  <a:txBody>
                    <a:bodyPr/>
                    <a:lstStyle/>
                    <a:p>
                      <a:r>
                        <a:rPr lang="ru-RU" sz="1400" dirty="0">
                          <a:latin typeface="Times New Roman" pitchFamily="18" charset="0"/>
                          <a:cs typeface="Times New Roman" pitchFamily="18" charset="0"/>
                        </a:rPr>
                        <a:t>Подпрограмма «Развитие лесного хозяйства»</a:t>
                      </a:r>
                    </a:p>
                  </a:txBody>
                  <a:tcPr marL="91444" marR="91444" marT="44335" marB="44335"/>
                </a:tc>
                <a:tc>
                  <a:txBody>
                    <a:bodyPr/>
                    <a:lstStyle/>
                    <a:p>
                      <a:pPr algn="r"/>
                      <a:r>
                        <a:rPr lang="ru-RU" sz="1600" dirty="0">
                          <a:latin typeface="Times New Roman" pitchFamily="18" charset="0"/>
                          <a:cs typeface="Times New Roman" pitchFamily="18" charset="0"/>
                        </a:rPr>
                        <a:t>1,7</a:t>
                      </a:r>
                    </a:p>
                  </a:txBody>
                  <a:tcPr marL="91444" marR="91444" marT="44335" marB="44335"/>
                </a:tc>
                <a:tc>
                  <a:txBody>
                    <a:bodyPr/>
                    <a:lstStyle/>
                    <a:p>
                      <a:pPr algn="r"/>
                      <a:r>
                        <a:rPr lang="ru-RU" sz="1600" dirty="0">
                          <a:latin typeface="Times New Roman" pitchFamily="18" charset="0"/>
                          <a:cs typeface="Times New Roman" pitchFamily="18" charset="0"/>
                        </a:rPr>
                        <a:t>1,6</a:t>
                      </a:r>
                    </a:p>
                  </a:txBody>
                  <a:tcPr marL="91444" marR="91444" marT="44335" marB="44335"/>
                </a:tc>
                <a:tc>
                  <a:txBody>
                    <a:bodyPr/>
                    <a:lstStyle/>
                    <a:p>
                      <a:pPr algn="r"/>
                      <a:r>
                        <a:rPr lang="ru-RU" sz="1600" dirty="0">
                          <a:latin typeface="Times New Roman" pitchFamily="18" charset="0"/>
                          <a:cs typeface="Times New Roman" pitchFamily="18" charset="0"/>
                        </a:rPr>
                        <a:t>93,8</a:t>
                      </a:r>
                    </a:p>
                  </a:txBody>
                  <a:tcPr marL="91444" marR="91444" marT="44335" marB="44335"/>
                </a:tc>
                <a:extLst>
                  <a:ext uri="{0D108BD9-81ED-4DB2-BD59-A6C34878D82A}">
                    <a16:rowId xmlns:a16="http://schemas.microsoft.com/office/drawing/2014/main" val="10012"/>
                  </a:ext>
                </a:extLst>
              </a:tr>
              <a:tr h="354299">
                <a:tc>
                  <a:txBody>
                    <a:bodyPr/>
                    <a:lstStyle/>
                    <a:p>
                      <a:r>
                        <a:rPr lang="ru-RU" sz="1400" dirty="0">
                          <a:latin typeface="Times New Roman" pitchFamily="18" charset="0"/>
                          <a:cs typeface="Times New Roman" pitchFamily="18" charset="0"/>
                        </a:rPr>
                        <a:t>Подпрограмма «Ликвидация накопленного вреда окружающей среде»</a:t>
                      </a:r>
                    </a:p>
                  </a:txBody>
                  <a:tcPr marL="91444" marR="91444" marT="44335" marB="44335"/>
                </a:tc>
                <a:tc>
                  <a:txBody>
                    <a:bodyPr/>
                    <a:lstStyle/>
                    <a:p>
                      <a:pPr algn="r"/>
                      <a:r>
                        <a:rPr lang="ru-RU" sz="1600" dirty="0">
                          <a:latin typeface="Times New Roman" pitchFamily="18" charset="0"/>
                          <a:cs typeface="Times New Roman" pitchFamily="18" charset="0"/>
                        </a:rPr>
                        <a:t>12,3</a:t>
                      </a:r>
                    </a:p>
                  </a:txBody>
                  <a:tcPr marL="91444" marR="91444" marT="44335" marB="44335"/>
                </a:tc>
                <a:tc>
                  <a:txBody>
                    <a:bodyPr/>
                    <a:lstStyle/>
                    <a:p>
                      <a:pPr algn="r"/>
                      <a:r>
                        <a:rPr lang="ru-RU" sz="1600" dirty="0">
                          <a:latin typeface="Times New Roman" pitchFamily="18" charset="0"/>
                          <a:cs typeface="Times New Roman" pitchFamily="18" charset="0"/>
                        </a:rPr>
                        <a:t>10,4</a:t>
                      </a:r>
                    </a:p>
                  </a:txBody>
                  <a:tcPr marL="91444" marR="91444" marT="44335" marB="44335"/>
                </a:tc>
                <a:tc>
                  <a:txBody>
                    <a:bodyPr/>
                    <a:lstStyle/>
                    <a:p>
                      <a:pPr algn="r"/>
                      <a:r>
                        <a:rPr lang="ru-RU" sz="1600" dirty="0">
                          <a:latin typeface="Times New Roman" pitchFamily="18" charset="0"/>
                          <a:cs typeface="Times New Roman" pitchFamily="18" charset="0"/>
                        </a:rPr>
                        <a:t>84,0</a:t>
                      </a:r>
                    </a:p>
                  </a:txBody>
                  <a:tcPr marL="91444" marR="91444" marT="44335" marB="44335"/>
                </a:tc>
                <a:extLst>
                  <a:ext uri="{0D108BD9-81ED-4DB2-BD59-A6C34878D82A}">
                    <a16:rowId xmlns:a16="http://schemas.microsoft.com/office/drawing/2014/main" val="1477201077"/>
                  </a:ext>
                </a:extLst>
              </a:tr>
              <a:tr h="354299">
                <a:tc>
                  <a:txBody>
                    <a:bodyPr/>
                    <a:lstStyle/>
                    <a:p>
                      <a:r>
                        <a:rPr lang="ru-RU" sz="1600" dirty="0">
                          <a:latin typeface="Times New Roman" pitchFamily="18" charset="0"/>
                          <a:cs typeface="Times New Roman" pitchFamily="18" charset="0"/>
                        </a:rPr>
                        <a:t>Муниципальная программа «Безопасность и обеспечение безопасности жизнедеятельности населения»</a:t>
                      </a:r>
                    </a:p>
                  </a:txBody>
                  <a:tcPr marL="91444" marR="91444" marT="44335" marB="44335">
                    <a:solidFill>
                      <a:srgbClr val="00B0F0"/>
                    </a:solidFill>
                  </a:tcPr>
                </a:tc>
                <a:tc>
                  <a:txBody>
                    <a:bodyPr/>
                    <a:lstStyle/>
                    <a:p>
                      <a:pPr algn="r"/>
                      <a:r>
                        <a:rPr lang="ru-RU" sz="1600" dirty="0">
                          <a:latin typeface="Times New Roman" pitchFamily="18" charset="0"/>
                          <a:cs typeface="Times New Roman" pitchFamily="18" charset="0"/>
                        </a:rPr>
                        <a:t>93,5</a:t>
                      </a:r>
                    </a:p>
                  </a:txBody>
                  <a:tcPr marL="91444" marR="91444" marT="44335" marB="44335">
                    <a:solidFill>
                      <a:srgbClr val="00B0F0"/>
                    </a:solidFill>
                  </a:tcPr>
                </a:tc>
                <a:tc>
                  <a:txBody>
                    <a:bodyPr/>
                    <a:lstStyle/>
                    <a:p>
                      <a:pPr algn="r"/>
                      <a:r>
                        <a:rPr lang="ru-RU" sz="1600" dirty="0">
                          <a:latin typeface="Times New Roman" pitchFamily="18" charset="0"/>
                          <a:cs typeface="Times New Roman" pitchFamily="18" charset="0"/>
                        </a:rPr>
                        <a:t>91,1</a:t>
                      </a:r>
                    </a:p>
                  </a:txBody>
                  <a:tcPr marL="91444" marR="91444" marT="44335" marB="44335">
                    <a:solidFill>
                      <a:srgbClr val="00B0F0"/>
                    </a:solidFill>
                  </a:tcPr>
                </a:tc>
                <a:tc>
                  <a:txBody>
                    <a:bodyPr/>
                    <a:lstStyle/>
                    <a:p>
                      <a:pPr algn="r"/>
                      <a:r>
                        <a:rPr lang="ru-RU" sz="1600" dirty="0">
                          <a:latin typeface="Times New Roman" pitchFamily="18" charset="0"/>
                          <a:cs typeface="Times New Roman" pitchFamily="18" charset="0"/>
                        </a:rPr>
                        <a:t>97,4</a:t>
                      </a:r>
                    </a:p>
                  </a:txBody>
                  <a:tcPr marL="91444" marR="91444" marT="44335" marB="44335">
                    <a:solidFill>
                      <a:srgbClr val="00B0F0"/>
                    </a:solidFill>
                  </a:tcPr>
                </a:tc>
                <a:extLst>
                  <a:ext uri="{0D108BD9-81ED-4DB2-BD59-A6C34878D82A}">
                    <a16:rowId xmlns:a16="http://schemas.microsoft.com/office/drawing/2014/main" val="1937703421"/>
                  </a:ext>
                </a:extLst>
              </a:tr>
              <a:tr h="354299">
                <a:tc>
                  <a:txBody>
                    <a:bodyPr/>
                    <a:lstStyle/>
                    <a:p>
                      <a:r>
                        <a:rPr lang="ru-RU" sz="1400" dirty="0">
                          <a:latin typeface="Times New Roman" pitchFamily="18" charset="0"/>
                          <a:cs typeface="Times New Roman" pitchFamily="18" charset="0"/>
                        </a:rPr>
                        <a:t>Подпрограмма «Профилактика преступлений и иных правонарушений»</a:t>
                      </a:r>
                    </a:p>
                  </a:txBody>
                  <a:tcPr marL="91444" marR="91444" marT="44335" marB="44335"/>
                </a:tc>
                <a:tc>
                  <a:txBody>
                    <a:bodyPr/>
                    <a:lstStyle/>
                    <a:p>
                      <a:pPr algn="r"/>
                      <a:r>
                        <a:rPr lang="ru-RU" sz="1600" dirty="0">
                          <a:latin typeface="Times New Roman" pitchFamily="18" charset="0"/>
                          <a:cs typeface="Times New Roman" pitchFamily="18" charset="0"/>
                        </a:rPr>
                        <a:t>64,5</a:t>
                      </a:r>
                    </a:p>
                  </a:txBody>
                  <a:tcPr marL="91444" marR="91444" marT="44335" marB="44335"/>
                </a:tc>
                <a:tc>
                  <a:txBody>
                    <a:bodyPr/>
                    <a:lstStyle/>
                    <a:p>
                      <a:pPr algn="r"/>
                      <a:r>
                        <a:rPr lang="ru-RU" sz="1600" dirty="0">
                          <a:latin typeface="Times New Roman" pitchFamily="18" charset="0"/>
                          <a:cs typeface="Times New Roman" pitchFamily="18" charset="0"/>
                        </a:rPr>
                        <a:t>63,0</a:t>
                      </a:r>
                    </a:p>
                  </a:txBody>
                  <a:tcPr marL="91444" marR="91444" marT="44335" marB="44335"/>
                </a:tc>
                <a:tc>
                  <a:txBody>
                    <a:bodyPr/>
                    <a:lstStyle/>
                    <a:p>
                      <a:pPr algn="r"/>
                      <a:r>
                        <a:rPr lang="ru-RU" sz="1600" dirty="0">
                          <a:latin typeface="Times New Roman" pitchFamily="18" charset="0"/>
                          <a:cs typeface="Times New Roman" pitchFamily="18" charset="0"/>
                        </a:rPr>
                        <a:t>97,6</a:t>
                      </a:r>
                    </a:p>
                  </a:txBody>
                  <a:tcPr marL="91444" marR="91444" marT="44335" marB="44335"/>
                </a:tc>
                <a:extLst>
                  <a:ext uri="{0D108BD9-81ED-4DB2-BD59-A6C34878D82A}">
                    <a16:rowId xmlns:a16="http://schemas.microsoft.com/office/drawing/2014/main" val="2299160759"/>
                  </a:ext>
                </a:extLst>
              </a:tr>
            </a:tbl>
          </a:graphicData>
        </a:graphic>
      </p:graphicFrame>
    </p:spTree>
    <p:extLst>
      <p:ext uri="{BB962C8B-B14F-4D97-AF65-F5344CB8AC3E}">
        <p14:creationId xmlns:p14="http://schemas.microsoft.com/office/powerpoint/2010/main" val="2911553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5383A8C-8344-17BD-A825-6B26C0EFFCFD}"/>
              </a:ext>
            </a:extLst>
          </p:cNvPr>
          <p:cNvSpPr>
            <a:spLocks noGrp="1"/>
          </p:cNvSpPr>
          <p:nvPr>
            <p:ph type="title"/>
          </p:nvPr>
        </p:nvSpPr>
        <p:spPr>
          <a:xfrm>
            <a:off x="838200" y="365126"/>
            <a:ext cx="10515600" cy="469376"/>
          </a:xfrm>
        </p:spPr>
        <p:txBody>
          <a:bodyPr>
            <a:normAutofit fontScale="90000"/>
          </a:bodyPr>
          <a:lstStyle/>
          <a:p>
            <a:pPr algn="ctr"/>
            <a:r>
              <a:rPr lang="ru-RU" dirty="0"/>
              <a:t>Основные понятия и определения</a:t>
            </a:r>
          </a:p>
        </p:txBody>
      </p:sp>
      <p:sp>
        <p:nvSpPr>
          <p:cNvPr id="4" name="TextBox 3">
            <a:extLst>
              <a:ext uri="{FF2B5EF4-FFF2-40B4-BE49-F238E27FC236}">
                <a16:creationId xmlns:a16="http://schemas.microsoft.com/office/drawing/2014/main" id="{463E2070-215B-A049-8A43-63B030F15E1D}"/>
              </a:ext>
            </a:extLst>
          </p:cNvPr>
          <p:cNvSpPr txBox="1"/>
          <p:nvPr/>
        </p:nvSpPr>
        <p:spPr>
          <a:xfrm>
            <a:off x="648071" y="1846554"/>
            <a:ext cx="11061576" cy="4801314"/>
          </a:xfrm>
          <a:prstGeom prst="rect">
            <a:avLst/>
          </a:prstGeom>
          <a:noFill/>
        </p:spPr>
        <p:txBody>
          <a:bodyPr wrap="square">
            <a:spAutoFit/>
          </a:bodyPr>
          <a:lstStyle/>
          <a:p>
            <a:r>
              <a:rPr lang="ru-RU" sz="1700" b="1" dirty="0">
                <a:solidFill>
                  <a:schemeClr val="bg2">
                    <a:lumMod val="50000"/>
                  </a:schemeClr>
                </a:solidFill>
              </a:rPr>
              <a:t>Бюджет</a:t>
            </a:r>
            <a:r>
              <a:rPr lang="ru-RU" sz="1700" dirty="0"/>
              <a:t> это финансовый план доходов и расходов, в котором указываются источники и объемы ожидаемых поступлений денежных средств в государственную казну и предназначенный для реализации основных потребностей населения, а также обеспечения задач и функций государства и местного самоуправления на определенный срок.</a:t>
            </a:r>
          </a:p>
          <a:p>
            <a:r>
              <a:rPr lang="ru-RU" sz="1700" b="1" dirty="0">
                <a:solidFill>
                  <a:schemeClr val="bg2">
                    <a:lumMod val="50000"/>
                  </a:schemeClr>
                </a:solidFill>
              </a:rPr>
              <a:t>Доходы бюджета </a:t>
            </a:r>
            <a:r>
              <a:rPr lang="ru-RU" sz="1700" dirty="0"/>
              <a:t>- поступающие в казну денежные средства на безвозмездной и безвозвратной основе (например, налоги юридических и физических лиц, административные платежи и сборы, безвозмездные поступления и другие).</a:t>
            </a:r>
          </a:p>
          <a:p>
            <a:r>
              <a:rPr lang="ru-RU" sz="1700" b="1" dirty="0">
                <a:solidFill>
                  <a:schemeClr val="bg2">
                    <a:lumMod val="50000"/>
                  </a:schemeClr>
                </a:solidFill>
              </a:rPr>
              <a:t>Расходы бюджета </a:t>
            </a:r>
            <a:r>
              <a:rPr lang="ru-RU" sz="1700" dirty="0"/>
              <a:t>– выплачиваемые из бюджета денежные средства на финансовое обеспечение функций государства и удовлетворение общественных потребностей в сферах образования, жилищно-коммунального хозяйства, культуры, спорта и других. </a:t>
            </a:r>
          </a:p>
          <a:p>
            <a:r>
              <a:rPr lang="ru-RU" sz="1700" b="1" dirty="0">
                <a:solidFill>
                  <a:schemeClr val="bg2">
                    <a:lumMod val="50000"/>
                  </a:schemeClr>
                </a:solidFill>
              </a:rPr>
              <a:t>Межбюджетные трансферты</a:t>
            </a:r>
            <a:r>
              <a:rPr lang="ru-RU" sz="1700" dirty="0"/>
              <a:t> – денежные средства, предоставляемые из одного бюджета другому (дотации, субсидии, субвенции).</a:t>
            </a:r>
          </a:p>
          <a:p>
            <a:r>
              <a:rPr lang="ru-RU" sz="1700" b="1" dirty="0">
                <a:solidFill>
                  <a:schemeClr val="bg2">
                    <a:lumMod val="50000"/>
                  </a:schemeClr>
                </a:solidFill>
              </a:rPr>
              <a:t>Муниципальный долг </a:t>
            </a:r>
            <a:r>
              <a:rPr lang="ru-RU" sz="1700" dirty="0"/>
              <a:t>– финансовые обязательства, возникающие в связи с привлечением кредитов и предоставлением муниципальных гарантий.</a:t>
            </a:r>
          </a:p>
          <a:p>
            <a:r>
              <a:rPr lang="ru-RU" sz="1700" b="1" dirty="0">
                <a:solidFill>
                  <a:schemeClr val="bg2">
                    <a:lumMod val="50000"/>
                  </a:schemeClr>
                </a:solidFill>
              </a:rPr>
              <a:t>Дефицит бюджета </a:t>
            </a:r>
            <a:r>
              <a:rPr lang="ru-RU" sz="1700" dirty="0"/>
              <a:t>– превышение расходов бюджета над его доходами (в указанном случае принимается решение об источниках покрытия дефицита бюджета, например привлечение кредитов).</a:t>
            </a:r>
          </a:p>
          <a:p>
            <a:r>
              <a:rPr lang="ru-RU" sz="1700" b="1" dirty="0">
                <a:solidFill>
                  <a:schemeClr val="bg2">
                    <a:lumMod val="50000"/>
                  </a:schemeClr>
                </a:solidFill>
              </a:rPr>
              <a:t>Профицит бюджета </a:t>
            </a:r>
            <a:r>
              <a:rPr lang="ru-RU" sz="1700" dirty="0"/>
              <a:t>– превышение доходов бюджета над его расходами (в указанном случае принимается решение как использовать превышение, например на погашение муниципального долга, накопление резервов).</a:t>
            </a:r>
          </a:p>
        </p:txBody>
      </p:sp>
    </p:spTree>
    <p:extLst>
      <p:ext uri="{BB962C8B-B14F-4D97-AF65-F5344CB8AC3E}">
        <p14:creationId xmlns:p14="http://schemas.microsoft.com/office/powerpoint/2010/main" val="8698202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одержимое 3">
            <a:extLst>
              <a:ext uri="{FF2B5EF4-FFF2-40B4-BE49-F238E27FC236}">
                <a16:creationId xmlns:a16="http://schemas.microsoft.com/office/drawing/2014/main" id="{CD9AADE1-8131-229D-FBB2-7EE61DF7BFF1}"/>
              </a:ext>
            </a:extLst>
          </p:cNvPr>
          <p:cNvGraphicFramePr>
            <a:graphicFrameLocks/>
          </p:cNvGraphicFramePr>
          <p:nvPr>
            <p:extLst>
              <p:ext uri="{D42A27DB-BD31-4B8C-83A1-F6EECF244321}">
                <p14:modId xmlns:p14="http://schemas.microsoft.com/office/powerpoint/2010/main" val="2444945899"/>
              </p:ext>
            </p:extLst>
          </p:nvPr>
        </p:nvGraphicFramePr>
        <p:xfrm>
          <a:off x="168676" y="67376"/>
          <a:ext cx="11901403" cy="6493216"/>
        </p:xfrm>
        <a:graphic>
          <a:graphicData uri="http://schemas.openxmlformats.org/drawingml/2006/table">
            <a:tbl>
              <a:tblPr firstRow="1" bandRow="1">
                <a:tableStyleId>{5C22544A-7EE6-4342-B048-85BDC9FD1C3A}</a:tableStyleId>
              </a:tblPr>
              <a:tblGrid>
                <a:gridCol w="7876062">
                  <a:extLst>
                    <a:ext uri="{9D8B030D-6E8A-4147-A177-3AD203B41FA5}">
                      <a16:colId xmlns:a16="http://schemas.microsoft.com/office/drawing/2014/main" val="20000"/>
                    </a:ext>
                  </a:extLst>
                </a:gridCol>
                <a:gridCol w="1233232">
                  <a:extLst>
                    <a:ext uri="{9D8B030D-6E8A-4147-A177-3AD203B41FA5}">
                      <a16:colId xmlns:a16="http://schemas.microsoft.com/office/drawing/2014/main" val="20001"/>
                    </a:ext>
                  </a:extLst>
                </a:gridCol>
                <a:gridCol w="1418216">
                  <a:extLst>
                    <a:ext uri="{9D8B030D-6E8A-4147-A177-3AD203B41FA5}">
                      <a16:colId xmlns:a16="http://schemas.microsoft.com/office/drawing/2014/main" val="20002"/>
                    </a:ext>
                  </a:extLst>
                </a:gridCol>
                <a:gridCol w="1373893">
                  <a:extLst>
                    <a:ext uri="{9D8B030D-6E8A-4147-A177-3AD203B41FA5}">
                      <a16:colId xmlns:a16="http://schemas.microsoft.com/office/drawing/2014/main" val="20003"/>
                    </a:ext>
                  </a:extLst>
                </a:gridCol>
              </a:tblGrid>
              <a:tr h="536534">
                <a:tc>
                  <a:txBody>
                    <a:bodyPr/>
                    <a:lstStyle/>
                    <a:p>
                      <a:pPr algn="ctr"/>
                      <a:r>
                        <a:rPr lang="ru-RU" sz="1700" dirty="0"/>
                        <a:t>Наименование программы</a:t>
                      </a:r>
                    </a:p>
                  </a:txBody>
                  <a:tcPr marL="91444" marR="91444" marT="44335" marB="44335"/>
                </a:tc>
                <a:tc>
                  <a:txBody>
                    <a:bodyPr/>
                    <a:lstStyle/>
                    <a:p>
                      <a:pPr algn="ctr"/>
                      <a:r>
                        <a:rPr lang="ru-RU" sz="1400" dirty="0"/>
                        <a:t>План на 2024 год</a:t>
                      </a:r>
                    </a:p>
                  </a:txBody>
                  <a:tcPr marL="91444" marR="91444" marT="44335" marB="44335"/>
                </a:tc>
                <a:tc>
                  <a:txBody>
                    <a:bodyPr/>
                    <a:lstStyle/>
                    <a:p>
                      <a:pPr algn="ctr"/>
                      <a:r>
                        <a:rPr lang="ru-RU" sz="1400" dirty="0"/>
                        <a:t>Исполнено</a:t>
                      </a:r>
                      <a:r>
                        <a:rPr lang="ru-RU" sz="1400" baseline="0" dirty="0"/>
                        <a:t> в 2024 году</a:t>
                      </a:r>
                      <a:endParaRPr lang="ru-RU" sz="1400" dirty="0"/>
                    </a:p>
                  </a:txBody>
                  <a:tcPr marL="91444" marR="91444" marT="44335" marB="4433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a:t>Процент исполнения (%)</a:t>
                      </a:r>
                    </a:p>
                  </a:txBody>
                  <a:tcPr marL="91444" marR="91444" marT="44335" marB="44335"/>
                </a:tc>
                <a:extLst>
                  <a:ext uri="{0D108BD9-81ED-4DB2-BD59-A6C34878D82A}">
                    <a16:rowId xmlns:a16="http://schemas.microsoft.com/office/drawing/2014/main" val="10000"/>
                  </a:ext>
                </a:extLst>
              </a:tr>
              <a:tr h="536534">
                <a:tc>
                  <a:txBody>
                    <a:bodyPr/>
                    <a:lstStyle/>
                    <a:p>
                      <a:r>
                        <a:rPr lang="ru-RU" sz="1400" dirty="0">
                          <a:latin typeface="Times New Roman" panose="02020603050405020304" pitchFamily="18" charset="0"/>
                          <a:cs typeface="Times New Roman" panose="02020603050405020304" pitchFamily="18" charset="0"/>
                        </a:rPr>
                        <a:t>Подпрограмма "Обеспечение мероприятий по защите населения и территорий от чрезвычайных ситуаций на территории муниципального образования Московской области"</a:t>
                      </a:r>
                    </a:p>
                  </a:txBody>
                  <a:tcPr marL="91444" marR="91444" marT="44335" marB="44335"/>
                </a:tc>
                <a:tc>
                  <a:txBody>
                    <a:bodyPr/>
                    <a:lstStyle/>
                    <a:p>
                      <a:pPr algn="r"/>
                      <a:r>
                        <a:rPr lang="ru-RU" sz="1600" b="0" dirty="0">
                          <a:latin typeface="Times New Roman" panose="02020603050405020304" pitchFamily="18" charset="0"/>
                          <a:cs typeface="Times New Roman" panose="02020603050405020304" pitchFamily="18" charset="0"/>
                        </a:rPr>
                        <a:t>0,2</a:t>
                      </a:r>
                    </a:p>
                  </a:txBody>
                  <a:tcPr marL="91444" marR="91444" marT="44335" marB="44335"/>
                </a:tc>
                <a:tc>
                  <a:txBody>
                    <a:bodyPr/>
                    <a:lstStyle/>
                    <a:p>
                      <a:pPr algn="r"/>
                      <a:r>
                        <a:rPr lang="ru-RU" sz="1600" b="0" dirty="0">
                          <a:latin typeface="Times New Roman" panose="02020603050405020304" pitchFamily="18" charset="0"/>
                          <a:cs typeface="Times New Roman" panose="02020603050405020304" pitchFamily="18" charset="0"/>
                        </a:rPr>
                        <a:t>0,2</a:t>
                      </a:r>
                    </a:p>
                  </a:txBody>
                  <a:tcPr marL="91444" marR="91444" marT="44335" marB="44335"/>
                </a:tc>
                <a:tc>
                  <a:txBody>
                    <a:bodyPr/>
                    <a:lstStyle/>
                    <a:p>
                      <a:pPr algn="r"/>
                      <a:r>
                        <a:rPr lang="ru-RU" sz="1600" b="0" dirty="0">
                          <a:latin typeface="Times New Roman" panose="02020603050405020304" pitchFamily="18" charset="0"/>
                          <a:cs typeface="Times New Roman" panose="02020603050405020304" pitchFamily="18" charset="0"/>
                        </a:rPr>
                        <a:t>100</a:t>
                      </a:r>
                    </a:p>
                  </a:txBody>
                  <a:tcPr marL="91444" marR="91444" marT="44335" marB="44335"/>
                </a:tc>
                <a:extLst>
                  <a:ext uri="{0D108BD9-81ED-4DB2-BD59-A6C34878D82A}">
                    <a16:rowId xmlns:a16="http://schemas.microsoft.com/office/drawing/2014/main" val="10002"/>
                  </a:ext>
                </a:extLst>
              </a:tr>
              <a:tr h="536534">
                <a:tc>
                  <a:txBody>
                    <a:bodyPr/>
                    <a:lstStyle/>
                    <a:p>
                      <a:r>
                        <a:rPr lang="ru-RU" sz="1400" dirty="0">
                          <a:latin typeface="Times New Roman" pitchFamily="18" charset="0"/>
                          <a:cs typeface="Times New Roman" pitchFamily="18" charset="0"/>
                        </a:rPr>
                        <a:t>Подпрограмма "Обеспечение мероприятий гражданской обороны на территории муниципального образования Московской области"</a:t>
                      </a:r>
                    </a:p>
                  </a:txBody>
                  <a:tcPr marL="91444" marR="91444" marT="44335" marB="44335"/>
                </a:tc>
                <a:tc>
                  <a:txBody>
                    <a:bodyPr/>
                    <a:lstStyle/>
                    <a:p>
                      <a:pPr algn="r"/>
                      <a:r>
                        <a:rPr lang="ru-RU" sz="1600" dirty="0">
                          <a:latin typeface="Times New Roman" pitchFamily="18" charset="0"/>
                          <a:cs typeface="Times New Roman" pitchFamily="18" charset="0"/>
                        </a:rPr>
                        <a:t>1,1</a:t>
                      </a:r>
                    </a:p>
                  </a:txBody>
                  <a:tcPr marL="91444" marR="91444" marT="44335" marB="44335"/>
                </a:tc>
                <a:tc>
                  <a:txBody>
                    <a:bodyPr/>
                    <a:lstStyle/>
                    <a:p>
                      <a:pPr algn="r"/>
                      <a:r>
                        <a:rPr lang="ru-RU" sz="1600" dirty="0">
                          <a:latin typeface="Times New Roman" pitchFamily="18" charset="0"/>
                          <a:cs typeface="Times New Roman" pitchFamily="18" charset="0"/>
                        </a:rPr>
                        <a:t>1,1</a:t>
                      </a:r>
                    </a:p>
                  </a:txBody>
                  <a:tcPr marL="91444" marR="91444" marT="44335" marB="44335"/>
                </a:tc>
                <a:tc>
                  <a:txBody>
                    <a:bodyPr/>
                    <a:lstStyle/>
                    <a:p>
                      <a:pPr algn="r"/>
                      <a:r>
                        <a:rPr lang="ru-RU" sz="1600" dirty="0">
                          <a:latin typeface="Times New Roman" pitchFamily="18" charset="0"/>
                          <a:cs typeface="Times New Roman" pitchFamily="18" charset="0"/>
                        </a:rPr>
                        <a:t>100</a:t>
                      </a:r>
                    </a:p>
                  </a:txBody>
                  <a:tcPr marL="91444" marR="91444" marT="44335" marB="44335"/>
                </a:tc>
                <a:extLst>
                  <a:ext uri="{0D108BD9-81ED-4DB2-BD59-A6C34878D82A}">
                    <a16:rowId xmlns:a16="http://schemas.microsoft.com/office/drawing/2014/main" val="2712676450"/>
                  </a:ext>
                </a:extLst>
              </a:tr>
              <a:tr h="536534">
                <a:tc>
                  <a:txBody>
                    <a:bodyPr/>
                    <a:lstStyle/>
                    <a:p>
                      <a:r>
                        <a:rPr lang="ru-RU" sz="1400" dirty="0">
                          <a:latin typeface="Times New Roman" pitchFamily="18" charset="0"/>
                          <a:cs typeface="Times New Roman" pitchFamily="18" charset="0"/>
                        </a:rPr>
                        <a:t>Подпрограмма "Обеспечение пожарной безопасности на территории муниципального образования Московской области"</a:t>
                      </a:r>
                    </a:p>
                  </a:txBody>
                  <a:tcPr marL="91444" marR="91444" marT="44335" marB="44335"/>
                </a:tc>
                <a:tc>
                  <a:txBody>
                    <a:bodyPr/>
                    <a:lstStyle/>
                    <a:p>
                      <a:pPr algn="r"/>
                      <a:r>
                        <a:rPr lang="ru-RU" sz="1600" dirty="0">
                          <a:latin typeface="Times New Roman" pitchFamily="18" charset="0"/>
                          <a:cs typeface="Times New Roman" pitchFamily="18" charset="0"/>
                        </a:rPr>
                        <a:t>6,3</a:t>
                      </a:r>
                    </a:p>
                  </a:txBody>
                  <a:tcPr marL="91444" marR="91444" marT="44335" marB="44335"/>
                </a:tc>
                <a:tc>
                  <a:txBody>
                    <a:bodyPr/>
                    <a:lstStyle/>
                    <a:p>
                      <a:pPr algn="r"/>
                      <a:r>
                        <a:rPr lang="ru-RU" sz="1600" dirty="0">
                          <a:latin typeface="Times New Roman" pitchFamily="18" charset="0"/>
                          <a:cs typeface="Times New Roman" pitchFamily="18" charset="0"/>
                        </a:rPr>
                        <a:t>6,3</a:t>
                      </a:r>
                    </a:p>
                  </a:txBody>
                  <a:tcPr marL="91444" marR="91444" marT="44335" marB="44335"/>
                </a:tc>
                <a:tc>
                  <a:txBody>
                    <a:bodyPr/>
                    <a:lstStyle/>
                    <a:p>
                      <a:pPr algn="r"/>
                      <a:r>
                        <a:rPr lang="ru-RU" sz="1600" dirty="0">
                          <a:latin typeface="Times New Roman" pitchFamily="18" charset="0"/>
                          <a:cs typeface="Times New Roman" pitchFamily="18" charset="0"/>
                        </a:rPr>
                        <a:t>99,5</a:t>
                      </a:r>
                    </a:p>
                  </a:txBody>
                  <a:tcPr marL="91444" marR="91444" marT="44335" marB="44335"/>
                </a:tc>
                <a:extLst>
                  <a:ext uri="{0D108BD9-81ED-4DB2-BD59-A6C34878D82A}">
                    <a16:rowId xmlns:a16="http://schemas.microsoft.com/office/drawing/2014/main" val="1842286577"/>
                  </a:ext>
                </a:extLst>
              </a:tr>
              <a:tr h="536534">
                <a:tc>
                  <a:txBody>
                    <a:bodyPr/>
                    <a:lstStyle/>
                    <a:p>
                      <a:r>
                        <a:rPr lang="ru-RU" sz="1400" dirty="0">
                          <a:latin typeface="Times New Roman" pitchFamily="18" charset="0"/>
                          <a:cs typeface="Times New Roman" pitchFamily="18" charset="0"/>
                        </a:rPr>
                        <a:t>Подпрограмма "Обеспечение безопасности населения на водных объектах, расположенных на территории муниципального образования Московской области"</a:t>
                      </a:r>
                    </a:p>
                  </a:txBody>
                  <a:tcPr marL="91444" marR="91444" marT="44335" marB="44335"/>
                </a:tc>
                <a:tc>
                  <a:txBody>
                    <a:bodyPr/>
                    <a:lstStyle/>
                    <a:p>
                      <a:pPr algn="r"/>
                      <a:r>
                        <a:rPr lang="ru-RU" sz="1600" dirty="0">
                          <a:latin typeface="Times New Roman" pitchFamily="18" charset="0"/>
                          <a:cs typeface="Times New Roman" pitchFamily="18" charset="0"/>
                        </a:rPr>
                        <a:t>0,1</a:t>
                      </a:r>
                    </a:p>
                  </a:txBody>
                  <a:tcPr marL="91444" marR="91444" marT="44335" marB="44335"/>
                </a:tc>
                <a:tc>
                  <a:txBody>
                    <a:bodyPr/>
                    <a:lstStyle/>
                    <a:p>
                      <a:pPr algn="r"/>
                      <a:r>
                        <a:rPr lang="ru-RU" sz="1600" dirty="0">
                          <a:latin typeface="Times New Roman" pitchFamily="18" charset="0"/>
                          <a:cs typeface="Times New Roman" pitchFamily="18" charset="0"/>
                        </a:rPr>
                        <a:t>0,1</a:t>
                      </a:r>
                    </a:p>
                  </a:txBody>
                  <a:tcPr marL="91444" marR="91444" marT="44335" marB="44335"/>
                </a:tc>
                <a:tc>
                  <a:txBody>
                    <a:bodyPr/>
                    <a:lstStyle/>
                    <a:p>
                      <a:pPr algn="r"/>
                      <a:r>
                        <a:rPr lang="ru-RU" sz="1600" dirty="0">
                          <a:latin typeface="Times New Roman" pitchFamily="18" charset="0"/>
                          <a:cs typeface="Times New Roman" pitchFamily="18" charset="0"/>
                        </a:rPr>
                        <a:t>100</a:t>
                      </a:r>
                    </a:p>
                  </a:txBody>
                  <a:tcPr marL="91444" marR="91444" marT="44335" marB="44335"/>
                </a:tc>
                <a:extLst>
                  <a:ext uri="{0D108BD9-81ED-4DB2-BD59-A6C34878D82A}">
                    <a16:rowId xmlns:a16="http://schemas.microsoft.com/office/drawing/2014/main" val="321260024"/>
                  </a:ext>
                </a:extLst>
              </a:tr>
              <a:tr h="346151">
                <a:tc>
                  <a:txBody>
                    <a:bodyPr/>
                    <a:lstStyle/>
                    <a:p>
                      <a:r>
                        <a:rPr lang="ru-RU" sz="1400" dirty="0">
                          <a:latin typeface="Times New Roman" pitchFamily="18" charset="0"/>
                          <a:cs typeface="Times New Roman" pitchFamily="18" charset="0"/>
                        </a:rPr>
                        <a:t>Обеспечивающая подпрограмма</a:t>
                      </a:r>
                    </a:p>
                  </a:txBody>
                  <a:tcPr marL="91444" marR="91444" marT="44335" marB="44335"/>
                </a:tc>
                <a:tc>
                  <a:txBody>
                    <a:bodyPr/>
                    <a:lstStyle/>
                    <a:p>
                      <a:pPr algn="r"/>
                      <a:r>
                        <a:rPr lang="ru-RU" sz="1600" dirty="0">
                          <a:latin typeface="Times New Roman" pitchFamily="18" charset="0"/>
                          <a:cs typeface="Times New Roman" pitchFamily="18" charset="0"/>
                        </a:rPr>
                        <a:t>21,3</a:t>
                      </a:r>
                    </a:p>
                  </a:txBody>
                  <a:tcPr marL="91444" marR="91444" marT="44335" marB="44335"/>
                </a:tc>
                <a:tc>
                  <a:txBody>
                    <a:bodyPr/>
                    <a:lstStyle/>
                    <a:p>
                      <a:pPr algn="r"/>
                      <a:r>
                        <a:rPr lang="ru-RU" sz="1600" dirty="0">
                          <a:latin typeface="Times New Roman" pitchFamily="18" charset="0"/>
                          <a:cs typeface="Times New Roman" pitchFamily="18" charset="0"/>
                        </a:rPr>
                        <a:t>20,4</a:t>
                      </a:r>
                    </a:p>
                  </a:txBody>
                  <a:tcPr marL="91444" marR="91444" marT="44335" marB="44335"/>
                </a:tc>
                <a:tc>
                  <a:txBody>
                    <a:bodyPr/>
                    <a:lstStyle/>
                    <a:p>
                      <a:pPr algn="r"/>
                      <a:r>
                        <a:rPr lang="ru-RU" sz="1600" dirty="0">
                          <a:latin typeface="Times New Roman" pitchFamily="18" charset="0"/>
                          <a:cs typeface="Times New Roman" pitchFamily="18" charset="0"/>
                        </a:rPr>
                        <a:t>96,0</a:t>
                      </a:r>
                    </a:p>
                  </a:txBody>
                  <a:tcPr marL="91444" marR="91444" marT="44335" marB="44335"/>
                </a:tc>
                <a:extLst>
                  <a:ext uri="{0D108BD9-81ED-4DB2-BD59-A6C34878D82A}">
                    <a16:rowId xmlns:a16="http://schemas.microsoft.com/office/drawing/2014/main" val="2012607820"/>
                  </a:ext>
                </a:extLst>
              </a:tr>
              <a:tr h="346151">
                <a:tc>
                  <a:txBody>
                    <a:bodyPr/>
                    <a:lstStyle/>
                    <a:p>
                      <a:r>
                        <a:rPr lang="ru-RU" sz="1600" dirty="0">
                          <a:latin typeface="Times New Roman" pitchFamily="18" charset="0"/>
                          <a:cs typeface="Times New Roman" pitchFamily="18" charset="0"/>
                        </a:rPr>
                        <a:t>Муниципальная программа «Жилище»</a:t>
                      </a:r>
                    </a:p>
                  </a:txBody>
                  <a:tcPr marL="91444" marR="91444" marT="44335" marB="44335">
                    <a:solidFill>
                      <a:srgbClr val="00B0F0"/>
                    </a:solidFill>
                  </a:tcPr>
                </a:tc>
                <a:tc>
                  <a:txBody>
                    <a:bodyPr/>
                    <a:lstStyle/>
                    <a:p>
                      <a:pPr algn="r"/>
                      <a:r>
                        <a:rPr lang="ru-RU" sz="1600" dirty="0">
                          <a:latin typeface="Times New Roman" pitchFamily="18" charset="0"/>
                          <a:cs typeface="Times New Roman" pitchFamily="18" charset="0"/>
                        </a:rPr>
                        <a:t>48,5</a:t>
                      </a:r>
                    </a:p>
                  </a:txBody>
                  <a:tcPr marL="91444" marR="91444" marT="44335" marB="44335">
                    <a:solidFill>
                      <a:srgbClr val="00B0F0"/>
                    </a:solidFill>
                  </a:tcPr>
                </a:tc>
                <a:tc>
                  <a:txBody>
                    <a:bodyPr/>
                    <a:lstStyle/>
                    <a:p>
                      <a:pPr algn="r"/>
                      <a:r>
                        <a:rPr lang="ru-RU" sz="1600" dirty="0">
                          <a:latin typeface="Times New Roman" pitchFamily="18" charset="0"/>
                          <a:cs typeface="Times New Roman" pitchFamily="18" charset="0"/>
                        </a:rPr>
                        <a:t>48,5</a:t>
                      </a:r>
                    </a:p>
                  </a:txBody>
                  <a:tcPr marL="91444" marR="91444" marT="44335" marB="44335">
                    <a:solidFill>
                      <a:srgbClr val="00B0F0"/>
                    </a:solidFill>
                  </a:tcPr>
                </a:tc>
                <a:tc>
                  <a:txBody>
                    <a:bodyPr/>
                    <a:lstStyle/>
                    <a:p>
                      <a:pPr algn="r"/>
                      <a:r>
                        <a:rPr lang="ru-RU" sz="1600" dirty="0">
                          <a:latin typeface="Times New Roman" pitchFamily="18" charset="0"/>
                          <a:cs typeface="Times New Roman" pitchFamily="18" charset="0"/>
                        </a:rPr>
                        <a:t>100</a:t>
                      </a:r>
                    </a:p>
                  </a:txBody>
                  <a:tcPr marL="91444" marR="91444" marT="44335" marB="44335">
                    <a:solidFill>
                      <a:srgbClr val="00B0F0"/>
                    </a:solidFill>
                  </a:tcPr>
                </a:tc>
                <a:extLst>
                  <a:ext uri="{0D108BD9-81ED-4DB2-BD59-A6C34878D82A}">
                    <a16:rowId xmlns:a16="http://schemas.microsoft.com/office/drawing/2014/main" val="10003"/>
                  </a:ext>
                </a:extLst>
              </a:tr>
              <a:tr h="3461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a:latin typeface="Times New Roman" pitchFamily="18" charset="0"/>
                          <a:cs typeface="Times New Roman" pitchFamily="18" charset="0"/>
                        </a:rPr>
                        <a:t>Подпрограмма "Обеспечение жильем молодых семей"</a:t>
                      </a:r>
                    </a:p>
                  </a:txBody>
                  <a:tcPr marL="91444" marR="91444" marT="44335" marB="44335"/>
                </a:tc>
                <a:tc>
                  <a:txBody>
                    <a:bodyPr/>
                    <a:lstStyle/>
                    <a:p>
                      <a:pPr algn="r"/>
                      <a:r>
                        <a:rPr lang="ru-RU" sz="1600" dirty="0">
                          <a:latin typeface="Times New Roman" pitchFamily="18" charset="0"/>
                          <a:cs typeface="Times New Roman" pitchFamily="18" charset="0"/>
                        </a:rPr>
                        <a:t>21,9</a:t>
                      </a:r>
                    </a:p>
                  </a:txBody>
                  <a:tcPr marL="91444" marR="91444" marT="44335" marB="44335"/>
                </a:tc>
                <a:tc>
                  <a:txBody>
                    <a:bodyPr/>
                    <a:lstStyle/>
                    <a:p>
                      <a:pPr algn="r"/>
                      <a:r>
                        <a:rPr lang="ru-RU" sz="1600" dirty="0">
                          <a:latin typeface="Times New Roman" pitchFamily="18" charset="0"/>
                          <a:cs typeface="Times New Roman" pitchFamily="18" charset="0"/>
                        </a:rPr>
                        <a:t>21,9</a:t>
                      </a:r>
                    </a:p>
                  </a:txBody>
                  <a:tcPr marL="91444" marR="91444" marT="44335" marB="44335"/>
                </a:tc>
                <a:tc>
                  <a:txBody>
                    <a:bodyPr/>
                    <a:lstStyle/>
                    <a:p>
                      <a:pPr algn="r"/>
                      <a:r>
                        <a:rPr lang="ru-RU" sz="1600" dirty="0">
                          <a:latin typeface="Times New Roman" pitchFamily="18" charset="0"/>
                          <a:cs typeface="Times New Roman" pitchFamily="18" charset="0"/>
                        </a:rPr>
                        <a:t>100</a:t>
                      </a:r>
                    </a:p>
                  </a:txBody>
                  <a:tcPr marL="91444" marR="91444" marT="44335" marB="44335"/>
                </a:tc>
                <a:extLst>
                  <a:ext uri="{0D108BD9-81ED-4DB2-BD59-A6C34878D82A}">
                    <a16:rowId xmlns:a16="http://schemas.microsoft.com/office/drawing/2014/main" val="10005"/>
                  </a:ext>
                </a:extLst>
              </a:tr>
              <a:tr h="473073">
                <a:tc>
                  <a:txBody>
                    <a:bodyPr/>
                    <a:lstStyle/>
                    <a:p>
                      <a:r>
                        <a:rPr lang="ru-RU" sz="1200" dirty="0">
                          <a:latin typeface="Times New Roman" pitchFamily="18" charset="0"/>
                          <a:cs typeface="Times New Roman" pitchFamily="18" charset="0"/>
                        </a:rPr>
                        <a:t>Подпрограмма "Обеспечение жильем детей-сирот и детей, оставшихся без попечения родителей, лиц из числа детей-сирот и детей, оставшихся без попечения родителей"</a:t>
                      </a:r>
                    </a:p>
                  </a:txBody>
                  <a:tcPr marL="91444" marR="91444" marT="44335" marB="44335"/>
                </a:tc>
                <a:tc>
                  <a:txBody>
                    <a:bodyPr/>
                    <a:lstStyle/>
                    <a:p>
                      <a:pPr algn="r"/>
                      <a:r>
                        <a:rPr lang="ru-RU" sz="1600" dirty="0">
                          <a:latin typeface="Times New Roman" pitchFamily="18" charset="0"/>
                          <a:cs typeface="Times New Roman" pitchFamily="18" charset="0"/>
                        </a:rPr>
                        <a:t>26,6</a:t>
                      </a:r>
                    </a:p>
                  </a:txBody>
                  <a:tcPr marL="91444" marR="91444" marT="44335" marB="44335"/>
                </a:tc>
                <a:tc>
                  <a:txBody>
                    <a:bodyPr/>
                    <a:lstStyle/>
                    <a:p>
                      <a:pPr algn="r"/>
                      <a:r>
                        <a:rPr lang="ru-RU" sz="1600" dirty="0">
                          <a:latin typeface="Times New Roman" pitchFamily="18" charset="0"/>
                          <a:cs typeface="Times New Roman" pitchFamily="18" charset="0"/>
                        </a:rPr>
                        <a:t>26,6</a:t>
                      </a:r>
                    </a:p>
                  </a:txBody>
                  <a:tcPr marL="91444" marR="91444" marT="44335" marB="44335"/>
                </a:tc>
                <a:tc>
                  <a:txBody>
                    <a:bodyPr/>
                    <a:lstStyle/>
                    <a:p>
                      <a:pPr algn="r"/>
                      <a:r>
                        <a:rPr lang="ru-RU" sz="1600" dirty="0">
                          <a:latin typeface="Times New Roman" pitchFamily="18" charset="0"/>
                          <a:cs typeface="Times New Roman" pitchFamily="18" charset="0"/>
                        </a:rPr>
                        <a:t>100</a:t>
                      </a:r>
                    </a:p>
                  </a:txBody>
                  <a:tcPr marL="91444" marR="91444" marT="44335" marB="44335"/>
                </a:tc>
                <a:extLst>
                  <a:ext uri="{0D108BD9-81ED-4DB2-BD59-A6C34878D82A}">
                    <a16:rowId xmlns:a16="http://schemas.microsoft.com/office/drawing/2014/main" val="10006"/>
                  </a:ext>
                </a:extLst>
              </a:tr>
              <a:tr h="5682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500" dirty="0">
                          <a:latin typeface="Times New Roman" pitchFamily="18" charset="0"/>
                          <a:cs typeface="Times New Roman" pitchFamily="18" charset="0"/>
                        </a:rPr>
                        <a:t>Муниципальная программа "Развитие инженерной инфраструктуры, энергоэффективности и отрасли обращения с отходами"</a:t>
                      </a:r>
                    </a:p>
                  </a:txBody>
                  <a:tcPr marL="91444" marR="91444" marT="44335" marB="44335">
                    <a:solidFill>
                      <a:srgbClr val="00B0F0"/>
                    </a:solidFill>
                  </a:tcPr>
                </a:tc>
                <a:tc>
                  <a:txBody>
                    <a:bodyPr/>
                    <a:lstStyle/>
                    <a:p>
                      <a:pPr algn="r"/>
                      <a:r>
                        <a:rPr lang="ru-RU" sz="1600" dirty="0">
                          <a:latin typeface="Times New Roman" pitchFamily="18" charset="0"/>
                          <a:cs typeface="Times New Roman" pitchFamily="18" charset="0"/>
                        </a:rPr>
                        <a:t>334,7</a:t>
                      </a:r>
                    </a:p>
                  </a:txBody>
                  <a:tcPr marL="91444" marR="91444" marT="44335" marB="44335">
                    <a:solidFill>
                      <a:srgbClr val="00B0F0"/>
                    </a:solidFill>
                  </a:tcPr>
                </a:tc>
                <a:tc>
                  <a:txBody>
                    <a:bodyPr/>
                    <a:lstStyle/>
                    <a:p>
                      <a:pPr algn="r"/>
                      <a:r>
                        <a:rPr lang="ru-RU" sz="1600" dirty="0">
                          <a:latin typeface="Times New Roman" pitchFamily="18" charset="0"/>
                          <a:cs typeface="Times New Roman" pitchFamily="18" charset="0"/>
                        </a:rPr>
                        <a:t>321,0</a:t>
                      </a:r>
                    </a:p>
                  </a:txBody>
                  <a:tcPr marL="91444" marR="91444" marT="44335" marB="44335">
                    <a:solidFill>
                      <a:srgbClr val="00B0F0"/>
                    </a:solidFill>
                  </a:tcPr>
                </a:tc>
                <a:tc>
                  <a:txBody>
                    <a:bodyPr/>
                    <a:lstStyle/>
                    <a:p>
                      <a:pPr algn="r"/>
                      <a:r>
                        <a:rPr lang="ru-RU" sz="1600" dirty="0">
                          <a:latin typeface="Times New Roman" pitchFamily="18" charset="0"/>
                          <a:cs typeface="Times New Roman" pitchFamily="18" charset="0"/>
                        </a:rPr>
                        <a:t>95,9</a:t>
                      </a:r>
                    </a:p>
                  </a:txBody>
                  <a:tcPr marL="91444" marR="91444" marT="44335" marB="44335">
                    <a:solidFill>
                      <a:srgbClr val="00B0F0"/>
                    </a:solidFill>
                  </a:tcPr>
                </a:tc>
                <a:extLst>
                  <a:ext uri="{0D108BD9-81ED-4DB2-BD59-A6C34878D82A}">
                    <a16:rowId xmlns:a16="http://schemas.microsoft.com/office/drawing/2014/main" val="10009"/>
                  </a:ext>
                </a:extLst>
              </a:tr>
              <a:tr h="346151">
                <a:tc>
                  <a:txBody>
                    <a:bodyPr/>
                    <a:lstStyle/>
                    <a:p>
                      <a:r>
                        <a:rPr lang="ru-RU" sz="1400" dirty="0">
                          <a:latin typeface="Times New Roman" pitchFamily="18" charset="0"/>
                          <a:cs typeface="Times New Roman" pitchFamily="18" charset="0"/>
                        </a:rPr>
                        <a:t>Подпрограмма "Чистая вода"</a:t>
                      </a:r>
                    </a:p>
                  </a:txBody>
                  <a:tcPr marL="91444" marR="91444" marT="44335" marB="44335"/>
                </a:tc>
                <a:tc>
                  <a:txBody>
                    <a:bodyPr/>
                    <a:lstStyle/>
                    <a:p>
                      <a:pPr algn="r"/>
                      <a:r>
                        <a:rPr lang="ru-RU" sz="1600" dirty="0">
                          <a:latin typeface="Times New Roman" pitchFamily="18" charset="0"/>
                          <a:cs typeface="Times New Roman" pitchFamily="18" charset="0"/>
                        </a:rPr>
                        <a:t>4,3</a:t>
                      </a:r>
                    </a:p>
                  </a:txBody>
                  <a:tcPr marL="91444" marR="91444" marT="44335" marB="44335"/>
                </a:tc>
                <a:tc>
                  <a:txBody>
                    <a:bodyPr/>
                    <a:lstStyle/>
                    <a:p>
                      <a:pPr algn="r"/>
                      <a:r>
                        <a:rPr lang="ru-RU" sz="1600" dirty="0">
                          <a:latin typeface="Times New Roman" pitchFamily="18" charset="0"/>
                          <a:cs typeface="Times New Roman" pitchFamily="18" charset="0"/>
                        </a:rPr>
                        <a:t>4,3</a:t>
                      </a:r>
                    </a:p>
                  </a:txBody>
                  <a:tcPr marL="91444" marR="91444" marT="44335" marB="44335"/>
                </a:tc>
                <a:tc>
                  <a:txBody>
                    <a:bodyPr/>
                    <a:lstStyle/>
                    <a:p>
                      <a:pPr algn="r"/>
                      <a:r>
                        <a:rPr lang="ru-RU" sz="1600" dirty="0">
                          <a:latin typeface="Times New Roman" pitchFamily="18" charset="0"/>
                          <a:cs typeface="Times New Roman" pitchFamily="18" charset="0"/>
                        </a:rPr>
                        <a:t>100</a:t>
                      </a:r>
                    </a:p>
                  </a:txBody>
                  <a:tcPr marL="91444" marR="91444" marT="44335" marB="44335"/>
                </a:tc>
                <a:extLst>
                  <a:ext uri="{0D108BD9-81ED-4DB2-BD59-A6C34878D82A}">
                    <a16:rowId xmlns:a16="http://schemas.microsoft.com/office/drawing/2014/main" val="10010"/>
                  </a:ext>
                </a:extLst>
              </a:tr>
              <a:tr h="346151">
                <a:tc>
                  <a:txBody>
                    <a:bodyPr/>
                    <a:lstStyle/>
                    <a:p>
                      <a:r>
                        <a:rPr lang="ru-RU" sz="1400" dirty="0">
                          <a:latin typeface="Times New Roman" pitchFamily="18" charset="0"/>
                          <a:cs typeface="Times New Roman" pitchFamily="18" charset="0"/>
                        </a:rPr>
                        <a:t>Подпрограмма "Системы водоотведения"</a:t>
                      </a:r>
                    </a:p>
                  </a:txBody>
                  <a:tcPr marL="91444" marR="91444" marT="44335" marB="44335"/>
                </a:tc>
                <a:tc>
                  <a:txBody>
                    <a:bodyPr/>
                    <a:lstStyle/>
                    <a:p>
                      <a:pPr algn="r"/>
                      <a:r>
                        <a:rPr lang="ru-RU" sz="1600" dirty="0">
                          <a:latin typeface="Times New Roman" pitchFamily="18" charset="0"/>
                          <a:cs typeface="Times New Roman" pitchFamily="18" charset="0"/>
                        </a:rPr>
                        <a:t>265,8</a:t>
                      </a:r>
                    </a:p>
                  </a:txBody>
                  <a:tcPr marL="91444" marR="91444" marT="44335" marB="44335"/>
                </a:tc>
                <a:tc>
                  <a:txBody>
                    <a:bodyPr/>
                    <a:lstStyle/>
                    <a:p>
                      <a:pPr algn="r"/>
                      <a:r>
                        <a:rPr lang="ru-RU" sz="1600" dirty="0">
                          <a:latin typeface="Times New Roman" pitchFamily="18" charset="0"/>
                          <a:cs typeface="Times New Roman" pitchFamily="18" charset="0"/>
                        </a:rPr>
                        <a:t>258,1</a:t>
                      </a:r>
                    </a:p>
                  </a:txBody>
                  <a:tcPr marL="91444" marR="91444" marT="44335" marB="44335"/>
                </a:tc>
                <a:tc>
                  <a:txBody>
                    <a:bodyPr/>
                    <a:lstStyle/>
                    <a:p>
                      <a:pPr algn="r"/>
                      <a:r>
                        <a:rPr lang="ru-RU" sz="1600" dirty="0">
                          <a:latin typeface="Times New Roman" pitchFamily="18" charset="0"/>
                          <a:cs typeface="Times New Roman" pitchFamily="18" charset="0"/>
                        </a:rPr>
                        <a:t>97,1</a:t>
                      </a:r>
                    </a:p>
                  </a:txBody>
                  <a:tcPr marL="91444" marR="91444" marT="44335" marB="44335"/>
                </a:tc>
                <a:extLst>
                  <a:ext uri="{0D108BD9-81ED-4DB2-BD59-A6C34878D82A}">
                    <a16:rowId xmlns:a16="http://schemas.microsoft.com/office/drawing/2014/main" val="10011"/>
                  </a:ext>
                </a:extLst>
              </a:tr>
              <a:tr h="346151">
                <a:tc>
                  <a:txBody>
                    <a:bodyPr/>
                    <a:lstStyle/>
                    <a:p>
                      <a:r>
                        <a:rPr lang="ru-RU" sz="1400" dirty="0">
                          <a:latin typeface="Times New Roman" pitchFamily="18" charset="0"/>
                          <a:cs typeface="Times New Roman" pitchFamily="18" charset="0"/>
                        </a:rPr>
                        <a:t>Подпрограмма "Объекты теплоснабжения, инженерные коммуникации"</a:t>
                      </a:r>
                    </a:p>
                  </a:txBody>
                  <a:tcPr marL="91444" marR="91444" marT="44335" marB="44335"/>
                </a:tc>
                <a:tc>
                  <a:txBody>
                    <a:bodyPr/>
                    <a:lstStyle/>
                    <a:p>
                      <a:pPr algn="r"/>
                      <a:r>
                        <a:rPr lang="ru-RU" sz="1600" dirty="0">
                          <a:latin typeface="Times New Roman" pitchFamily="18" charset="0"/>
                          <a:cs typeface="Times New Roman" pitchFamily="18" charset="0"/>
                        </a:rPr>
                        <a:t>52,9</a:t>
                      </a:r>
                    </a:p>
                  </a:txBody>
                  <a:tcPr marL="91444" marR="91444" marT="44335" marB="44335"/>
                </a:tc>
                <a:tc>
                  <a:txBody>
                    <a:bodyPr/>
                    <a:lstStyle/>
                    <a:p>
                      <a:pPr algn="r"/>
                      <a:r>
                        <a:rPr lang="ru-RU" sz="1600" dirty="0">
                          <a:latin typeface="Times New Roman" pitchFamily="18" charset="0"/>
                          <a:cs typeface="Times New Roman" pitchFamily="18" charset="0"/>
                        </a:rPr>
                        <a:t>52,7</a:t>
                      </a:r>
                    </a:p>
                  </a:txBody>
                  <a:tcPr marL="91444" marR="91444" marT="44335" marB="44335"/>
                </a:tc>
                <a:tc>
                  <a:txBody>
                    <a:bodyPr/>
                    <a:lstStyle/>
                    <a:p>
                      <a:pPr algn="r"/>
                      <a:r>
                        <a:rPr lang="ru-RU" sz="1600" dirty="0">
                          <a:latin typeface="Times New Roman" pitchFamily="18" charset="0"/>
                          <a:cs typeface="Times New Roman" pitchFamily="18" charset="0"/>
                        </a:rPr>
                        <a:t>99,6</a:t>
                      </a:r>
                    </a:p>
                  </a:txBody>
                  <a:tcPr marL="91444" marR="91444" marT="44335" marB="44335"/>
                </a:tc>
                <a:extLst>
                  <a:ext uri="{0D108BD9-81ED-4DB2-BD59-A6C34878D82A}">
                    <a16:rowId xmlns:a16="http://schemas.microsoft.com/office/drawing/2014/main" val="10012"/>
                  </a:ext>
                </a:extLst>
              </a:tr>
              <a:tr h="346151">
                <a:tc>
                  <a:txBody>
                    <a:bodyPr/>
                    <a:lstStyle/>
                    <a:p>
                      <a:r>
                        <a:rPr lang="ru-RU" sz="1400" dirty="0">
                          <a:latin typeface="Times New Roman" pitchFamily="18" charset="0"/>
                          <a:cs typeface="Times New Roman" pitchFamily="18" charset="0"/>
                        </a:rPr>
                        <a:t>Подпрограмма «Развитие газификации, топливозаправочного комплекса и электроэнергетики"</a:t>
                      </a:r>
                    </a:p>
                  </a:txBody>
                  <a:tcPr marL="91444" marR="91444" marT="44335" marB="44335"/>
                </a:tc>
                <a:tc>
                  <a:txBody>
                    <a:bodyPr/>
                    <a:lstStyle/>
                    <a:p>
                      <a:pPr algn="r"/>
                      <a:r>
                        <a:rPr lang="ru-RU" sz="1600" dirty="0">
                          <a:latin typeface="Times New Roman" pitchFamily="18" charset="0"/>
                          <a:cs typeface="Times New Roman" pitchFamily="18" charset="0"/>
                        </a:rPr>
                        <a:t>0,1</a:t>
                      </a:r>
                    </a:p>
                  </a:txBody>
                  <a:tcPr marL="91444" marR="91444" marT="44335" marB="44335"/>
                </a:tc>
                <a:tc>
                  <a:txBody>
                    <a:bodyPr/>
                    <a:lstStyle/>
                    <a:p>
                      <a:pPr algn="r"/>
                      <a:r>
                        <a:rPr lang="ru-RU" sz="1600" dirty="0">
                          <a:latin typeface="Times New Roman" pitchFamily="18" charset="0"/>
                          <a:cs typeface="Times New Roman" pitchFamily="18" charset="0"/>
                        </a:rPr>
                        <a:t>0,0</a:t>
                      </a:r>
                    </a:p>
                  </a:txBody>
                  <a:tcPr marL="91444" marR="91444" marT="44335" marB="44335"/>
                </a:tc>
                <a:tc>
                  <a:txBody>
                    <a:bodyPr/>
                    <a:lstStyle/>
                    <a:p>
                      <a:pPr algn="r"/>
                      <a:r>
                        <a:rPr lang="ru-RU" sz="1600" dirty="0">
                          <a:latin typeface="Times New Roman" pitchFamily="18" charset="0"/>
                          <a:cs typeface="Times New Roman" pitchFamily="18" charset="0"/>
                        </a:rPr>
                        <a:t>0,0</a:t>
                      </a:r>
                    </a:p>
                  </a:txBody>
                  <a:tcPr marL="91444" marR="91444" marT="44335" marB="44335"/>
                </a:tc>
                <a:extLst>
                  <a:ext uri="{0D108BD9-81ED-4DB2-BD59-A6C34878D82A}">
                    <a16:rowId xmlns:a16="http://schemas.microsoft.com/office/drawing/2014/main" val="1477201077"/>
                  </a:ext>
                </a:extLst>
              </a:tr>
              <a:tr h="346151">
                <a:tc>
                  <a:txBody>
                    <a:bodyPr/>
                    <a:lstStyle/>
                    <a:p>
                      <a:r>
                        <a:rPr lang="ru-RU" sz="1400" dirty="0">
                          <a:latin typeface="Times New Roman" pitchFamily="18" charset="0"/>
                          <a:cs typeface="Times New Roman" pitchFamily="18" charset="0"/>
                        </a:rPr>
                        <a:t>Обеспечивающая подпрограмма</a:t>
                      </a:r>
                    </a:p>
                  </a:txBody>
                  <a:tcPr marL="91444" marR="91444" marT="44335" marB="44335"/>
                </a:tc>
                <a:tc>
                  <a:txBody>
                    <a:bodyPr/>
                    <a:lstStyle/>
                    <a:p>
                      <a:pPr algn="r"/>
                      <a:r>
                        <a:rPr lang="ru-RU" sz="1600" dirty="0">
                          <a:latin typeface="Times New Roman" pitchFamily="18" charset="0"/>
                          <a:cs typeface="Times New Roman" pitchFamily="18" charset="0"/>
                        </a:rPr>
                        <a:t>11,6</a:t>
                      </a:r>
                    </a:p>
                  </a:txBody>
                  <a:tcPr marL="91444" marR="91444" marT="44335" marB="44335"/>
                </a:tc>
                <a:tc>
                  <a:txBody>
                    <a:bodyPr/>
                    <a:lstStyle/>
                    <a:p>
                      <a:pPr algn="r"/>
                      <a:r>
                        <a:rPr lang="ru-RU" sz="1600" dirty="0">
                          <a:latin typeface="Times New Roman" pitchFamily="18" charset="0"/>
                          <a:cs typeface="Times New Roman" pitchFamily="18" charset="0"/>
                        </a:rPr>
                        <a:t>5,9</a:t>
                      </a:r>
                    </a:p>
                  </a:txBody>
                  <a:tcPr marL="91444" marR="91444" marT="44335" marB="44335"/>
                </a:tc>
                <a:tc>
                  <a:txBody>
                    <a:bodyPr/>
                    <a:lstStyle/>
                    <a:p>
                      <a:pPr algn="r"/>
                      <a:r>
                        <a:rPr lang="ru-RU" sz="1600" dirty="0">
                          <a:latin typeface="Times New Roman" pitchFamily="18" charset="0"/>
                          <a:cs typeface="Times New Roman" pitchFamily="18" charset="0"/>
                        </a:rPr>
                        <a:t>50,5</a:t>
                      </a:r>
                    </a:p>
                  </a:txBody>
                  <a:tcPr marL="91444" marR="91444" marT="44335" marB="44335"/>
                </a:tc>
                <a:extLst>
                  <a:ext uri="{0D108BD9-81ED-4DB2-BD59-A6C34878D82A}">
                    <a16:rowId xmlns:a16="http://schemas.microsoft.com/office/drawing/2014/main" val="2299160759"/>
                  </a:ext>
                </a:extLst>
              </a:tr>
            </a:tbl>
          </a:graphicData>
        </a:graphic>
      </p:graphicFrame>
    </p:spTree>
    <p:extLst>
      <p:ext uri="{BB962C8B-B14F-4D97-AF65-F5344CB8AC3E}">
        <p14:creationId xmlns:p14="http://schemas.microsoft.com/office/powerpoint/2010/main" val="42696831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одержимое 3">
            <a:extLst>
              <a:ext uri="{FF2B5EF4-FFF2-40B4-BE49-F238E27FC236}">
                <a16:creationId xmlns:a16="http://schemas.microsoft.com/office/drawing/2014/main" id="{550009B9-8FCE-FD32-45B7-30C8ED844D56}"/>
              </a:ext>
            </a:extLst>
          </p:cNvPr>
          <p:cNvGraphicFramePr>
            <a:graphicFrameLocks/>
          </p:cNvGraphicFramePr>
          <p:nvPr>
            <p:extLst>
              <p:ext uri="{D42A27DB-BD31-4B8C-83A1-F6EECF244321}">
                <p14:modId xmlns:p14="http://schemas.microsoft.com/office/powerpoint/2010/main" val="1372645372"/>
              </p:ext>
            </p:extLst>
          </p:nvPr>
        </p:nvGraphicFramePr>
        <p:xfrm>
          <a:off x="279133" y="231006"/>
          <a:ext cx="11675442" cy="6304547"/>
        </p:xfrm>
        <a:graphic>
          <a:graphicData uri="http://schemas.openxmlformats.org/drawingml/2006/table">
            <a:tbl>
              <a:tblPr firstRow="1" bandRow="1">
                <a:tableStyleId>{5C22544A-7EE6-4342-B048-85BDC9FD1C3A}</a:tableStyleId>
              </a:tblPr>
              <a:tblGrid>
                <a:gridCol w="7731388">
                  <a:extLst>
                    <a:ext uri="{9D8B030D-6E8A-4147-A177-3AD203B41FA5}">
                      <a16:colId xmlns:a16="http://schemas.microsoft.com/office/drawing/2014/main" val="20000"/>
                    </a:ext>
                  </a:extLst>
                </a:gridCol>
                <a:gridCol w="1208328">
                  <a:extLst>
                    <a:ext uri="{9D8B030D-6E8A-4147-A177-3AD203B41FA5}">
                      <a16:colId xmlns:a16="http://schemas.microsoft.com/office/drawing/2014/main" val="20001"/>
                    </a:ext>
                  </a:extLst>
                </a:gridCol>
                <a:gridCol w="1389577">
                  <a:extLst>
                    <a:ext uri="{9D8B030D-6E8A-4147-A177-3AD203B41FA5}">
                      <a16:colId xmlns:a16="http://schemas.microsoft.com/office/drawing/2014/main" val="20002"/>
                    </a:ext>
                  </a:extLst>
                </a:gridCol>
                <a:gridCol w="1346149">
                  <a:extLst>
                    <a:ext uri="{9D8B030D-6E8A-4147-A177-3AD203B41FA5}">
                      <a16:colId xmlns:a16="http://schemas.microsoft.com/office/drawing/2014/main" val="20003"/>
                    </a:ext>
                  </a:extLst>
                </a:gridCol>
              </a:tblGrid>
              <a:tr h="578756">
                <a:tc>
                  <a:txBody>
                    <a:bodyPr/>
                    <a:lstStyle/>
                    <a:p>
                      <a:pPr algn="ctr"/>
                      <a:r>
                        <a:rPr lang="ru-RU" sz="1700" dirty="0"/>
                        <a:t>Наименование программы</a:t>
                      </a:r>
                    </a:p>
                  </a:txBody>
                  <a:tcPr marL="91444" marR="91444" marT="44335" marB="44335"/>
                </a:tc>
                <a:tc>
                  <a:txBody>
                    <a:bodyPr/>
                    <a:lstStyle/>
                    <a:p>
                      <a:pPr algn="ctr"/>
                      <a:r>
                        <a:rPr lang="ru-RU" sz="1400" dirty="0"/>
                        <a:t>План на 2024 год</a:t>
                      </a:r>
                    </a:p>
                  </a:txBody>
                  <a:tcPr marL="91444" marR="91444" marT="44335" marB="44335"/>
                </a:tc>
                <a:tc>
                  <a:txBody>
                    <a:bodyPr/>
                    <a:lstStyle/>
                    <a:p>
                      <a:pPr algn="ctr"/>
                      <a:r>
                        <a:rPr lang="ru-RU" sz="1400" dirty="0"/>
                        <a:t>Исполнено</a:t>
                      </a:r>
                      <a:r>
                        <a:rPr lang="ru-RU" sz="1400" baseline="0" dirty="0"/>
                        <a:t> в 2024 году</a:t>
                      </a:r>
                      <a:endParaRPr lang="ru-RU" sz="1400" dirty="0"/>
                    </a:p>
                  </a:txBody>
                  <a:tcPr marL="91444" marR="91444" marT="44335" marB="4433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a:t>Процент исполнения (%)</a:t>
                      </a:r>
                    </a:p>
                  </a:txBody>
                  <a:tcPr marL="91444" marR="91444" marT="44335" marB="44335"/>
                </a:tc>
                <a:extLst>
                  <a:ext uri="{0D108BD9-81ED-4DB2-BD59-A6C34878D82A}">
                    <a16:rowId xmlns:a16="http://schemas.microsoft.com/office/drawing/2014/main" val="10000"/>
                  </a:ext>
                </a:extLst>
              </a:tr>
              <a:tr h="373392">
                <a:tc>
                  <a:txBody>
                    <a:bodyPr/>
                    <a:lstStyle/>
                    <a:p>
                      <a:r>
                        <a:rPr lang="ru-RU" sz="1600" dirty="0">
                          <a:latin typeface="Times New Roman" pitchFamily="18" charset="0"/>
                          <a:cs typeface="Times New Roman" pitchFamily="18" charset="0"/>
                        </a:rPr>
                        <a:t>Муниципальная программа «Предпринимательство»</a:t>
                      </a:r>
                    </a:p>
                  </a:txBody>
                  <a:tcPr marL="91444" marR="91444" marT="44335" marB="44335">
                    <a:solidFill>
                      <a:srgbClr val="00B0F0"/>
                    </a:solidFill>
                  </a:tcPr>
                </a:tc>
                <a:tc>
                  <a:txBody>
                    <a:bodyPr/>
                    <a:lstStyle/>
                    <a:p>
                      <a:pPr algn="r"/>
                      <a:r>
                        <a:rPr lang="ru-RU" sz="1600" dirty="0">
                          <a:latin typeface="Times New Roman" pitchFamily="18" charset="0"/>
                          <a:cs typeface="Times New Roman" pitchFamily="18" charset="0"/>
                        </a:rPr>
                        <a:t>18,1</a:t>
                      </a:r>
                    </a:p>
                  </a:txBody>
                  <a:tcPr marL="91444" marR="91444" marT="44335" marB="44335">
                    <a:solidFill>
                      <a:srgbClr val="00B0F0"/>
                    </a:solidFill>
                  </a:tcPr>
                </a:tc>
                <a:tc>
                  <a:txBody>
                    <a:bodyPr/>
                    <a:lstStyle/>
                    <a:p>
                      <a:pPr algn="r"/>
                      <a:r>
                        <a:rPr lang="ru-RU" sz="1600" dirty="0">
                          <a:latin typeface="Times New Roman" pitchFamily="18" charset="0"/>
                          <a:cs typeface="Times New Roman" pitchFamily="18" charset="0"/>
                        </a:rPr>
                        <a:t>18,0</a:t>
                      </a:r>
                    </a:p>
                  </a:txBody>
                  <a:tcPr marL="91444" marR="91444" marT="44335" marB="44335">
                    <a:solidFill>
                      <a:srgbClr val="00B0F0"/>
                    </a:solidFill>
                  </a:tcPr>
                </a:tc>
                <a:tc>
                  <a:txBody>
                    <a:bodyPr/>
                    <a:lstStyle/>
                    <a:p>
                      <a:pPr algn="r"/>
                      <a:r>
                        <a:rPr lang="ru-RU" sz="1600" dirty="0">
                          <a:latin typeface="Times New Roman" pitchFamily="18" charset="0"/>
                          <a:cs typeface="Times New Roman" pitchFamily="18" charset="0"/>
                        </a:rPr>
                        <a:t>99,3</a:t>
                      </a:r>
                    </a:p>
                  </a:txBody>
                  <a:tcPr marL="91444" marR="91444" marT="44335" marB="44335">
                    <a:solidFill>
                      <a:srgbClr val="00B0F0"/>
                    </a:solidFill>
                  </a:tcPr>
                </a:tc>
                <a:extLst>
                  <a:ext uri="{0D108BD9-81ED-4DB2-BD59-A6C34878D82A}">
                    <a16:rowId xmlns:a16="http://schemas.microsoft.com/office/drawing/2014/main" val="10001"/>
                  </a:ext>
                </a:extLst>
              </a:tr>
              <a:tr h="350429">
                <a:tc>
                  <a:txBody>
                    <a:bodyPr/>
                    <a:lstStyle/>
                    <a:p>
                      <a:r>
                        <a:rPr lang="ru-RU" sz="1400" dirty="0">
                          <a:latin typeface="Times New Roman" pitchFamily="18" charset="0"/>
                          <a:cs typeface="Times New Roman" pitchFamily="18" charset="0"/>
                        </a:rPr>
                        <a:t>Подпрограмма "Развитие малого и среднего предпринимательства"</a:t>
                      </a:r>
                    </a:p>
                  </a:txBody>
                  <a:tcPr marL="91444" marR="91444" marT="44335" marB="44335"/>
                </a:tc>
                <a:tc>
                  <a:txBody>
                    <a:bodyPr/>
                    <a:lstStyle/>
                    <a:p>
                      <a:pPr algn="r"/>
                      <a:r>
                        <a:rPr lang="ru-RU" sz="1600" dirty="0">
                          <a:latin typeface="Times New Roman" pitchFamily="18" charset="0"/>
                          <a:cs typeface="Times New Roman" pitchFamily="18" charset="0"/>
                        </a:rPr>
                        <a:t>1,2</a:t>
                      </a:r>
                    </a:p>
                  </a:txBody>
                  <a:tcPr marL="91444" marR="91444" marT="44335" marB="44335"/>
                </a:tc>
                <a:tc>
                  <a:txBody>
                    <a:bodyPr/>
                    <a:lstStyle/>
                    <a:p>
                      <a:pPr algn="r"/>
                      <a:r>
                        <a:rPr lang="ru-RU" sz="1600" dirty="0">
                          <a:latin typeface="Times New Roman" pitchFamily="18" charset="0"/>
                          <a:cs typeface="Times New Roman" pitchFamily="18" charset="0"/>
                        </a:rPr>
                        <a:t>1,2</a:t>
                      </a:r>
                    </a:p>
                  </a:txBody>
                  <a:tcPr marL="91444" marR="91444" marT="44335" marB="44335"/>
                </a:tc>
                <a:tc>
                  <a:txBody>
                    <a:bodyPr/>
                    <a:lstStyle/>
                    <a:p>
                      <a:pPr algn="r"/>
                      <a:r>
                        <a:rPr lang="ru-RU" sz="1600" dirty="0">
                          <a:latin typeface="Times New Roman" pitchFamily="18" charset="0"/>
                          <a:cs typeface="Times New Roman" pitchFamily="18" charset="0"/>
                        </a:rPr>
                        <a:t>100</a:t>
                      </a:r>
                    </a:p>
                  </a:txBody>
                  <a:tcPr marL="91444" marR="91444" marT="44335" marB="44335"/>
                </a:tc>
                <a:extLst>
                  <a:ext uri="{0D108BD9-81ED-4DB2-BD59-A6C34878D82A}">
                    <a16:rowId xmlns:a16="http://schemas.microsoft.com/office/drawing/2014/main" val="10002"/>
                  </a:ext>
                </a:extLst>
              </a:tr>
              <a:tr h="350429">
                <a:tc>
                  <a:txBody>
                    <a:bodyPr/>
                    <a:lstStyle/>
                    <a:p>
                      <a:r>
                        <a:rPr lang="ru-RU" sz="1400" dirty="0">
                          <a:latin typeface="Times New Roman" pitchFamily="18" charset="0"/>
                          <a:cs typeface="Times New Roman" pitchFamily="18" charset="0"/>
                        </a:rPr>
                        <a:t>Обеспечивающая подпрограмма</a:t>
                      </a:r>
                    </a:p>
                  </a:txBody>
                  <a:tcPr marL="91444" marR="91444" marT="44335" marB="44335"/>
                </a:tc>
                <a:tc>
                  <a:txBody>
                    <a:bodyPr/>
                    <a:lstStyle/>
                    <a:p>
                      <a:pPr algn="r"/>
                      <a:r>
                        <a:rPr lang="ru-RU" sz="1600" dirty="0">
                          <a:latin typeface="Times New Roman" pitchFamily="18" charset="0"/>
                          <a:cs typeface="Times New Roman" pitchFamily="18" charset="0"/>
                        </a:rPr>
                        <a:t>16,9</a:t>
                      </a:r>
                    </a:p>
                  </a:txBody>
                  <a:tcPr marL="91444" marR="91444" marT="44335" marB="44335"/>
                </a:tc>
                <a:tc>
                  <a:txBody>
                    <a:bodyPr/>
                    <a:lstStyle/>
                    <a:p>
                      <a:pPr algn="r"/>
                      <a:r>
                        <a:rPr lang="ru-RU" sz="1600" dirty="0">
                          <a:latin typeface="Times New Roman" pitchFamily="18" charset="0"/>
                          <a:cs typeface="Times New Roman" pitchFamily="18" charset="0"/>
                        </a:rPr>
                        <a:t>16,8</a:t>
                      </a:r>
                    </a:p>
                  </a:txBody>
                  <a:tcPr marL="91444" marR="91444" marT="44335" marB="44335"/>
                </a:tc>
                <a:tc>
                  <a:txBody>
                    <a:bodyPr/>
                    <a:lstStyle/>
                    <a:p>
                      <a:pPr algn="r"/>
                      <a:r>
                        <a:rPr lang="ru-RU" sz="1600" dirty="0">
                          <a:latin typeface="Times New Roman" pitchFamily="18" charset="0"/>
                          <a:cs typeface="Times New Roman" pitchFamily="18" charset="0"/>
                        </a:rPr>
                        <a:t>99,3</a:t>
                      </a:r>
                    </a:p>
                  </a:txBody>
                  <a:tcPr marL="91444" marR="91444" marT="44335" marB="44335"/>
                </a:tc>
                <a:extLst>
                  <a:ext uri="{0D108BD9-81ED-4DB2-BD59-A6C34878D82A}">
                    <a16:rowId xmlns:a16="http://schemas.microsoft.com/office/drawing/2014/main" val="2712676450"/>
                  </a:ext>
                </a:extLst>
              </a:tr>
              <a:tr h="607409">
                <a:tc>
                  <a:txBody>
                    <a:bodyPr/>
                    <a:lstStyle/>
                    <a:p>
                      <a:r>
                        <a:rPr lang="ru-RU" sz="1600" dirty="0">
                          <a:latin typeface="Times New Roman" pitchFamily="18" charset="0"/>
                          <a:cs typeface="Times New Roman" pitchFamily="18" charset="0"/>
                        </a:rPr>
                        <a:t>Муниципальная программа "Управление имуществом и муниципальными финансами"</a:t>
                      </a:r>
                    </a:p>
                  </a:txBody>
                  <a:tcPr marL="91444" marR="91444" marT="44335" marB="44335">
                    <a:solidFill>
                      <a:srgbClr val="00B0F0"/>
                    </a:solidFill>
                  </a:tcPr>
                </a:tc>
                <a:tc>
                  <a:txBody>
                    <a:bodyPr/>
                    <a:lstStyle/>
                    <a:p>
                      <a:pPr algn="r"/>
                      <a:r>
                        <a:rPr lang="ru-RU" sz="1600" dirty="0">
                          <a:latin typeface="Times New Roman" pitchFamily="18" charset="0"/>
                          <a:cs typeface="Times New Roman" pitchFamily="18" charset="0"/>
                        </a:rPr>
                        <a:t>638,0</a:t>
                      </a:r>
                    </a:p>
                  </a:txBody>
                  <a:tcPr marL="91444" marR="91444" marT="44335" marB="44335">
                    <a:solidFill>
                      <a:srgbClr val="00B0F0"/>
                    </a:solidFill>
                  </a:tcPr>
                </a:tc>
                <a:tc>
                  <a:txBody>
                    <a:bodyPr/>
                    <a:lstStyle/>
                    <a:p>
                      <a:pPr algn="r"/>
                      <a:r>
                        <a:rPr lang="ru-RU" sz="1600" dirty="0">
                          <a:latin typeface="Times New Roman" pitchFamily="18" charset="0"/>
                          <a:cs typeface="Times New Roman" pitchFamily="18" charset="0"/>
                        </a:rPr>
                        <a:t>597,0</a:t>
                      </a:r>
                    </a:p>
                  </a:txBody>
                  <a:tcPr marL="91444" marR="91444" marT="44335" marB="44335">
                    <a:solidFill>
                      <a:srgbClr val="00B0F0"/>
                    </a:solidFill>
                  </a:tcPr>
                </a:tc>
                <a:tc>
                  <a:txBody>
                    <a:bodyPr/>
                    <a:lstStyle/>
                    <a:p>
                      <a:pPr algn="r"/>
                      <a:r>
                        <a:rPr lang="ru-RU" sz="1600" dirty="0">
                          <a:latin typeface="Times New Roman" pitchFamily="18" charset="0"/>
                          <a:cs typeface="Times New Roman" pitchFamily="18" charset="0"/>
                        </a:rPr>
                        <a:t>93,6</a:t>
                      </a:r>
                    </a:p>
                  </a:txBody>
                  <a:tcPr marL="91444" marR="91444" marT="44335" marB="44335">
                    <a:solidFill>
                      <a:srgbClr val="00B0F0"/>
                    </a:solidFill>
                  </a:tcPr>
                </a:tc>
                <a:extLst>
                  <a:ext uri="{0D108BD9-81ED-4DB2-BD59-A6C34878D82A}">
                    <a16:rowId xmlns:a16="http://schemas.microsoft.com/office/drawing/2014/main" val="10003"/>
                  </a:ext>
                </a:extLst>
              </a:tr>
              <a:tr h="350429">
                <a:tc>
                  <a:txBody>
                    <a:bodyPr/>
                    <a:lstStyle/>
                    <a:p>
                      <a:r>
                        <a:rPr lang="ru-RU" sz="1400" dirty="0">
                          <a:latin typeface="Times New Roman" pitchFamily="18" charset="0"/>
                          <a:cs typeface="Times New Roman" pitchFamily="18" charset="0"/>
                        </a:rPr>
                        <a:t>Подпрограмма "Эффективное управление имущественным комплексом"</a:t>
                      </a:r>
                    </a:p>
                  </a:txBody>
                  <a:tcPr marL="91444" marR="91444" marT="44335" marB="44335"/>
                </a:tc>
                <a:tc>
                  <a:txBody>
                    <a:bodyPr/>
                    <a:lstStyle/>
                    <a:p>
                      <a:pPr algn="r"/>
                      <a:r>
                        <a:rPr lang="ru-RU" sz="1600" dirty="0">
                          <a:latin typeface="Times New Roman" pitchFamily="18" charset="0"/>
                          <a:cs typeface="Times New Roman" pitchFamily="18" charset="0"/>
                        </a:rPr>
                        <a:t>90,4</a:t>
                      </a:r>
                    </a:p>
                  </a:txBody>
                  <a:tcPr marL="91444" marR="91444" marT="44335" marB="44335"/>
                </a:tc>
                <a:tc>
                  <a:txBody>
                    <a:bodyPr/>
                    <a:lstStyle/>
                    <a:p>
                      <a:pPr algn="r"/>
                      <a:r>
                        <a:rPr lang="ru-RU" sz="1600" dirty="0">
                          <a:latin typeface="Times New Roman" pitchFamily="18" charset="0"/>
                          <a:cs typeface="Times New Roman" pitchFamily="18" charset="0"/>
                        </a:rPr>
                        <a:t>86,0</a:t>
                      </a:r>
                    </a:p>
                  </a:txBody>
                  <a:tcPr marL="91444" marR="91444" marT="44335" marB="44335"/>
                </a:tc>
                <a:tc>
                  <a:txBody>
                    <a:bodyPr/>
                    <a:lstStyle/>
                    <a:p>
                      <a:pPr algn="r"/>
                      <a:r>
                        <a:rPr lang="ru-RU" sz="1600" dirty="0">
                          <a:latin typeface="Times New Roman" pitchFamily="18" charset="0"/>
                          <a:cs typeface="Times New Roman" pitchFamily="18" charset="0"/>
                        </a:rPr>
                        <a:t>95,1</a:t>
                      </a:r>
                    </a:p>
                  </a:txBody>
                  <a:tcPr marL="91444" marR="91444" marT="44335" marB="44335"/>
                </a:tc>
                <a:extLst>
                  <a:ext uri="{0D108BD9-81ED-4DB2-BD59-A6C34878D82A}">
                    <a16:rowId xmlns:a16="http://schemas.microsoft.com/office/drawing/2014/main" val="10004"/>
                  </a:ext>
                </a:extLst>
              </a:tr>
              <a:tr h="3504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a:latin typeface="Times New Roman" pitchFamily="18" charset="0"/>
                          <a:cs typeface="Times New Roman" pitchFamily="18" charset="0"/>
                        </a:rPr>
                        <a:t>Подпрограмма "Управление муниципальным долгом"</a:t>
                      </a:r>
                    </a:p>
                  </a:txBody>
                  <a:tcPr marL="91444" marR="91444" marT="44335" marB="44335"/>
                </a:tc>
                <a:tc>
                  <a:txBody>
                    <a:bodyPr/>
                    <a:lstStyle/>
                    <a:p>
                      <a:pPr algn="r"/>
                      <a:r>
                        <a:rPr lang="ru-RU" sz="1600" dirty="0">
                          <a:latin typeface="Times New Roman" pitchFamily="18" charset="0"/>
                          <a:cs typeface="Times New Roman" pitchFamily="18" charset="0"/>
                        </a:rPr>
                        <a:t>0,2</a:t>
                      </a:r>
                    </a:p>
                  </a:txBody>
                  <a:tcPr marL="91444" marR="91444" marT="44335" marB="44335"/>
                </a:tc>
                <a:tc>
                  <a:txBody>
                    <a:bodyPr/>
                    <a:lstStyle/>
                    <a:p>
                      <a:pPr algn="r"/>
                      <a:r>
                        <a:rPr lang="ru-RU" sz="1600" dirty="0">
                          <a:latin typeface="Times New Roman" pitchFamily="18" charset="0"/>
                          <a:cs typeface="Times New Roman" pitchFamily="18" charset="0"/>
                        </a:rPr>
                        <a:t>0,2</a:t>
                      </a:r>
                    </a:p>
                  </a:txBody>
                  <a:tcPr marL="91444" marR="91444" marT="44335" marB="44335"/>
                </a:tc>
                <a:tc>
                  <a:txBody>
                    <a:bodyPr/>
                    <a:lstStyle/>
                    <a:p>
                      <a:pPr algn="r"/>
                      <a:r>
                        <a:rPr lang="ru-RU" sz="1600" dirty="0">
                          <a:latin typeface="Times New Roman" pitchFamily="18" charset="0"/>
                          <a:cs typeface="Times New Roman" pitchFamily="18" charset="0"/>
                        </a:rPr>
                        <a:t>100</a:t>
                      </a:r>
                    </a:p>
                  </a:txBody>
                  <a:tcPr marL="91444" marR="91444" marT="44335" marB="44335"/>
                </a:tc>
                <a:extLst>
                  <a:ext uri="{0D108BD9-81ED-4DB2-BD59-A6C34878D82A}">
                    <a16:rowId xmlns:a16="http://schemas.microsoft.com/office/drawing/2014/main" val="10005"/>
                  </a:ext>
                </a:extLst>
              </a:tr>
              <a:tr h="350429">
                <a:tc>
                  <a:txBody>
                    <a:bodyPr/>
                    <a:lstStyle/>
                    <a:p>
                      <a:r>
                        <a:rPr lang="ru-RU" sz="1400" dirty="0">
                          <a:latin typeface="Times New Roman" pitchFamily="18" charset="0"/>
                          <a:cs typeface="Times New Roman" pitchFamily="18" charset="0"/>
                        </a:rPr>
                        <a:t>Обеспечивающая подпрограмма</a:t>
                      </a:r>
                    </a:p>
                  </a:txBody>
                  <a:tcPr marL="91444" marR="91444" marT="44335" marB="44335"/>
                </a:tc>
                <a:tc>
                  <a:txBody>
                    <a:bodyPr/>
                    <a:lstStyle/>
                    <a:p>
                      <a:pPr algn="r"/>
                      <a:r>
                        <a:rPr lang="ru-RU" sz="1600" dirty="0">
                          <a:latin typeface="Times New Roman" pitchFamily="18" charset="0"/>
                          <a:cs typeface="Times New Roman" pitchFamily="18" charset="0"/>
                        </a:rPr>
                        <a:t>547,4</a:t>
                      </a:r>
                    </a:p>
                  </a:txBody>
                  <a:tcPr marL="91444" marR="91444" marT="44335" marB="44335"/>
                </a:tc>
                <a:tc>
                  <a:txBody>
                    <a:bodyPr/>
                    <a:lstStyle/>
                    <a:p>
                      <a:pPr algn="r"/>
                      <a:r>
                        <a:rPr lang="ru-RU" sz="1600" dirty="0">
                          <a:latin typeface="Times New Roman" pitchFamily="18" charset="0"/>
                          <a:cs typeface="Times New Roman" pitchFamily="18" charset="0"/>
                        </a:rPr>
                        <a:t>510,8</a:t>
                      </a:r>
                    </a:p>
                  </a:txBody>
                  <a:tcPr marL="91444" marR="91444" marT="44335" marB="44335"/>
                </a:tc>
                <a:tc>
                  <a:txBody>
                    <a:bodyPr/>
                    <a:lstStyle/>
                    <a:p>
                      <a:pPr algn="r"/>
                      <a:r>
                        <a:rPr lang="ru-RU" sz="1600" dirty="0">
                          <a:latin typeface="Times New Roman" pitchFamily="18" charset="0"/>
                          <a:cs typeface="Times New Roman" pitchFamily="18" charset="0"/>
                        </a:rPr>
                        <a:t>93,3</a:t>
                      </a:r>
                    </a:p>
                  </a:txBody>
                  <a:tcPr marL="91444" marR="91444" marT="44335" marB="44335"/>
                </a:tc>
                <a:extLst>
                  <a:ext uri="{0D108BD9-81ED-4DB2-BD59-A6C34878D82A}">
                    <a16:rowId xmlns:a16="http://schemas.microsoft.com/office/drawing/2014/main" val="10006"/>
                  </a:ext>
                </a:extLst>
              </a:tr>
              <a:tr h="6074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a:latin typeface="Times New Roman" pitchFamily="18" charset="0"/>
                          <a:cs typeface="Times New Roman" pitchFamily="18" charset="0"/>
                        </a:rPr>
                        <a:t>Муниципальная программа "Развитие институтов гражданского общества, повышение эффективности местного самоуправления и реализации молодежной политики"</a:t>
                      </a:r>
                    </a:p>
                  </a:txBody>
                  <a:tcPr marL="91444" marR="91444" marT="44335" marB="44335">
                    <a:solidFill>
                      <a:srgbClr val="00B0F0"/>
                    </a:solidFill>
                  </a:tcPr>
                </a:tc>
                <a:tc>
                  <a:txBody>
                    <a:bodyPr/>
                    <a:lstStyle/>
                    <a:p>
                      <a:pPr algn="r"/>
                      <a:r>
                        <a:rPr lang="ru-RU" sz="1600" dirty="0">
                          <a:latin typeface="Times New Roman" pitchFamily="18" charset="0"/>
                          <a:cs typeface="Times New Roman" pitchFamily="18" charset="0"/>
                        </a:rPr>
                        <a:t>111,4</a:t>
                      </a:r>
                    </a:p>
                  </a:txBody>
                  <a:tcPr marL="91444" marR="91444" marT="44335" marB="44335">
                    <a:solidFill>
                      <a:srgbClr val="00B0F0"/>
                    </a:solidFill>
                  </a:tcPr>
                </a:tc>
                <a:tc>
                  <a:txBody>
                    <a:bodyPr/>
                    <a:lstStyle/>
                    <a:p>
                      <a:pPr algn="r"/>
                      <a:r>
                        <a:rPr lang="ru-RU" sz="1600" dirty="0">
                          <a:latin typeface="Times New Roman" pitchFamily="18" charset="0"/>
                          <a:cs typeface="Times New Roman" pitchFamily="18" charset="0"/>
                        </a:rPr>
                        <a:t>103,7</a:t>
                      </a:r>
                    </a:p>
                  </a:txBody>
                  <a:tcPr marL="91444" marR="91444" marT="44335" marB="44335">
                    <a:solidFill>
                      <a:srgbClr val="00B0F0"/>
                    </a:solidFill>
                  </a:tcPr>
                </a:tc>
                <a:tc>
                  <a:txBody>
                    <a:bodyPr/>
                    <a:lstStyle/>
                    <a:p>
                      <a:pPr algn="r"/>
                      <a:r>
                        <a:rPr lang="ru-RU" sz="1600" dirty="0">
                          <a:latin typeface="Times New Roman" pitchFamily="18" charset="0"/>
                          <a:cs typeface="Times New Roman" pitchFamily="18" charset="0"/>
                        </a:rPr>
                        <a:t>93,1</a:t>
                      </a:r>
                    </a:p>
                  </a:txBody>
                  <a:tcPr marL="91444" marR="91444" marT="44335" marB="44335">
                    <a:solidFill>
                      <a:srgbClr val="00B0F0"/>
                    </a:solidFill>
                  </a:tcPr>
                </a:tc>
                <a:extLst>
                  <a:ext uri="{0D108BD9-81ED-4DB2-BD59-A6C34878D82A}">
                    <a16:rowId xmlns:a16="http://schemas.microsoft.com/office/drawing/2014/main" val="10009"/>
                  </a:ext>
                </a:extLst>
              </a:tr>
              <a:tr h="768022">
                <a:tc>
                  <a:txBody>
                    <a:bodyPr/>
                    <a:lstStyle/>
                    <a:p>
                      <a:r>
                        <a:rPr lang="ru-RU" sz="1400" dirty="0">
                          <a:latin typeface="Times New Roman" pitchFamily="18" charset="0"/>
                          <a:cs typeface="Times New Roman" pitchFamily="18" charset="0"/>
                        </a:rPr>
                        <a:t>Подпрограмма "Развитие системы информирования населения о деятельности органов местного самоуправления городских округов Московской области, создание доступной современной медиасреды"</a:t>
                      </a:r>
                    </a:p>
                  </a:txBody>
                  <a:tcPr marL="91444" marR="91444" marT="44335" marB="44335"/>
                </a:tc>
                <a:tc>
                  <a:txBody>
                    <a:bodyPr/>
                    <a:lstStyle/>
                    <a:p>
                      <a:pPr algn="r"/>
                      <a:r>
                        <a:rPr lang="ru-RU" sz="1600" dirty="0">
                          <a:latin typeface="Times New Roman" pitchFamily="18" charset="0"/>
                          <a:cs typeface="Times New Roman" pitchFamily="18" charset="0"/>
                        </a:rPr>
                        <a:t>3,2</a:t>
                      </a:r>
                    </a:p>
                  </a:txBody>
                  <a:tcPr marL="91444" marR="91444" marT="44335" marB="44335"/>
                </a:tc>
                <a:tc>
                  <a:txBody>
                    <a:bodyPr/>
                    <a:lstStyle/>
                    <a:p>
                      <a:pPr algn="r"/>
                      <a:r>
                        <a:rPr lang="ru-RU" sz="1600" dirty="0">
                          <a:latin typeface="Times New Roman" pitchFamily="18" charset="0"/>
                          <a:cs typeface="Times New Roman" pitchFamily="18" charset="0"/>
                        </a:rPr>
                        <a:t>2,1</a:t>
                      </a:r>
                    </a:p>
                  </a:txBody>
                  <a:tcPr marL="91444" marR="91444" marT="44335" marB="44335"/>
                </a:tc>
                <a:tc>
                  <a:txBody>
                    <a:bodyPr/>
                    <a:lstStyle/>
                    <a:p>
                      <a:pPr algn="r"/>
                      <a:r>
                        <a:rPr lang="ru-RU" sz="1600" dirty="0">
                          <a:latin typeface="Times New Roman" pitchFamily="18" charset="0"/>
                          <a:cs typeface="Times New Roman" pitchFamily="18" charset="0"/>
                        </a:rPr>
                        <a:t>66,3</a:t>
                      </a:r>
                    </a:p>
                  </a:txBody>
                  <a:tcPr marL="91444" marR="91444" marT="44335" marB="44335"/>
                </a:tc>
                <a:extLst>
                  <a:ext uri="{0D108BD9-81ED-4DB2-BD59-A6C34878D82A}">
                    <a16:rowId xmlns:a16="http://schemas.microsoft.com/office/drawing/2014/main" val="10010"/>
                  </a:ext>
                </a:extLst>
              </a:tr>
              <a:tr h="350429">
                <a:tc>
                  <a:txBody>
                    <a:bodyPr/>
                    <a:lstStyle/>
                    <a:p>
                      <a:r>
                        <a:rPr lang="ru-RU" sz="1400" dirty="0">
                          <a:latin typeface="Times New Roman" pitchFamily="18" charset="0"/>
                          <a:cs typeface="Times New Roman" pitchFamily="18" charset="0"/>
                        </a:rPr>
                        <a:t>Подпрограмма "Эффективное местное самоуправление"</a:t>
                      </a:r>
                    </a:p>
                  </a:txBody>
                  <a:tcPr marL="91444" marR="91444" marT="44335" marB="44335"/>
                </a:tc>
                <a:tc>
                  <a:txBody>
                    <a:bodyPr/>
                    <a:lstStyle/>
                    <a:p>
                      <a:pPr algn="r"/>
                      <a:r>
                        <a:rPr lang="ru-RU" sz="1600" dirty="0">
                          <a:latin typeface="Times New Roman" pitchFamily="18" charset="0"/>
                          <a:cs typeface="Times New Roman" pitchFamily="18" charset="0"/>
                        </a:rPr>
                        <a:t>68,4</a:t>
                      </a:r>
                    </a:p>
                  </a:txBody>
                  <a:tcPr marL="91444" marR="91444" marT="44335" marB="44335"/>
                </a:tc>
                <a:tc>
                  <a:txBody>
                    <a:bodyPr/>
                    <a:lstStyle/>
                    <a:p>
                      <a:pPr algn="r"/>
                      <a:r>
                        <a:rPr lang="ru-RU" sz="1600" dirty="0">
                          <a:latin typeface="Times New Roman" pitchFamily="18" charset="0"/>
                          <a:cs typeface="Times New Roman" pitchFamily="18" charset="0"/>
                        </a:rPr>
                        <a:t>62,3</a:t>
                      </a:r>
                    </a:p>
                  </a:txBody>
                  <a:tcPr marL="91444" marR="91444" marT="44335" marB="44335"/>
                </a:tc>
                <a:tc>
                  <a:txBody>
                    <a:bodyPr/>
                    <a:lstStyle/>
                    <a:p>
                      <a:pPr algn="r"/>
                      <a:r>
                        <a:rPr lang="ru-RU" sz="1600" dirty="0">
                          <a:latin typeface="Times New Roman" pitchFamily="18" charset="0"/>
                          <a:cs typeface="Times New Roman" pitchFamily="18" charset="0"/>
                        </a:rPr>
                        <a:t>91,1</a:t>
                      </a:r>
                    </a:p>
                  </a:txBody>
                  <a:tcPr marL="91444" marR="91444" marT="44335" marB="44335"/>
                </a:tc>
                <a:extLst>
                  <a:ext uri="{0D108BD9-81ED-4DB2-BD59-A6C34878D82A}">
                    <a16:rowId xmlns:a16="http://schemas.microsoft.com/office/drawing/2014/main" val="10011"/>
                  </a:ext>
                </a:extLst>
              </a:tr>
              <a:tr h="350429">
                <a:tc>
                  <a:txBody>
                    <a:bodyPr/>
                    <a:lstStyle/>
                    <a:p>
                      <a:r>
                        <a:rPr lang="ru-RU" sz="1400" dirty="0">
                          <a:latin typeface="Times New Roman" pitchFamily="18" charset="0"/>
                          <a:cs typeface="Times New Roman" pitchFamily="18" charset="0"/>
                        </a:rPr>
                        <a:t>Подпрограмма "Молодежь Подмосковья"</a:t>
                      </a:r>
                    </a:p>
                  </a:txBody>
                  <a:tcPr marL="91444" marR="91444" marT="44335" marB="44335"/>
                </a:tc>
                <a:tc>
                  <a:txBody>
                    <a:bodyPr/>
                    <a:lstStyle/>
                    <a:p>
                      <a:pPr algn="r"/>
                      <a:r>
                        <a:rPr lang="ru-RU" sz="1600" dirty="0">
                          <a:latin typeface="Times New Roman" pitchFamily="18" charset="0"/>
                          <a:cs typeface="Times New Roman" pitchFamily="18" charset="0"/>
                        </a:rPr>
                        <a:t>0,2</a:t>
                      </a:r>
                    </a:p>
                  </a:txBody>
                  <a:tcPr marL="91444" marR="91444" marT="44335" marB="44335"/>
                </a:tc>
                <a:tc>
                  <a:txBody>
                    <a:bodyPr/>
                    <a:lstStyle/>
                    <a:p>
                      <a:pPr algn="r"/>
                      <a:r>
                        <a:rPr lang="ru-RU" sz="1600" dirty="0">
                          <a:latin typeface="Times New Roman" pitchFamily="18" charset="0"/>
                          <a:cs typeface="Times New Roman" pitchFamily="18" charset="0"/>
                        </a:rPr>
                        <a:t>0,2</a:t>
                      </a:r>
                    </a:p>
                  </a:txBody>
                  <a:tcPr marL="91444" marR="91444" marT="44335" marB="44335"/>
                </a:tc>
                <a:tc>
                  <a:txBody>
                    <a:bodyPr/>
                    <a:lstStyle/>
                    <a:p>
                      <a:pPr algn="r"/>
                      <a:r>
                        <a:rPr lang="ru-RU" sz="1600" dirty="0">
                          <a:latin typeface="Times New Roman" pitchFamily="18" charset="0"/>
                          <a:cs typeface="Times New Roman" pitchFamily="18" charset="0"/>
                        </a:rPr>
                        <a:t>100</a:t>
                      </a:r>
                    </a:p>
                  </a:txBody>
                  <a:tcPr marL="91444" marR="91444" marT="44335" marB="44335"/>
                </a:tc>
                <a:extLst>
                  <a:ext uri="{0D108BD9-81ED-4DB2-BD59-A6C34878D82A}">
                    <a16:rowId xmlns:a16="http://schemas.microsoft.com/office/drawing/2014/main" val="10012"/>
                  </a:ext>
                </a:extLst>
              </a:tr>
              <a:tr h="543164">
                <a:tc>
                  <a:txBody>
                    <a:bodyPr/>
                    <a:lstStyle/>
                    <a:p>
                      <a:r>
                        <a:rPr lang="ru-RU" sz="1400" dirty="0">
                          <a:latin typeface="Times New Roman" pitchFamily="18" charset="0"/>
                          <a:cs typeface="Times New Roman" pitchFamily="18" charset="0"/>
                        </a:rPr>
                        <a:t>Подпрограмма "Развитие добровольчества (волонтерства) в городском округе Московской области"</a:t>
                      </a:r>
                    </a:p>
                  </a:txBody>
                  <a:tcPr marL="91444" marR="91444" marT="44335" marB="44335"/>
                </a:tc>
                <a:tc>
                  <a:txBody>
                    <a:bodyPr/>
                    <a:lstStyle/>
                    <a:p>
                      <a:pPr algn="r"/>
                      <a:r>
                        <a:rPr lang="ru-RU" sz="1600" dirty="0">
                          <a:latin typeface="Times New Roman" pitchFamily="18" charset="0"/>
                          <a:cs typeface="Times New Roman" pitchFamily="18" charset="0"/>
                        </a:rPr>
                        <a:t>0,9</a:t>
                      </a:r>
                    </a:p>
                  </a:txBody>
                  <a:tcPr marL="91444" marR="91444" marT="44335" marB="44335"/>
                </a:tc>
                <a:tc>
                  <a:txBody>
                    <a:bodyPr/>
                    <a:lstStyle/>
                    <a:p>
                      <a:pPr algn="r"/>
                      <a:r>
                        <a:rPr lang="ru-RU" sz="1600" dirty="0">
                          <a:latin typeface="Times New Roman" pitchFamily="18" charset="0"/>
                          <a:cs typeface="Times New Roman" pitchFamily="18" charset="0"/>
                        </a:rPr>
                        <a:t>0,9</a:t>
                      </a:r>
                    </a:p>
                  </a:txBody>
                  <a:tcPr marL="91444" marR="91444" marT="44335" marB="44335"/>
                </a:tc>
                <a:tc>
                  <a:txBody>
                    <a:bodyPr/>
                    <a:lstStyle/>
                    <a:p>
                      <a:pPr algn="r"/>
                      <a:r>
                        <a:rPr lang="ru-RU" sz="1600" dirty="0">
                          <a:latin typeface="Times New Roman" pitchFamily="18" charset="0"/>
                          <a:cs typeface="Times New Roman" pitchFamily="18" charset="0"/>
                        </a:rPr>
                        <a:t>100</a:t>
                      </a:r>
                    </a:p>
                  </a:txBody>
                  <a:tcPr marL="91444" marR="91444" marT="44335" marB="44335"/>
                </a:tc>
                <a:extLst>
                  <a:ext uri="{0D108BD9-81ED-4DB2-BD59-A6C34878D82A}">
                    <a16:rowId xmlns:a16="http://schemas.microsoft.com/office/drawing/2014/main" val="1477201077"/>
                  </a:ext>
                </a:extLst>
              </a:tr>
              <a:tr h="373392">
                <a:tc>
                  <a:txBody>
                    <a:bodyPr/>
                    <a:lstStyle/>
                    <a:p>
                      <a:r>
                        <a:rPr lang="ru-RU" sz="1400" dirty="0">
                          <a:latin typeface="Times New Roman" pitchFamily="18" charset="0"/>
                          <a:cs typeface="Times New Roman" pitchFamily="18" charset="0"/>
                        </a:rPr>
                        <a:t>Обеспечивающая подпрограмма</a:t>
                      </a:r>
                    </a:p>
                  </a:txBody>
                  <a:tcPr marL="91444" marR="91444" marT="44335" marB="44335"/>
                </a:tc>
                <a:tc>
                  <a:txBody>
                    <a:bodyPr/>
                    <a:lstStyle/>
                    <a:p>
                      <a:pPr algn="r"/>
                      <a:r>
                        <a:rPr lang="ru-RU" sz="1600" dirty="0">
                          <a:latin typeface="Times New Roman" pitchFamily="18" charset="0"/>
                          <a:cs typeface="Times New Roman" pitchFamily="18" charset="0"/>
                        </a:rPr>
                        <a:t>38,7</a:t>
                      </a:r>
                    </a:p>
                  </a:txBody>
                  <a:tcPr marL="91444" marR="91444" marT="44335" marB="44335"/>
                </a:tc>
                <a:tc>
                  <a:txBody>
                    <a:bodyPr/>
                    <a:lstStyle/>
                    <a:p>
                      <a:pPr algn="r"/>
                      <a:r>
                        <a:rPr lang="ru-RU" sz="1600" dirty="0">
                          <a:latin typeface="Times New Roman" pitchFamily="18" charset="0"/>
                          <a:cs typeface="Times New Roman" pitchFamily="18" charset="0"/>
                        </a:rPr>
                        <a:t>38,2</a:t>
                      </a:r>
                    </a:p>
                  </a:txBody>
                  <a:tcPr marL="91444" marR="91444" marT="44335" marB="44335"/>
                </a:tc>
                <a:tc>
                  <a:txBody>
                    <a:bodyPr/>
                    <a:lstStyle/>
                    <a:p>
                      <a:pPr algn="r"/>
                      <a:r>
                        <a:rPr lang="ru-RU" sz="1600" dirty="0">
                          <a:latin typeface="Times New Roman" pitchFamily="18" charset="0"/>
                          <a:cs typeface="Times New Roman" pitchFamily="18" charset="0"/>
                        </a:rPr>
                        <a:t>98,6</a:t>
                      </a:r>
                    </a:p>
                  </a:txBody>
                  <a:tcPr marL="91444" marR="91444" marT="44335" marB="44335"/>
                </a:tc>
                <a:extLst>
                  <a:ext uri="{0D108BD9-81ED-4DB2-BD59-A6C34878D82A}">
                    <a16:rowId xmlns:a16="http://schemas.microsoft.com/office/drawing/2014/main" val="1266608309"/>
                  </a:ext>
                </a:extLst>
              </a:tr>
            </a:tbl>
          </a:graphicData>
        </a:graphic>
      </p:graphicFrame>
    </p:spTree>
    <p:extLst>
      <p:ext uri="{BB962C8B-B14F-4D97-AF65-F5344CB8AC3E}">
        <p14:creationId xmlns:p14="http://schemas.microsoft.com/office/powerpoint/2010/main" val="21598329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одержимое 3">
            <a:extLst>
              <a:ext uri="{FF2B5EF4-FFF2-40B4-BE49-F238E27FC236}">
                <a16:creationId xmlns:a16="http://schemas.microsoft.com/office/drawing/2014/main" id="{D5F618B5-C0CC-E290-8BA7-6F3D9D5642D2}"/>
              </a:ext>
            </a:extLst>
          </p:cNvPr>
          <p:cNvGraphicFramePr>
            <a:graphicFrameLocks/>
          </p:cNvGraphicFramePr>
          <p:nvPr>
            <p:extLst>
              <p:ext uri="{D42A27DB-BD31-4B8C-83A1-F6EECF244321}">
                <p14:modId xmlns:p14="http://schemas.microsoft.com/office/powerpoint/2010/main" val="573716128"/>
              </p:ext>
            </p:extLst>
          </p:nvPr>
        </p:nvGraphicFramePr>
        <p:xfrm>
          <a:off x="279133" y="231005"/>
          <a:ext cx="11675442" cy="6302961"/>
        </p:xfrm>
        <a:graphic>
          <a:graphicData uri="http://schemas.openxmlformats.org/drawingml/2006/table">
            <a:tbl>
              <a:tblPr firstRow="1" bandRow="1">
                <a:tableStyleId>{5C22544A-7EE6-4342-B048-85BDC9FD1C3A}</a:tableStyleId>
              </a:tblPr>
              <a:tblGrid>
                <a:gridCol w="7731388">
                  <a:extLst>
                    <a:ext uri="{9D8B030D-6E8A-4147-A177-3AD203B41FA5}">
                      <a16:colId xmlns:a16="http://schemas.microsoft.com/office/drawing/2014/main" val="20000"/>
                    </a:ext>
                  </a:extLst>
                </a:gridCol>
                <a:gridCol w="1208328">
                  <a:extLst>
                    <a:ext uri="{9D8B030D-6E8A-4147-A177-3AD203B41FA5}">
                      <a16:colId xmlns:a16="http://schemas.microsoft.com/office/drawing/2014/main" val="20001"/>
                    </a:ext>
                  </a:extLst>
                </a:gridCol>
                <a:gridCol w="1389577">
                  <a:extLst>
                    <a:ext uri="{9D8B030D-6E8A-4147-A177-3AD203B41FA5}">
                      <a16:colId xmlns:a16="http://schemas.microsoft.com/office/drawing/2014/main" val="20002"/>
                    </a:ext>
                  </a:extLst>
                </a:gridCol>
                <a:gridCol w="1346149">
                  <a:extLst>
                    <a:ext uri="{9D8B030D-6E8A-4147-A177-3AD203B41FA5}">
                      <a16:colId xmlns:a16="http://schemas.microsoft.com/office/drawing/2014/main" val="20003"/>
                    </a:ext>
                  </a:extLst>
                </a:gridCol>
              </a:tblGrid>
              <a:tr h="616403">
                <a:tc>
                  <a:txBody>
                    <a:bodyPr/>
                    <a:lstStyle/>
                    <a:p>
                      <a:pPr algn="ctr"/>
                      <a:r>
                        <a:rPr lang="ru-RU" sz="1700" dirty="0"/>
                        <a:t>Наименование программы</a:t>
                      </a:r>
                    </a:p>
                  </a:txBody>
                  <a:tcPr marL="91444" marR="91444" marT="44335" marB="44335"/>
                </a:tc>
                <a:tc>
                  <a:txBody>
                    <a:bodyPr/>
                    <a:lstStyle/>
                    <a:p>
                      <a:pPr algn="ctr"/>
                      <a:r>
                        <a:rPr lang="ru-RU" sz="1400" dirty="0"/>
                        <a:t>План на 2024 год</a:t>
                      </a:r>
                    </a:p>
                  </a:txBody>
                  <a:tcPr marL="91444" marR="91444" marT="44335" marB="44335"/>
                </a:tc>
                <a:tc>
                  <a:txBody>
                    <a:bodyPr/>
                    <a:lstStyle/>
                    <a:p>
                      <a:pPr algn="ctr"/>
                      <a:r>
                        <a:rPr lang="ru-RU" sz="1400" dirty="0"/>
                        <a:t>Исполнено</a:t>
                      </a:r>
                      <a:r>
                        <a:rPr lang="ru-RU" sz="1400" baseline="0" dirty="0"/>
                        <a:t> в 2024 году</a:t>
                      </a:r>
                      <a:endParaRPr lang="ru-RU" sz="1400" dirty="0"/>
                    </a:p>
                  </a:txBody>
                  <a:tcPr marL="91444" marR="91444" marT="44335" marB="4433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a:t>Процент исполнения (%)</a:t>
                      </a:r>
                    </a:p>
                  </a:txBody>
                  <a:tcPr marL="91444" marR="91444" marT="44335" marB="44335"/>
                </a:tc>
                <a:extLst>
                  <a:ext uri="{0D108BD9-81ED-4DB2-BD59-A6C34878D82A}">
                    <a16:rowId xmlns:a16="http://schemas.microsoft.com/office/drawing/2014/main" val="10000"/>
                  </a:ext>
                </a:extLst>
              </a:tr>
              <a:tr h="613840">
                <a:tc>
                  <a:txBody>
                    <a:bodyPr/>
                    <a:lstStyle/>
                    <a:p>
                      <a:r>
                        <a:rPr lang="ru-RU" sz="1600" dirty="0">
                          <a:latin typeface="Times New Roman" pitchFamily="18" charset="0"/>
                          <a:cs typeface="Times New Roman" pitchFamily="18" charset="0"/>
                        </a:rPr>
                        <a:t>Муниципальная программа "Развитие и функционирование дорожно-транспортного комплекса"</a:t>
                      </a:r>
                    </a:p>
                  </a:txBody>
                  <a:tcPr marL="91444" marR="91444" marT="44335" marB="44335">
                    <a:solidFill>
                      <a:srgbClr val="00B0F0"/>
                    </a:solidFill>
                  </a:tcPr>
                </a:tc>
                <a:tc>
                  <a:txBody>
                    <a:bodyPr/>
                    <a:lstStyle/>
                    <a:p>
                      <a:pPr algn="r"/>
                      <a:r>
                        <a:rPr lang="ru-RU" sz="1600" dirty="0">
                          <a:latin typeface="Times New Roman" pitchFamily="18" charset="0"/>
                          <a:cs typeface="Times New Roman" pitchFamily="18" charset="0"/>
                        </a:rPr>
                        <a:t>959,6</a:t>
                      </a:r>
                    </a:p>
                  </a:txBody>
                  <a:tcPr marL="91444" marR="91444" marT="44335" marB="44335">
                    <a:solidFill>
                      <a:srgbClr val="00B0F0"/>
                    </a:solidFill>
                  </a:tcPr>
                </a:tc>
                <a:tc>
                  <a:txBody>
                    <a:bodyPr/>
                    <a:lstStyle/>
                    <a:p>
                      <a:pPr algn="r"/>
                      <a:r>
                        <a:rPr lang="ru-RU" sz="1600" dirty="0">
                          <a:latin typeface="Times New Roman" pitchFamily="18" charset="0"/>
                          <a:cs typeface="Times New Roman" pitchFamily="18" charset="0"/>
                        </a:rPr>
                        <a:t>660,2</a:t>
                      </a:r>
                    </a:p>
                  </a:txBody>
                  <a:tcPr marL="91444" marR="91444" marT="44335" marB="44335">
                    <a:solidFill>
                      <a:srgbClr val="00B0F0"/>
                    </a:solidFill>
                  </a:tcPr>
                </a:tc>
                <a:tc>
                  <a:txBody>
                    <a:bodyPr/>
                    <a:lstStyle/>
                    <a:p>
                      <a:pPr algn="r"/>
                      <a:r>
                        <a:rPr lang="ru-RU" sz="1600" dirty="0">
                          <a:latin typeface="Times New Roman" pitchFamily="18" charset="0"/>
                          <a:cs typeface="Times New Roman" pitchFamily="18" charset="0"/>
                        </a:rPr>
                        <a:t>68,8</a:t>
                      </a:r>
                    </a:p>
                  </a:txBody>
                  <a:tcPr marL="91444" marR="91444" marT="44335" marB="44335">
                    <a:solidFill>
                      <a:srgbClr val="00B0F0"/>
                    </a:solidFill>
                  </a:tcPr>
                </a:tc>
                <a:extLst>
                  <a:ext uri="{0D108BD9-81ED-4DB2-BD59-A6C34878D82A}">
                    <a16:rowId xmlns:a16="http://schemas.microsoft.com/office/drawing/2014/main" val="10001"/>
                  </a:ext>
                </a:extLst>
              </a:tr>
              <a:tr h="373224">
                <a:tc>
                  <a:txBody>
                    <a:bodyPr/>
                    <a:lstStyle/>
                    <a:p>
                      <a:r>
                        <a:rPr lang="ru-RU" sz="1400" dirty="0">
                          <a:latin typeface="Times New Roman" pitchFamily="18" charset="0"/>
                          <a:cs typeface="Times New Roman" pitchFamily="18" charset="0"/>
                        </a:rPr>
                        <a:t>Подпрограмма "Пассажирский транспорт общего пользования"</a:t>
                      </a:r>
                    </a:p>
                  </a:txBody>
                  <a:tcPr marL="91444" marR="91444" marT="44335" marB="44335"/>
                </a:tc>
                <a:tc>
                  <a:txBody>
                    <a:bodyPr/>
                    <a:lstStyle/>
                    <a:p>
                      <a:pPr algn="r"/>
                      <a:r>
                        <a:rPr lang="ru-RU" sz="1600" dirty="0">
                          <a:latin typeface="Times New Roman" pitchFamily="18" charset="0"/>
                          <a:cs typeface="Times New Roman" pitchFamily="18" charset="0"/>
                        </a:rPr>
                        <a:t>100,9</a:t>
                      </a:r>
                    </a:p>
                  </a:txBody>
                  <a:tcPr marL="91444" marR="91444" marT="44335" marB="44335"/>
                </a:tc>
                <a:tc>
                  <a:txBody>
                    <a:bodyPr/>
                    <a:lstStyle/>
                    <a:p>
                      <a:pPr algn="r"/>
                      <a:r>
                        <a:rPr lang="ru-RU" sz="1600" dirty="0">
                          <a:latin typeface="Times New Roman" pitchFamily="18" charset="0"/>
                          <a:cs typeface="Times New Roman" pitchFamily="18" charset="0"/>
                        </a:rPr>
                        <a:t>87,7</a:t>
                      </a:r>
                    </a:p>
                  </a:txBody>
                  <a:tcPr marL="91444" marR="91444" marT="44335" marB="44335"/>
                </a:tc>
                <a:tc>
                  <a:txBody>
                    <a:bodyPr/>
                    <a:lstStyle/>
                    <a:p>
                      <a:pPr algn="r"/>
                      <a:r>
                        <a:rPr lang="ru-RU" sz="1600" dirty="0">
                          <a:latin typeface="Times New Roman" pitchFamily="18" charset="0"/>
                          <a:cs typeface="Times New Roman" pitchFamily="18" charset="0"/>
                        </a:rPr>
                        <a:t>86,9</a:t>
                      </a:r>
                    </a:p>
                  </a:txBody>
                  <a:tcPr marL="91444" marR="91444" marT="44335" marB="44335"/>
                </a:tc>
                <a:extLst>
                  <a:ext uri="{0D108BD9-81ED-4DB2-BD59-A6C34878D82A}">
                    <a16:rowId xmlns:a16="http://schemas.microsoft.com/office/drawing/2014/main" val="10002"/>
                  </a:ext>
                </a:extLst>
              </a:tr>
              <a:tr h="373224">
                <a:tc>
                  <a:txBody>
                    <a:bodyPr/>
                    <a:lstStyle/>
                    <a:p>
                      <a:r>
                        <a:rPr lang="ru-RU" sz="1400" dirty="0">
                          <a:latin typeface="Times New Roman" pitchFamily="18" charset="0"/>
                          <a:cs typeface="Times New Roman" pitchFamily="18" charset="0"/>
                        </a:rPr>
                        <a:t>Подпрограмма "Дороги Подмосковья"</a:t>
                      </a:r>
                    </a:p>
                  </a:txBody>
                  <a:tcPr marL="91444" marR="91444" marT="44335" marB="44335"/>
                </a:tc>
                <a:tc>
                  <a:txBody>
                    <a:bodyPr/>
                    <a:lstStyle/>
                    <a:p>
                      <a:pPr algn="r"/>
                      <a:r>
                        <a:rPr lang="ru-RU" sz="1600" dirty="0">
                          <a:latin typeface="Times New Roman" pitchFamily="18" charset="0"/>
                          <a:cs typeface="Times New Roman" pitchFamily="18" charset="0"/>
                        </a:rPr>
                        <a:t>858,7</a:t>
                      </a:r>
                    </a:p>
                  </a:txBody>
                  <a:tcPr marL="91444" marR="91444" marT="44335" marB="44335"/>
                </a:tc>
                <a:tc>
                  <a:txBody>
                    <a:bodyPr/>
                    <a:lstStyle/>
                    <a:p>
                      <a:pPr algn="r"/>
                      <a:r>
                        <a:rPr lang="ru-RU" sz="1600" dirty="0">
                          <a:latin typeface="Times New Roman" pitchFamily="18" charset="0"/>
                          <a:cs typeface="Times New Roman" pitchFamily="18" charset="0"/>
                        </a:rPr>
                        <a:t>572,5</a:t>
                      </a:r>
                    </a:p>
                  </a:txBody>
                  <a:tcPr marL="91444" marR="91444" marT="44335" marB="44335"/>
                </a:tc>
                <a:tc>
                  <a:txBody>
                    <a:bodyPr/>
                    <a:lstStyle/>
                    <a:p>
                      <a:pPr algn="r"/>
                      <a:r>
                        <a:rPr lang="ru-RU" sz="1600" dirty="0">
                          <a:latin typeface="Times New Roman" pitchFamily="18" charset="0"/>
                          <a:cs typeface="Times New Roman" pitchFamily="18" charset="0"/>
                        </a:rPr>
                        <a:t>66,7</a:t>
                      </a:r>
                    </a:p>
                  </a:txBody>
                  <a:tcPr marL="91444" marR="91444" marT="44335" marB="44335"/>
                </a:tc>
                <a:extLst>
                  <a:ext uri="{0D108BD9-81ED-4DB2-BD59-A6C34878D82A}">
                    <a16:rowId xmlns:a16="http://schemas.microsoft.com/office/drawing/2014/main" val="2712676450"/>
                  </a:ext>
                </a:extLst>
              </a:tr>
              <a:tr h="354139">
                <a:tc>
                  <a:txBody>
                    <a:bodyPr/>
                    <a:lstStyle/>
                    <a:p>
                      <a:r>
                        <a:rPr lang="ru-RU" sz="1600" dirty="0">
                          <a:latin typeface="Times New Roman" pitchFamily="18" charset="0"/>
                          <a:cs typeface="Times New Roman" pitchFamily="18" charset="0"/>
                        </a:rPr>
                        <a:t>Муниципальная программа "Цифровое муниципальное образование"</a:t>
                      </a:r>
                    </a:p>
                  </a:txBody>
                  <a:tcPr marL="91444" marR="91444" marT="44335" marB="44335">
                    <a:solidFill>
                      <a:srgbClr val="00B0F0"/>
                    </a:solidFill>
                  </a:tcPr>
                </a:tc>
                <a:tc>
                  <a:txBody>
                    <a:bodyPr/>
                    <a:lstStyle/>
                    <a:p>
                      <a:pPr algn="r"/>
                      <a:r>
                        <a:rPr lang="ru-RU" sz="1600" dirty="0">
                          <a:latin typeface="Times New Roman" pitchFamily="18" charset="0"/>
                          <a:cs typeface="Times New Roman" pitchFamily="18" charset="0"/>
                        </a:rPr>
                        <a:t>105,0</a:t>
                      </a:r>
                    </a:p>
                  </a:txBody>
                  <a:tcPr marL="91444" marR="91444" marT="44335" marB="44335">
                    <a:solidFill>
                      <a:srgbClr val="00B0F0"/>
                    </a:solidFill>
                  </a:tcPr>
                </a:tc>
                <a:tc>
                  <a:txBody>
                    <a:bodyPr/>
                    <a:lstStyle/>
                    <a:p>
                      <a:pPr algn="r"/>
                      <a:r>
                        <a:rPr lang="ru-RU" sz="1600" dirty="0">
                          <a:latin typeface="Times New Roman" pitchFamily="18" charset="0"/>
                          <a:cs typeface="Times New Roman" pitchFamily="18" charset="0"/>
                        </a:rPr>
                        <a:t>103,8</a:t>
                      </a:r>
                    </a:p>
                  </a:txBody>
                  <a:tcPr marL="91444" marR="91444" marT="44335" marB="44335">
                    <a:solidFill>
                      <a:srgbClr val="00B0F0"/>
                    </a:solidFill>
                  </a:tcPr>
                </a:tc>
                <a:tc>
                  <a:txBody>
                    <a:bodyPr/>
                    <a:lstStyle/>
                    <a:p>
                      <a:pPr algn="r"/>
                      <a:r>
                        <a:rPr lang="ru-RU" sz="1600" dirty="0">
                          <a:latin typeface="Times New Roman" pitchFamily="18" charset="0"/>
                          <a:cs typeface="Times New Roman" pitchFamily="18" charset="0"/>
                        </a:rPr>
                        <a:t>98,8</a:t>
                      </a:r>
                    </a:p>
                  </a:txBody>
                  <a:tcPr marL="91444" marR="91444" marT="44335" marB="44335">
                    <a:solidFill>
                      <a:srgbClr val="00B0F0"/>
                    </a:solidFill>
                  </a:tcPr>
                </a:tc>
                <a:extLst>
                  <a:ext uri="{0D108BD9-81ED-4DB2-BD59-A6C34878D82A}">
                    <a16:rowId xmlns:a16="http://schemas.microsoft.com/office/drawing/2014/main" val="10003"/>
                  </a:ext>
                </a:extLst>
              </a:tr>
              <a:tr h="776154">
                <a:tc>
                  <a:txBody>
                    <a:bodyPr/>
                    <a:lstStyle/>
                    <a:p>
                      <a:r>
                        <a:rPr lang="ru-RU" sz="1400" dirty="0">
                          <a:latin typeface="Times New Roman" pitchFamily="18" charset="0"/>
                          <a:cs typeface="Times New Roman" pitchFamily="18" charset="0"/>
                        </a:rPr>
                        <a:t>Подпрограмма "Повышение качества и доступности предоставления государственных и муниципальных услуг на базе многофункциональных центров предоставления государственных и муниципальных услуг"</a:t>
                      </a:r>
                    </a:p>
                  </a:txBody>
                  <a:tcPr marL="91444" marR="91444" marT="44335" marB="44335"/>
                </a:tc>
                <a:tc>
                  <a:txBody>
                    <a:bodyPr/>
                    <a:lstStyle/>
                    <a:p>
                      <a:pPr algn="r"/>
                      <a:r>
                        <a:rPr lang="ru-RU" sz="1600" dirty="0">
                          <a:latin typeface="Times New Roman" pitchFamily="18" charset="0"/>
                          <a:cs typeface="Times New Roman" pitchFamily="18" charset="0"/>
                        </a:rPr>
                        <a:t>4,2</a:t>
                      </a:r>
                    </a:p>
                  </a:txBody>
                  <a:tcPr marL="91444" marR="91444" marT="44335" marB="44335"/>
                </a:tc>
                <a:tc>
                  <a:txBody>
                    <a:bodyPr/>
                    <a:lstStyle/>
                    <a:p>
                      <a:pPr algn="r"/>
                      <a:r>
                        <a:rPr lang="ru-RU" sz="1600" dirty="0">
                          <a:latin typeface="Times New Roman" pitchFamily="18" charset="0"/>
                          <a:cs typeface="Times New Roman" pitchFamily="18" charset="0"/>
                        </a:rPr>
                        <a:t>4,2</a:t>
                      </a:r>
                    </a:p>
                  </a:txBody>
                  <a:tcPr marL="91444" marR="91444" marT="44335" marB="44335"/>
                </a:tc>
                <a:tc>
                  <a:txBody>
                    <a:bodyPr/>
                    <a:lstStyle/>
                    <a:p>
                      <a:pPr algn="r"/>
                      <a:r>
                        <a:rPr lang="ru-RU" sz="1600" dirty="0">
                          <a:latin typeface="Times New Roman" pitchFamily="18" charset="0"/>
                          <a:cs typeface="Times New Roman" pitchFamily="18" charset="0"/>
                        </a:rPr>
                        <a:t>100</a:t>
                      </a:r>
                    </a:p>
                  </a:txBody>
                  <a:tcPr marL="91444" marR="91444" marT="44335" marB="44335"/>
                </a:tc>
                <a:extLst>
                  <a:ext uri="{0D108BD9-81ED-4DB2-BD59-A6C34878D82A}">
                    <a16:rowId xmlns:a16="http://schemas.microsoft.com/office/drawing/2014/main" val="10004"/>
                  </a:ext>
                </a:extLst>
              </a:tr>
              <a:tr h="5489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a:latin typeface="Times New Roman" pitchFamily="18" charset="0"/>
                          <a:cs typeface="Times New Roman" pitchFamily="18" charset="0"/>
                        </a:rPr>
                        <a:t>Подпрограмма "Развитие информационной и технологической инфраструктуры экосистемы цифровой экономики муниципального образования Московской области"</a:t>
                      </a:r>
                    </a:p>
                  </a:txBody>
                  <a:tcPr marL="91444" marR="91444" marT="44335" marB="44335"/>
                </a:tc>
                <a:tc>
                  <a:txBody>
                    <a:bodyPr/>
                    <a:lstStyle/>
                    <a:p>
                      <a:pPr algn="r"/>
                      <a:r>
                        <a:rPr lang="ru-RU" sz="1600" dirty="0">
                          <a:latin typeface="Times New Roman" pitchFamily="18" charset="0"/>
                          <a:cs typeface="Times New Roman" pitchFamily="18" charset="0"/>
                        </a:rPr>
                        <a:t>18,9</a:t>
                      </a:r>
                    </a:p>
                  </a:txBody>
                  <a:tcPr marL="91444" marR="91444" marT="44335" marB="44335"/>
                </a:tc>
                <a:tc>
                  <a:txBody>
                    <a:bodyPr/>
                    <a:lstStyle/>
                    <a:p>
                      <a:pPr algn="r"/>
                      <a:r>
                        <a:rPr lang="ru-RU" sz="1600" dirty="0">
                          <a:latin typeface="Times New Roman" pitchFamily="18" charset="0"/>
                          <a:cs typeface="Times New Roman" pitchFamily="18" charset="0"/>
                        </a:rPr>
                        <a:t>18,3</a:t>
                      </a:r>
                    </a:p>
                  </a:txBody>
                  <a:tcPr marL="91444" marR="91444" marT="44335" marB="44335"/>
                </a:tc>
                <a:tc>
                  <a:txBody>
                    <a:bodyPr/>
                    <a:lstStyle/>
                    <a:p>
                      <a:pPr algn="r"/>
                      <a:r>
                        <a:rPr lang="ru-RU" sz="1600" dirty="0">
                          <a:latin typeface="Times New Roman" pitchFamily="18" charset="0"/>
                          <a:cs typeface="Times New Roman" pitchFamily="18" charset="0"/>
                        </a:rPr>
                        <a:t>96,8</a:t>
                      </a:r>
                    </a:p>
                  </a:txBody>
                  <a:tcPr marL="91444" marR="91444" marT="44335" marB="44335"/>
                </a:tc>
                <a:extLst>
                  <a:ext uri="{0D108BD9-81ED-4DB2-BD59-A6C34878D82A}">
                    <a16:rowId xmlns:a16="http://schemas.microsoft.com/office/drawing/2014/main" val="10005"/>
                  </a:ext>
                </a:extLst>
              </a:tr>
              <a:tr h="373224">
                <a:tc>
                  <a:txBody>
                    <a:bodyPr/>
                    <a:lstStyle/>
                    <a:p>
                      <a:r>
                        <a:rPr lang="ru-RU" sz="1400" dirty="0">
                          <a:latin typeface="Times New Roman" pitchFamily="18" charset="0"/>
                          <a:cs typeface="Times New Roman" pitchFamily="18" charset="0"/>
                        </a:rPr>
                        <a:t>Обеспечивающая подпрограмма</a:t>
                      </a:r>
                    </a:p>
                  </a:txBody>
                  <a:tcPr marL="91444" marR="91444" marT="44335" marB="44335"/>
                </a:tc>
                <a:tc>
                  <a:txBody>
                    <a:bodyPr/>
                    <a:lstStyle/>
                    <a:p>
                      <a:pPr algn="r"/>
                      <a:r>
                        <a:rPr lang="ru-RU" sz="1600" dirty="0">
                          <a:latin typeface="Times New Roman" pitchFamily="18" charset="0"/>
                          <a:cs typeface="Times New Roman" pitchFamily="18" charset="0"/>
                        </a:rPr>
                        <a:t>81,9</a:t>
                      </a:r>
                    </a:p>
                  </a:txBody>
                  <a:tcPr marL="91444" marR="91444" marT="44335" marB="44335"/>
                </a:tc>
                <a:tc>
                  <a:txBody>
                    <a:bodyPr/>
                    <a:lstStyle/>
                    <a:p>
                      <a:pPr algn="r"/>
                      <a:r>
                        <a:rPr lang="ru-RU" sz="1600" dirty="0">
                          <a:latin typeface="Times New Roman" pitchFamily="18" charset="0"/>
                          <a:cs typeface="Times New Roman" pitchFamily="18" charset="0"/>
                        </a:rPr>
                        <a:t>81,3</a:t>
                      </a:r>
                    </a:p>
                  </a:txBody>
                  <a:tcPr marL="91444" marR="91444" marT="44335" marB="44335"/>
                </a:tc>
                <a:tc>
                  <a:txBody>
                    <a:bodyPr/>
                    <a:lstStyle/>
                    <a:p>
                      <a:pPr algn="r"/>
                      <a:r>
                        <a:rPr lang="ru-RU" sz="1600" dirty="0">
                          <a:latin typeface="Times New Roman" pitchFamily="18" charset="0"/>
                          <a:cs typeface="Times New Roman" pitchFamily="18" charset="0"/>
                        </a:rPr>
                        <a:t>99,2</a:t>
                      </a:r>
                    </a:p>
                  </a:txBody>
                  <a:tcPr marL="91444" marR="91444" marT="44335" marB="44335"/>
                </a:tc>
                <a:extLst>
                  <a:ext uri="{0D108BD9-81ED-4DB2-BD59-A6C34878D82A}">
                    <a16:rowId xmlns:a16="http://schemas.microsoft.com/office/drawing/2014/main" val="10006"/>
                  </a:ext>
                </a:extLst>
              </a:tr>
              <a:tr h="3541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a:latin typeface="Times New Roman" pitchFamily="18" charset="0"/>
                          <a:cs typeface="Times New Roman" pitchFamily="18" charset="0"/>
                        </a:rPr>
                        <a:t>Муниципальная программа "Архитектура и градостроительство"</a:t>
                      </a:r>
                    </a:p>
                  </a:txBody>
                  <a:tcPr marL="91444" marR="91444" marT="44335" marB="44335">
                    <a:solidFill>
                      <a:srgbClr val="00B0F0"/>
                    </a:solidFill>
                  </a:tcPr>
                </a:tc>
                <a:tc>
                  <a:txBody>
                    <a:bodyPr/>
                    <a:lstStyle/>
                    <a:p>
                      <a:pPr algn="r"/>
                      <a:r>
                        <a:rPr lang="ru-RU" sz="1600" dirty="0">
                          <a:latin typeface="Times New Roman" pitchFamily="18" charset="0"/>
                          <a:cs typeface="Times New Roman" pitchFamily="18" charset="0"/>
                        </a:rPr>
                        <a:t>0,5</a:t>
                      </a:r>
                    </a:p>
                  </a:txBody>
                  <a:tcPr marL="91444" marR="91444" marT="44335" marB="44335">
                    <a:solidFill>
                      <a:srgbClr val="00B0F0"/>
                    </a:solidFill>
                  </a:tcPr>
                </a:tc>
                <a:tc>
                  <a:txBody>
                    <a:bodyPr/>
                    <a:lstStyle/>
                    <a:p>
                      <a:pPr algn="r"/>
                      <a:r>
                        <a:rPr lang="ru-RU" sz="1600" dirty="0">
                          <a:latin typeface="Times New Roman" pitchFamily="18" charset="0"/>
                          <a:cs typeface="Times New Roman" pitchFamily="18" charset="0"/>
                        </a:rPr>
                        <a:t>0,5</a:t>
                      </a:r>
                    </a:p>
                  </a:txBody>
                  <a:tcPr marL="91444" marR="91444" marT="44335" marB="44335">
                    <a:solidFill>
                      <a:srgbClr val="00B0F0"/>
                    </a:solidFill>
                  </a:tcPr>
                </a:tc>
                <a:tc>
                  <a:txBody>
                    <a:bodyPr/>
                    <a:lstStyle/>
                    <a:p>
                      <a:pPr algn="r"/>
                      <a:r>
                        <a:rPr lang="ru-RU" sz="1600" dirty="0">
                          <a:latin typeface="Times New Roman" pitchFamily="18" charset="0"/>
                          <a:cs typeface="Times New Roman" pitchFamily="18" charset="0"/>
                        </a:rPr>
                        <a:t>100</a:t>
                      </a:r>
                    </a:p>
                  </a:txBody>
                  <a:tcPr marL="91444" marR="91444" marT="44335" marB="44335">
                    <a:solidFill>
                      <a:srgbClr val="00B0F0"/>
                    </a:solidFill>
                  </a:tcPr>
                </a:tc>
                <a:extLst>
                  <a:ext uri="{0D108BD9-81ED-4DB2-BD59-A6C34878D82A}">
                    <a16:rowId xmlns:a16="http://schemas.microsoft.com/office/drawing/2014/main" val="10009"/>
                  </a:ext>
                </a:extLst>
              </a:tr>
              <a:tr h="354139">
                <a:tc>
                  <a:txBody>
                    <a:bodyPr/>
                    <a:lstStyle/>
                    <a:p>
                      <a:r>
                        <a:rPr lang="ru-RU" sz="1400" dirty="0">
                          <a:latin typeface="Times New Roman" pitchFamily="18" charset="0"/>
                          <a:cs typeface="Times New Roman" pitchFamily="18" charset="0"/>
                        </a:rPr>
                        <a:t>Подпрограмма "Реализация политики пространственного развития городского округа"</a:t>
                      </a:r>
                    </a:p>
                  </a:txBody>
                  <a:tcPr marL="91444" marR="91444" marT="44335" marB="44335"/>
                </a:tc>
                <a:tc>
                  <a:txBody>
                    <a:bodyPr/>
                    <a:lstStyle/>
                    <a:p>
                      <a:pPr algn="r"/>
                      <a:r>
                        <a:rPr lang="ru-RU" sz="1600" dirty="0">
                          <a:latin typeface="Times New Roman" pitchFamily="18" charset="0"/>
                          <a:cs typeface="Times New Roman" pitchFamily="18" charset="0"/>
                        </a:rPr>
                        <a:t>0,5</a:t>
                      </a:r>
                    </a:p>
                  </a:txBody>
                  <a:tcPr marL="91444" marR="91444" marT="44335" marB="44335"/>
                </a:tc>
                <a:tc>
                  <a:txBody>
                    <a:bodyPr/>
                    <a:lstStyle/>
                    <a:p>
                      <a:pPr algn="r"/>
                      <a:r>
                        <a:rPr lang="ru-RU" sz="1600" dirty="0">
                          <a:latin typeface="Times New Roman" pitchFamily="18" charset="0"/>
                          <a:cs typeface="Times New Roman" pitchFamily="18" charset="0"/>
                        </a:rPr>
                        <a:t>0,5</a:t>
                      </a:r>
                    </a:p>
                  </a:txBody>
                  <a:tcPr marL="91444" marR="91444" marT="44335" marB="44335"/>
                </a:tc>
                <a:tc>
                  <a:txBody>
                    <a:bodyPr/>
                    <a:lstStyle/>
                    <a:p>
                      <a:pPr algn="r"/>
                      <a:r>
                        <a:rPr lang="ru-RU" sz="1600" dirty="0">
                          <a:latin typeface="Times New Roman" pitchFamily="18" charset="0"/>
                          <a:cs typeface="Times New Roman" pitchFamily="18" charset="0"/>
                        </a:rPr>
                        <a:t>100</a:t>
                      </a:r>
                    </a:p>
                  </a:txBody>
                  <a:tcPr marL="91444" marR="91444" marT="44335" marB="44335"/>
                </a:tc>
                <a:extLst>
                  <a:ext uri="{0D108BD9-81ED-4DB2-BD59-A6C34878D82A}">
                    <a16:rowId xmlns:a16="http://schemas.microsoft.com/office/drawing/2014/main" val="10010"/>
                  </a:ext>
                </a:extLst>
              </a:tr>
              <a:tr h="613840">
                <a:tc>
                  <a:txBody>
                    <a:bodyPr/>
                    <a:lstStyle/>
                    <a:p>
                      <a:r>
                        <a:rPr lang="ru-RU" sz="1600" dirty="0">
                          <a:latin typeface="Times New Roman" pitchFamily="18" charset="0"/>
                          <a:cs typeface="Times New Roman" pitchFamily="18" charset="0"/>
                        </a:rPr>
                        <a:t>Муниципальная программа "Формирование современной комфортной городской среды"</a:t>
                      </a:r>
                    </a:p>
                  </a:txBody>
                  <a:tcPr marL="91444" marR="91444" marT="44335" marB="44335">
                    <a:solidFill>
                      <a:srgbClr val="00B0F0"/>
                    </a:solidFill>
                  </a:tcPr>
                </a:tc>
                <a:tc>
                  <a:txBody>
                    <a:bodyPr/>
                    <a:lstStyle/>
                    <a:p>
                      <a:pPr algn="r"/>
                      <a:r>
                        <a:rPr lang="ru-RU" sz="1600" dirty="0">
                          <a:latin typeface="Times New Roman" pitchFamily="18" charset="0"/>
                          <a:cs typeface="Times New Roman" pitchFamily="18" charset="0"/>
                        </a:rPr>
                        <a:t>1 003,6</a:t>
                      </a:r>
                    </a:p>
                  </a:txBody>
                  <a:tcPr marL="91444" marR="91444" marT="44335" marB="44335">
                    <a:solidFill>
                      <a:srgbClr val="00B0F0"/>
                    </a:solidFill>
                  </a:tcPr>
                </a:tc>
                <a:tc>
                  <a:txBody>
                    <a:bodyPr/>
                    <a:lstStyle/>
                    <a:p>
                      <a:pPr algn="r"/>
                      <a:r>
                        <a:rPr lang="ru-RU" sz="1600" dirty="0">
                          <a:latin typeface="Times New Roman" pitchFamily="18" charset="0"/>
                          <a:cs typeface="Times New Roman" pitchFamily="18" charset="0"/>
                        </a:rPr>
                        <a:t>977,7</a:t>
                      </a:r>
                    </a:p>
                  </a:txBody>
                  <a:tcPr marL="91444" marR="91444" marT="44335" marB="44335">
                    <a:solidFill>
                      <a:srgbClr val="00B0F0"/>
                    </a:solidFill>
                  </a:tcPr>
                </a:tc>
                <a:tc>
                  <a:txBody>
                    <a:bodyPr/>
                    <a:lstStyle/>
                    <a:p>
                      <a:pPr algn="r"/>
                      <a:r>
                        <a:rPr lang="ru-RU" sz="1600" dirty="0">
                          <a:latin typeface="Times New Roman" pitchFamily="18" charset="0"/>
                          <a:cs typeface="Times New Roman" pitchFamily="18" charset="0"/>
                        </a:rPr>
                        <a:t>97,4</a:t>
                      </a:r>
                    </a:p>
                  </a:txBody>
                  <a:tcPr marL="91444" marR="91444" marT="44335" marB="44335">
                    <a:solidFill>
                      <a:srgbClr val="00B0F0"/>
                    </a:solidFill>
                  </a:tcPr>
                </a:tc>
                <a:extLst>
                  <a:ext uri="{0D108BD9-81ED-4DB2-BD59-A6C34878D82A}">
                    <a16:rowId xmlns:a16="http://schemas.microsoft.com/office/drawing/2014/main" val="10011"/>
                  </a:ext>
                </a:extLst>
              </a:tr>
              <a:tr h="373224">
                <a:tc>
                  <a:txBody>
                    <a:bodyPr/>
                    <a:lstStyle/>
                    <a:p>
                      <a:r>
                        <a:rPr lang="ru-RU" sz="1400" dirty="0">
                          <a:latin typeface="Times New Roman" pitchFamily="18" charset="0"/>
                          <a:cs typeface="Times New Roman" pitchFamily="18" charset="0"/>
                        </a:rPr>
                        <a:t>Муниципальная программа "Формирование современной комфортной городской среды"</a:t>
                      </a:r>
                    </a:p>
                  </a:txBody>
                  <a:tcPr marL="91444" marR="91444" marT="44335" marB="44335"/>
                </a:tc>
                <a:tc>
                  <a:txBody>
                    <a:bodyPr/>
                    <a:lstStyle/>
                    <a:p>
                      <a:pPr algn="r"/>
                      <a:r>
                        <a:rPr lang="ru-RU" sz="1600" dirty="0">
                          <a:latin typeface="Times New Roman" pitchFamily="18" charset="0"/>
                          <a:cs typeface="Times New Roman" pitchFamily="18" charset="0"/>
                        </a:rPr>
                        <a:t>69,7</a:t>
                      </a:r>
                    </a:p>
                  </a:txBody>
                  <a:tcPr marL="91444" marR="91444" marT="44335" marB="44335"/>
                </a:tc>
                <a:tc>
                  <a:txBody>
                    <a:bodyPr/>
                    <a:lstStyle/>
                    <a:p>
                      <a:pPr algn="r"/>
                      <a:r>
                        <a:rPr lang="ru-RU" sz="1600" dirty="0">
                          <a:latin typeface="Times New Roman" pitchFamily="18" charset="0"/>
                          <a:cs typeface="Times New Roman" pitchFamily="18" charset="0"/>
                        </a:rPr>
                        <a:t>67,1</a:t>
                      </a:r>
                    </a:p>
                  </a:txBody>
                  <a:tcPr marL="91444" marR="91444" marT="44335" marB="44335"/>
                </a:tc>
                <a:tc>
                  <a:txBody>
                    <a:bodyPr/>
                    <a:lstStyle/>
                    <a:p>
                      <a:pPr algn="r"/>
                      <a:r>
                        <a:rPr lang="ru-RU" sz="1600" dirty="0">
                          <a:latin typeface="Times New Roman" pitchFamily="18" charset="0"/>
                          <a:cs typeface="Times New Roman" pitchFamily="18" charset="0"/>
                        </a:rPr>
                        <a:t>96,4</a:t>
                      </a:r>
                    </a:p>
                  </a:txBody>
                  <a:tcPr marL="91444" marR="91444" marT="44335" marB="44335"/>
                </a:tc>
                <a:extLst>
                  <a:ext uri="{0D108BD9-81ED-4DB2-BD59-A6C34878D82A}">
                    <a16:rowId xmlns:a16="http://schemas.microsoft.com/office/drawing/2014/main" val="10012"/>
                  </a:ext>
                </a:extLst>
              </a:tr>
              <a:tr h="578496">
                <a:tc>
                  <a:txBody>
                    <a:bodyPr/>
                    <a:lstStyle/>
                    <a:p>
                      <a:r>
                        <a:rPr lang="ru-RU" sz="1400" dirty="0">
                          <a:latin typeface="Times New Roman" pitchFamily="18" charset="0"/>
                          <a:cs typeface="Times New Roman" pitchFamily="18" charset="0"/>
                        </a:rPr>
                        <a:t>Подпрограмма "Создание условий для обеспечения комфортного проживания жителей, в том числе в многоквартирных домах на территории Московской области"</a:t>
                      </a:r>
                    </a:p>
                  </a:txBody>
                  <a:tcPr marL="91444" marR="91444" marT="44335" marB="44335"/>
                </a:tc>
                <a:tc>
                  <a:txBody>
                    <a:bodyPr/>
                    <a:lstStyle/>
                    <a:p>
                      <a:pPr algn="r"/>
                      <a:r>
                        <a:rPr lang="ru-RU" sz="1600" dirty="0">
                          <a:latin typeface="Times New Roman" pitchFamily="18" charset="0"/>
                          <a:cs typeface="Times New Roman" pitchFamily="18" charset="0"/>
                        </a:rPr>
                        <a:t>933,9</a:t>
                      </a:r>
                    </a:p>
                  </a:txBody>
                  <a:tcPr marL="91444" marR="91444" marT="44335" marB="44335"/>
                </a:tc>
                <a:tc>
                  <a:txBody>
                    <a:bodyPr/>
                    <a:lstStyle/>
                    <a:p>
                      <a:pPr algn="r"/>
                      <a:r>
                        <a:rPr lang="ru-RU" sz="1600" dirty="0">
                          <a:latin typeface="Times New Roman" pitchFamily="18" charset="0"/>
                          <a:cs typeface="Times New Roman" pitchFamily="18" charset="0"/>
                        </a:rPr>
                        <a:t>910,6</a:t>
                      </a:r>
                    </a:p>
                  </a:txBody>
                  <a:tcPr marL="91444" marR="91444" marT="44335" marB="44335"/>
                </a:tc>
                <a:tc>
                  <a:txBody>
                    <a:bodyPr/>
                    <a:lstStyle/>
                    <a:p>
                      <a:pPr algn="r"/>
                      <a:r>
                        <a:rPr lang="ru-RU" sz="1600" dirty="0">
                          <a:latin typeface="Times New Roman" pitchFamily="18" charset="0"/>
                          <a:cs typeface="Times New Roman" pitchFamily="18" charset="0"/>
                        </a:rPr>
                        <a:t>97,5</a:t>
                      </a:r>
                    </a:p>
                  </a:txBody>
                  <a:tcPr marL="91444" marR="91444" marT="44335" marB="44335"/>
                </a:tc>
                <a:extLst>
                  <a:ext uri="{0D108BD9-81ED-4DB2-BD59-A6C34878D82A}">
                    <a16:rowId xmlns:a16="http://schemas.microsoft.com/office/drawing/2014/main" val="1477201077"/>
                  </a:ext>
                </a:extLst>
              </a:tr>
            </a:tbl>
          </a:graphicData>
        </a:graphic>
      </p:graphicFrame>
    </p:spTree>
    <p:extLst>
      <p:ext uri="{BB962C8B-B14F-4D97-AF65-F5344CB8AC3E}">
        <p14:creationId xmlns:p14="http://schemas.microsoft.com/office/powerpoint/2010/main" val="7628496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одержимое 3">
            <a:extLst>
              <a:ext uri="{FF2B5EF4-FFF2-40B4-BE49-F238E27FC236}">
                <a16:creationId xmlns:a16="http://schemas.microsoft.com/office/drawing/2014/main" id="{2610D7C0-1518-6CC9-CC49-B2A574AC1FBD}"/>
              </a:ext>
            </a:extLst>
          </p:cNvPr>
          <p:cNvGraphicFramePr>
            <a:graphicFrameLocks/>
          </p:cNvGraphicFramePr>
          <p:nvPr>
            <p:extLst>
              <p:ext uri="{D42A27DB-BD31-4B8C-83A1-F6EECF244321}">
                <p14:modId xmlns:p14="http://schemas.microsoft.com/office/powerpoint/2010/main" val="2461968009"/>
              </p:ext>
            </p:extLst>
          </p:nvPr>
        </p:nvGraphicFramePr>
        <p:xfrm>
          <a:off x="239697" y="231006"/>
          <a:ext cx="11714878" cy="3745046"/>
        </p:xfrm>
        <a:graphic>
          <a:graphicData uri="http://schemas.openxmlformats.org/drawingml/2006/table">
            <a:tbl>
              <a:tblPr firstRow="1" bandRow="1">
                <a:tableStyleId>{5C22544A-7EE6-4342-B048-85BDC9FD1C3A}</a:tableStyleId>
              </a:tblPr>
              <a:tblGrid>
                <a:gridCol w="7770824">
                  <a:extLst>
                    <a:ext uri="{9D8B030D-6E8A-4147-A177-3AD203B41FA5}">
                      <a16:colId xmlns:a16="http://schemas.microsoft.com/office/drawing/2014/main" val="20000"/>
                    </a:ext>
                  </a:extLst>
                </a:gridCol>
                <a:gridCol w="1208328">
                  <a:extLst>
                    <a:ext uri="{9D8B030D-6E8A-4147-A177-3AD203B41FA5}">
                      <a16:colId xmlns:a16="http://schemas.microsoft.com/office/drawing/2014/main" val="20001"/>
                    </a:ext>
                  </a:extLst>
                </a:gridCol>
                <a:gridCol w="1389577">
                  <a:extLst>
                    <a:ext uri="{9D8B030D-6E8A-4147-A177-3AD203B41FA5}">
                      <a16:colId xmlns:a16="http://schemas.microsoft.com/office/drawing/2014/main" val="20002"/>
                    </a:ext>
                  </a:extLst>
                </a:gridCol>
                <a:gridCol w="1346149">
                  <a:extLst>
                    <a:ext uri="{9D8B030D-6E8A-4147-A177-3AD203B41FA5}">
                      <a16:colId xmlns:a16="http://schemas.microsoft.com/office/drawing/2014/main" val="20003"/>
                    </a:ext>
                  </a:extLst>
                </a:gridCol>
              </a:tblGrid>
              <a:tr h="578756">
                <a:tc>
                  <a:txBody>
                    <a:bodyPr/>
                    <a:lstStyle/>
                    <a:p>
                      <a:pPr algn="ctr"/>
                      <a:r>
                        <a:rPr lang="ru-RU" sz="1700" dirty="0"/>
                        <a:t>Наименование программы</a:t>
                      </a:r>
                    </a:p>
                  </a:txBody>
                  <a:tcPr marL="91444" marR="91444" marT="44335" marB="44335"/>
                </a:tc>
                <a:tc>
                  <a:txBody>
                    <a:bodyPr/>
                    <a:lstStyle/>
                    <a:p>
                      <a:pPr algn="ctr"/>
                      <a:r>
                        <a:rPr lang="ru-RU" sz="1400" dirty="0"/>
                        <a:t>План на 2024 год</a:t>
                      </a:r>
                    </a:p>
                  </a:txBody>
                  <a:tcPr marL="91444" marR="91444" marT="44335" marB="44335"/>
                </a:tc>
                <a:tc>
                  <a:txBody>
                    <a:bodyPr/>
                    <a:lstStyle/>
                    <a:p>
                      <a:pPr algn="ctr"/>
                      <a:r>
                        <a:rPr lang="ru-RU" sz="1400" dirty="0"/>
                        <a:t>Исполнено</a:t>
                      </a:r>
                      <a:r>
                        <a:rPr lang="ru-RU" sz="1400" baseline="0" dirty="0"/>
                        <a:t> в 2024 году</a:t>
                      </a:r>
                      <a:endParaRPr lang="ru-RU" sz="1400" dirty="0"/>
                    </a:p>
                  </a:txBody>
                  <a:tcPr marL="91444" marR="91444" marT="44335" marB="4433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a:t>Процент исполнения (%)</a:t>
                      </a:r>
                    </a:p>
                  </a:txBody>
                  <a:tcPr marL="91444" marR="91444" marT="44335" marB="44335"/>
                </a:tc>
                <a:extLst>
                  <a:ext uri="{0D108BD9-81ED-4DB2-BD59-A6C34878D82A}">
                    <a16:rowId xmlns:a16="http://schemas.microsoft.com/office/drawing/2014/main" val="10000"/>
                  </a:ext>
                </a:extLst>
              </a:tr>
              <a:tr h="373392">
                <a:tc>
                  <a:txBody>
                    <a:bodyPr/>
                    <a:lstStyle/>
                    <a:p>
                      <a:r>
                        <a:rPr lang="ru-RU" sz="1600" dirty="0">
                          <a:latin typeface="Times New Roman" pitchFamily="18" charset="0"/>
                          <a:cs typeface="Times New Roman" pitchFamily="18" charset="0"/>
                        </a:rPr>
                        <a:t>Муниципальная программа "Строительство объектов социальной инфраструктуры"</a:t>
                      </a:r>
                    </a:p>
                  </a:txBody>
                  <a:tcPr marL="91444" marR="91444" marT="44335" marB="44335">
                    <a:solidFill>
                      <a:srgbClr val="00B0F0"/>
                    </a:solidFill>
                  </a:tcPr>
                </a:tc>
                <a:tc>
                  <a:txBody>
                    <a:bodyPr/>
                    <a:lstStyle/>
                    <a:p>
                      <a:pPr algn="r"/>
                      <a:r>
                        <a:rPr lang="ru-RU" sz="1600" dirty="0">
                          <a:latin typeface="Times New Roman" pitchFamily="18" charset="0"/>
                          <a:cs typeface="Times New Roman" pitchFamily="18" charset="0"/>
                        </a:rPr>
                        <a:t>187,9</a:t>
                      </a:r>
                    </a:p>
                  </a:txBody>
                  <a:tcPr marL="91444" marR="91444" marT="44335" marB="44335">
                    <a:solidFill>
                      <a:srgbClr val="00B0F0"/>
                    </a:solidFill>
                  </a:tcPr>
                </a:tc>
                <a:tc>
                  <a:txBody>
                    <a:bodyPr/>
                    <a:lstStyle/>
                    <a:p>
                      <a:pPr algn="r"/>
                      <a:r>
                        <a:rPr lang="ru-RU" sz="1600" dirty="0">
                          <a:latin typeface="Times New Roman" pitchFamily="18" charset="0"/>
                          <a:cs typeface="Times New Roman" pitchFamily="18" charset="0"/>
                        </a:rPr>
                        <a:t>183,1</a:t>
                      </a:r>
                    </a:p>
                  </a:txBody>
                  <a:tcPr marL="91444" marR="91444" marT="44335" marB="44335">
                    <a:solidFill>
                      <a:srgbClr val="00B0F0"/>
                    </a:solidFill>
                  </a:tcPr>
                </a:tc>
                <a:tc>
                  <a:txBody>
                    <a:bodyPr/>
                    <a:lstStyle/>
                    <a:p>
                      <a:pPr algn="r"/>
                      <a:r>
                        <a:rPr lang="ru-RU" sz="1600" dirty="0">
                          <a:latin typeface="Times New Roman" pitchFamily="18" charset="0"/>
                          <a:cs typeface="Times New Roman" pitchFamily="18" charset="0"/>
                        </a:rPr>
                        <a:t>97,5</a:t>
                      </a:r>
                    </a:p>
                  </a:txBody>
                  <a:tcPr marL="91444" marR="91444" marT="44335" marB="44335">
                    <a:solidFill>
                      <a:srgbClr val="00B0F0"/>
                    </a:solidFill>
                  </a:tcPr>
                </a:tc>
                <a:extLst>
                  <a:ext uri="{0D108BD9-81ED-4DB2-BD59-A6C34878D82A}">
                    <a16:rowId xmlns:a16="http://schemas.microsoft.com/office/drawing/2014/main" val="10001"/>
                  </a:ext>
                </a:extLst>
              </a:tr>
              <a:tr h="350429">
                <a:tc>
                  <a:txBody>
                    <a:bodyPr/>
                    <a:lstStyle/>
                    <a:p>
                      <a:r>
                        <a:rPr lang="ru-RU" sz="1400" dirty="0">
                          <a:latin typeface="Times New Roman" pitchFamily="18" charset="0"/>
                          <a:cs typeface="Times New Roman" pitchFamily="18" charset="0"/>
                        </a:rPr>
                        <a:t>Подпрограмма "Строительство (реконструкция) объектов образования"</a:t>
                      </a:r>
                    </a:p>
                  </a:txBody>
                  <a:tcPr marL="91444" marR="91444" marT="44335" marB="44335"/>
                </a:tc>
                <a:tc>
                  <a:txBody>
                    <a:bodyPr/>
                    <a:lstStyle/>
                    <a:p>
                      <a:pPr algn="r"/>
                      <a:r>
                        <a:rPr lang="ru-RU" sz="1600" dirty="0">
                          <a:latin typeface="Times New Roman" pitchFamily="18" charset="0"/>
                          <a:cs typeface="Times New Roman" pitchFamily="18" charset="0"/>
                        </a:rPr>
                        <a:t>183,6</a:t>
                      </a:r>
                    </a:p>
                  </a:txBody>
                  <a:tcPr marL="91444" marR="91444" marT="44335" marB="44335"/>
                </a:tc>
                <a:tc>
                  <a:txBody>
                    <a:bodyPr/>
                    <a:lstStyle/>
                    <a:p>
                      <a:pPr algn="r"/>
                      <a:r>
                        <a:rPr lang="ru-RU" sz="1600" dirty="0">
                          <a:latin typeface="Times New Roman" pitchFamily="18" charset="0"/>
                          <a:cs typeface="Times New Roman" pitchFamily="18" charset="0"/>
                        </a:rPr>
                        <a:t>178,8</a:t>
                      </a:r>
                    </a:p>
                  </a:txBody>
                  <a:tcPr marL="91444" marR="91444" marT="44335" marB="44335"/>
                </a:tc>
                <a:tc>
                  <a:txBody>
                    <a:bodyPr/>
                    <a:lstStyle/>
                    <a:p>
                      <a:pPr algn="r"/>
                      <a:r>
                        <a:rPr lang="ru-RU" sz="1600" dirty="0">
                          <a:latin typeface="Times New Roman" pitchFamily="18" charset="0"/>
                          <a:cs typeface="Times New Roman" pitchFamily="18" charset="0"/>
                        </a:rPr>
                        <a:t>97,4</a:t>
                      </a:r>
                    </a:p>
                  </a:txBody>
                  <a:tcPr marL="91444" marR="91444" marT="44335" marB="44335"/>
                </a:tc>
                <a:extLst>
                  <a:ext uri="{0D108BD9-81ED-4DB2-BD59-A6C34878D82A}">
                    <a16:rowId xmlns:a16="http://schemas.microsoft.com/office/drawing/2014/main" val="10002"/>
                  </a:ext>
                </a:extLst>
              </a:tr>
              <a:tr h="350429">
                <a:tc>
                  <a:txBody>
                    <a:bodyPr/>
                    <a:lstStyle/>
                    <a:p>
                      <a:r>
                        <a:rPr lang="ru-RU" sz="1400" dirty="0">
                          <a:latin typeface="Times New Roman" pitchFamily="18" charset="0"/>
                          <a:cs typeface="Times New Roman" pitchFamily="18" charset="0"/>
                        </a:rPr>
                        <a:t>Обеспечивающая подпрограмма</a:t>
                      </a:r>
                    </a:p>
                  </a:txBody>
                  <a:tcPr marL="91444" marR="91444" marT="44335" marB="44335"/>
                </a:tc>
                <a:tc>
                  <a:txBody>
                    <a:bodyPr/>
                    <a:lstStyle/>
                    <a:p>
                      <a:pPr algn="r"/>
                      <a:r>
                        <a:rPr lang="ru-RU" sz="1600" dirty="0">
                          <a:latin typeface="Times New Roman" pitchFamily="18" charset="0"/>
                          <a:cs typeface="Times New Roman" pitchFamily="18" charset="0"/>
                        </a:rPr>
                        <a:t>4,3</a:t>
                      </a:r>
                    </a:p>
                  </a:txBody>
                  <a:tcPr marL="91444" marR="91444" marT="44335" marB="44335"/>
                </a:tc>
                <a:tc>
                  <a:txBody>
                    <a:bodyPr/>
                    <a:lstStyle/>
                    <a:p>
                      <a:pPr algn="r"/>
                      <a:r>
                        <a:rPr lang="ru-RU" sz="1600" dirty="0">
                          <a:latin typeface="Times New Roman" pitchFamily="18" charset="0"/>
                          <a:cs typeface="Times New Roman" pitchFamily="18" charset="0"/>
                        </a:rPr>
                        <a:t>4,3</a:t>
                      </a:r>
                    </a:p>
                  </a:txBody>
                  <a:tcPr marL="91444" marR="91444" marT="44335" marB="44335"/>
                </a:tc>
                <a:tc>
                  <a:txBody>
                    <a:bodyPr/>
                    <a:lstStyle/>
                    <a:p>
                      <a:pPr algn="r"/>
                      <a:r>
                        <a:rPr lang="ru-RU" sz="1600" dirty="0">
                          <a:latin typeface="Times New Roman" pitchFamily="18" charset="0"/>
                          <a:cs typeface="Times New Roman" pitchFamily="18" charset="0"/>
                        </a:rPr>
                        <a:t>100</a:t>
                      </a:r>
                    </a:p>
                  </a:txBody>
                  <a:tcPr marL="91444" marR="91444" marT="44335" marB="44335"/>
                </a:tc>
                <a:extLst>
                  <a:ext uri="{0D108BD9-81ED-4DB2-BD59-A6C34878D82A}">
                    <a16:rowId xmlns:a16="http://schemas.microsoft.com/office/drawing/2014/main" val="2712676450"/>
                  </a:ext>
                </a:extLst>
              </a:tr>
              <a:tr h="290470">
                <a:tc>
                  <a:txBody>
                    <a:bodyPr/>
                    <a:lstStyle/>
                    <a:p>
                      <a:r>
                        <a:rPr lang="ru-RU" sz="1600" dirty="0">
                          <a:latin typeface="Times New Roman" pitchFamily="18" charset="0"/>
                          <a:cs typeface="Times New Roman" pitchFamily="18" charset="0"/>
                        </a:rPr>
                        <a:t>Муниципальная программа "Переселение граждан из аварийного жилищного фонда"</a:t>
                      </a:r>
                    </a:p>
                  </a:txBody>
                  <a:tcPr marL="91444" marR="91444" marT="44335" marB="44335">
                    <a:solidFill>
                      <a:srgbClr val="00B0F0"/>
                    </a:solidFill>
                  </a:tcPr>
                </a:tc>
                <a:tc>
                  <a:txBody>
                    <a:bodyPr/>
                    <a:lstStyle/>
                    <a:p>
                      <a:pPr algn="r"/>
                      <a:r>
                        <a:rPr lang="ru-RU" sz="1600" dirty="0">
                          <a:latin typeface="Times New Roman" pitchFamily="18" charset="0"/>
                          <a:cs typeface="Times New Roman" pitchFamily="18" charset="0"/>
                        </a:rPr>
                        <a:t>103,9</a:t>
                      </a:r>
                    </a:p>
                  </a:txBody>
                  <a:tcPr marL="91444" marR="91444" marT="44335" marB="44335">
                    <a:solidFill>
                      <a:srgbClr val="00B0F0"/>
                    </a:solidFill>
                  </a:tcPr>
                </a:tc>
                <a:tc>
                  <a:txBody>
                    <a:bodyPr/>
                    <a:lstStyle/>
                    <a:p>
                      <a:pPr algn="r"/>
                      <a:r>
                        <a:rPr lang="ru-RU" sz="1600" dirty="0">
                          <a:latin typeface="Times New Roman" pitchFamily="18" charset="0"/>
                          <a:cs typeface="Times New Roman" pitchFamily="18" charset="0"/>
                        </a:rPr>
                        <a:t>103,9</a:t>
                      </a:r>
                    </a:p>
                  </a:txBody>
                  <a:tcPr marL="91444" marR="91444" marT="44335" marB="44335">
                    <a:solidFill>
                      <a:srgbClr val="00B0F0"/>
                    </a:solidFill>
                  </a:tcPr>
                </a:tc>
                <a:tc>
                  <a:txBody>
                    <a:bodyPr/>
                    <a:lstStyle/>
                    <a:p>
                      <a:pPr algn="r"/>
                      <a:r>
                        <a:rPr lang="ru-RU" sz="1600" dirty="0">
                          <a:latin typeface="Times New Roman" pitchFamily="18" charset="0"/>
                          <a:cs typeface="Times New Roman" pitchFamily="18" charset="0"/>
                        </a:rPr>
                        <a:t>100</a:t>
                      </a:r>
                    </a:p>
                  </a:txBody>
                  <a:tcPr marL="91444" marR="91444" marT="44335" marB="44335">
                    <a:solidFill>
                      <a:srgbClr val="00B0F0"/>
                    </a:solidFill>
                  </a:tcPr>
                </a:tc>
                <a:extLst>
                  <a:ext uri="{0D108BD9-81ED-4DB2-BD59-A6C34878D82A}">
                    <a16:rowId xmlns:a16="http://schemas.microsoft.com/office/drawing/2014/main" val="10003"/>
                  </a:ext>
                </a:extLst>
              </a:tr>
              <a:tr h="350429">
                <a:tc>
                  <a:txBody>
                    <a:bodyPr/>
                    <a:lstStyle/>
                    <a:p>
                      <a:r>
                        <a:rPr lang="ru-RU" sz="1400" dirty="0">
                          <a:latin typeface="Times New Roman" pitchFamily="18" charset="0"/>
                          <a:cs typeface="Times New Roman" pitchFamily="18" charset="0"/>
                        </a:rPr>
                        <a:t>Подпрограмма "Обеспечение мероприятий по переселению граждан из аварийного жилищного фонда в Московской области"</a:t>
                      </a:r>
                    </a:p>
                  </a:txBody>
                  <a:tcPr marL="91444" marR="91444" marT="44335" marB="44335"/>
                </a:tc>
                <a:tc>
                  <a:txBody>
                    <a:bodyPr/>
                    <a:lstStyle/>
                    <a:p>
                      <a:pPr algn="r"/>
                      <a:r>
                        <a:rPr lang="ru-RU" sz="1600" dirty="0">
                          <a:latin typeface="Times New Roman" pitchFamily="18" charset="0"/>
                          <a:cs typeface="Times New Roman" pitchFamily="18" charset="0"/>
                        </a:rPr>
                        <a:t>0,4</a:t>
                      </a:r>
                    </a:p>
                  </a:txBody>
                  <a:tcPr marL="91444" marR="91444" marT="44335" marB="44335"/>
                </a:tc>
                <a:tc>
                  <a:txBody>
                    <a:bodyPr/>
                    <a:lstStyle/>
                    <a:p>
                      <a:pPr algn="r"/>
                      <a:r>
                        <a:rPr lang="ru-RU" sz="1600" dirty="0">
                          <a:latin typeface="Times New Roman" pitchFamily="18" charset="0"/>
                          <a:cs typeface="Times New Roman" pitchFamily="18" charset="0"/>
                        </a:rPr>
                        <a:t>0,4</a:t>
                      </a:r>
                    </a:p>
                  </a:txBody>
                  <a:tcPr marL="91444" marR="91444" marT="44335" marB="44335"/>
                </a:tc>
                <a:tc>
                  <a:txBody>
                    <a:bodyPr/>
                    <a:lstStyle/>
                    <a:p>
                      <a:pPr algn="r"/>
                      <a:r>
                        <a:rPr lang="ru-RU" sz="1600" dirty="0">
                          <a:latin typeface="Times New Roman" pitchFamily="18" charset="0"/>
                          <a:cs typeface="Times New Roman" pitchFamily="18" charset="0"/>
                        </a:rPr>
                        <a:t>100</a:t>
                      </a:r>
                    </a:p>
                  </a:txBody>
                  <a:tcPr marL="91444" marR="91444" marT="44335" marB="44335"/>
                </a:tc>
                <a:extLst>
                  <a:ext uri="{0D108BD9-81ED-4DB2-BD59-A6C34878D82A}">
                    <a16:rowId xmlns:a16="http://schemas.microsoft.com/office/drawing/2014/main" val="10004"/>
                  </a:ext>
                </a:extLst>
              </a:tr>
              <a:tr h="3504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a:latin typeface="Times New Roman" pitchFamily="18" charset="0"/>
                          <a:cs typeface="Times New Roman" pitchFamily="18" charset="0"/>
                        </a:rPr>
                        <a:t>Подпрограмма "Обеспечение мероприятий по завершению адресной программы "Переселение граждан из аварийного жилищного фонда в Московской области"</a:t>
                      </a:r>
                    </a:p>
                  </a:txBody>
                  <a:tcPr marL="91444" marR="91444" marT="44335" marB="44335"/>
                </a:tc>
                <a:tc>
                  <a:txBody>
                    <a:bodyPr/>
                    <a:lstStyle/>
                    <a:p>
                      <a:pPr algn="r"/>
                      <a:r>
                        <a:rPr lang="ru-RU" sz="1600" dirty="0">
                          <a:latin typeface="Times New Roman" pitchFamily="18" charset="0"/>
                          <a:cs typeface="Times New Roman" pitchFamily="18" charset="0"/>
                        </a:rPr>
                        <a:t>0,7</a:t>
                      </a:r>
                    </a:p>
                  </a:txBody>
                  <a:tcPr marL="91444" marR="91444" marT="44335" marB="44335"/>
                </a:tc>
                <a:tc>
                  <a:txBody>
                    <a:bodyPr/>
                    <a:lstStyle/>
                    <a:p>
                      <a:pPr algn="r"/>
                      <a:r>
                        <a:rPr lang="ru-RU" sz="1600" dirty="0">
                          <a:latin typeface="Times New Roman" pitchFamily="18" charset="0"/>
                          <a:cs typeface="Times New Roman" pitchFamily="18" charset="0"/>
                        </a:rPr>
                        <a:t>0,7</a:t>
                      </a:r>
                    </a:p>
                  </a:txBody>
                  <a:tcPr marL="91444" marR="91444" marT="44335" marB="44335"/>
                </a:tc>
                <a:tc>
                  <a:txBody>
                    <a:bodyPr/>
                    <a:lstStyle/>
                    <a:p>
                      <a:pPr algn="r"/>
                      <a:r>
                        <a:rPr lang="ru-RU" sz="1600" dirty="0">
                          <a:latin typeface="Times New Roman" pitchFamily="18" charset="0"/>
                          <a:cs typeface="Times New Roman" pitchFamily="18" charset="0"/>
                        </a:rPr>
                        <a:t>100</a:t>
                      </a:r>
                    </a:p>
                  </a:txBody>
                  <a:tcPr marL="91444" marR="91444" marT="44335" marB="44335"/>
                </a:tc>
                <a:extLst>
                  <a:ext uri="{0D108BD9-81ED-4DB2-BD59-A6C34878D82A}">
                    <a16:rowId xmlns:a16="http://schemas.microsoft.com/office/drawing/2014/main" val="10005"/>
                  </a:ext>
                </a:extLst>
              </a:tr>
              <a:tr h="3504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a:latin typeface="Times New Roman" pitchFamily="18" charset="0"/>
                          <a:cs typeface="Times New Roman" pitchFamily="18" charset="0"/>
                        </a:rPr>
                        <a:t>Подпрограмма "Обеспечение мероприятий по переселению граждан из аварийного жилищного фонда в Московской области, признанного таковым после 1 января 2017 года"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400" dirty="0">
                        <a:latin typeface="Times New Roman" pitchFamily="18" charset="0"/>
                        <a:cs typeface="Times New Roman" pitchFamily="18" charset="0"/>
                      </a:endParaRPr>
                    </a:p>
                  </a:txBody>
                  <a:tcPr marL="91444" marR="91444" marT="44335" marB="44335"/>
                </a:tc>
                <a:tc>
                  <a:txBody>
                    <a:bodyPr/>
                    <a:lstStyle/>
                    <a:p>
                      <a:pPr algn="r"/>
                      <a:r>
                        <a:rPr lang="ru-RU" sz="1600" dirty="0">
                          <a:latin typeface="Times New Roman" pitchFamily="18" charset="0"/>
                          <a:cs typeface="Times New Roman" pitchFamily="18" charset="0"/>
                        </a:rPr>
                        <a:t>102,8</a:t>
                      </a:r>
                    </a:p>
                  </a:txBody>
                  <a:tcPr marL="91444" marR="91444" marT="44335" marB="44335"/>
                </a:tc>
                <a:tc>
                  <a:txBody>
                    <a:bodyPr/>
                    <a:lstStyle/>
                    <a:p>
                      <a:pPr algn="r"/>
                      <a:r>
                        <a:rPr lang="ru-RU" sz="1600" dirty="0">
                          <a:latin typeface="Times New Roman" pitchFamily="18" charset="0"/>
                          <a:cs typeface="Times New Roman" pitchFamily="18" charset="0"/>
                        </a:rPr>
                        <a:t>102,8</a:t>
                      </a:r>
                    </a:p>
                  </a:txBody>
                  <a:tcPr marL="91444" marR="91444" marT="44335" marB="44335"/>
                </a:tc>
                <a:tc>
                  <a:txBody>
                    <a:bodyPr/>
                    <a:lstStyle/>
                    <a:p>
                      <a:pPr algn="r"/>
                      <a:r>
                        <a:rPr lang="ru-RU" sz="1600" dirty="0">
                          <a:latin typeface="Times New Roman" pitchFamily="18" charset="0"/>
                          <a:cs typeface="Times New Roman" pitchFamily="18" charset="0"/>
                        </a:rPr>
                        <a:t>100</a:t>
                      </a:r>
                    </a:p>
                  </a:txBody>
                  <a:tcPr marL="91444" marR="91444" marT="44335" marB="44335"/>
                </a:tc>
                <a:extLst>
                  <a:ext uri="{0D108BD9-81ED-4DB2-BD59-A6C34878D82A}">
                    <a16:rowId xmlns:a16="http://schemas.microsoft.com/office/drawing/2014/main" val="1175002190"/>
                  </a:ext>
                </a:extLst>
              </a:tr>
            </a:tbl>
          </a:graphicData>
        </a:graphic>
      </p:graphicFrame>
    </p:spTree>
    <p:extLst>
      <p:ext uri="{BB962C8B-B14F-4D97-AF65-F5344CB8AC3E}">
        <p14:creationId xmlns:p14="http://schemas.microsoft.com/office/powerpoint/2010/main" val="32957482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175308-A7C6-3557-1582-202364029A48}"/>
              </a:ext>
            </a:extLst>
          </p:cNvPr>
          <p:cNvSpPr>
            <a:spLocks noGrp="1"/>
          </p:cNvSpPr>
          <p:nvPr>
            <p:ph type="title"/>
          </p:nvPr>
        </p:nvSpPr>
        <p:spPr>
          <a:xfrm>
            <a:off x="1202919" y="284176"/>
            <a:ext cx="9784080" cy="541447"/>
          </a:xfrm>
        </p:spPr>
        <p:txBody>
          <a:bodyPr>
            <a:normAutofit fontScale="90000"/>
          </a:bodyPr>
          <a:lstStyle/>
          <a:p>
            <a:pPr algn="ctr"/>
            <a:r>
              <a:rPr lang="ru-RU" sz="2400" dirty="0">
                <a:latin typeface="Arial" panose="020B0604020202020204" pitchFamily="34" charset="0"/>
                <a:cs typeface="Arial" panose="020B0604020202020204" pitchFamily="34" charset="0"/>
              </a:rPr>
              <a:t>Исполнение целевых показателей муниципальных программ</a:t>
            </a:r>
          </a:p>
        </p:txBody>
      </p:sp>
      <p:graphicFrame>
        <p:nvGraphicFramePr>
          <p:cNvPr id="6" name="Таблица 5">
            <a:extLst>
              <a:ext uri="{FF2B5EF4-FFF2-40B4-BE49-F238E27FC236}">
                <a16:creationId xmlns:a16="http://schemas.microsoft.com/office/drawing/2014/main" id="{72BA0B3D-9AD3-B596-5ECE-08B5E6CD894E}"/>
              </a:ext>
            </a:extLst>
          </p:cNvPr>
          <p:cNvGraphicFramePr>
            <a:graphicFrameLocks noGrp="1"/>
          </p:cNvGraphicFramePr>
          <p:nvPr>
            <p:extLst>
              <p:ext uri="{D42A27DB-BD31-4B8C-83A1-F6EECF244321}">
                <p14:modId xmlns:p14="http://schemas.microsoft.com/office/powerpoint/2010/main" val="2166554026"/>
              </p:ext>
            </p:extLst>
          </p:nvPr>
        </p:nvGraphicFramePr>
        <p:xfrm>
          <a:off x="479897" y="1037617"/>
          <a:ext cx="11355421" cy="5667782"/>
        </p:xfrm>
        <a:graphic>
          <a:graphicData uri="http://schemas.openxmlformats.org/drawingml/2006/table">
            <a:tbl>
              <a:tblPr>
                <a:tableStyleId>{5C22544A-7EE6-4342-B048-85BDC9FD1C3A}</a:tableStyleId>
              </a:tblPr>
              <a:tblGrid>
                <a:gridCol w="433869">
                  <a:extLst>
                    <a:ext uri="{9D8B030D-6E8A-4147-A177-3AD203B41FA5}">
                      <a16:colId xmlns:a16="http://schemas.microsoft.com/office/drawing/2014/main" val="2593073966"/>
                    </a:ext>
                  </a:extLst>
                </a:gridCol>
                <a:gridCol w="4473348">
                  <a:extLst>
                    <a:ext uri="{9D8B030D-6E8A-4147-A177-3AD203B41FA5}">
                      <a16:colId xmlns:a16="http://schemas.microsoft.com/office/drawing/2014/main" val="1750040957"/>
                    </a:ext>
                  </a:extLst>
                </a:gridCol>
                <a:gridCol w="777974">
                  <a:extLst>
                    <a:ext uri="{9D8B030D-6E8A-4147-A177-3AD203B41FA5}">
                      <a16:colId xmlns:a16="http://schemas.microsoft.com/office/drawing/2014/main" val="3483982397"/>
                    </a:ext>
                  </a:extLst>
                </a:gridCol>
                <a:gridCol w="942544">
                  <a:extLst>
                    <a:ext uri="{9D8B030D-6E8A-4147-A177-3AD203B41FA5}">
                      <a16:colId xmlns:a16="http://schemas.microsoft.com/office/drawing/2014/main" val="2021691425"/>
                    </a:ext>
                  </a:extLst>
                </a:gridCol>
                <a:gridCol w="942544">
                  <a:extLst>
                    <a:ext uri="{9D8B030D-6E8A-4147-A177-3AD203B41FA5}">
                      <a16:colId xmlns:a16="http://schemas.microsoft.com/office/drawing/2014/main" val="1478144272"/>
                    </a:ext>
                  </a:extLst>
                </a:gridCol>
                <a:gridCol w="927585">
                  <a:extLst>
                    <a:ext uri="{9D8B030D-6E8A-4147-A177-3AD203B41FA5}">
                      <a16:colId xmlns:a16="http://schemas.microsoft.com/office/drawing/2014/main" val="3026941507"/>
                    </a:ext>
                  </a:extLst>
                </a:gridCol>
                <a:gridCol w="2857557">
                  <a:extLst>
                    <a:ext uri="{9D8B030D-6E8A-4147-A177-3AD203B41FA5}">
                      <a16:colId xmlns:a16="http://schemas.microsoft.com/office/drawing/2014/main" val="1634755431"/>
                    </a:ext>
                  </a:extLst>
                </a:gridCol>
              </a:tblGrid>
              <a:tr h="697887">
                <a:tc>
                  <a:txBody>
                    <a:bodyPr/>
                    <a:lstStyle/>
                    <a:p>
                      <a:pPr algn="ctr" fontAlgn="ctr"/>
                      <a:r>
                        <a:rPr lang="ru-RU" sz="1100" b="1" u="none" strike="noStrike" dirty="0">
                          <a:effectLst/>
                          <a:latin typeface="Arial" panose="020B0604020202020204" pitchFamily="34" charset="0"/>
                          <a:cs typeface="Arial" panose="020B0604020202020204" pitchFamily="34" charset="0"/>
                        </a:rPr>
                        <a:t>№ п/п</a:t>
                      </a:r>
                      <a:endParaRPr lang="ru-RU" sz="1100" b="1" i="0" u="none" strike="noStrike" dirty="0">
                        <a:solidFill>
                          <a:srgbClr val="000000"/>
                        </a:solidFill>
                        <a:effectLst/>
                        <a:latin typeface="Arial" panose="020B0604020202020204" pitchFamily="34" charset="0"/>
                        <a:cs typeface="Arial" panose="020B0604020202020204" pitchFamily="34" charset="0"/>
                      </a:endParaRPr>
                    </a:p>
                  </a:txBody>
                  <a:tcPr marL="5767" marR="5767" marT="5767" marB="0" anchor="ctr"/>
                </a:tc>
                <a:tc>
                  <a:txBody>
                    <a:bodyPr/>
                    <a:lstStyle/>
                    <a:p>
                      <a:pPr algn="ctr" fontAlgn="ctr"/>
                      <a:r>
                        <a:rPr lang="ru-RU" sz="1100" b="1" u="none" strike="noStrike" dirty="0">
                          <a:effectLst/>
                          <a:latin typeface="Arial" panose="020B0604020202020204" pitchFamily="34" charset="0"/>
                          <a:cs typeface="Arial" panose="020B0604020202020204" pitchFamily="34" charset="0"/>
                        </a:rPr>
                        <a:t>Показатели муниципальных программ</a:t>
                      </a:r>
                      <a:endParaRPr lang="ru-RU" sz="1100" b="1" i="0" u="none" strike="noStrike" dirty="0">
                        <a:solidFill>
                          <a:srgbClr val="000000"/>
                        </a:solidFill>
                        <a:effectLst/>
                        <a:latin typeface="Arial" panose="020B0604020202020204" pitchFamily="34" charset="0"/>
                        <a:cs typeface="Arial" panose="020B0604020202020204" pitchFamily="34" charset="0"/>
                      </a:endParaRPr>
                    </a:p>
                  </a:txBody>
                  <a:tcPr marL="5767" marR="5767" marT="5767" marB="0" anchor="ctr"/>
                </a:tc>
                <a:tc>
                  <a:txBody>
                    <a:bodyPr/>
                    <a:lstStyle/>
                    <a:p>
                      <a:pPr algn="ctr" fontAlgn="ctr"/>
                      <a:r>
                        <a:rPr lang="ru-RU" sz="1100" b="1" u="none" strike="noStrike" dirty="0">
                          <a:effectLst/>
                          <a:latin typeface="Arial" panose="020B0604020202020204" pitchFamily="34" charset="0"/>
                          <a:cs typeface="Arial" panose="020B0604020202020204" pitchFamily="34" charset="0"/>
                        </a:rPr>
                        <a:t>Единица измерения</a:t>
                      </a:r>
                      <a:endParaRPr lang="ru-RU" sz="1100" b="1" i="0" u="none" strike="noStrike" dirty="0">
                        <a:solidFill>
                          <a:srgbClr val="000000"/>
                        </a:solidFill>
                        <a:effectLst/>
                        <a:latin typeface="Arial" panose="020B0604020202020204" pitchFamily="34" charset="0"/>
                        <a:cs typeface="Arial" panose="020B0604020202020204" pitchFamily="34" charset="0"/>
                      </a:endParaRPr>
                    </a:p>
                  </a:txBody>
                  <a:tcPr marL="5767" marR="5767" marT="5767" marB="0" anchor="ctr"/>
                </a:tc>
                <a:tc>
                  <a:txBody>
                    <a:bodyPr/>
                    <a:lstStyle/>
                    <a:p>
                      <a:pPr algn="ctr" fontAlgn="t"/>
                      <a:r>
                        <a:rPr lang="ru-RU" sz="1100" b="1" u="none" strike="noStrike" dirty="0">
                          <a:effectLst/>
                          <a:latin typeface="Arial" panose="020B0604020202020204" pitchFamily="34" charset="0"/>
                          <a:cs typeface="Arial" panose="020B0604020202020204" pitchFamily="34" charset="0"/>
                        </a:rPr>
                        <a:t>Планируемое значение показателя                           на 2024 год</a:t>
                      </a:r>
                      <a:endParaRPr lang="ru-RU" sz="1100" b="1" i="0" u="none" strike="noStrike" dirty="0">
                        <a:solidFill>
                          <a:srgbClr val="000000"/>
                        </a:solidFill>
                        <a:effectLst/>
                        <a:latin typeface="Arial" panose="020B0604020202020204" pitchFamily="34" charset="0"/>
                        <a:cs typeface="Arial" panose="020B0604020202020204" pitchFamily="34" charset="0"/>
                      </a:endParaRPr>
                    </a:p>
                  </a:txBody>
                  <a:tcPr marL="5767" marR="5767" marT="5767" marB="0"/>
                </a:tc>
                <a:tc>
                  <a:txBody>
                    <a:bodyPr/>
                    <a:lstStyle/>
                    <a:p>
                      <a:pPr algn="ctr" fontAlgn="t"/>
                      <a:r>
                        <a:rPr lang="ru-RU" sz="1100" b="1" u="none" strike="noStrike" dirty="0">
                          <a:effectLst/>
                          <a:latin typeface="Arial" panose="020B0604020202020204" pitchFamily="34" charset="0"/>
                          <a:cs typeface="Arial" panose="020B0604020202020204" pitchFamily="34" charset="0"/>
                        </a:rPr>
                        <a:t>Достигнутое значение показателя </a:t>
                      </a:r>
                      <a:br>
                        <a:rPr lang="ru-RU" sz="1100" b="1" u="none" strike="noStrike" dirty="0">
                          <a:effectLst/>
                          <a:latin typeface="Arial" panose="020B0604020202020204" pitchFamily="34" charset="0"/>
                          <a:cs typeface="Arial" panose="020B0604020202020204" pitchFamily="34" charset="0"/>
                        </a:rPr>
                      </a:br>
                      <a:r>
                        <a:rPr lang="ru-RU" sz="1100" b="1" u="none" strike="noStrike" dirty="0">
                          <a:effectLst/>
                          <a:latin typeface="Arial" panose="020B0604020202020204" pitchFamily="34" charset="0"/>
                          <a:cs typeface="Arial" panose="020B0604020202020204" pitchFamily="34" charset="0"/>
                        </a:rPr>
                        <a:t>за 2024 год</a:t>
                      </a:r>
                      <a:endParaRPr lang="ru-RU" sz="1100" b="1" i="0" u="none" strike="noStrike" dirty="0">
                        <a:solidFill>
                          <a:srgbClr val="000000"/>
                        </a:solidFill>
                        <a:effectLst/>
                        <a:latin typeface="Arial" panose="020B0604020202020204" pitchFamily="34" charset="0"/>
                        <a:cs typeface="Arial" panose="020B0604020202020204" pitchFamily="34" charset="0"/>
                      </a:endParaRPr>
                    </a:p>
                  </a:txBody>
                  <a:tcPr marL="5767" marR="5767" marT="5767" marB="0"/>
                </a:tc>
                <a:tc>
                  <a:txBody>
                    <a:bodyPr/>
                    <a:lstStyle/>
                    <a:p>
                      <a:pPr algn="ctr" fontAlgn="t"/>
                      <a:r>
                        <a:rPr lang="ru-RU" sz="1100" b="1" u="none" strike="noStrike" dirty="0">
                          <a:effectLst/>
                          <a:latin typeface="Arial" panose="020B0604020202020204" pitchFamily="34" charset="0"/>
                          <a:cs typeface="Arial" panose="020B0604020202020204" pitchFamily="34" charset="0"/>
                        </a:rPr>
                        <a:t>% исполнения планируемого значения</a:t>
                      </a:r>
                      <a:endParaRPr lang="ru-RU" sz="1100" b="1" i="0" u="none" strike="noStrike" dirty="0">
                        <a:solidFill>
                          <a:srgbClr val="000000"/>
                        </a:solidFill>
                        <a:effectLst/>
                        <a:latin typeface="Arial" panose="020B0604020202020204" pitchFamily="34" charset="0"/>
                        <a:cs typeface="Arial" panose="020B0604020202020204" pitchFamily="34" charset="0"/>
                      </a:endParaRPr>
                    </a:p>
                  </a:txBody>
                  <a:tcPr marL="5767" marR="5767" marT="5767" marB="0"/>
                </a:tc>
                <a:tc>
                  <a:txBody>
                    <a:bodyPr/>
                    <a:lstStyle/>
                    <a:p>
                      <a:pPr algn="ctr" fontAlgn="t"/>
                      <a:r>
                        <a:rPr lang="ru-RU" sz="1100" b="1" u="none" strike="noStrike" dirty="0">
                          <a:effectLst/>
                          <a:latin typeface="Arial" panose="020B0604020202020204" pitchFamily="34" charset="0"/>
                          <a:cs typeface="Arial" panose="020B0604020202020204" pitchFamily="34" charset="0"/>
                        </a:rPr>
                        <a:t>Пояснения причин невыполнения плановых значений</a:t>
                      </a:r>
                      <a:endParaRPr lang="ru-RU" sz="1100" b="1" i="0" u="none" strike="noStrike" dirty="0">
                        <a:solidFill>
                          <a:srgbClr val="000000"/>
                        </a:solidFill>
                        <a:effectLst/>
                        <a:latin typeface="Arial" panose="020B0604020202020204" pitchFamily="34" charset="0"/>
                        <a:cs typeface="Arial" panose="020B0604020202020204" pitchFamily="34" charset="0"/>
                      </a:endParaRPr>
                    </a:p>
                  </a:txBody>
                  <a:tcPr marL="5767" marR="5767" marT="5767" marB="0"/>
                </a:tc>
                <a:extLst>
                  <a:ext uri="{0D108BD9-81ED-4DB2-BD59-A6C34878D82A}">
                    <a16:rowId xmlns:a16="http://schemas.microsoft.com/office/drawing/2014/main" val="3675207411"/>
                  </a:ext>
                </a:extLst>
              </a:tr>
              <a:tr h="178935">
                <a:tc>
                  <a:txBody>
                    <a:bodyPr/>
                    <a:lstStyle/>
                    <a:p>
                      <a:pPr algn="ctr" fontAlgn="ctr"/>
                      <a:r>
                        <a:rPr lang="ru-RU" sz="1100" u="none" strike="noStrike">
                          <a:effectLst/>
                          <a:latin typeface="Arial" panose="020B0604020202020204" pitchFamily="34" charset="0"/>
                          <a:cs typeface="Arial" panose="020B0604020202020204" pitchFamily="34" charset="0"/>
                        </a:rPr>
                        <a:t>1</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67" marR="5767" marT="5767"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2</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67" marR="5767" marT="5767"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3</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67" marR="5767" marT="5767"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4</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67" marR="5767" marT="5767"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5</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5767" marR="5767" marT="5767"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6</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5767" marR="5767" marT="5767"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7</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67" marR="5767" marT="5767" marB="0" anchor="ctr"/>
                </a:tc>
                <a:extLst>
                  <a:ext uri="{0D108BD9-81ED-4DB2-BD59-A6C34878D82A}">
                    <a16:rowId xmlns:a16="http://schemas.microsoft.com/office/drawing/2014/main" val="3524532093"/>
                  </a:ext>
                </a:extLst>
              </a:tr>
              <a:tr h="202841">
                <a:tc>
                  <a:txBody>
                    <a:bodyPr/>
                    <a:lstStyle/>
                    <a:p>
                      <a:pPr algn="ctr" fontAlgn="ctr"/>
                      <a:r>
                        <a:rPr lang="ru-RU" sz="1100" b="1" u="none" strike="noStrike" dirty="0">
                          <a:effectLst/>
                          <a:latin typeface="Arial" panose="020B0604020202020204" pitchFamily="34" charset="0"/>
                          <a:cs typeface="Arial" panose="020B0604020202020204" pitchFamily="34" charset="0"/>
                        </a:rPr>
                        <a:t>1. </a:t>
                      </a:r>
                      <a:endParaRPr lang="ru-RU" sz="1100" b="1" i="0" u="none" strike="noStrike" dirty="0">
                        <a:solidFill>
                          <a:srgbClr val="000000"/>
                        </a:solidFill>
                        <a:effectLst/>
                        <a:latin typeface="Arial" panose="020B0604020202020204" pitchFamily="34" charset="0"/>
                        <a:cs typeface="Arial" panose="020B0604020202020204" pitchFamily="34" charset="0"/>
                      </a:endParaRPr>
                    </a:p>
                  </a:txBody>
                  <a:tcPr marL="5767" marR="5767" marT="5767" marB="0" anchor="ctr"/>
                </a:tc>
                <a:tc gridSpan="6">
                  <a:txBody>
                    <a:bodyPr/>
                    <a:lstStyle/>
                    <a:p>
                      <a:pPr algn="ctr" fontAlgn="ctr"/>
                      <a:r>
                        <a:rPr lang="ru-RU" sz="1100" b="1" u="none" strike="noStrike" dirty="0">
                          <a:effectLst/>
                          <a:latin typeface="Arial" panose="020B0604020202020204" pitchFamily="34" charset="0"/>
                          <a:cs typeface="Arial" panose="020B0604020202020204" pitchFamily="34" charset="0"/>
                        </a:rPr>
                        <a:t>Муниципальная программа «Здравоохранение»</a:t>
                      </a:r>
                      <a:endParaRPr lang="ru-RU" sz="1100" b="1" i="0" u="none" strike="noStrike" dirty="0">
                        <a:solidFill>
                          <a:srgbClr val="000000"/>
                        </a:solidFill>
                        <a:effectLst/>
                        <a:latin typeface="Arial" panose="020B0604020202020204" pitchFamily="34" charset="0"/>
                        <a:cs typeface="Arial" panose="020B0604020202020204" pitchFamily="34" charset="0"/>
                      </a:endParaRPr>
                    </a:p>
                  </a:txBody>
                  <a:tcPr marL="5767" marR="5767" marT="5767"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772665819"/>
                  </a:ext>
                </a:extLst>
              </a:tr>
              <a:tr h="697887">
                <a:tc>
                  <a:txBody>
                    <a:bodyPr/>
                    <a:lstStyle/>
                    <a:p>
                      <a:pPr algn="ctr" fontAlgn="ctr"/>
                      <a:r>
                        <a:rPr lang="ru-RU" sz="1100" u="none" strike="noStrike">
                          <a:effectLst/>
                          <a:latin typeface="Arial" panose="020B0604020202020204" pitchFamily="34" charset="0"/>
                          <a:cs typeface="Arial" panose="020B0604020202020204" pitchFamily="34" charset="0"/>
                        </a:rPr>
                        <a:t>1</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67" marR="5767" marT="5767" marB="0" anchor="ctr"/>
                </a:tc>
                <a:tc>
                  <a:txBody>
                    <a:bodyPr/>
                    <a:lstStyle/>
                    <a:p>
                      <a:pPr algn="l" fontAlgn="ctr"/>
                      <a:r>
                        <a:rPr lang="ru-RU" sz="1100" u="none" strike="noStrike">
                          <a:effectLst/>
                          <a:latin typeface="Arial" panose="020B0604020202020204" pitchFamily="34" charset="0"/>
                          <a:cs typeface="Arial" panose="020B0604020202020204" pitchFamily="34" charset="0"/>
                        </a:rPr>
                        <a:t>Диспансеризация определенных групп взрослого населения Московской области</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67" marR="5767" marT="5767"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Процент</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5767" marR="5767" marT="5767"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100</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5767" marR="5767" marT="5767"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114,3</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5767" marR="5767" marT="5767"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114,3</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5767" marR="5767" marT="5767" marB="0" anchor="ctr"/>
                </a:tc>
                <a:tc>
                  <a:txBody>
                    <a:bodyPr/>
                    <a:lstStyle/>
                    <a:p>
                      <a:pPr algn="l" fontAlgn="t"/>
                      <a:r>
                        <a:rPr lang="ru-RU" sz="1100" u="none" strike="noStrike">
                          <a:effectLst/>
                          <a:latin typeface="Arial" panose="020B0604020202020204" pitchFamily="34" charset="0"/>
                          <a:cs typeface="Arial" panose="020B0604020202020204" pitchFamily="34" charset="0"/>
                        </a:rPr>
                        <a:t>              Показатель достигнут.</a:t>
                      </a:r>
                      <a:br>
                        <a:rPr lang="ru-RU" sz="1100" u="none" strike="noStrike">
                          <a:effectLst/>
                          <a:latin typeface="Arial" panose="020B0604020202020204" pitchFamily="34" charset="0"/>
                          <a:cs typeface="Arial" panose="020B0604020202020204" pitchFamily="34" charset="0"/>
                        </a:rPr>
                      </a:br>
                      <a:r>
                        <a:rPr lang="ru-RU" sz="1100" u="none" strike="noStrike">
                          <a:effectLst/>
                          <a:latin typeface="Arial" panose="020B0604020202020204" pitchFamily="34" charset="0"/>
                          <a:cs typeface="Arial" panose="020B0604020202020204" pitchFamily="34" charset="0"/>
                        </a:rPr>
                        <a:t>Общее число граждан, подлежащих диспансеризации в 2024 году 38799 человек при плане - 33940 человек. </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67" marR="5767" marT="5767" marB="0"/>
                </a:tc>
                <a:extLst>
                  <a:ext uri="{0D108BD9-81ED-4DB2-BD59-A6C34878D82A}">
                    <a16:rowId xmlns:a16="http://schemas.microsoft.com/office/drawing/2014/main" val="3972655621"/>
                  </a:ext>
                </a:extLst>
              </a:tr>
              <a:tr h="1043855">
                <a:tc>
                  <a:txBody>
                    <a:bodyPr/>
                    <a:lstStyle/>
                    <a:p>
                      <a:pPr algn="ctr" fontAlgn="ctr"/>
                      <a:r>
                        <a:rPr lang="ru-RU" sz="1100" u="none" strike="noStrike">
                          <a:effectLst/>
                          <a:latin typeface="Arial" panose="020B0604020202020204" pitchFamily="34" charset="0"/>
                          <a:cs typeface="Arial" panose="020B0604020202020204" pitchFamily="34" charset="0"/>
                        </a:rPr>
                        <a:t>2</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67" marR="5767" marT="5767" marB="0" anchor="ctr"/>
                </a:tc>
                <a:tc>
                  <a:txBody>
                    <a:bodyPr/>
                    <a:lstStyle/>
                    <a:p>
                      <a:pPr algn="l" fontAlgn="ctr"/>
                      <a:r>
                        <a:rPr lang="ru-RU" sz="1100" u="none" strike="noStrike">
                          <a:effectLst/>
                          <a:latin typeface="Arial" panose="020B0604020202020204" pitchFamily="34" charset="0"/>
                          <a:cs typeface="Arial" panose="020B0604020202020204" pitchFamily="34" charset="0"/>
                        </a:rPr>
                        <a:t>Жилье – медикам, нуждающихся в обеспечении жильем</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67" marR="5767" marT="5767"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Процент</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67" marR="5767" marT="5767"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67" marR="5767" marT="5767"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67" marR="5767" marT="5767"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67" marR="5767" marT="5767" marB="0" anchor="ctr"/>
                </a:tc>
                <a:tc>
                  <a:txBody>
                    <a:bodyPr/>
                    <a:lstStyle/>
                    <a:p>
                      <a:pPr algn="l" fontAlgn="ctr"/>
                      <a:r>
                        <a:rPr lang="ru-RU" sz="1100" u="none" strike="noStrike" dirty="0">
                          <a:effectLst/>
                          <a:latin typeface="Arial" panose="020B0604020202020204" pitchFamily="34" charset="0"/>
                          <a:cs typeface="Arial" panose="020B0604020202020204" pitchFamily="34" charset="0"/>
                        </a:rPr>
                        <a:t>               Показатель достигнут.</a:t>
                      </a:r>
                      <a:br>
                        <a:rPr lang="ru-RU" sz="1100" u="none" strike="noStrike" dirty="0">
                          <a:effectLst/>
                          <a:latin typeface="Arial" panose="020B0604020202020204" pitchFamily="34" charset="0"/>
                          <a:cs typeface="Arial" panose="020B0604020202020204" pitchFamily="34" charset="0"/>
                        </a:rPr>
                      </a:br>
                      <a:r>
                        <a:rPr lang="ru-RU" sz="1100" u="none" strike="noStrike" dirty="0">
                          <a:effectLst/>
                          <a:latin typeface="Arial" panose="020B0604020202020204" pitchFamily="34" charset="0"/>
                          <a:cs typeface="Arial" panose="020B0604020202020204" pitchFamily="34" charset="0"/>
                        </a:rPr>
                        <a:t>- предоставлено 1 служебное помещение (квартира) врачу-педиатру; </a:t>
                      </a:r>
                      <a:br>
                        <a:rPr lang="ru-RU" sz="1100" u="none" strike="noStrike" dirty="0">
                          <a:effectLst/>
                          <a:latin typeface="Arial" panose="020B0604020202020204" pitchFamily="34" charset="0"/>
                          <a:cs typeface="Arial" panose="020B0604020202020204" pitchFamily="34" charset="0"/>
                        </a:rPr>
                      </a:br>
                      <a:r>
                        <a:rPr lang="ru-RU" sz="1100" u="none" strike="noStrike" dirty="0">
                          <a:effectLst/>
                          <a:latin typeface="Arial" panose="020B0604020202020204" pitchFamily="34" charset="0"/>
                          <a:cs typeface="Arial" panose="020B0604020202020204" pitchFamily="34" charset="0"/>
                        </a:rPr>
                        <a:t>- 3 врача получают компенсацию за наем жилья; </a:t>
                      </a:r>
                      <a:br>
                        <a:rPr lang="ru-RU" sz="1100" u="none" strike="noStrike" dirty="0">
                          <a:effectLst/>
                          <a:latin typeface="Arial" panose="020B0604020202020204" pitchFamily="34" charset="0"/>
                          <a:cs typeface="Arial" panose="020B0604020202020204" pitchFamily="34" charset="0"/>
                        </a:rPr>
                      </a:br>
                      <a:r>
                        <a:rPr lang="ru-RU" sz="1100" u="none" strike="noStrike" dirty="0">
                          <a:effectLst/>
                          <a:latin typeface="Arial" panose="020B0604020202020204" pitchFamily="34" charset="0"/>
                          <a:cs typeface="Arial" panose="020B0604020202020204" pitchFamily="34" charset="0"/>
                        </a:rPr>
                        <a:t>- выделено 3 земельных участка врачам.</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5767" marR="5767" marT="5767" marB="0" anchor="ctr"/>
                </a:tc>
                <a:extLst>
                  <a:ext uri="{0D108BD9-81ED-4DB2-BD59-A6C34878D82A}">
                    <a16:rowId xmlns:a16="http://schemas.microsoft.com/office/drawing/2014/main" val="1306323137"/>
                  </a:ext>
                </a:extLst>
              </a:tr>
              <a:tr h="238118">
                <a:tc>
                  <a:txBody>
                    <a:bodyPr/>
                    <a:lstStyle/>
                    <a:p>
                      <a:pPr algn="ctr" fontAlgn="ctr"/>
                      <a:r>
                        <a:rPr lang="ru-RU" sz="1100" b="1" u="none" strike="noStrike" dirty="0">
                          <a:effectLst/>
                          <a:latin typeface="Arial" panose="020B0604020202020204" pitchFamily="34" charset="0"/>
                          <a:cs typeface="Arial" panose="020B0604020202020204" pitchFamily="34" charset="0"/>
                        </a:rPr>
                        <a:t>2.</a:t>
                      </a:r>
                      <a:endParaRPr lang="ru-RU" sz="1100" b="1" i="0" u="none" strike="noStrike" dirty="0">
                        <a:solidFill>
                          <a:srgbClr val="000000"/>
                        </a:solidFill>
                        <a:effectLst/>
                        <a:latin typeface="Arial" panose="020B0604020202020204" pitchFamily="34" charset="0"/>
                        <a:cs typeface="Arial" panose="020B0604020202020204" pitchFamily="34" charset="0"/>
                      </a:endParaRPr>
                    </a:p>
                  </a:txBody>
                  <a:tcPr marL="5767" marR="5767" marT="5767" marB="0" anchor="ctr"/>
                </a:tc>
                <a:tc gridSpan="6">
                  <a:txBody>
                    <a:bodyPr/>
                    <a:lstStyle/>
                    <a:p>
                      <a:pPr algn="ctr" fontAlgn="ctr"/>
                      <a:r>
                        <a:rPr lang="ru-RU" sz="1100" b="1" u="none" strike="noStrike" dirty="0">
                          <a:effectLst/>
                          <a:latin typeface="Arial" panose="020B0604020202020204" pitchFamily="34" charset="0"/>
                          <a:cs typeface="Arial" panose="020B0604020202020204" pitchFamily="34" charset="0"/>
                        </a:rPr>
                        <a:t>Муниципальная программа «Культура и туризм»</a:t>
                      </a:r>
                      <a:endParaRPr lang="ru-RU" sz="1100" b="1" i="0" u="none" strike="noStrike" dirty="0">
                        <a:solidFill>
                          <a:srgbClr val="000000"/>
                        </a:solidFill>
                        <a:effectLst/>
                        <a:latin typeface="Arial" panose="020B0604020202020204" pitchFamily="34" charset="0"/>
                        <a:cs typeface="Arial" panose="020B0604020202020204" pitchFamily="34" charset="0"/>
                      </a:endParaRPr>
                    </a:p>
                  </a:txBody>
                  <a:tcPr marL="5767" marR="5767" marT="5767"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542596929"/>
                  </a:ext>
                </a:extLst>
              </a:tr>
              <a:tr h="351919">
                <a:tc>
                  <a:txBody>
                    <a:bodyPr/>
                    <a:lstStyle/>
                    <a:p>
                      <a:pPr algn="ctr" fontAlgn="ctr"/>
                      <a:r>
                        <a:rPr lang="ru-RU" sz="1100" u="none" strike="noStrike">
                          <a:effectLst/>
                          <a:latin typeface="Arial" panose="020B0604020202020204" pitchFamily="34" charset="0"/>
                          <a:cs typeface="Arial" panose="020B0604020202020204" pitchFamily="34" charset="0"/>
                        </a:rPr>
                        <a:t>1</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67" marR="5767" marT="5767" marB="0" anchor="ctr"/>
                </a:tc>
                <a:tc>
                  <a:txBody>
                    <a:bodyPr/>
                    <a:lstStyle/>
                    <a:p>
                      <a:pPr algn="l" fontAlgn="ctr"/>
                      <a:r>
                        <a:rPr lang="ru-RU" sz="1100" u="none" strike="noStrike">
                          <a:effectLst/>
                          <a:latin typeface="Arial" panose="020B0604020202020204" pitchFamily="34" charset="0"/>
                          <a:cs typeface="Arial" panose="020B0604020202020204" pitchFamily="34" charset="0"/>
                        </a:rPr>
                        <a:t>Приоритетный показатель 2024 (далее 2024) Число посещений мероприятий организаций культуры</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67" marR="5767" marT="5767"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Тысяча единиц</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67" marR="5767" marT="5767"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847,381</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67" marR="5767" marT="5767"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1034,081 </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67" marR="5767" marT="5767"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122</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67" marR="5767" marT="5767"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Показатель достигнут</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5767" marR="5767" marT="5767" marB="0" anchor="ctr"/>
                </a:tc>
                <a:extLst>
                  <a:ext uri="{0D108BD9-81ED-4DB2-BD59-A6C34878D82A}">
                    <a16:rowId xmlns:a16="http://schemas.microsoft.com/office/drawing/2014/main" val="2477295531"/>
                  </a:ext>
                </a:extLst>
              </a:tr>
              <a:tr h="273396">
                <a:tc>
                  <a:txBody>
                    <a:bodyPr/>
                    <a:lstStyle/>
                    <a:p>
                      <a:pPr algn="ctr" fontAlgn="ctr"/>
                      <a:r>
                        <a:rPr lang="ru-RU" sz="1100" u="none" strike="noStrike">
                          <a:effectLst/>
                          <a:latin typeface="Arial" panose="020B0604020202020204" pitchFamily="34" charset="0"/>
                          <a:cs typeface="Arial" panose="020B0604020202020204" pitchFamily="34" charset="0"/>
                        </a:rPr>
                        <a:t>2</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67" marR="5767" marT="5767" marB="0" anchor="ctr"/>
                </a:tc>
                <a:tc>
                  <a:txBody>
                    <a:bodyPr/>
                    <a:lstStyle/>
                    <a:p>
                      <a:pPr algn="l" fontAlgn="ctr"/>
                      <a:r>
                        <a:rPr lang="ru-RU" sz="1100" u="none" strike="noStrike">
                          <a:effectLst/>
                          <a:latin typeface="Arial" panose="020B0604020202020204" pitchFamily="34" charset="0"/>
                          <a:cs typeface="Arial" panose="020B0604020202020204" pitchFamily="34" charset="0"/>
                        </a:rPr>
                        <a:t>Цифровизация музейных фондов</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67" marR="5767" marT="5767"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Единица</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67" marR="5767" marT="5767"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24865 </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67" marR="5767" marT="5767"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24 865</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67" marR="5767" marT="5767"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67" marR="5767" marT="5767"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Показатель достигнут</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5767" marR="5767" marT="5767" marB="0" anchor="ctr"/>
                </a:tc>
                <a:extLst>
                  <a:ext uri="{0D108BD9-81ED-4DB2-BD59-A6C34878D82A}">
                    <a16:rowId xmlns:a16="http://schemas.microsoft.com/office/drawing/2014/main" val="2317809913"/>
                  </a:ext>
                </a:extLst>
              </a:tr>
              <a:tr h="351919">
                <a:tc>
                  <a:txBody>
                    <a:bodyPr/>
                    <a:lstStyle/>
                    <a:p>
                      <a:pPr algn="ctr" fontAlgn="ctr"/>
                      <a:r>
                        <a:rPr lang="ru-RU" sz="1100" u="none" strike="noStrike">
                          <a:effectLst/>
                          <a:latin typeface="Arial" panose="020B0604020202020204" pitchFamily="34" charset="0"/>
                          <a:cs typeface="Arial" panose="020B0604020202020204" pitchFamily="34" charset="0"/>
                        </a:rPr>
                        <a:t>3</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67" marR="5767" marT="5767" marB="0" anchor="ctr"/>
                </a:tc>
                <a:tc>
                  <a:txBody>
                    <a:bodyPr/>
                    <a:lstStyle/>
                    <a:p>
                      <a:pPr algn="l" fontAlgn="ctr"/>
                      <a:r>
                        <a:rPr lang="ru-RU" sz="1100" u="none" strike="noStrike">
                          <a:effectLst/>
                          <a:latin typeface="Arial" panose="020B0604020202020204" pitchFamily="34" charset="0"/>
                          <a:cs typeface="Arial" panose="020B0604020202020204" pitchFamily="34" charset="0"/>
                        </a:rPr>
                        <a:t>Макропоказатель подпрограммы. Обеспечение роста числа пользователей муниципальных библиотек Московской области</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67" marR="5767" marT="5767"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Человек</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67" marR="5767" marT="5767"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30 000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67" marR="5767" marT="5767"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30 000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67" marR="5767" marT="5767"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67" marR="5767" marT="5767"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Показатель достигнут</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5767" marR="5767" marT="5767" marB="0" anchor="ctr"/>
                </a:tc>
                <a:extLst>
                  <a:ext uri="{0D108BD9-81ED-4DB2-BD59-A6C34878D82A}">
                    <a16:rowId xmlns:a16="http://schemas.microsoft.com/office/drawing/2014/main" val="3516317454"/>
                  </a:ext>
                </a:extLst>
              </a:tr>
              <a:tr h="351919">
                <a:tc>
                  <a:txBody>
                    <a:bodyPr/>
                    <a:lstStyle/>
                    <a:p>
                      <a:pPr algn="ctr" fontAlgn="ctr"/>
                      <a:r>
                        <a:rPr lang="ru-RU" sz="1100" u="none" strike="noStrike">
                          <a:effectLst/>
                          <a:latin typeface="Arial" panose="020B0604020202020204" pitchFamily="34" charset="0"/>
                          <a:cs typeface="Arial" panose="020B0604020202020204" pitchFamily="34" charset="0"/>
                        </a:rPr>
                        <a:t>4</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67" marR="5767" marT="5767" marB="0" anchor="ctr"/>
                </a:tc>
                <a:tc>
                  <a:txBody>
                    <a:bodyPr/>
                    <a:lstStyle/>
                    <a:p>
                      <a:pPr algn="l" fontAlgn="ctr"/>
                      <a:r>
                        <a:rPr lang="ru-RU" sz="1100" u="none" strike="noStrike" dirty="0">
                          <a:effectLst/>
                          <a:latin typeface="Arial" panose="020B0604020202020204" pitchFamily="34" charset="0"/>
                          <a:cs typeface="Arial" panose="020B0604020202020204" pitchFamily="34" charset="0"/>
                        </a:rPr>
                        <a:t>Количество переоснащенных муниципальных библиотек по модельному стандарту</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5767" marR="5767" marT="5767"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Единица</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67" marR="5767" marT="5767"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67" marR="5767" marT="5767"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67" marR="5767" marT="5767"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67" marR="5767" marT="5767"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Показатель достигнут</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5767" marR="5767" marT="5767" marB="0" anchor="ctr"/>
                </a:tc>
                <a:extLst>
                  <a:ext uri="{0D108BD9-81ED-4DB2-BD59-A6C34878D82A}">
                    <a16:rowId xmlns:a16="http://schemas.microsoft.com/office/drawing/2014/main" val="1627584452"/>
                  </a:ext>
                </a:extLst>
              </a:tr>
              <a:tr h="351919">
                <a:tc>
                  <a:txBody>
                    <a:bodyPr/>
                    <a:lstStyle/>
                    <a:p>
                      <a:pPr algn="ctr" fontAlgn="ctr"/>
                      <a:r>
                        <a:rPr lang="ru-RU" sz="1100" u="none" strike="noStrike">
                          <a:effectLst/>
                          <a:latin typeface="Arial" panose="020B0604020202020204" pitchFamily="34" charset="0"/>
                          <a:cs typeface="Arial" panose="020B0604020202020204" pitchFamily="34" charset="0"/>
                        </a:rPr>
                        <a:t>5</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67" marR="5767" marT="5767" marB="0" anchor="ctr"/>
                </a:tc>
                <a:tc>
                  <a:txBody>
                    <a:bodyPr/>
                    <a:lstStyle/>
                    <a:p>
                      <a:pPr algn="l" fontAlgn="ctr"/>
                      <a:r>
                        <a:rPr lang="ru-RU" sz="1100" u="none" strike="noStrike">
                          <a:effectLst/>
                          <a:latin typeface="Arial" panose="020B0604020202020204" pitchFamily="34" charset="0"/>
                          <a:cs typeface="Arial" panose="020B0604020202020204" pitchFamily="34" charset="0"/>
                        </a:rPr>
                        <a:t>Доля детей в возрасте от 5 до 18 лет, охваченных дополнительным образованием сферы культуры</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67" marR="5767" marT="5767"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Процент</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67" marR="5767" marT="5767"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12,5</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67" marR="5767" marT="5767"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13,1</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67" marR="5767" marT="5767"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104,8</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67" marR="5767" marT="5767"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Показатель достигнут</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5767" marR="5767" marT="5767" marB="0" anchor="ctr"/>
                </a:tc>
                <a:extLst>
                  <a:ext uri="{0D108BD9-81ED-4DB2-BD59-A6C34878D82A}">
                    <a16:rowId xmlns:a16="http://schemas.microsoft.com/office/drawing/2014/main" val="1701832140"/>
                  </a:ext>
                </a:extLst>
              </a:tr>
              <a:tr h="697887">
                <a:tc>
                  <a:txBody>
                    <a:bodyPr/>
                    <a:lstStyle/>
                    <a:p>
                      <a:pPr algn="ctr" fontAlgn="ctr"/>
                      <a:r>
                        <a:rPr lang="ru-RU" sz="1100" u="none" strike="noStrike">
                          <a:effectLst/>
                          <a:latin typeface="Arial" panose="020B0604020202020204" pitchFamily="34" charset="0"/>
                          <a:cs typeface="Arial" panose="020B0604020202020204" pitchFamily="34" charset="0"/>
                        </a:rPr>
                        <a:t>6</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67" marR="5767" marT="5767" marB="0" anchor="ctr"/>
                </a:tc>
                <a:tc>
                  <a:txBody>
                    <a:bodyPr/>
                    <a:lstStyle/>
                    <a:p>
                      <a:pPr algn="l" fontAlgn="ctr"/>
                      <a:r>
                        <a:rPr lang="ru-RU" sz="1100" u="none" strike="noStrike">
                          <a:effectLst/>
                          <a:latin typeface="Arial" panose="020B0604020202020204" pitchFamily="34" charset="0"/>
                          <a:cs typeface="Arial" panose="020B0604020202020204" pitchFamily="34" charset="0"/>
                        </a:rPr>
                        <a:t>Доля детей, осваивающих дополнительные предпрофессиональные программы в области искусств за счет бюджетных средств от общего количества обучающихся в детских школах искусств за счет бюджетных средств</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67" marR="5767" marT="5767"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Процент</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67" marR="5767" marT="5767"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3,5</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67" marR="5767" marT="5767"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4,5</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67" marR="5767" marT="5767"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128,6</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67" marR="5767" marT="5767"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Показатель достигнут</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5767" marR="5767" marT="5767" marB="0" anchor="ctr"/>
                </a:tc>
                <a:extLst>
                  <a:ext uri="{0D108BD9-81ED-4DB2-BD59-A6C34878D82A}">
                    <a16:rowId xmlns:a16="http://schemas.microsoft.com/office/drawing/2014/main" val="1810857844"/>
                  </a:ext>
                </a:extLst>
              </a:tr>
              <a:tr h="229300">
                <a:tc>
                  <a:txBody>
                    <a:bodyPr/>
                    <a:lstStyle/>
                    <a:p>
                      <a:pPr algn="ctr" fontAlgn="ctr"/>
                      <a:r>
                        <a:rPr lang="ru-RU" sz="1100" u="none" strike="noStrike">
                          <a:effectLst/>
                          <a:latin typeface="Arial" panose="020B0604020202020204" pitchFamily="34" charset="0"/>
                          <a:cs typeface="Arial" panose="020B0604020202020204" pitchFamily="34" charset="0"/>
                        </a:rPr>
                        <a:t>7</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67" marR="5767" marT="5767" marB="0" anchor="ctr"/>
                </a:tc>
                <a:tc>
                  <a:txBody>
                    <a:bodyPr/>
                    <a:lstStyle/>
                    <a:p>
                      <a:pPr algn="l" fontAlgn="ctr"/>
                      <a:r>
                        <a:rPr lang="ru-RU" sz="1100" u="none" strike="noStrike">
                          <a:effectLst/>
                          <a:latin typeface="Arial" panose="020B0604020202020204" pitchFamily="34" charset="0"/>
                          <a:cs typeface="Arial" panose="020B0604020202020204" pitchFamily="34" charset="0"/>
                        </a:rPr>
                        <a:t>Увеличение туристского и экскурсионного потока</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67" marR="5767" marT="5767"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Человек</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67" marR="5767" marT="5767"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455 000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67" marR="5767" marT="5767"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461 527</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67" marR="5767" marT="5767"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101</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67" marR="5767" marT="5767"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Показатель достигнут</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5767" marR="5767" marT="5767" marB="0" anchor="ctr"/>
                </a:tc>
                <a:extLst>
                  <a:ext uri="{0D108BD9-81ED-4DB2-BD59-A6C34878D82A}">
                    <a16:rowId xmlns:a16="http://schemas.microsoft.com/office/drawing/2014/main" val="21477467"/>
                  </a:ext>
                </a:extLst>
              </a:tr>
            </a:tbl>
          </a:graphicData>
        </a:graphic>
      </p:graphicFrame>
    </p:spTree>
    <p:extLst>
      <p:ext uri="{BB962C8B-B14F-4D97-AF65-F5344CB8AC3E}">
        <p14:creationId xmlns:p14="http://schemas.microsoft.com/office/powerpoint/2010/main" val="3509148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2DAEF8A6-CD36-E1E7-6E09-9B0F4D471070}"/>
              </a:ext>
            </a:extLst>
          </p:cNvPr>
          <p:cNvGraphicFramePr>
            <a:graphicFrameLocks noGrp="1"/>
          </p:cNvGraphicFramePr>
          <p:nvPr>
            <p:extLst>
              <p:ext uri="{D42A27DB-BD31-4B8C-83A1-F6EECF244321}">
                <p14:modId xmlns:p14="http://schemas.microsoft.com/office/powerpoint/2010/main" val="650903335"/>
              </p:ext>
            </p:extLst>
          </p:nvPr>
        </p:nvGraphicFramePr>
        <p:xfrm>
          <a:off x="447472" y="201038"/>
          <a:ext cx="11452699" cy="6580408"/>
        </p:xfrm>
        <a:graphic>
          <a:graphicData uri="http://schemas.openxmlformats.org/drawingml/2006/table">
            <a:tbl>
              <a:tblPr>
                <a:tableStyleId>{5C22544A-7EE6-4342-B048-85BDC9FD1C3A}</a:tableStyleId>
              </a:tblPr>
              <a:tblGrid>
                <a:gridCol w="437587">
                  <a:extLst>
                    <a:ext uri="{9D8B030D-6E8A-4147-A177-3AD203B41FA5}">
                      <a16:colId xmlns:a16="http://schemas.microsoft.com/office/drawing/2014/main" val="2506832119"/>
                    </a:ext>
                  </a:extLst>
                </a:gridCol>
                <a:gridCol w="4511669">
                  <a:extLst>
                    <a:ext uri="{9D8B030D-6E8A-4147-A177-3AD203B41FA5}">
                      <a16:colId xmlns:a16="http://schemas.microsoft.com/office/drawing/2014/main" val="4046170504"/>
                    </a:ext>
                  </a:extLst>
                </a:gridCol>
                <a:gridCol w="784638">
                  <a:extLst>
                    <a:ext uri="{9D8B030D-6E8A-4147-A177-3AD203B41FA5}">
                      <a16:colId xmlns:a16="http://schemas.microsoft.com/office/drawing/2014/main" val="1643611892"/>
                    </a:ext>
                  </a:extLst>
                </a:gridCol>
                <a:gridCol w="950618">
                  <a:extLst>
                    <a:ext uri="{9D8B030D-6E8A-4147-A177-3AD203B41FA5}">
                      <a16:colId xmlns:a16="http://schemas.microsoft.com/office/drawing/2014/main" val="2462959778"/>
                    </a:ext>
                  </a:extLst>
                </a:gridCol>
                <a:gridCol w="950618">
                  <a:extLst>
                    <a:ext uri="{9D8B030D-6E8A-4147-A177-3AD203B41FA5}">
                      <a16:colId xmlns:a16="http://schemas.microsoft.com/office/drawing/2014/main" val="3461783764"/>
                    </a:ext>
                  </a:extLst>
                </a:gridCol>
                <a:gridCol w="935530">
                  <a:extLst>
                    <a:ext uri="{9D8B030D-6E8A-4147-A177-3AD203B41FA5}">
                      <a16:colId xmlns:a16="http://schemas.microsoft.com/office/drawing/2014/main" val="1883444964"/>
                    </a:ext>
                  </a:extLst>
                </a:gridCol>
                <a:gridCol w="2882039">
                  <a:extLst>
                    <a:ext uri="{9D8B030D-6E8A-4147-A177-3AD203B41FA5}">
                      <a16:colId xmlns:a16="http://schemas.microsoft.com/office/drawing/2014/main" val="1797117409"/>
                    </a:ext>
                  </a:extLst>
                </a:gridCol>
              </a:tblGrid>
              <a:tr h="603166">
                <a:tc>
                  <a:txBody>
                    <a:bodyPr/>
                    <a:lstStyle/>
                    <a:p>
                      <a:pPr algn="ctr" fontAlgn="ctr"/>
                      <a:r>
                        <a:rPr lang="ru-RU" sz="1100" b="1" u="none" strike="noStrike" dirty="0">
                          <a:effectLst/>
                        </a:rPr>
                        <a:t>№ п/п</a:t>
                      </a:r>
                      <a:endParaRPr lang="ru-RU" sz="1100" b="1" i="0" u="none" strike="noStrike" dirty="0">
                        <a:solidFill>
                          <a:srgbClr val="000000"/>
                        </a:solidFill>
                        <a:effectLst/>
                        <a:latin typeface="Times New Roman" panose="02020603050405020304" pitchFamily="18" charset="0"/>
                      </a:endParaRPr>
                    </a:p>
                  </a:txBody>
                  <a:tcPr marL="2771" marR="2771" marT="2771" marB="0" anchor="ctr"/>
                </a:tc>
                <a:tc>
                  <a:txBody>
                    <a:bodyPr/>
                    <a:lstStyle/>
                    <a:p>
                      <a:pPr algn="ctr" fontAlgn="ctr"/>
                      <a:r>
                        <a:rPr lang="ru-RU" sz="1100" b="1" u="none" strike="noStrike" dirty="0">
                          <a:effectLst/>
                        </a:rPr>
                        <a:t>Показатели муниципальных программ</a:t>
                      </a:r>
                      <a:endParaRPr lang="ru-RU" sz="1100" b="1" i="0" u="none" strike="noStrike" dirty="0">
                        <a:solidFill>
                          <a:srgbClr val="000000"/>
                        </a:solidFill>
                        <a:effectLst/>
                        <a:latin typeface="Times New Roman" panose="02020603050405020304" pitchFamily="18" charset="0"/>
                      </a:endParaRPr>
                    </a:p>
                  </a:txBody>
                  <a:tcPr marL="2771" marR="2771" marT="2771" marB="0" anchor="ctr"/>
                </a:tc>
                <a:tc>
                  <a:txBody>
                    <a:bodyPr/>
                    <a:lstStyle/>
                    <a:p>
                      <a:pPr algn="ctr" fontAlgn="ctr"/>
                      <a:r>
                        <a:rPr lang="ru-RU" sz="1100" b="1" u="none" strike="noStrike" dirty="0">
                          <a:effectLst/>
                        </a:rPr>
                        <a:t>Единица измерения</a:t>
                      </a:r>
                      <a:endParaRPr lang="ru-RU" sz="1100" b="1" i="0" u="none" strike="noStrike" dirty="0">
                        <a:solidFill>
                          <a:srgbClr val="000000"/>
                        </a:solidFill>
                        <a:effectLst/>
                        <a:latin typeface="Times New Roman" panose="02020603050405020304" pitchFamily="18" charset="0"/>
                      </a:endParaRPr>
                    </a:p>
                  </a:txBody>
                  <a:tcPr marL="2771" marR="2771" marT="2771" marB="0" anchor="ctr"/>
                </a:tc>
                <a:tc>
                  <a:txBody>
                    <a:bodyPr/>
                    <a:lstStyle/>
                    <a:p>
                      <a:pPr algn="ctr" fontAlgn="t"/>
                      <a:r>
                        <a:rPr lang="ru-RU" sz="1100" b="1" u="none" strike="noStrike" dirty="0">
                          <a:effectLst/>
                        </a:rPr>
                        <a:t>Планируемое значение показателя                           на 2024 год</a:t>
                      </a:r>
                      <a:endParaRPr lang="ru-RU" sz="1100" b="1" i="0" u="none" strike="noStrike" dirty="0">
                        <a:solidFill>
                          <a:srgbClr val="000000"/>
                        </a:solidFill>
                        <a:effectLst/>
                        <a:latin typeface="Times New Roman" panose="02020603050405020304" pitchFamily="18" charset="0"/>
                      </a:endParaRPr>
                    </a:p>
                  </a:txBody>
                  <a:tcPr marL="2771" marR="2771" marT="2771" marB="0"/>
                </a:tc>
                <a:tc>
                  <a:txBody>
                    <a:bodyPr/>
                    <a:lstStyle/>
                    <a:p>
                      <a:pPr algn="ctr" fontAlgn="t"/>
                      <a:r>
                        <a:rPr lang="ru-RU" sz="1100" b="1" u="none" strike="noStrike" dirty="0">
                          <a:effectLst/>
                        </a:rPr>
                        <a:t>Достигнутое значение показателя </a:t>
                      </a:r>
                      <a:br>
                        <a:rPr lang="ru-RU" sz="1100" b="1" u="none" strike="noStrike" dirty="0">
                          <a:effectLst/>
                        </a:rPr>
                      </a:br>
                      <a:r>
                        <a:rPr lang="ru-RU" sz="1100" b="1" u="none" strike="noStrike" dirty="0">
                          <a:effectLst/>
                        </a:rPr>
                        <a:t>за 2024 год</a:t>
                      </a:r>
                      <a:endParaRPr lang="ru-RU" sz="1100" b="1" i="0" u="none" strike="noStrike" dirty="0">
                        <a:solidFill>
                          <a:srgbClr val="000000"/>
                        </a:solidFill>
                        <a:effectLst/>
                        <a:latin typeface="Times New Roman" panose="02020603050405020304" pitchFamily="18" charset="0"/>
                      </a:endParaRPr>
                    </a:p>
                  </a:txBody>
                  <a:tcPr marL="2771" marR="2771" marT="2771" marB="0"/>
                </a:tc>
                <a:tc>
                  <a:txBody>
                    <a:bodyPr/>
                    <a:lstStyle/>
                    <a:p>
                      <a:pPr algn="ctr" fontAlgn="t"/>
                      <a:r>
                        <a:rPr lang="ru-RU" sz="1100" b="1" u="none" strike="noStrike" dirty="0">
                          <a:effectLst/>
                        </a:rPr>
                        <a:t>% исполнения планируемого значения</a:t>
                      </a:r>
                      <a:endParaRPr lang="ru-RU" sz="1100" b="1" i="0" u="none" strike="noStrike" dirty="0">
                        <a:solidFill>
                          <a:srgbClr val="000000"/>
                        </a:solidFill>
                        <a:effectLst/>
                        <a:latin typeface="Times New Roman" panose="02020603050405020304" pitchFamily="18" charset="0"/>
                      </a:endParaRPr>
                    </a:p>
                  </a:txBody>
                  <a:tcPr marL="2771" marR="2771" marT="2771" marB="0"/>
                </a:tc>
                <a:tc>
                  <a:txBody>
                    <a:bodyPr/>
                    <a:lstStyle/>
                    <a:p>
                      <a:pPr algn="ctr" fontAlgn="t"/>
                      <a:r>
                        <a:rPr lang="ru-RU" sz="1100" b="1" u="none" strike="noStrike" dirty="0">
                          <a:effectLst/>
                        </a:rPr>
                        <a:t>Пояснения причин невыполнения плановых значений</a:t>
                      </a:r>
                      <a:endParaRPr lang="ru-RU" sz="1100" b="1" i="0" u="none" strike="noStrike" dirty="0">
                        <a:solidFill>
                          <a:srgbClr val="000000"/>
                        </a:solidFill>
                        <a:effectLst/>
                        <a:latin typeface="Times New Roman" panose="02020603050405020304" pitchFamily="18" charset="0"/>
                      </a:endParaRPr>
                    </a:p>
                  </a:txBody>
                  <a:tcPr marL="2771" marR="2771" marT="2771" marB="0"/>
                </a:tc>
                <a:extLst>
                  <a:ext uri="{0D108BD9-81ED-4DB2-BD59-A6C34878D82A}">
                    <a16:rowId xmlns:a16="http://schemas.microsoft.com/office/drawing/2014/main" val="443739235"/>
                  </a:ext>
                </a:extLst>
              </a:tr>
              <a:tr h="152653">
                <a:tc>
                  <a:txBody>
                    <a:bodyPr/>
                    <a:lstStyle/>
                    <a:p>
                      <a:pPr algn="ctr" fontAlgn="ctr"/>
                      <a:r>
                        <a:rPr lang="ru-RU" sz="1100" u="none" strike="noStrike">
                          <a:effectLst/>
                        </a:rPr>
                        <a:t>1</a:t>
                      </a:r>
                      <a:endParaRPr lang="ru-RU" sz="1100" b="0" i="0" u="none" strike="noStrike">
                        <a:solidFill>
                          <a:srgbClr val="000000"/>
                        </a:solidFill>
                        <a:effectLst/>
                        <a:latin typeface="Times New Roman" panose="02020603050405020304" pitchFamily="18" charset="0"/>
                      </a:endParaRPr>
                    </a:p>
                  </a:txBody>
                  <a:tcPr marL="2771" marR="2771" marT="2771" marB="0" anchor="ctr"/>
                </a:tc>
                <a:tc>
                  <a:txBody>
                    <a:bodyPr/>
                    <a:lstStyle/>
                    <a:p>
                      <a:pPr algn="ctr" fontAlgn="ctr"/>
                      <a:r>
                        <a:rPr lang="ru-RU" sz="1100" u="none" strike="noStrike">
                          <a:effectLst/>
                        </a:rPr>
                        <a:t>2</a:t>
                      </a:r>
                      <a:endParaRPr lang="ru-RU" sz="1100" b="0" i="0" u="none" strike="noStrike">
                        <a:solidFill>
                          <a:srgbClr val="000000"/>
                        </a:solidFill>
                        <a:effectLst/>
                        <a:latin typeface="Times New Roman" panose="02020603050405020304" pitchFamily="18" charset="0"/>
                      </a:endParaRPr>
                    </a:p>
                  </a:txBody>
                  <a:tcPr marL="2771" marR="2771" marT="2771" marB="0" anchor="ctr"/>
                </a:tc>
                <a:tc>
                  <a:txBody>
                    <a:bodyPr/>
                    <a:lstStyle/>
                    <a:p>
                      <a:pPr algn="ctr" fontAlgn="ctr"/>
                      <a:r>
                        <a:rPr lang="ru-RU" sz="1100" u="none" strike="noStrike">
                          <a:effectLst/>
                        </a:rPr>
                        <a:t>3</a:t>
                      </a:r>
                      <a:endParaRPr lang="ru-RU" sz="1100" b="0" i="0" u="none" strike="noStrike">
                        <a:solidFill>
                          <a:srgbClr val="000000"/>
                        </a:solidFill>
                        <a:effectLst/>
                        <a:latin typeface="Times New Roman" panose="02020603050405020304" pitchFamily="18" charset="0"/>
                      </a:endParaRPr>
                    </a:p>
                  </a:txBody>
                  <a:tcPr marL="2771" marR="2771" marT="2771" marB="0" anchor="ctr"/>
                </a:tc>
                <a:tc>
                  <a:txBody>
                    <a:bodyPr/>
                    <a:lstStyle/>
                    <a:p>
                      <a:pPr algn="ctr" fontAlgn="ctr"/>
                      <a:r>
                        <a:rPr lang="ru-RU" sz="1100" u="none" strike="noStrike">
                          <a:effectLst/>
                        </a:rPr>
                        <a:t>4</a:t>
                      </a:r>
                      <a:endParaRPr lang="ru-RU" sz="1100" b="0" i="0" u="none" strike="noStrike">
                        <a:solidFill>
                          <a:srgbClr val="000000"/>
                        </a:solidFill>
                        <a:effectLst/>
                        <a:latin typeface="Times New Roman" panose="02020603050405020304" pitchFamily="18" charset="0"/>
                      </a:endParaRPr>
                    </a:p>
                  </a:txBody>
                  <a:tcPr marL="2771" marR="2771" marT="2771" marB="0" anchor="ctr"/>
                </a:tc>
                <a:tc>
                  <a:txBody>
                    <a:bodyPr/>
                    <a:lstStyle/>
                    <a:p>
                      <a:pPr algn="ctr" fontAlgn="ctr"/>
                      <a:r>
                        <a:rPr lang="ru-RU" sz="1100" u="none" strike="noStrike">
                          <a:effectLst/>
                        </a:rPr>
                        <a:t>5</a:t>
                      </a:r>
                      <a:endParaRPr lang="ru-RU" sz="1100" b="0" i="0" u="none" strike="noStrike">
                        <a:solidFill>
                          <a:srgbClr val="000000"/>
                        </a:solidFill>
                        <a:effectLst/>
                        <a:latin typeface="Times New Roman" panose="02020603050405020304" pitchFamily="18" charset="0"/>
                      </a:endParaRPr>
                    </a:p>
                  </a:txBody>
                  <a:tcPr marL="2771" marR="2771" marT="2771" marB="0" anchor="ctr"/>
                </a:tc>
                <a:tc>
                  <a:txBody>
                    <a:bodyPr/>
                    <a:lstStyle/>
                    <a:p>
                      <a:pPr algn="ctr" fontAlgn="ctr"/>
                      <a:r>
                        <a:rPr lang="ru-RU" sz="1100" u="none" strike="noStrike">
                          <a:effectLst/>
                        </a:rPr>
                        <a:t>6</a:t>
                      </a:r>
                      <a:endParaRPr lang="ru-RU" sz="1100" b="0" i="0" u="none" strike="noStrike">
                        <a:solidFill>
                          <a:srgbClr val="000000"/>
                        </a:solidFill>
                        <a:effectLst/>
                        <a:latin typeface="Times New Roman" panose="02020603050405020304" pitchFamily="18" charset="0"/>
                      </a:endParaRPr>
                    </a:p>
                  </a:txBody>
                  <a:tcPr marL="2771" marR="2771" marT="2771" marB="0" anchor="ctr"/>
                </a:tc>
                <a:tc>
                  <a:txBody>
                    <a:bodyPr/>
                    <a:lstStyle/>
                    <a:p>
                      <a:pPr algn="ctr" fontAlgn="ctr"/>
                      <a:r>
                        <a:rPr lang="ru-RU" sz="1100" u="none" strike="noStrike">
                          <a:effectLst/>
                        </a:rPr>
                        <a:t>7</a:t>
                      </a:r>
                      <a:endParaRPr lang="ru-RU" sz="1100" b="0" i="0" u="none" strike="noStrike">
                        <a:solidFill>
                          <a:srgbClr val="000000"/>
                        </a:solidFill>
                        <a:effectLst/>
                        <a:latin typeface="Times New Roman" panose="02020603050405020304" pitchFamily="18" charset="0"/>
                      </a:endParaRPr>
                    </a:p>
                  </a:txBody>
                  <a:tcPr marL="2771" marR="2771" marT="2771" marB="0" anchor="ctr"/>
                </a:tc>
                <a:extLst>
                  <a:ext uri="{0D108BD9-81ED-4DB2-BD59-A6C34878D82A}">
                    <a16:rowId xmlns:a16="http://schemas.microsoft.com/office/drawing/2014/main" val="2305099659"/>
                  </a:ext>
                </a:extLst>
              </a:tr>
              <a:tr h="152653">
                <a:tc>
                  <a:txBody>
                    <a:bodyPr/>
                    <a:lstStyle/>
                    <a:p>
                      <a:pPr algn="ctr" fontAlgn="ctr"/>
                      <a:r>
                        <a:rPr lang="ru-RU" sz="1100" b="1" u="none" strike="noStrike" dirty="0">
                          <a:effectLst/>
                          <a:latin typeface="Arial" panose="020B0604020202020204" pitchFamily="34" charset="0"/>
                          <a:cs typeface="Arial" panose="020B0604020202020204" pitchFamily="34" charset="0"/>
                        </a:rPr>
                        <a:t>3.</a:t>
                      </a:r>
                      <a:endParaRPr lang="ru-RU" sz="1100" b="1" i="0" u="none" strike="noStrike" dirty="0">
                        <a:solidFill>
                          <a:srgbClr val="000000"/>
                        </a:solidFill>
                        <a:effectLst/>
                        <a:latin typeface="Arial" panose="020B0604020202020204" pitchFamily="34" charset="0"/>
                        <a:cs typeface="Arial" panose="020B0604020202020204" pitchFamily="34" charset="0"/>
                      </a:endParaRPr>
                    </a:p>
                  </a:txBody>
                  <a:tcPr marL="2771" marR="2771" marT="2771" marB="0" anchor="ctr"/>
                </a:tc>
                <a:tc gridSpan="6">
                  <a:txBody>
                    <a:bodyPr/>
                    <a:lstStyle/>
                    <a:p>
                      <a:pPr algn="ctr" fontAlgn="t"/>
                      <a:r>
                        <a:rPr lang="ru-RU" sz="1100" b="1" u="none" strike="noStrike" dirty="0">
                          <a:effectLst/>
                          <a:latin typeface="Arial" panose="020B0604020202020204" pitchFamily="34" charset="0"/>
                          <a:cs typeface="Arial" panose="020B0604020202020204" pitchFamily="34" charset="0"/>
                        </a:rPr>
                        <a:t>Муниципальная программа «Образование»</a:t>
                      </a:r>
                      <a:endParaRPr lang="ru-RU" sz="1100" b="1" i="0" u="none" strike="noStrike" dirty="0">
                        <a:solidFill>
                          <a:srgbClr val="000000"/>
                        </a:solidFill>
                        <a:effectLst/>
                        <a:latin typeface="Arial" panose="020B0604020202020204" pitchFamily="34" charset="0"/>
                        <a:cs typeface="Arial" panose="020B0604020202020204" pitchFamily="34" charset="0"/>
                      </a:endParaRPr>
                    </a:p>
                  </a:txBody>
                  <a:tcPr marL="2771" marR="2771" marT="2771"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608249372"/>
                  </a:ext>
                </a:extLst>
              </a:tr>
              <a:tr h="753337">
                <a:tc>
                  <a:txBody>
                    <a:bodyPr/>
                    <a:lstStyle/>
                    <a:p>
                      <a:pPr algn="ctr" fontAlgn="ctr"/>
                      <a:r>
                        <a:rPr lang="ru-RU" sz="1050" u="none" strike="noStrike" dirty="0">
                          <a:effectLst/>
                          <a:latin typeface="Arial" panose="020B0604020202020204" pitchFamily="34" charset="0"/>
                          <a:cs typeface="Arial" panose="020B0604020202020204" pitchFamily="34" charset="0"/>
                        </a:rPr>
                        <a:t>1</a:t>
                      </a:r>
                      <a:endParaRPr lang="ru-RU" sz="1050" b="0" i="0" u="none" strike="noStrike" dirty="0">
                        <a:solidFill>
                          <a:srgbClr val="000000"/>
                        </a:solidFill>
                        <a:effectLst/>
                        <a:latin typeface="Arial" panose="020B0604020202020204" pitchFamily="34" charset="0"/>
                        <a:cs typeface="Arial" panose="020B0604020202020204" pitchFamily="34" charset="0"/>
                      </a:endParaRPr>
                    </a:p>
                  </a:txBody>
                  <a:tcPr marL="2771" marR="2771" marT="2771" marB="0" anchor="ctr"/>
                </a:tc>
                <a:tc>
                  <a:txBody>
                    <a:bodyPr/>
                    <a:lstStyle/>
                    <a:p>
                      <a:pPr algn="l" fontAlgn="ctr"/>
                      <a:r>
                        <a:rPr lang="ru-RU" sz="1050" u="none" strike="noStrike" dirty="0">
                          <a:effectLst/>
                          <a:latin typeface="Arial" panose="020B0604020202020204" pitchFamily="34" charset="0"/>
                          <a:cs typeface="Arial" panose="020B0604020202020204" pitchFamily="34" charset="0"/>
                        </a:rPr>
                        <a:t>2024 Поддержка образования для детей с ограниченными возможностями здоровья. Обновление материально - технической базы в организациях, осуществляющих образовательную деятельность исключительно по адаптированным основным общеобразовательным программам (нарастающим итогом)</a:t>
                      </a:r>
                      <a:endParaRPr lang="ru-RU" sz="1050" b="0" i="0" u="none" strike="noStrike" dirty="0">
                        <a:solidFill>
                          <a:srgbClr val="000000"/>
                        </a:solidFill>
                        <a:effectLst/>
                        <a:latin typeface="Arial" panose="020B0604020202020204" pitchFamily="34" charset="0"/>
                        <a:cs typeface="Arial" panose="020B0604020202020204" pitchFamily="34" charset="0"/>
                      </a:endParaRPr>
                    </a:p>
                  </a:txBody>
                  <a:tcPr marL="2771" marR="2771" marT="2771" marB="0" anchor="ctr"/>
                </a:tc>
                <a:tc>
                  <a:txBody>
                    <a:bodyPr/>
                    <a:lstStyle/>
                    <a:p>
                      <a:pPr algn="ctr" fontAlgn="ctr"/>
                      <a:r>
                        <a:rPr lang="ru-RU" sz="1050" u="none" strike="noStrike" dirty="0">
                          <a:effectLst/>
                          <a:latin typeface="Arial" panose="020B0604020202020204" pitchFamily="34" charset="0"/>
                          <a:cs typeface="Arial" panose="020B0604020202020204" pitchFamily="34" charset="0"/>
                        </a:rPr>
                        <a:t>Единица</a:t>
                      </a:r>
                      <a:endParaRPr lang="ru-RU" sz="1050" b="0" i="0" u="none" strike="noStrike" dirty="0">
                        <a:solidFill>
                          <a:srgbClr val="000000"/>
                        </a:solidFill>
                        <a:effectLst/>
                        <a:latin typeface="Arial" panose="020B0604020202020204" pitchFamily="34" charset="0"/>
                        <a:cs typeface="Arial" panose="020B0604020202020204" pitchFamily="34" charset="0"/>
                      </a:endParaRPr>
                    </a:p>
                  </a:txBody>
                  <a:tcPr marL="2771" marR="2771" marT="2771" marB="0" anchor="ctr"/>
                </a:tc>
                <a:tc>
                  <a:txBody>
                    <a:bodyPr/>
                    <a:lstStyle/>
                    <a:p>
                      <a:pPr algn="ctr" fontAlgn="ctr"/>
                      <a:r>
                        <a:rPr lang="ru-RU" sz="1050" u="none" strike="noStrike">
                          <a:effectLst/>
                          <a:latin typeface="Arial" panose="020B0604020202020204" pitchFamily="34" charset="0"/>
                          <a:cs typeface="Arial" panose="020B0604020202020204" pitchFamily="34" charset="0"/>
                        </a:rPr>
                        <a:t>1</a:t>
                      </a:r>
                      <a:endParaRPr lang="ru-RU" sz="1050" b="0" i="0" u="none" strike="noStrike">
                        <a:solidFill>
                          <a:srgbClr val="000000"/>
                        </a:solidFill>
                        <a:effectLst/>
                        <a:latin typeface="Arial" panose="020B0604020202020204" pitchFamily="34" charset="0"/>
                        <a:cs typeface="Arial" panose="020B0604020202020204" pitchFamily="34" charset="0"/>
                      </a:endParaRPr>
                    </a:p>
                  </a:txBody>
                  <a:tcPr marL="2771" marR="2771" marT="2771" marB="0" anchor="ctr"/>
                </a:tc>
                <a:tc>
                  <a:txBody>
                    <a:bodyPr/>
                    <a:lstStyle/>
                    <a:p>
                      <a:pPr algn="ctr" fontAlgn="ctr"/>
                      <a:r>
                        <a:rPr lang="ru-RU" sz="1050" u="none" strike="noStrike" dirty="0">
                          <a:effectLst/>
                          <a:latin typeface="Arial" panose="020B0604020202020204" pitchFamily="34" charset="0"/>
                          <a:cs typeface="Arial" panose="020B0604020202020204" pitchFamily="34" charset="0"/>
                        </a:rPr>
                        <a:t>1</a:t>
                      </a:r>
                      <a:endParaRPr lang="ru-RU" sz="1050" b="0" i="0" u="none" strike="noStrike" dirty="0">
                        <a:solidFill>
                          <a:srgbClr val="000000"/>
                        </a:solidFill>
                        <a:effectLst/>
                        <a:latin typeface="Arial" panose="020B0604020202020204" pitchFamily="34" charset="0"/>
                        <a:cs typeface="Arial" panose="020B0604020202020204" pitchFamily="34" charset="0"/>
                      </a:endParaRPr>
                    </a:p>
                  </a:txBody>
                  <a:tcPr marL="2771" marR="2771" marT="2771" marB="0" anchor="ctr"/>
                </a:tc>
                <a:tc>
                  <a:txBody>
                    <a:bodyPr/>
                    <a:lstStyle/>
                    <a:p>
                      <a:pPr algn="ctr" fontAlgn="ctr"/>
                      <a:r>
                        <a:rPr lang="ru-RU" sz="1050" u="none" strike="noStrike" dirty="0">
                          <a:effectLst/>
                          <a:latin typeface="Arial" panose="020B0604020202020204" pitchFamily="34" charset="0"/>
                          <a:cs typeface="Arial" panose="020B0604020202020204" pitchFamily="34" charset="0"/>
                        </a:rPr>
                        <a:t>100</a:t>
                      </a:r>
                      <a:endParaRPr lang="ru-RU" sz="1050" b="0" i="0" u="none" strike="noStrike" dirty="0">
                        <a:solidFill>
                          <a:srgbClr val="000000"/>
                        </a:solidFill>
                        <a:effectLst/>
                        <a:latin typeface="Arial" panose="020B0604020202020204" pitchFamily="34" charset="0"/>
                        <a:cs typeface="Arial" panose="020B0604020202020204" pitchFamily="34" charset="0"/>
                      </a:endParaRPr>
                    </a:p>
                  </a:txBody>
                  <a:tcPr marL="2771" marR="2771" marT="2771" marB="0" anchor="ctr"/>
                </a:tc>
                <a:tc>
                  <a:txBody>
                    <a:bodyPr/>
                    <a:lstStyle/>
                    <a:p>
                      <a:pPr algn="ctr" fontAlgn="ctr"/>
                      <a:r>
                        <a:rPr lang="ru-RU" sz="1050" u="none" strike="noStrike">
                          <a:effectLst/>
                          <a:latin typeface="Arial" panose="020B0604020202020204" pitchFamily="34" charset="0"/>
                          <a:cs typeface="Arial" panose="020B0604020202020204" pitchFamily="34" charset="0"/>
                        </a:rPr>
                        <a:t>Показатель достигнут</a:t>
                      </a:r>
                      <a:endParaRPr lang="ru-RU" sz="1050" b="0" i="0" u="none" strike="noStrike">
                        <a:solidFill>
                          <a:srgbClr val="000000"/>
                        </a:solidFill>
                        <a:effectLst/>
                        <a:latin typeface="Arial" panose="020B0604020202020204" pitchFamily="34" charset="0"/>
                        <a:cs typeface="Arial" panose="020B0604020202020204" pitchFamily="34" charset="0"/>
                      </a:endParaRPr>
                    </a:p>
                  </a:txBody>
                  <a:tcPr marL="2771" marR="2771" marT="2771" marB="0" anchor="ctr"/>
                </a:tc>
                <a:extLst>
                  <a:ext uri="{0D108BD9-81ED-4DB2-BD59-A6C34878D82A}">
                    <a16:rowId xmlns:a16="http://schemas.microsoft.com/office/drawing/2014/main" val="2796716942"/>
                  </a:ext>
                </a:extLst>
              </a:tr>
              <a:tr h="903507">
                <a:tc>
                  <a:txBody>
                    <a:bodyPr/>
                    <a:lstStyle/>
                    <a:p>
                      <a:pPr algn="ctr" fontAlgn="ctr"/>
                      <a:r>
                        <a:rPr lang="ru-RU" sz="1050" u="none" strike="noStrike">
                          <a:effectLst/>
                          <a:latin typeface="Arial" panose="020B0604020202020204" pitchFamily="34" charset="0"/>
                          <a:cs typeface="Arial" panose="020B0604020202020204" pitchFamily="34" charset="0"/>
                        </a:rPr>
                        <a:t>2</a:t>
                      </a:r>
                      <a:endParaRPr lang="ru-RU" sz="1050" b="0" i="0" u="none" strike="noStrike">
                        <a:solidFill>
                          <a:srgbClr val="000000"/>
                        </a:solidFill>
                        <a:effectLst/>
                        <a:latin typeface="Arial" panose="020B0604020202020204" pitchFamily="34" charset="0"/>
                        <a:cs typeface="Arial" panose="020B0604020202020204" pitchFamily="34" charset="0"/>
                      </a:endParaRPr>
                    </a:p>
                  </a:txBody>
                  <a:tcPr marL="2771" marR="2771" marT="2771" marB="0" anchor="ctr"/>
                </a:tc>
                <a:tc>
                  <a:txBody>
                    <a:bodyPr/>
                    <a:lstStyle/>
                    <a:p>
                      <a:pPr algn="l" fontAlgn="t"/>
                      <a:r>
                        <a:rPr lang="ru-RU" sz="1050" u="none" strike="noStrike">
                          <a:effectLst/>
                          <a:latin typeface="Arial" panose="020B0604020202020204" pitchFamily="34" charset="0"/>
                          <a:cs typeface="Arial" panose="020B0604020202020204" pitchFamily="34" charset="0"/>
                        </a:rPr>
                        <a:t>2024 Доля обучающихся, получающих начальное общее образование в государственных и муниципальных образовательных организациях, получающих бесплатное горячее питание, к общему количеству обучающихся, получающих начальное общее образование в государственных и муниципальных образовательных организациях</a:t>
                      </a:r>
                      <a:endParaRPr lang="ru-RU" sz="1050" b="0" i="0" u="none" strike="noStrike">
                        <a:solidFill>
                          <a:srgbClr val="000000"/>
                        </a:solidFill>
                        <a:effectLst/>
                        <a:latin typeface="Arial" panose="020B0604020202020204" pitchFamily="34" charset="0"/>
                        <a:cs typeface="Arial" panose="020B0604020202020204" pitchFamily="34" charset="0"/>
                      </a:endParaRPr>
                    </a:p>
                  </a:txBody>
                  <a:tcPr marL="2771" marR="2771" marT="2771" marB="0"/>
                </a:tc>
                <a:tc>
                  <a:txBody>
                    <a:bodyPr/>
                    <a:lstStyle/>
                    <a:p>
                      <a:pPr algn="ctr" fontAlgn="ctr"/>
                      <a:r>
                        <a:rPr lang="ru-RU" sz="1050" u="none" strike="noStrike">
                          <a:effectLst/>
                          <a:latin typeface="Arial" panose="020B0604020202020204" pitchFamily="34" charset="0"/>
                          <a:cs typeface="Arial" panose="020B0604020202020204" pitchFamily="34" charset="0"/>
                        </a:rPr>
                        <a:t>Процент</a:t>
                      </a:r>
                      <a:endParaRPr lang="ru-RU" sz="1050" b="0" i="0" u="none" strike="noStrike">
                        <a:solidFill>
                          <a:srgbClr val="000000"/>
                        </a:solidFill>
                        <a:effectLst/>
                        <a:latin typeface="Arial" panose="020B0604020202020204" pitchFamily="34" charset="0"/>
                        <a:cs typeface="Arial" panose="020B0604020202020204" pitchFamily="34" charset="0"/>
                      </a:endParaRPr>
                    </a:p>
                  </a:txBody>
                  <a:tcPr marL="2771" marR="2771" marT="2771" marB="0" anchor="ctr"/>
                </a:tc>
                <a:tc>
                  <a:txBody>
                    <a:bodyPr/>
                    <a:lstStyle/>
                    <a:p>
                      <a:pPr algn="ctr" fontAlgn="ctr"/>
                      <a:r>
                        <a:rPr lang="ru-RU" sz="1050" u="none" strike="noStrike" dirty="0">
                          <a:effectLst/>
                          <a:latin typeface="Arial" panose="020B0604020202020204" pitchFamily="34" charset="0"/>
                          <a:cs typeface="Arial" panose="020B0604020202020204" pitchFamily="34" charset="0"/>
                        </a:rPr>
                        <a:t>100</a:t>
                      </a:r>
                      <a:endParaRPr lang="ru-RU" sz="1050" b="0" i="0" u="none" strike="noStrike" dirty="0">
                        <a:solidFill>
                          <a:srgbClr val="000000"/>
                        </a:solidFill>
                        <a:effectLst/>
                        <a:latin typeface="Arial" panose="020B0604020202020204" pitchFamily="34" charset="0"/>
                        <a:cs typeface="Arial" panose="020B0604020202020204" pitchFamily="34" charset="0"/>
                      </a:endParaRPr>
                    </a:p>
                  </a:txBody>
                  <a:tcPr marL="2771" marR="2771" marT="2771" marB="0" anchor="ctr"/>
                </a:tc>
                <a:tc>
                  <a:txBody>
                    <a:bodyPr/>
                    <a:lstStyle/>
                    <a:p>
                      <a:pPr algn="ctr" fontAlgn="ctr"/>
                      <a:r>
                        <a:rPr lang="ru-RU" sz="1050" u="none" strike="noStrike" dirty="0">
                          <a:effectLst/>
                          <a:latin typeface="Arial" panose="020B0604020202020204" pitchFamily="34" charset="0"/>
                          <a:cs typeface="Arial" panose="020B0604020202020204" pitchFamily="34" charset="0"/>
                        </a:rPr>
                        <a:t>100</a:t>
                      </a:r>
                      <a:endParaRPr lang="ru-RU" sz="1050" b="0" i="0" u="none" strike="noStrike" dirty="0">
                        <a:solidFill>
                          <a:srgbClr val="000000"/>
                        </a:solidFill>
                        <a:effectLst/>
                        <a:latin typeface="Arial" panose="020B0604020202020204" pitchFamily="34" charset="0"/>
                        <a:cs typeface="Arial" panose="020B0604020202020204" pitchFamily="34" charset="0"/>
                      </a:endParaRPr>
                    </a:p>
                  </a:txBody>
                  <a:tcPr marL="2771" marR="2771" marT="2771" marB="0" anchor="ctr"/>
                </a:tc>
                <a:tc>
                  <a:txBody>
                    <a:bodyPr/>
                    <a:lstStyle/>
                    <a:p>
                      <a:pPr algn="ctr" fontAlgn="ctr"/>
                      <a:r>
                        <a:rPr lang="ru-RU" sz="1050" u="none" strike="noStrike" dirty="0">
                          <a:effectLst/>
                          <a:latin typeface="Arial" panose="020B0604020202020204" pitchFamily="34" charset="0"/>
                          <a:cs typeface="Arial" panose="020B0604020202020204" pitchFamily="34" charset="0"/>
                        </a:rPr>
                        <a:t>100</a:t>
                      </a:r>
                      <a:endParaRPr lang="ru-RU" sz="1050" b="0" i="0" u="none" strike="noStrike" dirty="0">
                        <a:solidFill>
                          <a:srgbClr val="000000"/>
                        </a:solidFill>
                        <a:effectLst/>
                        <a:latin typeface="Arial" panose="020B0604020202020204" pitchFamily="34" charset="0"/>
                        <a:cs typeface="Arial" panose="020B0604020202020204" pitchFamily="34" charset="0"/>
                      </a:endParaRPr>
                    </a:p>
                  </a:txBody>
                  <a:tcPr marL="2771" marR="2771" marT="2771" marB="0" anchor="ctr"/>
                </a:tc>
                <a:tc>
                  <a:txBody>
                    <a:bodyPr/>
                    <a:lstStyle/>
                    <a:p>
                      <a:pPr algn="ctr" fontAlgn="ctr"/>
                      <a:r>
                        <a:rPr lang="ru-RU" sz="1050" u="none" strike="noStrike" dirty="0">
                          <a:effectLst/>
                          <a:latin typeface="Arial" panose="020B0604020202020204" pitchFamily="34" charset="0"/>
                          <a:cs typeface="Arial" panose="020B0604020202020204" pitchFamily="34" charset="0"/>
                        </a:rPr>
                        <a:t>Показатель достигнут</a:t>
                      </a:r>
                      <a:endParaRPr lang="ru-RU" sz="1050" b="0" i="0" u="none" strike="noStrike" dirty="0">
                        <a:solidFill>
                          <a:srgbClr val="000000"/>
                        </a:solidFill>
                        <a:effectLst/>
                        <a:latin typeface="Arial" panose="020B0604020202020204" pitchFamily="34" charset="0"/>
                        <a:cs typeface="Arial" panose="020B0604020202020204" pitchFamily="34" charset="0"/>
                      </a:endParaRPr>
                    </a:p>
                  </a:txBody>
                  <a:tcPr marL="2771" marR="2771" marT="2771" marB="0" anchor="ctr"/>
                </a:tc>
                <a:extLst>
                  <a:ext uri="{0D108BD9-81ED-4DB2-BD59-A6C34878D82A}">
                    <a16:rowId xmlns:a16="http://schemas.microsoft.com/office/drawing/2014/main" val="620380521"/>
                  </a:ext>
                </a:extLst>
              </a:tr>
              <a:tr h="603166">
                <a:tc>
                  <a:txBody>
                    <a:bodyPr/>
                    <a:lstStyle/>
                    <a:p>
                      <a:pPr algn="ctr" fontAlgn="ctr"/>
                      <a:r>
                        <a:rPr lang="ru-RU" sz="1050" u="none" strike="noStrike">
                          <a:effectLst/>
                          <a:latin typeface="Arial" panose="020B0604020202020204" pitchFamily="34" charset="0"/>
                          <a:cs typeface="Arial" panose="020B0604020202020204" pitchFamily="34" charset="0"/>
                        </a:rPr>
                        <a:t>3</a:t>
                      </a:r>
                      <a:endParaRPr lang="ru-RU" sz="1050" b="0" i="0" u="none" strike="noStrike">
                        <a:solidFill>
                          <a:srgbClr val="000000"/>
                        </a:solidFill>
                        <a:effectLst/>
                        <a:latin typeface="Arial" panose="020B0604020202020204" pitchFamily="34" charset="0"/>
                        <a:cs typeface="Arial" panose="020B0604020202020204" pitchFamily="34" charset="0"/>
                      </a:endParaRPr>
                    </a:p>
                  </a:txBody>
                  <a:tcPr marL="2771" marR="2771" marT="2771" marB="0" anchor="ctr"/>
                </a:tc>
                <a:tc>
                  <a:txBody>
                    <a:bodyPr/>
                    <a:lstStyle/>
                    <a:p>
                      <a:pPr algn="l" fontAlgn="t"/>
                      <a:r>
                        <a:rPr lang="ru-RU" sz="1050" u="none" strike="noStrike" dirty="0">
                          <a:effectLst/>
                          <a:latin typeface="Arial" panose="020B0604020202020204" pitchFamily="34" charset="0"/>
                          <a:cs typeface="Arial" panose="020B0604020202020204" pitchFamily="34" charset="0"/>
                        </a:rPr>
                        <a:t>2024 Отношение средней заработной платы педагогических работников дошкольных образовательных организаций к средней заработной плате в общеобразовательных организациях в Московской области</a:t>
                      </a:r>
                      <a:endParaRPr lang="ru-RU" sz="1050" b="0" i="0" u="none" strike="noStrike" dirty="0">
                        <a:solidFill>
                          <a:srgbClr val="000000"/>
                        </a:solidFill>
                        <a:effectLst/>
                        <a:latin typeface="Arial" panose="020B0604020202020204" pitchFamily="34" charset="0"/>
                        <a:cs typeface="Arial" panose="020B0604020202020204" pitchFamily="34" charset="0"/>
                      </a:endParaRPr>
                    </a:p>
                  </a:txBody>
                  <a:tcPr marL="2771" marR="2771" marT="2771" marB="0"/>
                </a:tc>
                <a:tc>
                  <a:txBody>
                    <a:bodyPr/>
                    <a:lstStyle/>
                    <a:p>
                      <a:pPr algn="ctr" fontAlgn="ctr"/>
                      <a:r>
                        <a:rPr lang="ru-RU" sz="1050" u="none" strike="noStrike">
                          <a:effectLst/>
                          <a:latin typeface="Arial" panose="020B0604020202020204" pitchFamily="34" charset="0"/>
                          <a:cs typeface="Arial" panose="020B0604020202020204" pitchFamily="34" charset="0"/>
                        </a:rPr>
                        <a:t>Процент</a:t>
                      </a:r>
                      <a:endParaRPr lang="ru-RU" sz="1050" b="0" i="0" u="none" strike="noStrike">
                        <a:solidFill>
                          <a:srgbClr val="000000"/>
                        </a:solidFill>
                        <a:effectLst/>
                        <a:latin typeface="Arial" panose="020B0604020202020204" pitchFamily="34" charset="0"/>
                        <a:cs typeface="Arial" panose="020B0604020202020204" pitchFamily="34" charset="0"/>
                      </a:endParaRPr>
                    </a:p>
                  </a:txBody>
                  <a:tcPr marL="2771" marR="2771" marT="2771" marB="0" anchor="ctr"/>
                </a:tc>
                <a:tc>
                  <a:txBody>
                    <a:bodyPr/>
                    <a:lstStyle/>
                    <a:p>
                      <a:pPr algn="ctr" fontAlgn="ctr"/>
                      <a:r>
                        <a:rPr lang="ru-RU" sz="1050" u="none" strike="noStrike">
                          <a:effectLst/>
                          <a:latin typeface="Arial" panose="020B0604020202020204" pitchFamily="34" charset="0"/>
                          <a:cs typeface="Arial" panose="020B0604020202020204" pitchFamily="34" charset="0"/>
                        </a:rPr>
                        <a:t>100</a:t>
                      </a:r>
                      <a:endParaRPr lang="ru-RU" sz="1050" b="0" i="0" u="none" strike="noStrike">
                        <a:solidFill>
                          <a:srgbClr val="000000"/>
                        </a:solidFill>
                        <a:effectLst/>
                        <a:latin typeface="Arial" panose="020B0604020202020204" pitchFamily="34" charset="0"/>
                        <a:cs typeface="Arial" panose="020B0604020202020204" pitchFamily="34" charset="0"/>
                      </a:endParaRPr>
                    </a:p>
                  </a:txBody>
                  <a:tcPr marL="2771" marR="2771" marT="2771" marB="0" anchor="ctr"/>
                </a:tc>
                <a:tc>
                  <a:txBody>
                    <a:bodyPr/>
                    <a:lstStyle/>
                    <a:p>
                      <a:pPr algn="ctr" fontAlgn="ctr"/>
                      <a:r>
                        <a:rPr lang="ru-RU" sz="1050" u="none" strike="noStrike">
                          <a:effectLst/>
                          <a:latin typeface="Arial" panose="020B0604020202020204" pitchFamily="34" charset="0"/>
                          <a:cs typeface="Arial" panose="020B0604020202020204" pitchFamily="34" charset="0"/>
                        </a:rPr>
                        <a:t>109,7</a:t>
                      </a:r>
                      <a:endParaRPr lang="ru-RU" sz="1050" b="0" i="0" u="none" strike="noStrike">
                        <a:solidFill>
                          <a:srgbClr val="000000"/>
                        </a:solidFill>
                        <a:effectLst/>
                        <a:latin typeface="Arial" panose="020B0604020202020204" pitchFamily="34" charset="0"/>
                        <a:cs typeface="Arial" panose="020B0604020202020204" pitchFamily="34" charset="0"/>
                      </a:endParaRPr>
                    </a:p>
                  </a:txBody>
                  <a:tcPr marL="2771" marR="2771" marT="2771" marB="0" anchor="ctr"/>
                </a:tc>
                <a:tc>
                  <a:txBody>
                    <a:bodyPr/>
                    <a:lstStyle/>
                    <a:p>
                      <a:pPr algn="ctr" fontAlgn="ctr"/>
                      <a:r>
                        <a:rPr lang="ru-RU" sz="1050" u="none" strike="noStrike" dirty="0">
                          <a:effectLst/>
                          <a:latin typeface="Arial" panose="020B0604020202020204" pitchFamily="34" charset="0"/>
                          <a:cs typeface="Arial" panose="020B0604020202020204" pitchFamily="34" charset="0"/>
                        </a:rPr>
                        <a:t>109,7</a:t>
                      </a:r>
                      <a:endParaRPr lang="ru-RU" sz="1050" b="0" i="0" u="none" strike="noStrike" dirty="0">
                        <a:solidFill>
                          <a:srgbClr val="000000"/>
                        </a:solidFill>
                        <a:effectLst/>
                        <a:latin typeface="Arial" panose="020B0604020202020204" pitchFamily="34" charset="0"/>
                        <a:cs typeface="Arial" panose="020B0604020202020204" pitchFamily="34" charset="0"/>
                      </a:endParaRPr>
                    </a:p>
                  </a:txBody>
                  <a:tcPr marL="2771" marR="2771" marT="2771" marB="0" anchor="ctr"/>
                </a:tc>
                <a:tc>
                  <a:txBody>
                    <a:bodyPr/>
                    <a:lstStyle/>
                    <a:p>
                      <a:pPr algn="ctr" fontAlgn="ctr"/>
                      <a:r>
                        <a:rPr lang="ru-RU" sz="1050" u="none" strike="noStrike" dirty="0">
                          <a:effectLst/>
                          <a:latin typeface="Arial" panose="020B0604020202020204" pitchFamily="34" charset="0"/>
                          <a:cs typeface="Arial" panose="020B0604020202020204" pitchFamily="34" charset="0"/>
                        </a:rPr>
                        <a:t>Показатель достигнут </a:t>
                      </a:r>
                      <a:endParaRPr lang="ru-RU" sz="1050" b="0" i="0" u="none" strike="noStrike" dirty="0">
                        <a:solidFill>
                          <a:srgbClr val="000000"/>
                        </a:solidFill>
                        <a:effectLst/>
                        <a:latin typeface="Arial" panose="020B0604020202020204" pitchFamily="34" charset="0"/>
                        <a:cs typeface="Arial" panose="020B0604020202020204" pitchFamily="34" charset="0"/>
                      </a:endParaRPr>
                    </a:p>
                  </a:txBody>
                  <a:tcPr marL="2771" marR="2771" marT="2771" marB="0" anchor="ctr"/>
                </a:tc>
                <a:extLst>
                  <a:ext uri="{0D108BD9-81ED-4DB2-BD59-A6C34878D82A}">
                    <a16:rowId xmlns:a16="http://schemas.microsoft.com/office/drawing/2014/main" val="62876846"/>
                  </a:ext>
                </a:extLst>
              </a:tr>
              <a:tr h="603166">
                <a:tc>
                  <a:txBody>
                    <a:bodyPr/>
                    <a:lstStyle/>
                    <a:p>
                      <a:pPr algn="ctr" fontAlgn="ctr"/>
                      <a:r>
                        <a:rPr lang="ru-RU" sz="1050" u="none" strike="noStrike">
                          <a:effectLst/>
                          <a:latin typeface="Arial" panose="020B0604020202020204" pitchFamily="34" charset="0"/>
                          <a:cs typeface="Arial" panose="020B0604020202020204" pitchFamily="34" charset="0"/>
                        </a:rPr>
                        <a:t>4</a:t>
                      </a:r>
                      <a:endParaRPr lang="ru-RU" sz="1050" b="0" i="0" u="none" strike="noStrike">
                        <a:solidFill>
                          <a:srgbClr val="000000"/>
                        </a:solidFill>
                        <a:effectLst/>
                        <a:latin typeface="Arial" panose="020B0604020202020204" pitchFamily="34" charset="0"/>
                        <a:cs typeface="Arial" panose="020B0604020202020204" pitchFamily="34" charset="0"/>
                      </a:endParaRPr>
                    </a:p>
                  </a:txBody>
                  <a:tcPr marL="2771" marR="2771" marT="2771" marB="0" anchor="ctr"/>
                </a:tc>
                <a:tc>
                  <a:txBody>
                    <a:bodyPr/>
                    <a:lstStyle/>
                    <a:p>
                      <a:pPr algn="l" fontAlgn="ctr"/>
                      <a:r>
                        <a:rPr lang="ru-RU" sz="1050" u="none" strike="noStrike" dirty="0">
                          <a:effectLst/>
                          <a:latin typeface="Arial" panose="020B0604020202020204" pitchFamily="34" charset="0"/>
                          <a:cs typeface="Arial" panose="020B0604020202020204" pitchFamily="34" charset="0"/>
                        </a:rPr>
                        <a:t>2024 Отношение средней заработной платы педагогических работников общеобразовательных организаций общего образования к среднемесячному доходу от трудовой деятельности</a:t>
                      </a:r>
                      <a:endParaRPr lang="ru-RU" sz="1050" b="0" i="0" u="none" strike="noStrike" dirty="0">
                        <a:solidFill>
                          <a:srgbClr val="000000"/>
                        </a:solidFill>
                        <a:effectLst/>
                        <a:latin typeface="Arial" panose="020B0604020202020204" pitchFamily="34" charset="0"/>
                        <a:cs typeface="Arial" panose="020B0604020202020204" pitchFamily="34" charset="0"/>
                      </a:endParaRPr>
                    </a:p>
                  </a:txBody>
                  <a:tcPr marL="2771" marR="2771" marT="2771" marB="0" anchor="ctr"/>
                </a:tc>
                <a:tc>
                  <a:txBody>
                    <a:bodyPr/>
                    <a:lstStyle/>
                    <a:p>
                      <a:pPr algn="ctr" fontAlgn="ctr"/>
                      <a:r>
                        <a:rPr lang="ru-RU" sz="1050" u="none" strike="noStrike">
                          <a:effectLst/>
                          <a:latin typeface="Arial" panose="020B0604020202020204" pitchFamily="34" charset="0"/>
                          <a:cs typeface="Arial" panose="020B0604020202020204" pitchFamily="34" charset="0"/>
                        </a:rPr>
                        <a:t>Процент</a:t>
                      </a:r>
                      <a:endParaRPr lang="ru-RU" sz="1050" b="0" i="0" u="none" strike="noStrike">
                        <a:solidFill>
                          <a:srgbClr val="000000"/>
                        </a:solidFill>
                        <a:effectLst/>
                        <a:latin typeface="Arial" panose="020B0604020202020204" pitchFamily="34" charset="0"/>
                        <a:cs typeface="Arial" panose="020B0604020202020204" pitchFamily="34" charset="0"/>
                      </a:endParaRPr>
                    </a:p>
                  </a:txBody>
                  <a:tcPr marL="2771" marR="2771" marT="2771" marB="0" anchor="ctr"/>
                </a:tc>
                <a:tc>
                  <a:txBody>
                    <a:bodyPr/>
                    <a:lstStyle/>
                    <a:p>
                      <a:pPr algn="ctr" fontAlgn="ctr"/>
                      <a:r>
                        <a:rPr lang="ru-RU" sz="1050" u="none" strike="noStrike">
                          <a:effectLst/>
                          <a:latin typeface="Arial" panose="020B0604020202020204" pitchFamily="34" charset="0"/>
                          <a:cs typeface="Arial" panose="020B0604020202020204" pitchFamily="34" charset="0"/>
                        </a:rPr>
                        <a:t>114,4</a:t>
                      </a:r>
                      <a:endParaRPr lang="ru-RU" sz="1050" b="0" i="0" u="none" strike="noStrike">
                        <a:solidFill>
                          <a:srgbClr val="000000"/>
                        </a:solidFill>
                        <a:effectLst/>
                        <a:latin typeface="Arial" panose="020B0604020202020204" pitchFamily="34" charset="0"/>
                        <a:cs typeface="Arial" panose="020B0604020202020204" pitchFamily="34" charset="0"/>
                      </a:endParaRPr>
                    </a:p>
                  </a:txBody>
                  <a:tcPr marL="2771" marR="2771" marT="2771" marB="0" anchor="ctr"/>
                </a:tc>
                <a:tc>
                  <a:txBody>
                    <a:bodyPr/>
                    <a:lstStyle/>
                    <a:p>
                      <a:pPr algn="ctr" fontAlgn="ctr"/>
                      <a:r>
                        <a:rPr lang="ru-RU" sz="1050" u="none" strike="noStrike">
                          <a:effectLst/>
                          <a:latin typeface="Arial" panose="020B0604020202020204" pitchFamily="34" charset="0"/>
                          <a:cs typeface="Arial" panose="020B0604020202020204" pitchFamily="34" charset="0"/>
                        </a:rPr>
                        <a:t>110,5</a:t>
                      </a:r>
                      <a:endParaRPr lang="ru-RU" sz="1050" b="0" i="0" u="none" strike="noStrike">
                        <a:solidFill>
                          <a:srgbClr val="000000"/>
                        </a:solidFill>
                        <a:effectLst/>
                        <a:latin typeface="Arial" panose="020B0604020202020204" pitchFamily="34" charset="0"/>
                        <a:cs typeface="Arial" panose="020B0604020202020204" pitchFamily="34" charset="0"/>
                      </a:endParaRPr>
                    </a:p>
                  </a:txBody>
                  <a:tcPr marL="2771" marR="2771" marT="2771" marB="0" anchor="ctr"/>
                </a:tc>
                <a:tc>
                  <a:txBody>
                    <a:bodyPr/>
                    <a:lstStyle/>
                    <a:p>
                      <a:pPr algn="ctr" fontAlgn="ctr"/>
                      <a:r>
                        <a:rPr lang="ru-RU" sz="1050" u="none" strike="noStrike" dirty="0">
                          <a:effectLst/>
                          <a:latin typeface="Arial" panose="020B0604020202020204" pitchFamily="34" charset="0"/>
                          <a:cs typeface="Arial" panose="020B0604020202020204" pitchFamily="34" charset="0"/>
                        </a:rPr>
                        <a:t>96,6</a:t>
                      </a:r>
                      <a:endParaRPr lang="ru-RU" sz="1050" b="0" i="0" u="none" strike="noStrike" dirty="0">
                        <a:solidFill>
                          <a:srgbClr val="000000"/>
                        </a:solidFill>
                        <a:effectLst/>
                        <a:latin typeface="Arial" panose="020B0604020202020204" pitchFamily="34" charset="0"/>
                        <a:cs typeface="Arial" panose="020B0604020202020204" pitchFamily="34" charset="0"/>
                      </a:endParaRPr>
                    </a:p>
                  </a:txBody>
                  <a:tcPr marL="2771" marR="2771" marT="2771" marB="0" anchor="ctr"/>
                </a:tc>
                <a:tc>
                  <a:txBody>
                    <a:bodyPr/>
                    <a:lstStyle/>
                    <a:p>
                      <a:pPr algn="l" fontAlgn="ctr"/>
                      <a:r>
                        <a:rPr lang="ru-RU" sz="1050" u="none" strike="noStrike" dirty="0">
                          <a:effectLst/>
                          <a:latin typeface="Arial" panose="020B0604020202020204" pitchFamily="34" charset="0"/>
                          <a:cs typeface="Arial" panose="020B0604020202020204" pitchFamily="34" charset="0"/>
                        </a:rPr>
                        <a:t>Невыполнение плановой численности детей за 4 месяца 2024 года. Что способствовало уменьшению финансирования фонда оплаты труда.</a:t>
                      </a:r>
                      <a:endParaRPr lang="ru-RU" sz="1050" b="0" i="0" u="none" strike="noStrike" dirty="0">
                        <a:solidFill>
                          <a:srgbClr val="000000"/>
                        </a:solidFill>
                        <a:effectLst/>
                        <a:latin typeface="Arial" panose="020B0604020202020204" pitchFamily="34" charset="0"/>
                        <a:cs typeface="Arial" panose="020B0604020202020204" pitchFamily="34" charset="0"/>
                      </a:endParaRPr>
                    </a:p>
                  </a:txBody>
                  <a:tcPr marL="2771" marR="2771" marT="2771" marB="0" anchor="ctr"/>
                </a:tc>
                <a:extLst>
                  <a:ext uri="{0D108BD9-81ED-4DB2-BD59-A6C34878D82A}">
                    <a16:rowId xmlns:a16="http://schemas.microsoft.com/office/drawing/2014/main" val="3146828009"/>
                  </a:ext>
                </a:extLst>
              </a:tr>
              <a:tr h="753337">
                <a:tc>
                  <a:txBody>
                    <a:bodyPr/>
                    <a:lstStyle/>
                    <a:p>
                      <a:pPr algn="ctr" fontAlgn="ctr"/>
                      <a:r>
                        <a:rPr lang="ru-RU" sz="1050" u="none" strike="noStrike">
                          <a:effectLst/>
                          <a:latin typeface="Arial" panose="020B0604020202020204" pitchFamily="34" charset="0"/>
                          <a:cs typeface="Arial" panose="020B0604020202020204" pitchFamily="34" charset="0"/>
                        </a:rPr>
                        <a:t>5</a:t>
                      </a:r>
                      <a:endParaRPr lang="ru-RU" sz="1050" b="0" i="0" u="none" strike="noStrike">
                        <a:solidFill>
                          <a:srgbClr val="000000"/>
                        </a:solidFill>
                        <a:effectLst/>
                        <a:latin typeface="Arial" panose="020B0604020202020204" pitchFamily="34" charset="0"/>
                        <a:cs typeface="Arial" panose="020B0604020202020204" pitchFamily="34" charset="0"/>
                      </a:endParaRPr>
                    </a:p>
                  </a:txBody>
                  <a:tcPr marL="2771" marR="2771" marT="2771" marB="0" anchor="ctr"/>
                </a:tc>
                <a:tc>
                  <a:txBody>
                    <a:bodyPr/>
                    <a:lstStyle/>
                    <a:p>
                      <a:pPr algn="l" fontAlgn="ctr"/>
                      <a:r>
                        <a:rPr lang="ru-RU" sz="1050" u="none" strike="noStrike">
                          <a:effectLst/>
                          <a:latin typeface="Arial" panose="020B0604020202020204" pitchFamily="34" charset="0"/>
                          <a:cs typeface="Arial" panose="020B0604020202020204" pitchFamily="34" charset="0"/>
                        </a:rPr>
                        <a:t>2024 Доля выпускников текущего года, набравших 250 баллов и более по 3 предметам, к общему количеству выпускников текущего года, сдававших ЕГЭ по 3 и более предметам</a:t>
                      </a:r>
                      <a:endParaRPr lang="ru-RU" sz="1050" b="0" i="0" u="none" strike="noStrike">
                        <a:solidFill>
                          <a:srgbClr val="000000"/>
                        </a:solidFill>
                        <a:effectLst/>
                        <a:latin typeface="Arial" panose="020B0604020202020204" pitchFamily="34" charset="0"/>
                        <a:cs typeface="Arial" panose="020B0604020202020204" pitchFamily="34" charset="0"/>
                      </a:endParaRPr>
                    </a:p>
                  </a:txBody>
                  <a:tcPr marL="2771" marR="2771" marT="2771" marB="0" anchor="ctr"/>
                </a:tc>
                <a:tc>
                  <a:txBody>
                    <a:bodyPr/>
                    <a:lstStyle/>
                    <a:p>
                      <a:pPr algn="ctr" fontAlgn="ctr"/>
                      <a:r>
                        <a:rPr lang="ru-RU" sz="1050" u="none" strike="noStrike">
                          <a:effectLst/>
                          <a:latin typeface="Arial" panose="020B0604020202020204" pitchFamily="34" charset="0"/>
                          <a:cs typeface="Arial" panose="020B0604020202020204" pitchFamily="34" charset="0"/>
                        </a:rPr>
                        <a:t>Процент</a:t>
                      </a:r>
                      <a:endParaRPr lang="ru-RU" sz="1050" b="0" i="0" u="none" strike="noStrike">
                        <a:solidFill>
                          <a:srgbClr val="000000"/>
                        </a:solidFill>
                        <a:effectLst/>
                        <a:latin typeface="Arial" panose="020B0604020202020204" pitchFamily="34" charset="0"/>
                        <a:cs typeface="Arial" panose="020B0604020202020204" pitchFamily="34" charset="0"/>
                      </a:endParaRPr>
                    </a:p>
                  </a:txBody>
                  <a:tcPr marL="2771" marR="2771" marT="2771" marB="0" anchor="ctr"/>
                </a:tc>
                <a:tc>
                  <a:txBody>
                    <a:bodyPr/>
                    <a:lstStyle/>
                    <a:p>
                      <a:pPr algn="ctr" fontAlgn="ctr"/>
                      <a:r>
                        <a:rPr lang="ru-RU" sz="1050" u="none" strike="noStrike">
                          <a:effectLst/>
                          <a:latin typeface="Arial" panose="020B0604020202020204" pitchFamily="34" charset="0"/>
                          <a:cs typeface="Arial" panose="020B0604020202020204" pitchFamily="34" charset="0"/>
                        </a:rPr>
                        <a:t>6,41</a:t>
                      </a:r>
                      <a:endParaRPr lang="ru-RU" sz="1050" b="0" i="0" u="none" strike="noStrike">
                        <a:solidFill>
                          <a:srgbClr val="000000"/>
                        </a:solidFill>
                        <a:effectLst/>
                        <a:latin typeface="Arial" panose="020B0604020202020204" pitchFamily="34" charset="0"/>
                        <a:cs typeface="Arial" panose="020B0604020202020204" pitchFamily="34" charset="0"/>
                      </a:endParaRPr>
                    </a:p>
                  </a:txBody>
                  <a:tcPr marL="2771" marR="2771" marT="2771" marB="0" anchor="ctr"/>
                </a:tc>
                <a:tc>
                  <a:txBody>
                    <a:bodyPr/>
                    <a:lstStyle/>
                    <a:p>
                      <a:pPr algn="ctr" fontAlgn="ctr"/>
                      <a:r>
                        <a:rPr lang="ru-RU" sz="1050" u="none" strike="noStrike" dirty="0">
                          <a:effectLst/>
                          <a:latin typeface="Arial" panose="020B0604020202020204" pitchFamily="34" charset="0"/>
                          <a:cs typeface="Arial" panose="020B0604020202020204" pitchFamily="34" charset="0"/>
                        </a:rPr>
                        <a:t>2,6</a:t>
                      </a:r>
                      <a:endParaRPr lang="ru-RU" sz="1050" b="0" i="0" u="none" strike="noStrike" dirty="0">
                        <a:solidFill>
                          <a:srgbClr val="000000"/>
                        </a:solidFill>
                        <a:effectLst/>
                        <a:latin typeface="Arial" panose="020B0604020202020204" pitchFamily="34" charset="0"/>
                        <a:cs typeface="Arial" panose="020B0604020202020204" pitchFamily="34" charset="0"/>
                      </a:endParaRPr>
                    </a:p>
                  </a:txBody>
                  <a:tcPr marL="2771" marR="2771" marT="2771" marB="0" anchor="ctr"/>
                </a:tc>
                <a:tc>
                  <a:txBody>
                    <a:bodyPr/>
                    <a:lstStyle/>
                    <a:p>
                      <a:pPr algn="ctr" fontAlgn="ctr"/>
                      <a:r>
                        <a:rPr lang="ru-RU" sz="1050" u="none" strike="noStrike">
                          <a:effectLst/>
                          <a:latin typeface="Arial" panose="020B0604020202020204" pitchFamily="34" charset="0"/>
                          <a:cs typeface="Arial" panose="020B0604020202020204" pitchFamily="34" charset="0"/>
                        </a:rPr>
                        <a:t>59</a:t>
                      </a:r>
                      <a:endParaRPr lang="ru-RU" sz="1050" b="0" i="0" u="none" strike="noStrike">
                        <a:solidFill>
                          <a:srgbClr val="000000"/>
                        </a:solidFill>
                        <a:effectLst/>
                        <a:latin typeface="Arial" panose="020B0604020202020204" pitchFamily="34" charset="0"/>
                        <a:cs typeface="Arial" panose="020B0604020202020204" pitchFamily="34" charset="0"/>
                      </a:endParaRPr>
                    </a:p>
                  </a:txBody>
                  <a:tcPr marL="2771" marR="2771" marT="2771" marB="0" anchor="ctr"/>
                </a:tc>
                <a:tc>
                  <a:txBody>
                    <a:bodyPr/>
                    <a:lstStyle/>
                    <a:p>
                      <a:pPr algn="l" fontAlgn="t"/>
                      <a:r>
                        <a:rPr lang="ru-RU" sz="1050" u="none" strike="noStrike" dirty="0">
                          <a:effectLst/>
                          <a:latin typeface="Arial" panose="020B0604020202020204" pitchFamily="34" charset="0"/>
                          <a:cs typeface="Arial" panose="020B0604020202020204" pitchFamily="34" charset="0"/>
                        </a:rPr>
                        <a:t>Количество выпускников текущего года, набравших 250 баллов и более по 3 предметам составляет - 7 чел. Общее число выпускников текущего года, сдавших ЕГЭ по 3 и более предметам 268 чел</a:t>
                      </a:r>
                      <a:endParaRPr lang="ru-RU" sz="1050" b="0" i="0" u="none" strike="noStrike" dirty="0">
                        <a:solidFill>
                          <a:srgbClr val="000000"/>
                        </a:solidFill>
                        <a:effectLst/>
                        <a:latin typeface="Arial" panose="020B0604020202020204" pitchFamily="34" charset="0"/>
                        <a:cs typeface="Arial" panose="020B0604020202020204" pitchFamily="34" charset="0"/>
                      </a:endParaRPr>
                    </a:p>
                  </a:txBody>
                  <a:tcPr marL="2771" marR="2771" marT="2771" marB="0"/>
                </a:tc>
                <a:extLst>
                  <a:ext uri="{0D108BD9-81ED-4DB2-BD59-A6C34878D82A}">
                    <a16:rowId xmlns:a16="http://schemas.microsoft.com/office/drawing/2014/main" val="2783327778"/>
                  </a:ext>
                </a:extLst>
              </a:tr>
              <a:tr h="603166">
                <a:tc>
                  <a:txBody>
                    <a:bodyPr/>
                    <a:lstStyle/>
                    <a:p>
                      <a:pPr algn="ctr" fontAlgn="ctr"/>
                      <a:r>
                        <a:rPr lang="ru-RU" sz="1050" u="none" strike="noStrike">
                          <a:effectLst/>
                          <a:latin typeface="Arial" panose="020B0604020202020204" pitchFamily="34" charset="0"/>
                          <a:cs typeface="Arial" panose="020B0604020202020204" pitchFamily="34" charset="0"/>
                        </a:rPr>
                        <a:t>6</a:t>
                      </a:r>
                      <a:endParaRPr lang="ru-RU" sz="1050" b="0" i="0" u="none" strike="noStrike">
                        <a:solidFill>
                          <a:srgbClr val="000000"/>
                        </a:solidFill>
                        <a:effectLst/>
                        <a:latin typeface="Arial" panose="020B0604020202020204" pitchFamily="34" charset="0"/>
                        <a:cs typeface="Arial" panose="020B0604020202020204" pitchFamily="34" charset="0"/>
                      </a:endParaRPr>
                    </a:p>
                  </a:txBody>
                  <a:tcPr marL="2771" marR="2771" marT="2771" marB="0" anchor="ctr"/>
                </a:tc>
                <a:tc>
                  <a:txBody>
                    <a:bodyPr/>
                    <a:lstStyle/>
                    <a:p>
                      <a:pPr algn="l" fontAlgn="ctr"/>
                      <a:r>
                        <a:rPr lang="ru-RU" sz="1050" u="none" strike="noStrike">
                          <a:effectLst/>
                          <a:latin typeface="Arial" panose="020B0604020202020204" pitchFamily="34" charset="0"/>
                          <a:cs typeface="Arial" panose="020B0604020202020204" pitchFamily="34" charset="0"/>
                        </a:rPr>
                        <a:t>2024 В общеобразовательных организациях, расположенных в сельской местности и малых городах, созданы и функционируют центры образования естественно-научной и технологической направленностей</a:t>
                      </a:r>
                      <a:endParaRPr lang="ru-RU" sz="1050" b="0" i="0" u="none" strike="noStrike">
                        <a:solidFill>
                          <a:srgbClr val="000000"/>
                        </a:solidFill>
                        <a:effectLst/>
                        <a:latin typeface="Arial" panose="020B0604020202020204" pitchFamily="34" charset="0"/>
                        <a:cs typeface="Arial" panose="020B0604020202020204" pitchFamily="34" charset="0"/>
                      </a:endParaRPr>
                    </a:p>
                  </a:txBody>
                  <a:tcPr marL="2771" marR="2771" marT="2771" marB="0" anchor="ctr"/>
                </a:tc>
                <a:tc>
                  <a:txBody>
                    <a:bodyPr/>
                    <a:lstStyle/>
                    <a:p>
                      <a:pPr algn="ctr" fontAlgn="ctr"/>
                      <a:r>
                        <a:rPr lang="ru-RU" sz="1050" u="none" strike="noStrike">
                          <a:effectLst/>
                          <a:latin typeface="Arial" panose="020B0604020202020204" pitchFamily="34" charset="0"/>
                          <a:cs typeface="Arial" panose="020B0604020202020204" pitchFamily="34" charset="0"/>
                        </a:rPr>
                        <a:t>Единица</a:t>
                      </a:r>
                      <a:endParaRPr lang="ru-RU" sz="1050" b="0" i="0" u="none" strike="noStrike">
                        <a:solidFill>
                          <a:srgbClr val="000000"/>
                        </a:solidFill>
                        <a:effectLst/>
                        <a:latin typeface="Arial" panose="020B0604020202020204" pitchFamily="34" charset="0"/>
                        <a:cs typeface="Arial" panose="020B0604020202020204" pitchFamily="34" charset="0"/>
                      </a:endParaRPr>
                    </a:p>
                  </a:txBody>
                  <a:tcPr marL="2771" marR="2771" marT="2771" marB="0" anchor="ctr"/>
                </a:tc>
                <a:tc>
                  <a:txBody>
                    <a:bodyPr/>
                    <a:lstStyle/>
                    <a:p>
                      <a:pPr algn="ctr" fontAlgn="ctr"/>
                      <a:r>
                        <a:rPr lang="ru-RU" sz="1050" u="none" strike="noStrike">
                          <a:effectLst/>
                          <a:latin typeface="Arial" panose="020B0604020202020204" pitchFamily="34" charset="0"/>
                          <a:cs typeface="Arial" panose="020B0604020202020204" pitchFamily="34" charset="0"/>
                        </a:rPr>
                        <a:t>3</a:t>
                      </a:r>
                      <a:endParaRPr lang="ru-RU" sz="1050" b="0" i="0" u="none" strike="noStrike">
                        <a:solidFill>
                          <a:srgbClr val="000000"/>
                        </a:solidFill>
                        <a:effectLst/>
                        <a:latin typeface="Arial" panose="020B0604020202020204" pitchFamily="34" charset="0"/>
                        <a:cs typeface="Arial" panose="020B0604020202020204" pitchFamily="34" charset="0"/>
                      </a:endParaRPr>
                    </a:p>
                  </a:txBody>
                  <a:tcPr marL="2771" marR="2771" marT="2771" marB="0" anchor="ctr"/>
                </a:tc>
                <a:tc>
                  <a:txBody>
                    <a:bodyPr/>
                    <a:lstStyle/>
                    <a:p>
                      <a:pPr algn="ctr" fontAlgn="ctr"/>
                      <a:r>
                        <a:rPr lang="ru-RU" sz="1050" u="none" strike="noStrike">
                          <a:effectLst/>
                          <a:latin typeface="Arial" panose="020B0604020202020204" pitchFamily="34" charset="0"/>
                          <a:cs typeface="Arial" panose="020B0604020202020204" pitchFamily="34" charset="0"/>
                        </a:rPr>
                        <a:t>3</a:t>
                      </a:r>
                      <a:endParaRPr lang="ru-RU" sz="1050" b="0" i="0" u="none" strike="noStrike">
                        <a:solidFill>
                          <a:srgbClr val="000000"/>
                        </a:solidFill>
                        <a:effectLst/>
                        <a:latin typeface="Arial" panose="020B0604020202020204" pitchFamily="34" charset="0"/>
                        <a:cs typeface="Arial" panose="020B0604020202020204" pitchFamily="34" charset="0"/>
                      </a:endParaRPr>
                    </a:p>
                  </a:txBody>
                  <a:tcPr marL="2771" marR="2771" marT="2771" marB="0" anchor="ctr"/>
                </a:tc>
                <a:tc>
                  <a:txBody>
                    <a:bodyPr/>
                    <a:lstStyle/>
                    <a:p>
                      <a:pPr algn="ctr" fontAlgn="ctr"/>
                      <a:r>
                        <a:rPr lang="ru-RU" sz="1050" u="none" strike="noStrike">
                          <a:effectLst/>
                          <a:latin typeface="Arial" panose="020B0604020202020204" pitchFamily="34" charset="0"/>
                          <a:cs typeface="Arial" panose="020B0604020202020204" pitchFamily="34" charset="0"/>
                        </a:rPr>
                        <a:t>100</a:t>
                      </a:r>
                      <a:endParaRPr lang="ru-RU" sz="1050" b="0" i="0" u="none" strike="noStrike">
                        <a:solidFill>
                          <a:srgbClr val="000000"/>
                        </a:solidFill>
                        <a:effectLst/>
                        <a:latin typeface="Arial" panose="020B0604020202020204" pitchFamily="34" charset="0"/>
                        <a:cs typeface="Arial" panose="020B0604020202020204" pitchFamily="34" charset="0"/>
                      </a:endParaRPr>
                    </a:p>
                  </a:txBody>
                  <a:tcPr marL="2771" marR="2771" marT="2771" marB="0" anchor="ctr"/>
                </a:tc>
                <a:tc>
                  <a:txBody>
                    <a:bodyPr/>
                    <a:lstStyle/>
                    <a:p>
                      <a:pPr algn="ctr" fontAlgn="ctr"/>
                      <a:r>
                        <a:rPr lang="ru-RU" sz="1050" u="none" strike="noStrike" dirty="0">
                          <a:effectLst/>
                          <a:latin typeface="Arial" panose="020B0604020202020204" pitchFamily="34" charset="0"/>
                          <a:cs typeface="Arial" panose="020B0604020202020204" pitchFamily="34" charset="0"/>
                        </a:rPr>
                        <a:t>Показатель достигнут </a:t>
                      </a:r>
                      <a:endParaRPr lang="ru-RU" sz="1050" b="0" i="0" u="none" strike="noStrike" dirty="0">
                        <a:solidFill>
                          <a:srgbClr val="000000"/>
                        </a:solidFill>
                        <a:effectLst/>
                        <a:latin typeface="Arial" panose="020B0604020202020204" pitchFamily="34" charset="0"/>
                        <a:cs typeface="Arial" panose="020B0604020202020204" pitchFamily="34" charset="0"/>
                      </a:endParaRPr>
                    </a:p>
                  </a:txBody>
                  <a:tcPr marL="2771" marR="2771" marT="2771" marB="0" anchor="ctr"/>
                </a:tc>
                <a:extLst>
                  <a:ext uri="{0D108BD9-81ED-4DB2-BD59-A6C34878D82A}">
                    <a16:rowId xmlns:a16="http://schemas.microsoft.com/office/drawing/2014/main" val="56928608"/>
                  </a:ext>
                </a:extLst>
              </a:tr>
              <a:tr h="452995">
                <a:tc>
                  <a:txBody>
                    <a:bodyPr/>
                    <a:lstStyle/>
                    <a:p>
                      <a:pPr algn="ctr" fontAlgn="ctr"/>
                      <a:r>
                        <a:rPr lang="ru-RU" sz="1050" u="none" strike="noStrike">
                          <a:effectLst/>
                          <a:latin typeface="Arial" panose="020B0604020202020204" pitchFamily="34" charset="0"/>
                          <a:cs typeface="Arial" panose="020B0604020202020204" pitchFamily="34" charset="0"/>
                        </a:rPr>
                        <a:t>7</a:t>
                      </a:r>
                      <a:endParaRPr lang="ru-RU" sz="1050" b="0" i="0" u="none" strike="noStrike">
                        <a:solidFill>
                          <a:srgbClr val="000000"/>
                        </a:solidFill>
                        <a:effectLst/>
                        <a:latin typeface="Arial" panose="020B0604020202020204" pitchFamily="34" charset="0"/>
                        <a:cs typeface="Arial" panose="020B0604020202020204" pitchFamily="34" charset="0"/>
                      </a:endParaRPr>
                    </a:p>
                  </a:txBody>
                  <a:tcPr marL="2771" marR="2771" marT="2771" marB="0" anchor="ctr"/>
                </a:tc>
                <a:tc>
                  <a:txBody>
                    <a:bodyPr/>
                    <a:lstStyle/>
                    <a:p>
                      <a:pPr algn="l" fontAlgn="ctr"/>
                      <a:r>
                        <a:rPr lang="ru-RU" sz="1050" u="none" strike="noStrike">
                          <a:effectLst/>
                          <a:latin typeface="Arial" panose="020B0604020202020204" pitchFamily="34" charset="0"/>
                          <a:cs typeface="Arial" panose="020B0604020202020204" pitchFamily="34" charset="0"/>
                        </a:rPr>
                        <a:t>2024 Отношение средней заработной платы педагогических работников организаций дополнительного образования детей к средней заработной плате учителей в Московской области</a:t>
                      </a:r>
                      <a:endParaRPr lang="ru-RU" sz="1050" b="0" i="0" u="none" strike="noStrike">
                        <a:solidFill>
                          <a:srgbClr val="000000"/>
                        </a:solidFill>
                        <a:effectLst/>
                        <a:latin typeface="Arial" panose="020B0604020202020204" pitchFamily="34" charset="0"/>
                        <a:cs typeface="Arial" panose="020B0604020202020204" pitchFamily="34" charset="0"/>
                      </a:endParaRPr>
                    </a:p>
                  </a:txBody>
                  <a:tcPr marL="2771" marR="2771" marT="2771" marB="0" anchor="ctr"/>
                </a:tc>
                <a:tc>
                  <a:txBody>
                    <a:bodyPr/>
                    <a:lstStyle/>
                    <a:p>
                      <a:pPr algn="ctr" fontAlgn="ctr"/>
                      <a:r>
                        <a:rPr lang="ru-RU" sz="1050" u="none" strike="noStrike" dirty="0">
                          <a:effectLst/>
                          <a:latin typeface="Arial" panose="020B0604020202020204" pitchFamily="34" charset="0"/>
                          <a:cs typeface="Arial" panose="020B0604020202020204" pitchFamily="34" charset="0"/>
                        </a:rPr>
                        <a:t>Процент</a:t>
                      </a:r>
                      <a:endParaRPr lang="ru-RU" sz="1050" b="0" i="0" u="none" strike="noStrike" dirty="0">
                        <a:solidFill>
                          <a:srgbClr val="000000"/>
                        </a:solidFill>
                        <a:effectLst/>
                        <a:latin typeface="Arial" panose="020B0604020202020204" pitchFamily="34" charset="0"/>
                        <a:cs typeface="Arial" panose="020B0604020202020204" pitchFamily="34" charset="0"/>
                      </a:endParaRPr>
                    </a:p>
                  </a:txBody>
                  <a:tcPr marL="2771" marR="2771" marT="2771" marB="0" anchor="ctr"/>
                </a:tc>
                <a:tc>
                  <a:txBody>
                    <a:bodyPr/>
                    <a:lstStyle/>
                    <a:p>
                      <a:pPr algn="ctr" fontAlgn="ctr"/>
                      <a:r>
                        <a:rPr lang="ru-RU" sz="1050" u="none" strike="noStrike">
                          <a:effectLst/>
                          <a:latin typeface="Arial" panose="020B0604020202020204" pitchFamily="34" charset="0"/>
                          <a:cs typeface="Arial" panose="020B0604020202020204" pitchFamily="34" charset="0"/>
                        </a:rPr>
                        <a:t>100</a:t>
                      </a:r>
                      <a:endParaRPr lang="ru-RU" sz="1050" b="0" i="0" u="none" strike="noStrike">
                        <a:solidFill>
                          <a:srgbClr val="000000"/>
                        </a:solidFill>
                        <a:effectLst/>
                        <a:latin typeface="Arial" panose="020B0604020202020204" pitchFamily="34" charset="0"/>
                        <a:cs typeface="Arial" panose="020B0604020202020204" pitchFamily="34" charset="0"/>
                      </a:endParaRPr>
                    </a:p>
                  </a:txBody>
                  <a:tcPr marL="2771" marR="2771" marT="2771" marB="0" anchor="ctr"/>
                </a:tc>
                <a:tc>
                  <a:txBody>
                    <a:bodyPr/>
                    <a:lstStyle/>
                    <a:p>
                      <a:pPr algn="ctr" fontAlgn="ctr"/>
                      <a:r>
                        <a:rPr lang="ru-RU" sz="1050" u="none" strike="noStrike">
                          <a:effectLst/>
                          <a:latin typeface="Arial" panose="020B0604020202020204" pitchFamily="34" charset="0"/>
                          <a:cs typeface="Arial" panose="020B0604020202020204" pitchFamily="34" charset="0"/>
                        </a:rPr>
                        <a:t>108,5</a:t>
                      </a:r>
                      <a:endParaRPr lang="ru-RU" sz="1050" b="0" i="0" u="none" strike="noStrike">
                        <a:solidFill>
                          <a:srgbClr val="000000"/>
                        </a:solidFill>
                        <a:effectLst/>
                        <a:latin typeface="Arial" panose="020B0604020202020204" pitchFamily="34" charset="0"/>
                        <a:cs typeface="Arial" panose="020B0604020202020204" pitchFamily="34" charset="0"/>
                      </a:endParaRPr>
                    </a:p>
                  </a:txBody>
                  <a:tcPr marL="2771" marR="2771" marT="2771" marB="0" anchor="ctr"/>
                </a:tc>
                <a:tc>
                  <a:txBody>
                    <a:bodyPr/>
                    <a:lstStyle/>
                    <a:p>
                      <a:pPr algn="ctr" fontAlgn="ctr"/>
                      <a:r>
                        <a:rPr lang="ru-RU" sz="1050" u="none" strike="noStrike">
                          <a:effectLst/>
                          <a:latin typeface="Arial" panose="020B0604020202020204" pitchFamily="34" charset="0"/>
                          <a:cs typeface="Arial" panose="020B0604020202020204" pitchFamily="34" charset="0"/>
                        </a:rPr>
                        <a:t>108,5</a:t>
                      </a:r>
                      <a:endParaRPr lang="ru-RU" sz="1050" b="0" i="0" u="none" strike="noStrike">
                        <a:solidFill>
                          <a:srgbClr val="000000"/>
                        </a:solidFill>
                        <a:effectLst/>
                        <a:latin typeface="Arial" panose="020B0604020202020204" pitchFamily="34" charset="0"/>
                        <a:cs typeface="Arial" panose="020B0604020202020204" pitchFamily="34" charset="0"/>
                      </a:endParaRPr>
                    </a:p>
                  </a:txBody>
                  <a:tcPr marL="2771" marR="2771" marT="2771" marB="0" anchor="ctr"/>
                </a:tc>
                <a:tc>
                  <a:txBody>
                    <a:bodyPr/>
                    <a:lstStyle/>
                    <a:p>
                      <a:pPr algn="ctr" fontAlgn="ctr"/>
                      <a:r>
                        <a:rPr lang="ru-RU" sz="1050" u="none" strike="noStrike" dirty="0">
                          <a:effectLst/>
                          <a:latin typeface="Arial" panose="020B0604020202020204" pitchFamily="34" charset="0"/>
                          <a:cs typeface="Arial" panose="020B0604020202020204" pitchFamily="34" charset="0"/>
                        </a:rPr>
                        <a:t>Показатель достигнут</a:t>
                      </a:r>
                      <a:endParaRPr lang="ru-RU" sz="1050" b="0" i="0" u="none" strike="noStrike" dirty="0">
                        <a:solidFill>
                          <a:srgbClr val="000000"/>
                        </a:solidFill>
                        <a:effectLst/>
                        <a:latin typeface="Arial" panose="020B0604020202020204" pitchFamily="34" charset="0"/>
                        <a:cs typeface="Arial" panose="020B0604020202020204" pitchFamily="34" charset="0"/>
                      </a:endParaRPr>
                    </a:p>
                  </a:txBody>
                  <a:tcPr marL="2771" marR="2771" marT="2771" marB="0" anchor="ctr"/>
                </a:tc>
                <a:extLst>
                  <a:ext uri="{0D108BD9-81ED-4DB2-BD59-A6C34878D82A}">
                    <a16:rowId xmlns:a16="http://schemas.microsoft.com/office/drawing/2014/main" val="3849732411"/>
                  </a:ext>
                </a:extLst>
              </a:tr>
              <a:tr h="302824">
                <a:tc>
                  <a:txBody>
                    <a:bodyPr/>
                    <a:lstStyle/>
                    <a:p>
                      <a:pPr algn="ctr" fontAlgn="ctr"/>
                      <a:r>
                        <a:rPr lang="ru-RU" sz="1050" u="none" strike="noStrike">
                          <a:effectLst/>
                          <a:latin typeface="Arial" panose="020B0604020202020204" pitchFamily="34" charset="0"/>
                          <a:cs typeface="Arial" panose="020B0604020202020204" pitchFamily="34" charset="0"/>
                        </a:rPr>
                        <a:t>8</a:t>
                      </a:r>
                      <a:endParaRPr lang="ru-RU" sz="1050" b="0" i="0" u="none" strike="noStrike">
                        <a:solidFill>
                          <a:srgbClr val="000000"/>
                        </a:solidFill>
                        <a:effectLst/>
                        <a:latin typeface="Arial" panose="020B0604020202020204" pitchFamily="34" charset="0"/>
                        <a:cs typeface="Arial" panose="020B0604020202020204" pitchFamily="34" charset="0"/>
                      </a:endParaRPr>
                    </a:p>
                  </a:txBody>
                  <a:tcPr marL="2771" marR="2771" marT="2771" marB="0" anchor="ctr"/>
                </a:tc>
                <a:tc>
                  <a:txBody>
                    <a:bodyPr/>
                    <a:lstStyle/>
                    <a:p>
                      <a:pPr algn="l" fontAlgn="ctr"/>
                      <a:r>
                        <a:rPr lang="ru-RU" sz="1050" u="none" strike="noStrike">
                          <a:effectLst/>
                          <a:latin typeface="Arial" panose="020B0604020202020204" pitchFamily="34" charset="0"/>
                          <a:cs typeface="Arial" panose="020B0604020202020204" pitchFamily="34" charset="0"/>
                        </a:rPr>
                        <a:t>2024 Доля детей в возрасте от 5 до 18 лет, охваченных дополнительным образованием</a:t>
                      </a:r>
                      <a:endParaRPr lang="ru-RU" sz="1050" b="0" i="0" u="none" strike="noStrike">
                        <a:solidFill>
                          <a:srgbClr val="000000"/>
                        </a:solidFill>
                        <a:effectLst/>
                        <a:latin typeface="Arial" panose="020B0604020202020204" pitchFamily="34" charset="0"/>
                        <a:cs typeface="Arial" panose="020B0604020202020204" pitchFamily="34" charset="0"/>
                      </a:endParaRPr>
                    </a:p>
                  </a:txBody>
                  <a:tcPr marL="2771" marR="2771" marT="2771" marB="0" anchor="ctr"/>
                </a:tc>
                <a:tc>
                  <a:txBody>
                    <a:bodyPr/>
                    <a:lstStyle/>
                    <a:p>
                      <a:pPr algn="ctr" fontAlgn="ctr"/>
                      <a:r>
                        <a:rPr lang="ru-RU" sz="1050" u="none" strike="noStrike">
                          <a:effectLst/>
                          <a:latin typeface="Arial" panose="020B0604020202020204" pitchFamily="34" charset="0"/>
                          <a:cs typeface="Arial" panose="020B0604020202020204" pitchFamily="34" charset="0"/>
                        </a:rPr>
                        <a:t>Процент</a:t>
                      </a:r>
                      <a:endParaRPr lang="ru-RU" sz="1050" b="0" i="0" u="none" strike="noStrike">
                        <a:solidFill>
                          <a:srgbClr val="000000"/>
                        </a:solidFill>
                        <a:effectLst/>
                        <a:latin typeface="Arial" panose="020B0604020202020204" pitchFamily="34" charset="0"/>
                        <a:cs typeface="Arial" panose="020B0604020202020204" pitchFamily="34" charset="0"/>
                      </a:endParaRPr>
                    </a:p>
                  </a:txBody>
                  <a:tcPr marL="2771" marR="2771" marT="2771" marB="0" anchor="ctr"/>
                </a:tc>
                <a:tc>
                  <a:txBody>
                    <a:bodyPr/>
                    <a:lstStyle/>
                    <a:p>
                      <a:pPr algn="ctr" fontAlgn="ctr"/>
                      <a:r>
                        <a:rPr lang="ru-RU" sz="1050" u="none" strike="noStrike">
                          <a:effectLst/>
                          <a:latin typeface="Arial" panose="020B0604020202020204" pitchFamily="34" charset="0"/>
                          <a:cs typeface="Arial" panose="020B0604020202020204" pitchFamily="34" charset="0"/>
                        </a:rPr>
                        <a:t>83,9</a:t>
                      </a:r>
                      <a:endParaRPr lang="ru-RU" sz="1050" b="0" i="0" u="none" strike="noStrike">
                        <a:solidFill>
                          <a:srgbClr val="000000"/>
                        </a:solidFill>
                        <a:effectLst/>
                        <a:latin typeface="Arial" panose="020B0604020202020204" pitchFamily="34" charset="0"/>
                        <a:cs typeface="Arial" panose="020B0604020202020204" pitchFamily="34" charset="0"/>
                      </a:endParaRPr>
                    </a:p>
                  </a:txBody>
                  <a:tcPr marL="2771" marR="2771" marT="2771" marB="0" anchor="ctr"/>
                </a:tc>
                <a:tc>
                  <a:txBody>
                    <a:bodyPr/>
                    <a:lstStyle/>
                    <a:p>
                      <a:pPr algn="ctr" fontAlgn="ctr"/>
                      <a:r>
                        <a:rPr lang="ru-RU" sz="1050" u="none" strike="noStrike">
                          <a:effectLst/>
                          <a:latin typeface="Arial" panose="020B0604020202020204" pitchFamily="34" charset="0"/>
                          <a:cs typeface="Arial" panose="020B0604020202020204" pitchFamily="34" charset="0"/>
                        </a:rPr>
                        <a:t>83,9</a:t>
                      </a:r>
                      <a:endParaRPr lang="ru-RU" sz="1050" b="0" i="0" u="none" strike="noStrike">
                        <a:solidFill>
                          <a:srgbClr val="000000"/>
                        </a:solidFill>
                        <a:effectLst/>
                        <a:latin typeface="Arial" panose="020B0604020202020204" pitchFamily="34" charset="0"/>
                        <a:cs typeface="Arial" panose="020B0604020202020204" pitchFamily="34" charset="0"/>
                      </a:endParaRPr>
                    </a:p>
                  </a:txBody>
                  <a:tcPr marL="2771" marR="2771" marT="2771" marB="0" anchor="ctr"/>
                </a:tc>
                <a:tc>
                  <a:txBody>
                    <a:bodyPr/>
                    <a:lstStyle/>
                    <a:p>
                      <a:pPr algn="ctr" fontAlgn="ctr"/>
                      <a:r>
                        <a:rPr lang="ru-RU" sz="1050" u="none" strike="noStrike">
                          <a:effectLst/>
                          <a:latin typeface="Arial" panose="020B0604020202020204" pitchFamily="34" charset="0"/>
                          <a:cs typeface="Arial" panose="020B0604020202020204" pitchFamily="34" charset="0"/>
                        </a:rPr>
                        <a:t>100</a:t>
                      </a:r>
                      <a:endParaRPr lang="ru-RU" sz="1050" b="0" i="0" u="none" strike="noStrike">
                        <a:solidFill>
                          <a:srgbClr val="000000"/>
                        </a:solidFill>
                        <a:effectLst/>
                        <a:latin typeface="Arial" panose="020B0604020202020204" pitchFamily="34" charset="0"/>
                        <a:cs typeface="Arial" panose="020B0604020202020204" pitchFamily="34" charset="0"/>
                      </a:endParaRPr>
                    </a:p>
                  </a:txBody>
                  <a:tcPr marL="2771" marR="2771" marT="2771" marB="0" anchor="ctr"/>
                </a:tc>
                <a:tc>
                  <a:txBody>
                    <a:bodyPr/>
                    <a:lstStyle/>
                    <a:p>
                      <a:pPr algn="ctr" fontAlgn="ctr"/>
                      <a:r>
                        <a:rPr lang="ru-RU" sz="1050" u="none" strike="noStrike" dirty="0">
                          <a:effectLst/>
                          <a:latin typeface="Arial" panose="020B0604020202020204" pitchFamily="34" charset="0"/>
                          <a:cs typeface="Arial" panose="020B0604020202020204" pitchFamily="34" charset="0"/>
                        </a:rPr>
                        <a:t>Показатель достигнут</a:t>
                      </a:r>
                      <a:endParaRPr lang="ru-RU" sz="1050" b="0" i="0" u="none" strike="noStrike" dirty="0">
                        <a:solidFill>
                          <a:srgbClr val="000000"/>
                        </a:solidFill>
                        <a:effectLst/>
                        <a:latin typeface="Arial" panose="020B0604020202020204" pitchFamily="34" charset="0"/>
                        <a:cs typeface="Arial" panose="020B0604020202020204" pitchFamily="34" charset="0"/>
                      </a:endParaRPr>
                    </a:p>
                  </a:txBody>
                  <a:tcPr marL="2771" marR="2771" marT="2771" marB="0" anchor="ctr"/>
                </a:tc>
                <a:extLst>
                  <a:ext uri="{0D108BD9-81ED-4DB2-BD59-A6C34878D82A}">
                    <a16:rowId xmlns:a16="http://schemas.microsoft.com/office/drawing/2014/main" val="1668125333"/>
                  </a:ext>
                </a:extLst>
              </a:tr>
              <a:tr h="302824">
                <a:tc>
                  <a:txBody>
                    <a:bodyPr/>
                    <a:lstStyle/>
                    <a:p>
                      <a:pPr algn="ctr" fontAlgn="ctr"/>
                      <a:r>
                        <a:rPr lang="ru-RU" sz="1050" u="none" strike="noStrike">
                          <a:effectLst/>
                          <a:latin typeface="Arial" panose="020B0604020202020204" pitchFamily="34" charset="0"/>
                          <a:cs typeface="Arial" panose="020B0604020202020204" pitchFamily="34" charset="0"/>
                        </a:rPr>
                        <a:t>9</a:t>
                      </a:r>
                      <a:endParaRPr lang="ru-RU" sz="1050" b="0" i="0" u="none" strike="noStrike">
                        <a:solidFill>
                          <a:srgbClr val="000000"/>
                        </a:solidFill>
                        <a:effectLst/>
                        <a:latin typeface="Arial" panose="020B0604020202020204" pitchFamily="34" charset="0"/>
                        <a:cs typeface="Arial" panose="020B0604020202020204" pitchFamily="34" charset="0"/>
                      </a:endParaRPr>
                    </a:p>
                  </a:txBody>
                  <a:tcPr marL="2771" marR="2771" marT="2771" marB="0" anchor="ctr"/>
                </a:tc>
                <a:tc>
                  <a:txBody>
                    <a:bodyPr/>
                    <a:lstStyle/>
                    <a:p>
                      <a:pPr algn="l" fontAlgn="ctr"/>
                      <a:r>
                        <a:rPr lang="ru-RU" sz="1050" u="none" strike="noStrike">
                          <a:effectLst/>
                          <a:latin typeface="Arial" panose="020B0604020202020204" pitchFamily="34" charset="0"/>
                          <a:cs typeface="Arial" panose="020B0604020202020204" pitchFamily="34" charset="0"/>
                        </a:rPr>
                        <a:t>2024 Доступность дошкольного образования для детей в возрасте от трех до семи лет</a:t>
                      </a:r>
                      <a:endParaRPr lang="ru-RU" sz="1050" b="0" i="0" u="none" strike="noStrike">
                        <a:solidFill>
                          <a:srgbClr val="000000"/>
                        </a:solidFill>
                        <a:effectLst/>
                        <a:latin typeface="Arial" panose="020B0604020202020204" pitchFamily="34" charset="0"/>
                        <a:cs typeface="Arial" panose="020B0604020202020204" pitchFamily="34" charset="0"/>
                      </a:endParaRPr>
                    </a:p>
                  </a:txBody>
                  <a:tcPr marL="2771" marR="2771" marT="2771" marB="0" anchor="ctr"/>
                </a:tc>
                <a:tc>
                  <a:txBody>
                    <a:bodyPr/>
                    <a:lstStyle/>
                    <a:p>
                      <a:pPr algn="ctr" fontAlgn="ctr"/>
                      <a:r>
                        <a:rPr lang="ru-RU" sz="1050" u="none" strike="noStrike">
                          <a:effectLst/>
                          <a:latin typeface="Arial" panose="020B0604020202020204" pitchFamily="34" charset="0"/>
                          <a:cs typeface="Arial" panose="020B0604020202020204" pitchFamily="34" charset="0"/>
                        </a:rPr>
                        <a:t>Процент</a:t>
                      </a:r>
                      <a:endParaRPr lang="ru-RU" sz="1050" b="0" i="0" u="none" strike="noStrike">
                        <a:solidFill>
                          <a:srgbClr val="000000"/>
                        </a:solidFill>
                        <a:effectLst/>
                        <a:latin typeface="Arial" panose="020B0604020202020204" pitchFamily="34" charset="0"/>
                        <a:cs typeface="Arial" panose="020B0604020202020204" pitchFamily="34" charset="0"/>
                      </a:endParaRPr>
                    </a:p>
                  </a:txBody>
                  <a:tcPr marL="2771" marR="2771" marT="2771" marB="0" anchor="ctr"/>
                </a:tc>
                <a:tc>
                  <a:txBody>
                    <a:bodyPr/>
                    <a:lstStyle/>
                    <a:p>
                      <a:pPr algn="ctr" fontAlgn="ctr"/>
                      <a:r>
                        <a:rPr lang="ru-RU" sz="1050" u="none" strike="noStrike">
                          <a:effectLst/>
                          <a:latin typeface="Arial" panose="020B0604020202020204" pitchFamily="34" charset="0"/>
                          <a:cs typeface="Arial" panose="020B0604020202020204" pitchFamily="34" charset="0"/>
                        </a:rPr>
                        <a:t>100</a:t>
                      </a:r>
                      <a:endParaRPr lang="ru-RU" sz="1050" b="0" i="0" u="none" strike="noStrike">
                        <a:solidFill>
                          <a:srgbClr val="000000"/>
                        </a:solidFill>
                        <a:effectLst/>
                        <a:latin typeface="Arial" panose="020B0604020202020204" pitchFamily="34" charset="0"/>
                        <a:cs typeface="Arial" panose="020B0604020202020204" pitchFamily="34" charset="0"/>
                      </a:endParaRPr>
                    </a:p>
                  </a:txBody>
                  <a:tcPr marL="2771" marR="2771" marT="2771" marB="0" anchor="ctr"/>
                </a:tc>
                <a:tc>
                  <a:txBody>
                    <a:bodyPr/>
                    <a:lstStyle/>
                    <a:p>
                      <a:pPr algn="ctr" fontAlgn="ctr"/>
                      <a:r>
                        <a:rPr lang="ru-RU" sz="1050" u="none" strike="noStrike">
                          <a:effectLst/>
                          <a:latin typeface="Arial" panose="020B0604020202020204" pitchFamily="34" charset="0"/>
                          <a:cs typeface="Arial" panose="020B0604020202020204" pitchFamily="34" charset="0"/>
                        </a:rPr>
                        <a:t>100</a:t>
                      </a:r>
                      <a:endParaRPr lang="ru-RU" sz="1050" b="0" i="0" u="none" strike="noStrike">
                        <a:solidFill>
                          <a:srgbClr val="000000"/>
                        </a:solidFill>
                        <a:effectLst/>
                        <a:latin typeface="Arial" panose="020B0604020202020204" pitchFamily="34" charset="0"/>
                        <a:cs typeface="Arial" panose="020B0604020202020204" pitchFamily="34" charset="0"/>
                      </a:endParaRPr>
                    </a:p>
                  </a:txBody>
                  <a:tcPr marL="2771" marR="2771" marT="2771" marB="0" anchor="ctr"/>
                </a:tc>
                <a:tc>
                  <a:txBody>
                    <a:bodyPr/>
                    <a:lstStyle/>
                    <a:p>
                      <a:pPr algn="ctr" fontAlgn="ctr"/>
                      <a:r>
                        <a:rPr lang="ru-RU" sz="1050" u="none" strike="noStrike">
                          <a:effectLst/>
                          <a:latin typeface="Arial" panose="020B0604020202020204" pitchFamily="34" charset="0"/>
                          <a:cs typeface="Arial" panose="020B0604020202020204" pitchFamily="34" charset="0"/>
                        </a:rPr>
                        <a:t>100</a:t>
                      </a:r>
                      <a:endParaRPr lang="ru-RU" sz="1050" b="0" i="0" u="none" strike="noStrike">
                        <a:solidFill>
                          <a:srgbClr val="000000"/>
                        </a:solidFill>
                        <a:effectLst/>
                        <a:latin typeface="Arial" panose="020B0604020202020204" pitchFamily="34" charset="0"/>
                        <a:cs typeface="Arial" panose="020B0604020202020204" pitchFamily="34" charset="0"/>
                      </a:endParaRPr>
                    </a:p>
                  </a:txBody>
                  <a:tcPr marL="2771" marR="2771" marT="2771" marB="0" anchor="ctr"/>
                </a:tc>
                <a:tc>
                  <a:txBody>
                    <a:bodyPr/>
                    <a:lstStyle/>
                    <a:p>
                      <a:pPr algn="ctr" fontAlgn="ctr"/>
                      <a:r>
                        <a:rPr lang="ru-RU" sz="1050" u="none" strike="noStrike" dirty="0">
                          <a:effectLst/>
                          <a:latin typeface="Arial" panose="020B0604020202020204" pitchFamily="34" charset="0"/>
                          <a:cs typeface="Arial" panose="020B0604020202020204" pitchFamily="34" charset="0"/>
                        </a:rPr>
                        <a:t>Показатель достигнут</a:t>
                      </a:r>
                      <a:endParaRPr lang="ru-RU" sz="1050" b="0" i="0" u="none" strike="noStrike" dirty="0">
                        <a:solidFill>
                          <a:srgbClr val="000000"/>
                        </a:solidFill>
                        <a:effectLst/>
                        <a:latin typeface="Arial" panose="020B0604020202020204" pitchFamily="34" charset="0"/>
                        <a:cs typeface="Arial" panose="020B0604020202020204" pitchFamily="34" charset="0"/>
                      </a:endParaRPr>
                    </a:p>
                  </a:txBody>
                  <a:tcPr marL="2771" marR="2771" marT="2771" marB="0" anchor="ctr"/>
                </a:tc>
                <a:extLst>
                  <a:ext uri="{0D108BD9-81ED-4DB2-BD59-A6C34878D82A}">
                    <a16:rowId xmlns:a16="http://schemas.microsoft.com/office/drawing/2014/main" val="809437658"/>
                  </a:ext>
                </a:extLst>
              </a:tr>
            </a:tbl>
          </a:graphicData>
        </a:graphic>
      </p:graphicFrame>
    </p:spTree>
    <p:extLst>
      <p:ext uri="{BB962C8B-B14F-4D97-AF65-F5344CB8AC3E}">
        <p14:creationId xmlns:p14="http://schemas.microsoft.com/office/powerpoint/2010/main" val="38257212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7B09EA27-2AAA-AB4E-13EA-703B76531356}"/>
              </a:ext>
            </a:extLst>
          </p:cNvPr>
          <p:cNvGraphicFramePr>
            <a:graphicFrameLocks noGrp="1"/>
          </p:cNvGraphicFramePr>
          <p:nvPr>
            <p:extLst>
              <p:ext uri="{D42A27DB-BD31-4B8C-83A1-F6EECF244321}">
                <p14:modId xmlns:p14="http://schemas.microsoft.com/office/powerpoint/2010/main" val="2855358854"/>
              </p:ext>
            </p:extLst>
          </p:nvPr>
        </p:nvGraphicFramePr>
        <p:xfrm>
          <a:off x="363167" y="207523"/>
          <a:ext cx="11361905" cy="6433224"/>
        </p:xfrm>
        <a:graphic>
          <a:graphicData uri="http://schemas.openxmlformats.org/drawingml/2006/table">
            <a:tbl>
              <a:tblPr>
                <a:tableStyleId>{5C22544A-7EE6-4342-B048-85BDC9FD1C3A}</a:tableStyleId>
              </a:tblPr>
              <a:tblGrid>
                <a:gridCol w="434116">
                  <a:extLst>
                    <a:ext uri="{9D8B030D-6E8A-4147-A177-3AD203B41FA5}">
                      <a16:colId xmlns:a16="http://schemas.microsoft.com/office/drawing/2014/main" val="2771985331"/>
                    </a:ext>
                  </a:extLst>
                </a:gridCol>
                <a:gridCol w="4475905">
                  <a:extLst>
                    <a:ext uri="{9D8B030D-6E8A-4147-A177-3AD203B41FA5}">
                      <a16:colId xmlns:a16="http://schemas.microsoft.com/office/drawing/2014/main" val="4027587633"/>
                    </a:ext>
                  </a:extLst>
                </a:gridCol>
                <a:gridCol w="778416">
                  <a:extLst>
                    <a:ext uri="{9D8B030D-6E8A-4147-A177-3AD203B41FA5}">
                      <a16:colId xmlns:a16="http://schemas.microsoft.com/office/drawing/2014/main" val="2941519640"/>
                    </a:ext>
                  </a:extLst>
                </a:gridCol>
                <a:gridCol w="943085">
                  <a:extLst>
                    <a:ext uri="{9D8B030D-6E8A-4147-A177-3AD203B41FA5}">
                      <a16:colId xmlns:a16="http://schemas.microsoft.com/office/drawing/2014/main" val="3125135189"/>
                    </a:ext>
                  </a:extLst>
                </a:gridCol>
                <a:gridCol w="943085">
                  <a:extLst>
                    <a:ext uri="{9D8B030D-6E8A-4147-A177-3AD203B41FA5}">
                      <a16:colId xmlns:a16="http://schemas.microsoft.com/office/drawing/2014/main" val="2305708954"/>
                    </a:ext>
                  </a:extLst>
                </a:gridCol>
                <a:gridCol w="928111">
                  <a:extLst>
                    <a:ext uri="{9D8B030D-6E8A-4147-A177-3AD203B41FA5}">
                      <a16:colId xmlns:a16="http://schemas.microsoft.com/office/drawing/2014/main" val="3113810500"/>
                    </a:ext>
                  </a:extLst>
                </a:gridCol>
                <a:gridCol w="2859187">
                  <a:extLst>
                    <a:ext uri="{9D8B030D-6E8A-4147-A177-3AD203B41FA5}">
                      <a16:colId xmlns:a16="http://schemas.microsoft.com/office/drawing/2014/main" val="2879523614"/>
                    </a:ext>
                  </a:extLst>
                </a:gridCol>
              </a:tblGrid>
              <a:tr h="713896">
                <a:tc>
                  <a:txBody>
                    <a:bodyPr/>
                    <a:lstStyle/>
                    <a:p>
                      <a:pPr algn="ctr" fontAlgn="ctr"/>
                      <a:r>
                        <a:rPr lang="ru-RU" sz="1100" b="1" u="none" strike="noStrike" dirty="0">
                          <a:effectLst/>
                          <a:latin typeface="Arial" panose="020B0604020202020204" pitchFamily="34" charset="0"/>
                          <a:cs typeface="Arial" panose="020B0604020202020204" pitchFamily="34" charset="0"/>
                        </a:rPr>
                        <a:t>№ п/п</a:t>
                      </a:r>
                      <a:endParaRPr lang="ru-RU" sz="1100" b="1" i="0" u="none" strike="noStrike" dirty="0">
                        <a:solidFill>
                          <a:srgbClr val="000000"/>
                        </a:solidFill>
                        <a:effectLst/>
                        <a:latin typeface="Arial" panose="020B0604020202020204" pitchFamily="34" charset="0"/>
                        <a:cs typeface="Arial" panose="020B0604020202020204" pitchFamily="34" charset="0"/>
                      </a:endParaRPr>
                    </a:p>
                  </a:txBody>
                  <a:tcPr marL="1536" marR="1536" marT="1536" marB="0" anchor="ctr"/>
                </a:tc>
                <a:tc>
                  <a:txBody>
                    <a:bodyPr/>
                    <a:lstStyle/>
                    <a:p>
                      <a:pPr algn="ctr" fontAlgn="ctr"/>
                      <a:r>
                        <a:rPr lang="ru-RU" sz="1100" b="1" u="none" strike="noStrike" dirty="0">
                          <a:effectLst/>
                          <a:latin typeface="Arial" panose="020B0604020202020204" pitchFamily="34" charset="0"/>
                          <a:cs typeface="Arial" panose="020B0604020202020204" pitchFamily="34" charset="0"/>
                        </a:rPr>
                        <a:t>Показатели муниципальных программ</a:t>
                      </a:r>
                      <a:endParaRPr lang="ru-RU" sz="1100" b="1" i="0" u="none" strike="noStrike" dirty="0">
                        <a:solidFill>
                          <a:srgbClr val="000000"/>
                        </a:solidFill>
                        <a:effectLst/>
                        <a:latin typeface="Arial" panose="020B0604020202020204" pitchFamily="34" charset="0"/>
                        <a:cs typeface="Arial" panose="020B0604020202020204" pitchFamily="34" charset="0"/>
                      </a:endParaRPr>
                    </a:p>
                  </a:txBody>
                  <a:tcPr marL="1536" marR="1536" marT="1536" marB="0" anchor="ctr"/>
                </a:tc>
                <a:tc>
                  <a:txBody>
                    <a:bodyPr/>
                    <a:lstStyle/>
                    <a:p>
                      <a:pPr algn="ctr" fontAlgn="ctr"/>
                      <a:r>
                        <a:rPr lang="ru-RU" sz="1100" b="1" u="none" strike="noStrike" dirty="0">
                          <a:effectLst/>
                          <a:latin typeface="Arial" panose="020B0604020202020204" pitchFamily="34" charset="0"/>
                          <a:cs typeface="Arial" panose="020B0604020202020204" pitchFamily="34" charset="0"/>
                        </a:rPr>
                        <a:t>Единица измерения</a:t>
                      </a:r>
                      <a:endParaRPr lang="ru-RU" sz="1100" b="1" i="0" u="none" strike="noStrike" dirty="0">
                        <a:solidFill>
                          <a:srgbClr val="000000"/>
                        </a:solidFill>
                        <a:effectLst/>
                        <a:latin typeface="Arial" panose="020B0604020202020204" pitchFamily="34" charset="0"/>
                        <a:cs typeface="Arial" panose="020B0604020202020204" pitchFamily="34" charset="0"/>
                      </a:endParaRPr>
                    </a:p>
                  </a:txBody>
                  <a:tcPr marL="1536" marR="1536" marT="1536" marB="0" anchor="ctr"/>
                </a:tc>
                <a:tc>
                  <a:txBody>
                    <a:bodyPr/>
                    <a:lstStyle/>
                    <a:p>
                      <a:pPr algn="ctr" fontAlgn="t"/>
                      <a:r>
                        <a:rPr lang="ru-RU" sz="1100" b="1" u="none" strike="noStrike" dirty="0">
                          <a:effectLst/>
                          <a:latin typeface="Arial" panose="020B0604020202020204" pitchFamily="34" charset="0"/>
                          <a:cs typeface="Arial" panose="020B0604020202020204" pitchFamily="34" charset="0"/>
                        </a:rPr>
                        <a:t>Планируемое значение показателя                           на 2024 год</a:t>
                      </a:r>
                      <a:endParaRPr lang="ru-RU" sz="1100" b="1" i="0" u="none" strike="noStrike" dirty="0">
                        <a:solidFill>
                          <a:srgbClr val="000000"/>
                        </a:solidFill>
                        <a:effectLst/>
                        <a:latin typeface="Arial" panose="020B0604020202020204" pitchFamily="34" charset="0"/>
                        <a:cs typeface="Arial" panose="020B0604020202020204" pitchFamily="34" charset="0"/>
                      </a:endParaRPr>
                    </a:p>
                  </a:txBody>
                  <a:tcPr marL="1536" marR="1536" marT="1536" marB="0"/>
                </a:tc>
                <a:tc>
                  <a:txBody>
                    <a:bodyPr/>
                    <a:lstStyle/>
                    <a:p>
                      <a:pPr algn="ctr" fontAlgn="t"/>
                      <a:r>
                        <a:rPr lang="ru-RU" sz="1100" b="1" u="none" strike="noStrike" dirty="0">
                          <a:effectLst/>
                          <a:latin typeface="Arial" panose="020B0604020202020204" pitchFamily="34" charset="0"/>
                          <a:cs typeface="Arial" panose="020B0604020202020204" pitchFamily="34" charset="0"/>
                        </a:rPr>
                        <a:t>Достигнутое значение показателя </a:t>
                      </a:r>
                      <a:br>
                        <a:rPr lang="ru-RU" sz="1100" b="1" u="none" strike="noStrike" dirty="0">
                          <a:effectLst/>
                          <a:latin typeface="Arial" panose="020B0604020202020204" pitchFamily="34" charset="0"/>
                          <a:cs typeface="Arial" panose="020B0604020202020204" pitchFamily="34" charset="0"/>
                        </a:rPr>
                      </a:br>
                      <a:r>
                        <a:rPr lang="ru-RU" sz="1100" b="1" u="none" strike="noStrike" dirty="0">
                          <a:effectLst/>
                          <a:latin typeface="Arial" panose="020B0604020202020204" pitchFamily="34" charset="0"/>
                          <a:cs typeface="Arial" panose="020B0604020202020204" pitchFamily="34" charset="0"/>
                        </a:rPr>
                        <a:t>за 2024 год</a:t>
                      </a:r>
                      <a:endParaRPr lang="ru-RU" sz="1100" b="1" i="0" u="none" strike="noStrike" dirty="0">
                        <a:solidFill>
                          <a:srgbClr val="000000"/>
                        </a:solidFill>
                        <a:effectLst/>
                        <a:latin typeface="Arial" panose="020B0604020202020204" pitchFamily="34" charset="0"/>
                        <a:cs typeface="Arial" panose="020B0604020202020204" pitchFamily="34" charset="0"/>
                      </a:endParaRPr>
                    </a:p>
                  </a:txBody>
                  <a:tcPr marL="1536" marR="1536" marT="1536" marB="0"/>
                </a:tc>
                <a:tc>
                  <a:txBody>
                    <a:bodyPr/>
                    <a:lstStyle/>
                    <a:p>
                      <a:pPr algn="ctr" fontAlgn="t"/>
                      <a:r>
                        <a:rPr lang="ru-RU" sz="1100" b="1" u="none" strike="noStrike" dirty="0">
                          <a:effectLst/>
                          <a:latin typeface="Arial" panose="020B0604020202020204" pitchFamily="34" charset="0"/>
                          <a:cs typeface="Arial" panose="020B0604020202020204" pitchFamily="34" charset="0"/>
                        </a:rPr>
                        <a:t>% исполнения планируемого значения</a:t>
                      </a:r>
                      <a:endParaRPr lang="ru-RU" sz="1100" b="1" i="0" u="none" strike="noStrike" dirty="0">
                        <a:solidFill>
                          <a:srgbClr val="000000"/>
                        </a:solidFill>
                        <a:effectLst/>
                        <a:latin typeface="Arial" panose="020B0604020202020204" pitchFamily="34" charset="0"/>
                        <a:cs typeface="Arial" panose="020B0604020202020204" pitchFamily="34" charset="0"/>
                      </a:endParaRPr>
                    </a:p>
                  </a:txBody>
                  <a:tcPr marL="1536" marR="1536" marT="1536" marB="0"/>
                </a:tc>
                <a:tc>
                  <a:txBody>
                    <a:bodyPr/>
                    <a:lstStyle/>
                    <a:p>
                      <a:pPr algn="ctr" fontAlgn="t"/>
                      <a:r>
                        <a:rPr lang="ru-RU" sz="1100" b="1" u="none" strike="noStrike" dirty="0">
                          <a:effectLst/>
                          <a:latin typeface="Arial" panose="020B0604020202020204" pitchFamily="34" charset="0"/>
                          <a:cs typeface="Arial" panose="020B0604020202020204" pitchFamily="34" charset="0"/>
                        </a:rPr>
                        <a:t>Пояснения причин невыполнения плановых значений</a:t>
                      </a:r>
                      <a:endParaRPr lang="ru-RU" sz="1100" b="1" i="0" u="none" strike="noStrike" dirty="0">
                        <a:solidFill>
                          <a:srgbClr val="000000"/>
                        </a:solidFill>
                        <a:effectLst/>
                        <a:latin typeface="Arial" panose="020B0604020202020204" pitchFamily="34" charset="0"/>
                        <a:cs typeface="Arial" panose="020B0604020202020204" pitchFamily="34" charset="0"/>
                      </a:endParaRPr>
                    </a:p>
                  </a:txBody>
                  <a:tcPr marL="1536" marR="1536" marT="1536" marB="0"/>
                </a:tc>
                <a:extLst>
                  <a:ext uri="{0D108BD9-81ED-4DB2-BD59-A6C34878D82A}">
                    <a16:rowId xmlns:a16="http://schemas.microsoft.com/office/drawing/2014/main" val="3486761393"/>
                  </a:ext>
                </a:extLst>
              </a:tr>
              <a:tr h="179698">
                <a:tc>
                  <a:txBody>
                    <a:bodyPr/>
                    <a:lstStyle/>
                    <a:p>
                      <a:pPr algn="ctr" fontAlgn="ctr"/>
                      <a:r>
                        <a:rPr lang="ru-RU" sz="1100" u="none" strike="noStrike" dirty="0">
                          <a:effectLst/>
                          <a:latin typeface="Arial" panose="020B0604020202020204" pitchFamily="34" charset="0"/>
                          <a:cs typeface="Arial" panose="020B0604020202020204" pitchFamily="34" charset="0"/>
                        </a:rPr>
                        <a:t>1</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1536" marR="1536" marT="1536"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2</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536" marR="1536" marT="1536"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3</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536" marR="1536" marT="1536"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4</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536" marR="1536" marT="1536"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5</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1536" marR="1536" marT="1536"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6</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536" marR="1536" marT="1536"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7</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536" marR="1536" marT="1536" marB="0" anchor="ctr"/>
                </a:tc>
                <a:extLst>
                  <a:ext uri="{0D108BD9-81ED-4DB2-BD59-A6C34878D82A}">
                    <a16:rowId xmlns:a16="http://schemas.microsoft.com/office/drawing/2014/main" val="2497189174"/>
                  </a:ext>
                </a:extLst>
              </a:tr>
              <a:tr h="179698">
                <a:tc>
                  <a:txBody>
                    <a:bodyPr/>
                    <a:lstStyle/>
                    <a:p>
                      <a:pPr algn="ctr" fontAlgn="ctr"/>
                      <a:r>
                        <a:rPr lang="ru-RU" sz="1100" b="1" u="none" strike="noStrike" dirty="0">
                          <a:effectLst/>
                          <a:latin typeface="Arial" panose="020B0604020202020204" pitchFamily="34" charset="0"/>
                          <a:cs typeface="Arial" panose="020B0604020202020204" pitchFamily="34" charset="0"/>
                        </a:rPr>
                        <a:t>4.</a:t>
                      </a:r>
                      <a:endParaRPr lang="ru-RU" sz="1100" b="1" i="0" u="none" strike="noStrike" dirty="0">
                        <a:solidFill>
                          <a:srgbClr val="000000"/>
                        </a:solidFill>
                        <a:effectLst/>
                        <a:latin typeface="Arial" panose="020B0604020202020204" pitchFamily="34" charset="0"/>
                        <a:cs typeface="Arial" panose="020B0604020202020204" pitchFamily="34" charset="0"/>
                      </a:endParaRPr>
                    </a:p>
                  </a:txBody>
                  <a:tcPr marL="1536" marR="1536" marT="1536" marB="0" anchor="ctr"/>
                </a:tc>
                <a:tc gridSpan="6">
                  <a:txBody>
                    <a:bodyPr/>
                    <a:lstStyle/>
                    <a:p>
                      <a:pPr algn="ctr" fontAlgn="ctr"/>
                      <a:r>
                        <a:rPr lang="ru-RU" sz="1100" b="1" u="none" strike="noStrike" dirty="0">
                          <a:effectLst/>
                          <a:latin typeface="Arial" panose="020B0604020202020204" pitchFamily="34" charset="0"/>
                          <a:cs typeface="Arial" panose="020B0604020202020204" pitchFamily="34" charset="0"/>
                        </a:rPr>
                        <a:t>Муниципальная программа «Социальная защита населения» </a:t>
                      </a:r>
                      <a:endParaRPr lang="ru-RU" sz="1100" b="1" i="0" u="none" strike="noStrike" dirty="0">
                        <a:solidFill>
                          <a:srgbClr val="000000"/>
                        </a:solidFill>
                        <a:effectLst/>
                        <a:latin typeface="Arial" panose="020B0604020202020204" pitchFamily="34" charset="0"/>
                        <a:cs typeface="Arial" panose="020B0604020202020204" pitchFamily="34" charset="0"/>
                      </a:endParaRPr>
                    </a:p>
                  </a:txBody>
                  <a:tcPr marL="1536" marR="1536" marT="1536"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536793888"/>
                  </a:ext>
                </a:extLst>
              </a:tr>
              <a:tr h="357764">
                <a:tc>
                  <a:txBody>
                    <a:bodyPr/>
                    <a:lstStyle/>
                    <a:p>
                      <a:pPr algn="ctr" fontAlgn="ctr"/>
                      <a:r>
                        <a:rPr lang="ru-RU" sz="1100" u="none" strike="noStrike" dirty="0">
                          <a:effectLst/>
                          <a:latin typeface="Arial" panose="020B0604020202020204" pitchFamily="34" charset="0"/>
                          <a:cs typeface="Arial" panose="020B0604020202020204" pitchFamily="34" charset="0"/>
                        </a:rPr>
                        <a:t>1</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1536" marR="1536" marT="1536" marB="0" anchor="ctr"/>
                </a:tc>
                <a:tc>
                  <a:txBody>
                    <a:bodyPr/>
                    <a:lstStyle/>
                    <a:p>
                      <a:pPr algn="l" fontAlgn="ctr"/>
                      <a:r>
                        <a:rPr lang="ru-RU" sz="1100" u="none" strike="noStrike" dirty="0">
                          <a:effectLst/>
                          <a:latin typeface="Arial" panose="020B0604020202020204" pitchFamily="34" charset="0"/>
                          <a:cs typeface="Arial" panose="020B0604020202020204" pitchFamily="34" charset="0"/>
                        </a:rPr>
                        <a:t>2024 Увеличение числа граждан старшего возраста, ведущих активный образ жизни</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1536" marR="1536" marT="1536"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Человек</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536" marR="1536" marT="1536"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3 437</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536" marR="1536" marT="1536"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3 437</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536" marR="1536" marT="1536"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100</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1536" marR="1536" marT="1536"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Показатель достигнут</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536" marR="1536" marT="1536" marB="0" anchor="ctr"/>
                </a:tc>
                <a:extLst>
                  <a:ext uri="{0D108BD9-81ED-4DB2-BD59-A6C34878D82A}">
                    <a16:rowId xmlns:a16="http://schemas.microsoft.com/office/drawing/2014/main" val="2962470237"/>
                  </a:ext>
                </a:extLst>
              </a:tr>
              <a:tr h="713896">
                <a:tc>
                  <a:txBody>
                    <a:bodyPr/>
                    <a:lstStyle/>
                    <a:p>
                      <a:pPr algn="ctr" fontAlgn="ctr"/>
                      <a:r>
                        <a:rPr lang="ru-RU" sz="1100" u="none" strike="noStrike">
                          <a:effectLst/>
                          <a:latin typeface="Arial" panose="020B0604020202020204" pitchFamily="34" charset="0"/>
                          <a:cs typeface="Arial" panose="020B0604020202020204" pitchFamily="34" charset="0"/>
                        </a:rPr>
                        <a:t>2</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536" marR="1536" marT="1536" marB="0" anchor="ctr"/>
                </a:tc>
                <a:tc>
                  <a:txBody>
                    <a:bodyPr/>
                    <a:lstStyle/>
                    <a:p>
                      <a:pPr algn="l" fontAlgn="ctr"/>
                      <a:r>
                        <a:rPr lang="ru-RU" sz="1100" u="none" strike="noStrike" dirty="0">
                          <a:effectLst/>
                          <a:latin typeface="Arial" panose="020B0604020202020204" pitchFamily="34" charset="0"/>
                          <a:cs typeface="Arial" panose="020B0604020202020204" pitchFamily="34" charset="0"/>
                        </a:rPr>
                        <a:t>2024 Доля детей, охваченных отдыхом и оздоровлением, в общей численности детей в возрасте от 7 до 15 лет, подлежащих оздоровлению</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1536" marR="1536" marT="1536"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Процент</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1536" marR="1536" marT="1536"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63</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536" marR="1536" marT="1536"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70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536" marR="1536" marT="1536"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111,1</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536" marR="1536" marT="1536" marB="0" anchor="ctr"/>
                </a:tc>
                <a:tc>
                  <a:txBody>
                    <a:bodyPr/>
                    <a:lstStyle/>
                    <a:p>
                      <a:pPr algn="l" fontAlgn="ctr"/>
                      <a:r>
                        <a:rPr lang="ru-RU" sz="1100" u="none" strike="noStrike" dirty="0">
                          <a:effectLst/>
                          <a:latin typeface="Arial" panose="020B0604020202020204" pitchFamily="34" charset="0"/>
                          <a:cs typeface="Arial" panose="020B0604020202020204" pitchFamily="34" charset="0"/>
                        </a:rPr>
                        <a:t>                 Показатель достигнут</a:t>
                      </a:r>
                      <a:br>
                        <a:rPr lang="ru-RU" sz="1100" u="none" strike="noStrike" dirty="0">
                          <a:effectLst/>
                          <a:latin typeface="Arial" panose="020B0604020202020204" pitchFamily="34" charset="0"/>
                          <a:cs typeface="Arial" panose="020B0604020202020204" pitchFamily="34" charset="0"/>
                        </a:rPr>
                      </a:br>
                      <a:r>
                        <a:rPr lang="ru-RU" sz="1100" u="none" strike="noStrike" dirty="0">
                          <a:effectLst/>
                          <a:latin typeface="Arial" panose="020B0604020202020204" pitchFamily="34" charset="0"/>
                          <a:cs typeface="Arial" panose="020B0604020202020204" pitchFamily="34" charset="0"/>
                        </a:rPr>
                        <a:t>Различными формами отдыха и оздоровления охвачено 4615 детей из 6595 в возрасте от 7 до 15 лет.</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1536" marR="1536" marT="1536" marB="0" anchor="ctr"/>
                </a:tc>
                <a:extLst>
                  <a:ext uri="{0D108BD9-81ED-4DB2-BD59-A6C34878D82A}">
                    <a16:rowId xmlns:a16="http://schemas.microsoft.com/office/drawing/2014/main" val="3073392469"/>
                  </a:ext>
                </a:extLst>
              </a:tr>
              <a:tr h="891962">
                <a:tc>
                  <a:txBody>
                    <a:bodyPr/>
                    <a:lstStyle/>
                    <a:p>
                      <a:pPr algn="ctr" fontAlgn="ctr"/>
                      <a:r>
                        <a:rPr lang="ru-RU" sz="1100" u="none" strike="noStrike">
                          <a:effectLst/>
                          <a:latin typeface="Arial" panose="020B0604020202020204" pitchFamily="34" charset="0"/>
                          <a:cs typeface="Arial" panose="020B0604020202020204" pitchFamily="34" charset="0"/>
                        </a:rPr>
                        <a:t>3</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536" marR="1536" marT="1536" marB="0" anchor="ctr"/>
                </a:tc>
                <a:tc>
                  <a:txBody>
                    <a:bodyPr/>
                    <a:lstStyle/>
                    <a:p>
                      <a:pPr algn="l" fontAlgn="ctr"/>
                      <a:r>
                        <a:rPr lang="ru-RU" sz="1100" u="none" strike="noStrike" dirty="0">
                          <a:effectLst/>
                          <a:latin typeface="Arial" panose="020B0604020202020204" pitchFamily="34" charset="0"/>
                          <a:cs typeface="Arial" panose="020B0604020202020204" pitchFamily="34" charset="0"/>
                        </a:rPr>
                        <a:t>2024 Доля детей, находящихся в трудной жизненной ситуации, охваченных отдыхом и оздоровлением, в общей численности детей в возрасте от 7 до 15 лет, находящихся в трудной жизненной ситуации, подлежащих оздоровлению</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1536" marR="1536" marT="1536"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Процент</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1536" marR="1536" marT="1536"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57</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1536" marR="1536" marT="1536"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77,3</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1536" marR="1536" marT="1536"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135,6</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536" marR="1536" marT="1536" marB="0" anchor="ctr"/>
                </a:tc>
                <a:tc>
                  <a:txBody>
                    <a:bodyPr/>
                    <a:lstStyle/>
                    <a:p>
                      <a:pPr algn="l" fontAlgn="ctr"/>
                      <a:r>
                        <a:rPr lang="ru-RU" sz="1100" u="none" strike="noStrike" dirty="0">
                          <a:effectLst/>
                          <a:latin typeface="Arial" panose="020B0604020202020204" pitchFamily="34" charset="0"/>
                          <a:cs typeface="Arial" panose="020B0604020202020204" pitchFamily="34" charset="0"/>
                        </a:rPr>
                        <a:t>                   Показатель достигнут</a:t>
                      </a:r>
                      <a:br>
                        <a:rPr lang="ru-RU" sz="1100" u="none" strike="noStrike" dirty="0">
                          <a:effectLst/>
                          <a:latin typeface="Arial" panose="020B0604020202020204" pitchFamily="34" charset="0"/>
                          <a:cs typeface="Arial" panose="020B0604020202020204" pitchFamily="34" charset="0"/>
                        </a:rPr>
                      </a:br>
                      <a:r>
                        <a:rPr lang="ru-RU" sz="1100" u="none" strike="noStrike" dirty="0">
                          <a:effectLst/>
                          <a:latin typeface="Arial" panose="020B0604020202020204" pitchFamily="34" charset="0"/>
                          <a:cs typeface="Arial" panose="020B0604020202020204" pitchFamily="34" charset="0"/>
                        </a:rPr>
                        <a:t>Различными формами отдыха и оздоровления охвачен 461 ребенок из 596 в возрасте от 7 до 15 лет, находящихся в трудной жизненной ситуации.</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1536" marR="1536" marT="1536" marB="0" anchor="ctr"/>
                </a:tc>
                <a:extLst>
                  <a:ext uri="{0D108BD9-81ED-4DB2-BD59-A6C34878D82A}">
                    <a16:rowId xmlns:a16="http://schemas.microsoft.com/office/drawing/2014/main" val="3378182052"/>
                  </a:ext>
                </a:extLst>
              </a:tr>
              <a:tr h="713896">
                <a:tc>
                  <a:txBody>
                    <a:bodyPr/>
                    <a:lstStyle/>
                    <a:p>
                      <a:pPr algn="ctr" fontAlgn="ctr"/>
                      <a:r>
                        <a:rPr lang="ru-RU" sz="1100" u="none" strike="noStrike">
                          <a:effectLst/>
                          <a:latin typeface="Arial" panose="020B0604020202020204" pitchFamily="34" charset="0"/>
                          <a:cs typeface="Arial" panose="020B0604020202020204" pitchFamily="34" charset="0"/>
                        </a:rPr>
                        <a:t>4</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536" marR="1536" marT="1536" marB="0" anchor="ctr"/>
                </a:tc>
                <a:tc>
                  <a:txBody>
                    <a:bodyPr/>
                    <a:lstStyle/>
                    <a:p>
                      <a:pPr algn="l" fontAlgn="ctr"/>
                      <a:r>
                        <a:rPr lang="ru-RU" sz="1100" u="none" strike="noStrike" dirty="0">
                          <a:effectLst/>
                          <a:latin typeface="Arial" panose="020B0604020202020204" pitchFamily="34" charset="0"/>
                          <a:cs typeface="Arial" panose="020B0604020202020204" pitchFamily="34" charset="0"/>
                        </a:rPr>
                        <a:t>Число пострадавших в результате несчастных случаев на производстве со смертельным исходом, связанных с производством, в расчете на 1000 работающих (организаций, занятых в экономике муниципального образования)</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1536" marR="1536" marT="1536"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Промилле (0,1 процента)</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536" marR="1536" marT="1536"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0,059</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536" marR="1536" marT="1536"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0</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1536" marR="1536" marT="1536"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100</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1536" marR="1536" marT="1536"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Показатель достигнут</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1536" marR="1536" marT="1536" marB="0" anchor="ctr"/>
                </a:tc>
                <a:extLst>
                  <a:ext uri="{0D108BD9-81ED-4DB2-BD59-A6C34878D82A}">
                    <a16:rowId xmlns:a16="http://schemas.microsoft.com/office/drawing/2014/main" val="2735051664"/>
                  </a:ext>
                </a:extLst>
              </a:tr>
              <a:tr h="535830">
                <a:tc>
                  <a:txBody>
                    <a:bodyPr/>
                    <a:lstStyle/>
                    <a:p>
                      <a:pPr algn="ctr" fontAlgn="ctr"/>
                      <a:r>
                        <a:rPr lang="ru-RU" sz="1100" u="none" strike="noStrike">
                          <a:effectLst/>
                          <a:latin typeface="Arial" panose="020B0604020202020204" pitchFamily="34" charset="0"/>
                          <a:cs typeface="Arial" panose="020B0604020202020204" pitchFamily="34" charset="0"/>
                        </a:rPr>
                        <a:t>5</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536" marR="1536" marT="1536" marB="0" anchor="ctr"/>
                </a:tc>
                <a:tc>
                  <a:txBody>
                    <a:bodyPr/>
                    <a:lstStyle/>
                    <a:p>
                      <a:pPr algn="l" fontAlgn="ctr"/>
                      <a:r>
                        <a:rPr lang="ru-RU" sz="1100" u="none" strike="noStrike">
                          <a:effectLst/>
                          <a:latin typeface="Arial" panose="020B0604020202020204" pitchFamily="34" charset="0"/>
                          <a:cs typeface="Arial" panose="020B0604020202020204" pitchFamily="34" charset="0"/>
                        </a:rPr>
                        <a:t>Доля доступных для инвалидов и других маломобильных групп населения муниципальных объектов инфраструктуры в общем количестве муниципальных объектов</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536" marR="1536" marT="1536"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Процент</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536" marR="1536" marT="1536"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83,8</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536" marR="1536" marT="1536"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98,1</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536" marR="1536" marT="1536"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117,1</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1536" marR="1536" marT="1536"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Показатель достигнут</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1536" marR="1536" marT="1536" marB="0" anchor="ctr"/>
                </a:tc>
                <a:extLst>
                  <a:ext uri="{0D108BD9-81ED-4DB2-BD59-A6C34878D82A}">
                    <a16:rowId xmlns:a16="http://schemas.microsoft.com/office/drawing/2014/main" val="3042856048"/>
                  </a:ext>
                </a:extLst>
              </a:tr>
              <a:tr h="357764">
                <a:tc>
                  <a:txBody>
                    <a:bodyPr/>
                    <a:lstStyle/>
                    <a:p>
                      <a:pPr algn="ctr" fontAlgn="ctr"/>
                      <a:r>
                        <a:rPr lang="ru-RU" sz="1100" u="none" strike="noStrike">
                          <a:effectLst/>
                          <a:latin typeface="Arial" panose="020B0604020202020204" pitchFamily="34" charset="0"/>
                          <a:cs typeface="Arial" panose="020B0604020202020204" pitchFamily="34" charset="0"/>
                        </a:rPr>
                        <a:t>6</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536" marR="1536" marT="1536" marB="0" anchor="ctr"/>
                </a:tc>
                <a:tc>
                  <a:txBody>
                    <a:bodyPr/>
                    <a:lstStyle/>
                    <a:p>
                      <a:pPr algn="l" fontAlgn="ctr"/>
                      <a:r>
                        <a:rPr lang="ru-RU" sz="1100" u="none" strike="noStrike">
                          <a:effectLst/>
                          <a:latin typeface="Arial" panose="020B0604020202020204" pitchFamily="34" charset="0"/>
                          <a:cs typeface="Arial" panose="020B0604020202020204" pitchFamily="34" charset="0"/>
                        </a:rPr>
                        <a:t>Органами местного самоуправления оказана консультационная поддержка СО НКО</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536" marR="1536" marT="1536"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Единица</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536" marR="1536" marT="1536"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14</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536" marR="1536" marT="1536"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14</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536" marR="1536" marT="1536"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100</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1536" marR="1536" marT="1536"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Показатель достигнут</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1536" marR="1536" marT="1536" marB="0" anchor="ctr"/>
                </a:tc>
                <a:extLst>
                  <a:ext uri="{0D108BD9-81ED-4DB2-BD59-A6C34878D82A}">
                    <a16:rowId xmlns:a16="http://schemas.microsoft.com/office/drawing/2014/main" val="186870923"/>
                  </a:ext>
                </a:extLst>
              </a:tr>
              <a:tr h="357764">
                <a:tc>
                  <a:txBody>
                    <a:bodyPr/>
                    <a:lstStyle/>
                    <a:p>
                      <a:pPr algn="ctr" fontAlgn="ctr"/>
                      <a:r>
                        <a:rPr lang="ru-RU" sz="1100" u="none" strike="noStrike">
                          <a:effectLst/>
                          <a:latin typeface="Arial" panose="020B0604020202020204" pitchFamily="34" charset="0"/>
                          <a:cs typeface="Arial" panose="020B0604020202020204" pitchFamily="34" charset="0"/>
                        </a:rPr>
                        <a:t>7</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536" marR="1536" marT="1536" marB="0" anchor="ctr"/>
                </a:tc>
                <a:tc>
                  <a:txBody>
                    <a:bodyPr/>
                    <a:lstStyle/>
                    <a:p>
                      <a:pPr algn="l" fontAlgn="ctr"/>
                      <a:r>
                        <a:rPr lang="ru-RU" sz="1100" u="none" strike="noStrike">
                          <a:effectLst/>
                          <a:latin typeface="Arial" panose="020B0604020202020204" pitchFamily="34" charset="0"/>
                          <a:cs typeface="Arial" panose="020B0604020202020204" pitchFamily="34" charset="0"/>
                        </a:rPr>
                        <a:t>Органами местного самоуправления проведены просветительские мероприятия по вопросам деятельности СО НКО</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536" marR="1536" marT="1536"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Единица</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536" marR="1536" marT="1536"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11</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536" marR="1536" marT="1536"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11</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536" marR="1536" marT="1536"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100</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1536" marR="1536" marT="1536"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Показатель достигнут</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1536" marR="1536" marT="1536" marB="0" anchor="ctr"/>
                </a:tc>
                <a:extLst>
                  <a:ext uri="{0D108BD9-81ED-4DB2-BD59-A6C34878D82A}">
                    <a16:rowId xmlns:a16="http://schemas.microsoft.com/office/drawing/2014/main" val="4277379293"/>
                  </a:ext>
                </a:extLst>
              </a:tr>
              <a:tr h="357764">
                <a:tc>
                  <a:txBody>
                    <a:bodyPr/>
                    <a:lstStyle/>
                    <a:p>
                      <a:pPr algn="ctr" fontAlgn="ctr"/>
                      <a:r>
                        <a:rPr lang="ru-RU" sz="1100" u="none" strike="noStrike">
                          <a:effectLst/>
                          <a:latin typeface="Arial" panose="020B0604020202020204" pitchFamily="34" charset="0"/>
                          <a:cs typeface="Arial" panose="020B0604020202020204" pitchFamily="34" charset="0"/>
                        </a:rPr>
                        <a:t>8</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536" marR="1536" marT="1536" marB="0" anchor="ctr"/>
                </a:tc>
                <a:tc>
                  <a:txBody>
                    <a:bodyPr/>
                    <a:lstStyle/>
                    <a:p>
                      <a:pPr algn="l" fontAlgn="ctr"/>
                      <a:r>
                        <a:rPr lang="ru-RU" sz="1100" u="none" strike="noStrike">
                          <a:effectLst/>
                          <a:latin typeface="Arial" panose="020B0604020202020204" pitchFamily="34" charset="0"/>
                          <a:cs typeface="Arial" panose="020B0604020202020204" pitchFamily="34" charset="0"/>
                        </a:rPr>
                        <a:t>Количество СО НКО, которым оказана поддержка органами местного самоуправления</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536" marR="1536" marT="1536"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Единица</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536" marR="1536" marT="1536"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16</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536" marR="1536" marT="1536"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16</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536" marR="1536" marT="1536"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536" marR="1536" marT="1536"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Показатель достигнут</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1536" marR="1536" marT="1536" marB="0" anchor="ctr"/>
                </a:tc>
                <a:extLst>
                  <a:ext uri="{0D108BD9-81ED-4DB2-BD59-A6C34878D82A}">
                    <a16:rowId xmlns:a16="http://schemas.microsoft.com/office/drawing/2014/main" val="3520097300"/>
                  </a:ext>
                </a:extLst>
              </a:tr>
              <a:tr h="357764">
                <a:tc>
                  <a:txBody>
                    <a:bodyPr/>
                    <a:lstStyle/>
                    <a:p>
                      <a:pPr algn="ctr" fontAlgn="ctr"/>
                      <a:r>
                        <a:rPr lang="ru-RU" sz="1100" u="none" strike="noStrike">
                          <a:effectLst/>
                          <a:latin typeface="Arial" panose="020B0604020202020204" pitchFamily="34" charset="0"/>
                          <a:cs typeface="Arial" panose="020B0604020202020204" pitchFamily="34" charset="0"/>
                        </a:rPr>
                        <a:t>9</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536" marR="1536" marT="1536" marB="0" anchor="ctr"/>
                </a:tc>
                <a:tc>
                  <a:txBody>
                    <a:bodyPr/>
                    <a:lstStyle/>
                    <a:p>
                      <a:pPr algn="l" fontAlgn="ctr"/>
                      <a:r>
                        <a:rPr lang="ru-RU" sz="1100" u="none" strike="noStrike">
                          <a:effectLst/>
                          <a:latin typeface="Arial" panose="020B0604020202020204" pitchFamily="34" charset="0"/>
                          <a:cs typeface="Arial" panose="020B0604020202020204" pitchFamily="34" charset="0"/>
                        </a:rPr>
                        <a:t>Органами местного самоуправления оказана имущественная поддержка СО НКО</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536" marR="1536" marT="1536"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Единица</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536" marR="1536" marT="1536"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8</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536" marR="1536" marT="1536"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8</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536" marR="1536" marT="1536"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100</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1536" marR="1536" marT="1536"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Показатель достигнут</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1536" marR="1536" marT="1536" marB="0" anchor="ctr"/>
                </a:tc>
                <a:extLst>
                  <a:ext uri="{0D108BD9-81ED-4DB2-BD59-A6C34878D82A}">
                    <a16:rowId xmlns:a16="http://schemas.microsoft.com/office/drawing/2014/main" val="573282892"/>
                  </a:ext>
                </a:extLst>
              </a:tr>
              <a:tr h="357764">
                <a:tc>
                  <a:txBody>
                    <a:bodyPr/>
                    <a:lstStyle/>
                    <a:p>
                      <a:pPr algn="ctr" fontAlgn="ctr"/>
                      <a:r>
                        <a:rPr lang="ru-RU" sz="1100" u="none" strike="noStrike">
                          <a:effectLst/>
                          <a:latin typeface="Arial" panose="020B0604020202020204" pitchFamily="34" charset="0"/>
                          <a:cs typeface="Arial" panose="020B0604020202020204" pitchFamily="34" charset="0"/>
                        </a:rPr>
                        <a:t>10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536" marR="1536" marT="1536" marB="0" anchor="ctr"/>
                </a:tc>
                <a:tc>
                  <a:txBody>
                    <a:bodyPr/>
                    <a:lstStyle/>
                    <a:p>
                      <a:pPr algn="l" fontAlgn="ctr"/>
                      <a:r>
                        <a:rPr lang="ru-RU" sz="1100" u="none" strike="noStrike">
                          <a:effectLst/>
                          <a:latin typeface="Arial" panose="020B0604020202020204" pitchFamily="34" charset="0"/>
                          <a:cs typeface="Arial" panose="020B0604020202020204" pitchFamily="34" charset="0"/>
                        </a:rPr>
                        <a:t>Органами местного самоуправления предоставлены площади на льготных условиях или в безвозмездное пользование СО НКО</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536" marR="1536" marT="1536"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Квадратный метр</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536" marR="1536" marT="1536"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595,6</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536" marR="1536" marT="1536"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595,6</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536" marR="1536" marT="1536"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536" marR="1536" marT="1536"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Показатель достигнут</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1536" marR="1536" marT="1536" marB="0" anchor="ctr"/>
                </a:tc>
                <a:extLst>
                  <a:ext uri="{0D108BD9-81ED-4DB2-BD59-A6C34878D82A}">
                    <a16:rowId xmlns:a16="http://schemas.microsoft.com/office/drawing/2014/main" val="1618379760"/>
                  </a:ext>
                </a:extLst>
              </a:tr>
              <a:tr h="357764">
                <a:tc>
                  <a:txBody>
                    <a:bodyPr/>
                    <a:lstStyle/>
                    <a:p>
                      <a:pPr algn="ctr" fontAlgn="ctr"/>
                      <a:r>
                        <a:rPr lang="ru-RU" sz="1100" u="none" strike="noStrike">
                          <a:effectLst/>
                          <a:latin typeface="Arial" panose="020B0604020202020204" pitchFamily="34" charset="0"/>
                          <a:cs typeface="Arial" panose="020B0604020202020204" pitchFamily="34" charset="0"/>
                        </a:rPr>
                        <a:t>11</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536" marR="1536" marT="1536" marB="0" anchor="ctr"/>
                </a:tc>
                <a:tc>
                  <a:txBody>
                    <a:bodyPr/>
                    <a:lstStyle/>
                    <a:p>
                      <a:pPr algn="l" fontAlgn="ctr"/>
                      <a:r>
                        <a:rPr lang="ru-RU" sz="1100" u="none" strike="noStrike">
                          <a:effectLst/>
                          <a:latin typeface="Arial" panose="020B0604020202020204" pitchFamily="34" charset="0"/>
                          <a:cs typeface="Arial" panose="020B0604020202020204" pitchFamily="34" charset="0"/>
                        </a:rPr>
                        <a:t>Граждане приняли участие в просветительских мероприятиях по вопросам деятельности СО НКО</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536" marR="1536" marT="1536"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Человек</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536" marR="1536" marT="1536"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192</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536" marR="1536" marT="1536"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192</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536" marR="1536" marT="1536"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536" marR="1536" marT="1536"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Показатель достигнут</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1536" marR="1536" marT="1536" marB="0" anchor="ctr"/>
                </a:tc>
                <a:extLst>
                  <a:ext uri="{0D108BD9-81ED-4DB2-BD59-A6C34878D82A}">
                    <a16:rowId xmlns:a16="http://schemas.microsoft.com/office/drawing/2014/main" val="1285961753"/>
                  </a:ext>
                </a:extLst>
              </a:tr>
            </a:tbl>
          </a:graphicData>
        </a:graphic>
      </p:graphicFrame>
    </p:spTree>
    <p:extLst>
      <p:ext uri="{BB962C8B-B14F-4D97-AF65-F5344CB8AC3E}">
        <p14:creationId xmlns:p14="http://schemas.microsoft.com/office/powerpoint/2010/main" val="24264259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A604658E-78BB-5016-3EB2-1849ED88C131}"/>
              </a:ext>
            </a:extLst>
          </p:cNvPr>
          <p:cNvGraphicFramePr>
            <a:graphicFrameLocks noGrp="1"/>
          </p:cNvGraphicFramePr>
          <p:nvPr>
            <p:extLst>
              <p:ext uri="{D42A27DB-BD31-4B8C-83A1-F6EECF244321}">
                <p14:modId xmlns:p14="http://schemas.microsoft.com/office/powerpoint/2010/main" val="3958583767"/>
              </p:ext>
            </p:extLst>
          </p:nvPr>
        </p:nvGraphicFramePr>
        <p:xfrm>
          <a:off x="239949" y="155643"/>
          <a:ext cx="11627794" cy="6677167"/>
        </p:xfrm>
        <a:graphic>
          <a:graphicData uri="http://schemas.openxmlformats.org/drawingml/2006/table">
            <a:tbl>
              <a:tblPr>
                <a:tableStyleId>{5C22544A-7EE6-4342-B048-85BDC9FD1C3A}</a:tableStyleId>
              </a:tblPr>
              <a:tblGrid>
                <a:gridCol w="332561">
                  <a:extLst>
                    <a:ext uri="{9D8B030D-6E8A-4147-A177-3AD203B41FA5}">
                      <a16:colId xmlns:a16="http://schemas.microsoft.com/office/drawing/2014/main" val="2773821919"/>
                    </a:ext>
                  </a:extLst>
                </a:gridCol>
                <a:gridCol w="4773381">
                  <a:extLst>
                    <a:ext uri="{9D8B030D-6E8A-4147-A177-3AD203B41FA5}">
                      <a16:colId xmlns:a16="http://schemas.microsoft.com/office/drawing/2014/main" val="1563841174"/>
                    </a:ext>
                  </a:extLst>
                </a:gridCol>
                <a:gridCol w="786859">
                  <a:extLst>
                    <a:ext uri="{9D8B030D-6E8A-4147-A177-3AD203B41FA5}">
                      <a16:colId xmlns:a16="http://schemas.microsoft.com/office/drawing/2014/main" val="3763673849"/>
                    </a:ext>
                  </a:extLst>
                </a:gridCol>
                <a:gridCol w="953309">
                  <a:extLst>
                    <a:ext uri="{9D8B030D-6E8A-4147-A177-3AD203B41FA5}">
                      <a16:colId xmlns:a16="http://schemas.microsoft.com/office/drawing/2014/main" val="2443736757"/>
                    </a:ext>
                  </a:extLst>
                </a:gridCol>
                <a:gridCol w="953309">
                  <a:extLst>
                    <a:ext uri="{9D8B030D-6E8A-4147-A177-3AD203B41FA5}">
                      <a16:colId xmlns:a16="http://schemas.microsoft.com/office/drawing/2014/main" val="2342003913"/>
                    </a:ext>
                  </a:extLst>
                </a:gridCol>
                <a:gridCol w="938178">
                  <a:extLst>
                    <a:ext uri="{9D8B030D-6E8A-4147-A177-3AD203B41FA5}">
                      <a16:colId xmlns:a16="http://schemas.microsoft.com/office/drawing/2014/main" val="2781022064"/>
                    </a:ext>
                  </a:extLst>
                </a:gridCol>
                <a:gridCol w="2890197">
                  <a:extLst>
                    <a:ext uri="{9D8B030D-6E8A-4147-A177-3AD203B41FA5}">
                      <a16:colId xmlns:a16="http://schemas.microsoft.com/office/drawing/2014/main" val="1849849400"/>
                    </a:ext>
                  </a:extLst>
                </a:gridCol>
              </a:tblGrid>
              <a:tr h="681837">
                <a:tc>
                  <a:txBody>
                    <a:bodyPr/>
                    <a:lstStyle/>
                    <a:p>
                      <a:pPr algn="ctr" fontAlgn="ctr"/>
                      <a:r>
                        <a:rPr lang="ru-RU" sz="1100" b="1" u="none" strike="noStrike" dirty="0">
                          <a:effectLst/>
                          <a:latin typeface="Arial" panose="020B0604020202020204" pitchFamily="34" charset="0"/>
                          <a:cs typeface="Arial" panose="020B0604020202020204" pitchFamily="34" charset="0"/>
                        </a:rPr>
                        <a:t>№ п/п</a:t>
                      </a:r>
                      <a:endParaRPr lang="ru-RU" sz="1100" b="1" i="0" u="none" strike="noStrike" dirty="0">
                        <a:solidFill>
                          <a:srgbClr val="000000"/>
                        </a:solidFill>
                        <a:effectLst/>
                        <a:latin typeface="Arial" panose="020B0604020202020204" pitchFamily="34" charset="0"/>
                        <a:cs typeface="Arial" panose="020B0604020202020204" pitchFamily="34" charset="0"/>
                      </a:endParaRPr>
                    </a:p>
                  </a:txBody>
                  <a:tcPr marL="1343" marR="1343" marT="1343" marB="0" anchor="ctr"/>
                </a:tc>
                <a:tc>
                  <a:txBody>
                    <a:bodyPr/>
                    <a:lstStyle/>
                    <a:p>
                      <a:pPr algn="ctr" fontAlgn="ctr"/>
                      <a:r>
                        <a:rPr lang="ru-RU" sz="1100" b="1" u="none" strike="noStrike" dirty="0">
                          <a:effectLst/>
                          <a:latin typeface="Arial" panose="020B0604020202020204" pitchFamily="34" charset="0"/>
                          <a:cs typeface="Arial" panose="020B0604020202020204" pitchFamily="34" charset="0"/>
                        </a:rPr>
                        <a:t>Показатели муниципальных программ</a:t>
                      </a:r>
                      <a:endParaRPr lang="ru-RU" sz="1100" b="1" i="0" u="none" strike="noStrike" dirty="0">
                        <a:solidFill>
                          <a:srgbClr val="000000"/>
                        </a:solidFill>
                        <a:effectLst/>
                        <a:latin typeface="Arial" panose="020B0604020202020204" pitchFamily="34" charset="0"/>
                        <a:cs typeface="Arial" panose="020B0604020202020204" pitchFamily="34" charset="0"/>
                      </a:endParaRPr>
                    </a:p>
                  </a:txBody>
                  <a:tcPr marL="1343" marR="1343" marT="1343" marB="0" anchor="ctr"/>
                </a:tc>
                <a:tc>
                  <a:txBody>
                    <a:bodyPr/>
                    <a:lstStyle/>
                    <a:p>
                      <a:pPr algn="ctr" fontAlgn="ctr"/>
                      <a:r>
                        <a:rPr lang="ru-RU" sz="1100" b="1" u="none" strike="noStrike" dirty="0">
                          <a:effectLst/>
                          <a:latin typeface="Arial" panose="020B0604020202020204" pitchFamily="34" charset="0"/>
                          <a:cs typeface="Arial" panose="020B0604020202020204" pitchFamily="34" charset="0"/>
                        </a:rPr>
                        <a:t>Единица измерения</a:t>
                      </a:r>
                      <a:endParaRPr lang="ru-RU" sz="1100" b="1" i="0" u="none" strike="noStrike" dirty="0">
                        <a:solidFill>
                          <a:srgbClr val="000000"/>
                        </a:solidFill>
                        <a:effectLst/>
                        <a:latin typeface="Arial" panose="020B0604020202020204" pitchFamily="34" charset="0"/>
                        <a:cs typeface="Arial" panose="020B0604020202020204" pitchFamily="34" charset="0"/>
                      </a:endParaRPr>
                    </a:p>
                  </a:txBody>
                  <a:tcPr marL="1343" marR="1343" marT="1343" marB="0" anchor="ctr"/>
                </a:tc>
                <a:tc>
                  <a:txBody>
                    <a:bodyPr/>
                    <a:lstStyle/>
                    <a:p>
                      <a:pPr algn="ctr" fontAlgn="t"/>
                      <a:r>
                        <a:rPr lang="ru-RU" sz="1100" b="1" u="none" strike="noStrike" dirty="0">
                          <a:effectLst/>
                          <a:latin typeface="Arial" panose="020B0604020202020204" pitchFamily="34" charset="0"/>
                          <a:cs typeface="Arial" panose="020B0604020202020204" pitchFamily="34" charset="0"/>
                        </a:rPr>
                        <a:t>Планируемое значение показателя                           на 2024 год</a:t>
                      </a:r>
                      <a:endParaRPr lang="ru-RU" sz="1100" b="1" i="0" u="none" strike="noStrike" dirty="0">
                        <a:solidFill>
                          <a:srgbClr val="000000"/>
                        </a:solidFill>
                        <a:effectLst/>
                        <a:latin typeface="Arial" panose="020B0604020202020204" pitchFamily="34" charset="0"/>
                        <a:cs typeface="Arial" panose="020B0604020202020204" pitchFamily="34" charset="0"/>
                      </a:endParaRPr>
                    </a:p>
                  </a:txBody>
                  <a:tcPr marL="1343" marR="1343" marT="1343" marB="0"/>
                </a:tc>
                <a:tc>
                  <a:txBody>
                    <a:bodyPr/>
                    <a:lstStyle/>
                    <a:p>
                      <a:pPr algn="ctr" fontAlgn="t"/>
                      <a:r>
                        <a:rPr lang="ru-RU" sz="1100" b="1" u="none" strike="noStrike" dirty="0">
                          <a:effectLst/>
                          <a:latin typeface="Arial" panose="020B0604020202020204" pitchFamily="34" charset="0"/>
                          <a:cs typeface="Arial" panose="020B0604020202020204" pitchFamily="34" charset="0"/>
                        </a:rPr>
                        <a:t>Достигнутое значение показателя </a:t>
                      </a:r>
                      <a:br>
                        <a:rPr lang="ru-RU" sz="1100" b="1" u="none" strike="noStrike" dirty="0">
                          <a:effectLst/>
                          <a:latin typeface="Arial" panose="020B0604020202020204" pitchFamily="34" charset="0"/>
                          <a:cs typeface="Arial" panose="020B0604020202020204" pitchFamily="34" charset="0"/>
                        </a:rPr>
                      </a:br>
                      <a:r>
                        <a:rPr lang="ru-RU" sz="1100" b="1" u="none" strike="noStrike" dirty="0">
                          <a:effectLst/>
                          <a:latin typeface="Arial" panose="020B0604020202020204" pitchFamily="34" charset="0"/>
                          <a:cs typeface="Arial" panose="020B0604020202020204" pitchFamily="34" charset="0"/>
                        </a:rPr>
                        <a:t>за 2024 год</a:t>
                      </a:r>
                      <a:endParaRPr lang="ru-RU" sz="1100" b="1" i="0" u="none" strike="noStrike" dirty="0">
                        <a:solidFill>
                          <a:srgbClr val="000000"/>
                        </a:solidFill>
                        <a:effectLst/>
                        <a:latin typeface="Arial" panose="020B0604020202020204" pitchFamily="34" charset="0"/>
                        <a:cs typeface="Arial" panose="020B0604020202020204" pitchFamily="34" charset="0"/>
                      </a:endParaRPr>
                    </a:p>
                  </a:txBody>
                  <a:tcPr marL="1343" marR="1343" marT="1343" marB="0"/>
                </a:tc>
                <a:tc>
                  <a:txBody>
                    <a:bodyPr/>
                    <a:lstStyle/>
                    <a:p>
                      <a:pPr algn="ctr" fontAlgn="t"/>
                      <a:r>
                        <a:rPr lang="ru-RU" sz="1100" b="1" u="none" strike="noStrike" dirty="0">
                          <a:effectLst/>
                          <a:latin typeface="Arial" panose="020B0604020202020204" pitchFamily="34" charset="0"/>
                          <a:cs typeface="Arial" panose="020B0604020202020204" pitchFamily="34" charset="0"/>
                        </a:rPr>
                        <a:t>% исполнения планируемого значения</a:t>
                      </a:r>
                      <a:endParaRPr lang="ru-RU" sz="1100" b="1" i="0" u="none" strike="noStrike" dirty="0">
                        <a:solidFill>
                          <a:srgbClr val="000000"/>
                        </a:solidFill>
                        <a:effectLst/>
                        <a:latin typeface="Arial" panose="020B0604020202020204" pitchFamily="34" charset="0"/>
                        <a:cs typeface="Arial" panose="020B0604020202020204" pitchFamily="34" charset="0"/>
                      </a:endParaRPr>
                    </a:p>
                  </a:txBody>
                  <a:tcPr marL="1343" marR="1343" marT="1343" marB="0"/>
                </a:tc>
                <a:tc>
                  <a:txBody>
                    <a:bodyPr/>
                    <a:lstStyle/>
                    <a:p>
                      <a:pPr algn="ctr" fontAlgn="t"/>
                      <a:r>
                        <a:rPr lang="ru-RU" sz="1100" b="1" u="none" strike="noStrike" dirty="0">
                          <a:effectLst/>
                          <a:latin typeface="Arial" panose="020B0604020202020204" pitchFamily="34" charset="0"/>
                          <a:cs typeface="Arial" panose="020B0604020202020204" pitchFamily="34" charset="0"/>
                        </a:rPr>
                        <a:t>Пояснения причин невыполнения плановых значений</a:t>
                      </a:r>
                      <a:endParaRPr lang="ru-RU" sz="1100" b="1" i="0" u="none" strike="noStrike" dirty="0">
                        <a:solidFill>
                          <a:srgbClr val="000000"/>
                        </a:solidFill>
                        <a:effectLst/>
                        <a:latin typeface="Arial" panose="020B0604020202020204" pitchFamily="34" charset="0"/>
                        <a:cs typeface="Arial" panose="020B0604020202020204" pitchFamily="34" charset="0"/>
                      </a:endParaRPr>
                    </a:p>
                  </a:txBody>
                  <a:tcPr marL="1343" marR="1343" marT="1343" marB="0"/>
                </a:tc>
                <a:extLst>
                  <a:ext uri="{0D108BD9-81ED-4DB2-BD59-A6C34878D82A}">
                    <a16:rowId xmlns:a16="http://schemas.microsoft.com/office/drawing/2014/main" val="1411131189"/>
                  </a:ext>
                </a:extLst>
              </a:tr>
              <a:tr h="178504">
                <a:tc>
                  <a:txBody>
                    <a:bodyPr/>
                    <a:lstStyle/>
                    <a:p>
                      <a:pPr algn="ctr" fontAlgn="ctr"/>
                      <a:r>
                        <a:rPr lang="ru-RU" sz="800" u="none" strike="noStrike">
                          <a:effectLst/>
                          <a:latin typeface="Arial" panose="020B0604020202020204" pitchFamily="34" charset="0"/>
                          <a:cs typeface="Arial" panose="020B0604020202020204" pitchFamily="34" charset="0"/>
                        </a:rPr>
                        <a:t>1</a:t>
                      </a:r>
                      <a:endParaRPr lang="ru-RU" sz="800" b="0" i="0" u="none" strike="noStrike">
                        <a:solidFill>
                          <a:srgbClr val="000000"/>
                        </a:solidFill>
                        <a:effectLst/>
                        <a:latin typeface="Arial" panose="020B0604020202020204" pitchFamily="34" charset="0"/>
                        <a:cs typeface="Arial" panose="020B0604020202020204" pitchFamily="34" charset="0"/>
                      </a:endParaRPr>
                    </a:p>
                  </a:txBody>
                  <a:tcPr marL="1343" marR="1343" marT="1343" marB="0" anchor="ctr"/>
                </a:tc>
                <a:tc>
                  <a:txBody>
                    <a:bodyPr/>
                    <a:lstStyle/>
                    <a:p>
                      <a:pPr algn="ctr" fontAlgn="ctr"/>
                      <a:r>
                        <a:rPr lang="ru-RU" sz="800" u="none" strike="noStrike">
                          <a:effectLst/>
                          <a:latin typeface="Arial" panose="020B0604020202020204" pitchFamily="34" charset="0"/>
                          <a:cs typeface="Arial" panose="020B0604020202020204" pitchFamily="34" charset="0"/>
                        </a:rPr>
                        <a:t>2</a:t>
                      </a:r>
                      <a:endParaRPr lang="ru-RU" sz="800" b="0" i="0" u="none" strike="noStrike">
                        <a:solidFill>
                          <a:srgbClr val="000000"/>
                        </a:solidFill>
                        <a:effectLst/>
                        <a:latin typeface="Arial" panose="020B0604020202020204" pitchFamily="34" charset="0"/>
                        <a:cs typeface="Arial" panose="020B0604020202020204" pitchFamily="34" charset="0"/>
                      </a:endParaRPr>
                    </a:p>
                  </a:txBody>
                  <a:tcPr marL="1343" marR="1343" marT="1343" marB="0" anchor="ctr"/>
                </a:tc>
                <a:tc>
                  <a:txBody>
                    <a:bodyPr/>
                    <a:lstStyle/>
                    <a:p>
                      <a:pPr algn="ctr" fontAlgn="ctr"/>
                      <a:r>
                        <a:rPr lang="ru-RU" sz="800" u="none" strike="noStrike">
                          <a:effectLst/>
                          <a:latin typeface="Arial" panose="020B0604020202020204" pitchFamily="34" charset="0"/>
                          <a:cs typeface="Arial" panose="020B0604020202020204" pitchFamily="34" charset="0"/>
                        </a:rPr>
                        <a:t>3</a:t>
                      </a:r>
                      <a:endParaRPr lang="ru-RU" sz="800" b="0" i="0" u="none" strike="noStrike">
                        <a:solidFill>
                          <a:srgbClr val="000000"/>
                        </a:solidFill>
                        <a:effectLst/>
                        <a:latin typeface="Arial" panose="020B0604020202020204" pitchFamily="34" charset="0"/>
                        <a:cs typeface="Arial" panose="020B0604020202020204" pitchFamily="34" charset="0"/>
                      </a:endParaRPr>
                    </a:p>
                  </a:txBody>
                  <a:tcPr marL="1343" marR="1343" marT="1343" marB="0" anchor="ctr"/>
                </a:tc>
                <a:tc>
                  <a:txBody>
                    <a:bodyPr/>
                    <a:lstStyle/>
                    <a:p>
                      <a:pPr algn="ctr" fontAlgn="ctr"/>
                      <a:r>
                        <a:rPr lang="ru-RU" sz="800" u="none" strike="noStrike">
                          <a:effectLst/>
                          <a:latin typeface="Arial" panose="020B0604020202020204" pitchFamily="34" charset="0"/>
                          <a:cs typeface="Arial" panose="020B0604020202020204" pitchFamily="34" charset="0"/>
                        </a:rPr>
                        <a:t>4</a:t>
                      </a:r>
                      <a:endParaRPr lang="ru-RU" sz="800" b="0" i="0" u="none" strike="noStrike">
                        <a:solidFill>
                          <a:srgbClr val="000000"/>
                        </a:solidFill>
                        <a:effectLst/>
                        <a:latin typeface="Arial" panose="020B0604020202020204" pitchFamily="34" charset="0"/>
                        <a:cs typeface="Arial" panose="020B0604020202020204" pitchFamily="34" charset="0"/>
                      </a:endParaRPr>
                    </a:p>
                  </a:txBody>
                  <a:tcPr marL="1343" marR="1343" marT="1343" marB="0" anchor="ctr"/>
                </a:tc>
                <a:tc>
                  <a:txBody>
                    <a:bodyPr/>
                    <a:lstStyle/>
                    <a:p>
                      <a:pPr algn="ctr" fontAlgn="ctr"/>
                      <a:r>
                        <a:rPr lang="ru-RU" sz="800" u="none" strike="noStrike">
                          <a:effectLst/>
                          <a:latin typeface="Arial" panose="020B0604020202020204" pitchFamily="34" charset="0"/>
                          <a:cs typeface="Arial" panose="020B0604020202020204" pitchFamily="34" charset="0"/>
                        </a:rPr>
                        <a:t>5</a:t>
                      </a:r>
                      <a:endParaRPr lang="ru-RU" sz="800" b="0" i="0" u="none" strike="noStrike">
                        <a:solidFill>
                          <a:srgbClr val="000000"/>
                        </a:solidFill>
                        <a:effectLst/>
                        <a:latin typeface="Arial" panose="020B0604020202020204" pitchFamily="34" charset="0"/>
                        <a:cs typeface="Arial" panose="020B0604020202020204" pitchFamily="34" charset="0"/>
                      </a:endParaRPr>
                    </a:p>
                  </a:txBody>
                  <a:tcPr marL="1343" marR="1343" marT="1343" marB="0" anchor="ctr"/>
                </a:tc>
                <a:tc>
                  <a:txBody>
                    <a:bodyPr/>
                    <a:lstStyle/>
                    <a:p>
                      <a:pPr algn="ctr" fontAlgn="ctr"/>
                      <a:r>
                        <a:rPr lang="ru-RU" sz="800" u="none" strike="noStrike" dirty="0">
                          <a:effectLst/>
                          <a:latin typeface="Arial" panose="020B0604020202020204" pitchFamily="34" charset="0"/>
                          <a:cs typeface="Arial" panose="020B0604020202020204" pitchFamily="34" charset="0"/>
                        </a:rPr>
                        <a:t>6</a:t>
                      </a:r>
                      <a:endParaRPr lang="ru-RU" sz="800" b="0" i="0" u="none" strike="noStrike" dirty="0">
                        <a:solidFill>
                          <a:srgbClr val="000000"/>
                        </a:solidFill>
                        <a:effectLst/>
                        <a:latin typeface="Arial" panose="020B0604020202020204" pitchFamily="34" charset="0"/>
                        <a:cs typeface="Arial" panose="020B0604020202020204" pitchFamily="34" charset="0"/>
                      </a:endParaRPr>
                    </a:p>
                  </a:txBody>
                  <a:tcPr marL="1343" marR="1343" marT="1343" marB="0" anchor="ctr"/>
                </a:tc>
                <a:tc>
                  <a:txBody>
                    <a:bodyPr/>
                    <a:lstStyle/>
                    <a:p>
                      <a:pPr algn="ctr" fontAlgn="ctr"/>
                      <a:r>
                        <a:rPr lang="ru-RU" sz="800" u="none" strike="noStrike" dirty="0">
                          <a:effectLst/>
                          <a:latin typeface="Arial" panose="020B0604020202020204" pitchFamily="34" charset="0"/>
                          <a:cs typeface="Arial" panose="020B0604020202020204" pitchFamily="34" charset="0"/>
                        </a:rPr>
                        <a:t>7</a:t>
                      </a:r>
                      <a:endParaRPr lang="ru-RU" sz="800" b="0" i="0" u="none" strike="noStrike" dirty="0">
                        <a:solidFill>
                          <a:srgbClr val="000000"/>
                        </a:solidFill>
                        <a:effectLst/>
                        <a:latin typeface="Arial" panose="020B0604020202020204" pitchFamily="34" charset="0"/>
                        <a:cs typeface="Arial" panose="020B0604020202020204" pitchFamily="34" charset="0"/>
                      </a:endParaRPr>
                    </a:p>
                  </a:txBody>
                  <a:tcPr marL="1343" marR="1343" marT="1343" marB="0" anchor="ctr"/>
                </a:tc>
                <a:extLst>
                  <a:ext uri="{0D108BD9-81ED-4DB2-BD59-A6C34878D82A}">
                    <a16:rowId xmlns:a16="http://schemas.microsoft.com/office/drawing/2014/main" val="570724718"/>
                  </a:ext>
                </a:extLst>
              </a:tr>
              <a:tr h="171481">
                <a:tc>
                  <a:txBody>
                    <a:bodyPr/>
                    <a:lstStyle/>
                    <a:p>
                      <a:pPr algn="ctr" fontAlgn="ctr"/>
                      <a:r>
                        <a:rPr lang="ru-RU" sz="1100" u="none" strike="noStrike" dirty="0">
                          <a:effectLst/>
                          <a:latin typeface="Arial" panose="020B0604020202020204" pitchFamily="34" charset="0"/>
                          <a:cs typeface="Arial" panose="020B0604020202020204" pitchFamily="34" charset="0"/>
                        </a:rPr>
                        <a:t>5. </a:t>
                      </a:r>
                      <a:endParaRPr lang="ru-RU" sz="1100" b="1" i="0" u="none" strike="noStrike" dirty="0">
                        <a:solidFill>
                          <a:srgbClr val="000000"/>
                        </a:solidFill>
                        <a:effectLst/>
                        <a:latin typeface="Arial" panose="020B0604020202020204" pitchFamily="34" charset="0"/>
                        <a:cs typeface="Arial" panose="020B0604020202020204" pitchFamily="34" charset="0"/>
                      </a:endParaRPr>
                    </a:p>
                  </a:txBody>
                  <a:tcPr marL="1343" marR="1343" marT="1343" marB="0" anchor="ctr"/>
                </a:tc>
                <a:tc gridSpan="6">
                  <a:txBody>
                    <a:bodyPr/>
                    <a:lstStyle/>
                    <a:p>
                      <a:pPr algn="ctr" fontAlgn="ctr"/>
                      <a:r>
                        <a:rPr lang="ru-RU" sz="1100" b="1" u="none" strike="noStrike" dirty="0">
                          <a:effectLst/>
                          <a:latin typeface="Arial" panose="020B0604020202020204" pitchFamily="34" charset="0"/>
                          <a:cs typeface="Arial" panose="020B0604020202020204" pitchFamily="34" charset="0"/>
                        </a:rPr>
                        <a:t>Муниципальная программа  «Спорт»</a:t>
                      </a:r>
                      <a:endParaRPr lang="ru-RU" sz="1100" b="1" i="0" u="none" strike="noStrike" dirty="0">
                        <a:solidFill>
                          <a:srgbClr val="000000"/>
                        </a:solidFill>
                        <a:effectLst/>
                        <a:latin typeface="Arial" panose="020B0604020202020204" pitchFamily="34" charset="0"/>
                        <a:cs typeface="Arial" panose="020B0604020202020204" pitchFamily="34" charset="0"/>
                      </a:endParaRPr>
                    </a:p>
                  </a:txBody>
                  <a:tcPr marL="1343" marR="1343" marT="1343"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575837262"/>
                  </a:ext>
                </a:extLst>
              </a:tr>
              <a:tr h="681837">
                <a:tc>
                  <a:txBody>
                    <a:bodyPr/>
                    <a:lstStyle/>
                    <a:p>
                      <a:pPr algn="ctr" fontAlgn="ctr"/>
                      <a:r>
                        <a:rPr lang="ru-RU" sz="1100" u="none" strike="noStrike">
                          <a:effectLst/>
                          <a:latin typeface="Arial" panose="020B0604020202020204" pitchFamily="34" charset="0"/>
                          <a:cs typeface="Arial" panose="020B0604020202020204" pitchFamily="34" charset="0"/>
                        </a:rPr>
                        <a:t>1</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343" marR="1343" marT="1343" marB="0" anchor="ctr"/>
                </a:tc>
                <a:tc>
                  <a:txBody>
                    <a:bodyPr/>
                    <a:lstStyle/>
                    <a:p>
                      <a:pPr algn="l" fontAlgn="ctr"/>
                      <a:r>
                        <a:rPr lang="ru-RU" sz="1100" u="none" strike="noStrike" dirty="0">
                          <a:effectLst/>
                          <a:latin typeface="Arial" panose="020B0604020202020204" pitchFamily="34" charset="0"/>
                          <a:cs typeface="Arial" panose="020B0604020202020204" pitchFamily="34" charset="0"/>
                        </a:rPr>
                        <a:t>2024 Доля жителей муниципального образования Московской области, систематически занимающихся физической культурой и спортом, в общей численности населения муниципального образования Московской области в возрасте 3-79 лет</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1343" marR="1343" marT="1343"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Процент</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343" marR="1343" marT="1343"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66,57</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343" marR="1343" marT="1343"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67,52</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343" marR="1343" marT="1343"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101,4</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1343" marR="1343" marT="1343"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Показатель достигнут</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343" marR="1343" marT="1343" marB="0" anchor="ctr"/>
                </a:tc>
                <a:extLst>
                  <a:ext uri="{0D108BD9-81ED-4DB2-BD59-A6C34878D82A}">
                    <a16:rowId xmlns:a16="http://schemas.microsoft.com/office/drawing/2014/main" val="2708749197"/>
                  </a:ext>
                </a:extLst>
              </a:tr>
              <a:tr h="341600">
                <a:tc>
                  <a:txBody>
                    <a:bodyPr/>
                    <a:lstStyle/>
                    <a:p>
                      <a:pPr algn="ctr" fontAlgn="ctr"/>
                      <a:r>
                        <a:rPr lang="ru-RU" sz="1100" u="none" strike="noStrike">
                          <a:effectLst/>
                          <a:latin typeface="Arial" panose="020B0604020202020204" pitchFamily="34" charset="0"/>
                          <a:cs typeface="Arial" panose="020B0604020202020204" pitchFamily="34" charset="0"/>
                        </a:rPr>
                        <a:t>2</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343" marR="1343" marT="1343" marB="0" anchor="ctr"/>
                </a:tc>
                <a:tc>
                  <a:txBody>
                    <a:bodyPr/>
                    <a:lstStyle/>
                    <a:p>
                      <a:pPr algn="l" fontAlgn="ctr"/>
                      <a:r>
                        <a:rPr lang="ru-RU" sz="1100" u="none" strike="noStrike" dirty="0">
                          <a:effectLst/>
                          <a:latin typeface="Arial" panose="020B0604020202020204" pitchFamily="34" charset="0"/>
                          <a:cs typeface="Arial" panose="020B0604020202020204" pitchFamily="34" charset="0"/>
                        </a:rPr>
                        <a:t>Уровень обеспеченности граждан спортивными сооружениями исходя из единовременной пропускной способности объектов спорта</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1343" marR="1343" marT="1343"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Процент</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343" marR="1343" marT="1343"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31,7</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343" marR="1343" marT="1343"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31,7</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343" marR="1343" marT="1343"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100</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1343" marR="1343" marT="1343"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Показатель достигнут</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1343" marR="1343" marT="1343" marB="0" anchor="ctr"/>
                </a:tc>
                <a:extLst>
                  <a:ext uri="{0D108BD9-81ED-4DB2-BD59-A6C34878D82A}">
                    <a16:rowId xmlns:a16="http://schemas.microsoft.com/office/drawing/2014/main" val="909438407"/>
                  </a:ext>
                </a:extLst>
              </a:tr>
              <a:tr h="681837">
                <a:tc>
                  <a:txBody>
                    <a:bodyPr/>
                    <a:lstStyle/>
                    <a:p>
                      <a:pPr algn="ctr" fontAlgn="ctr"/>
                      <a:r>
                        <a:rPr lang="ru-RU" sz="1100" u="none" strike="noStrike">
                          <a:effectLst/>
                          <a:latin typeface="Arial" panose="020B0604020202020204" pitchFamily="34" charset="0"/>
                          <a:cs typeface="Arial" panose="020B0604020202020204" pitchFamily="34" charset="0"/>
                        </a:rPr>
                        <a:t>3</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343" marR="1343" marT="1343" marB="0" anchor="ctr"/>
                </a:tc>
                <a:tc>
                  <a:txBody>
                    <a:bodyPr/>
                    <a:lstStyle/>
                    <a:p>
                      <a:pPr algn="l" fontAlgn="ctr"/>
                      <a:r>
                        <a:rPr lang="ru-RU" sz="1100" u="none" strike="noStrike" dirty="0">
                          <a:effectLst/>
                          <a:latin typeface="Arial" panose="020B0604020202020204" pitchFamily="34" charset="0"/>
                          <a:cs typeface="Arial" panose="020B0604020202020204" pitchFamily="34" charset="0"/>
                        </a:rPr>
                        <a:t>Доля жителей Московской области, выполнивших нормативы испытаний (тестов) Всероссийского комплекса «Готов к труду и обороне» (ГТО), в общей численности населения, принявшего участие в испытаниях (тестах)</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1343" marR="1343" marT="1343"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Процент</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343" marR="1343" marT="1343"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70,46</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343" marR="1343" marT="1343"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70,46</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343" marR="1343" marT="1343"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343" marR="1343" marT="1343"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Показатель достигнут</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343" marR="1343" marT="1343" marB="0" anchor="ctr"/>
                </a:tc>
                <a:extLst>
                  <a:ext uri="{0D108BD9-81ED-4DB2-BD59-A6C34878D82A}">
                    <a16:rowId xmlns:a16="http://schemas.microsoft.com/office/drawing/2014/main" val="3926173282"/>
                  </a:ext>
                </a:extLst>
              </a:tr>
              <a:tr h="851955">
                <a:tc>
                  <a:txBody>
                    <a:bodyPr/>
                    <a:lstStyle/>
                    <a:p>
                      <a:pPr algn="ctr" fontAlgn="ctr"/>
                      <a:r>
                        <a:rPr lang="ru-RU" sz="1100" u="none" strike="noStrike">
                          <a:effectLst/>
                          <a:latin typeface="Arial" panose="020B0604020202020204" pitchFamily="34" charset="0"/>
                          <a:cs typeface="Arial" panose="020B0604020202020204" pitchFamily="34" charset="0"/>
                        </a:rPr>
                        <a:t>4</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343" marR="1343" marT="1343" marB="0" anchor="ctr"/>
                </a:tc>
                <a:tc>
                  <a:txBody>
                    <a:bodyPr/>
                    <a:lstStyle/>
                    <a:p>
                      <a:pPr algn="l" fontAlgn="ctr"/>
                      <a:r>
                        <a:rPr lang="ru-RU" sz="1100" u="none" strike="noStrike" dirty="0">
                          <a:effectLst/>
                          <a:latin typeface="Arial" panose="020B0604020202020204" pitchFamily="34" charset="0"/>
                          <a:cs typeface="Arial" panose="020B0604020202020204" pitchFamily="34" charset="0"/>
                        </a:rPr>
                        <a:t>Доля лиц с ограниченными возможностями здоровья и инвалидов, систематически занимающихся физической культурой и спортом, в общей численности указанной категории населения, проживающего в муниципальном образовании, не имеющего противопоказаний для занятий физической культурой и спортом</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1343" marR="1343" marT="1343"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Процент</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343" marR="1343" marT="1343"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17</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343" marR="1343" marT="1343"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17</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343" marR="1343" marT="1343"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343" marR="1343" marT="1343"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Показатель достигнут</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343" marR="1343" marT="1343" marB="0" anchor="ctr"/>
                </a:tc>
                <a:extLst>
                  <a:ext uri="{0D108BD9-81ED-4DB2-BD59-A6C34878D82A}">
                    <a16:rowId xmlns:a16="http://schemas.microsoft.com/office/drawing/2014/main" val="1268916736"/>
                  </a:ext>
                </a:extLst>
              </a:tr>
              <a:tr h="511718">
                <a:tc>
                  <a:txBody>
                    <a:bodyPr/>
                    <a:lstStyle/>
                    <a:p>
                      <a:pPr algn="ctr" fontAlgn="ctr"/>
                      <a:r>
                        <a:rPr lang="ru-RU" sz="1100" u="none" strike="noStrike">
                          <a:effectLst/>
                          <a:latin typeface="Arial" panose="020B0604020202020204" pitchFamily="34" charset="0"/>
                          <a:cs typeface="Arial" panose="020B0604020202020204" pitchFamily="34" charset="0"/>
                        </a:rPr>
                        <a:t>5</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343" marR="1343" marT="1343" marB="0" anchor="ctr"/>
                </a:tc>
                <a:tc>
                  <a:txBody>
                    <a:bodyPr/>
                    <a:lstStyle/>
                    <a:p>
                      <a:pPr algn="l" fontAlgn="ctr"/>
                      <a:r>
                        <a:rPr lang="ru-RU" sz="1100" u="none" strike="noStrike" dirty="0">
                          <a:effectLst/>
                          <a:latin typeface="Arial" panose="020B0604020202020204" pitchFamily="34" charset="0"/>
                          <a:cs typeface="Arial" panose="020B0604020202020204" pitchFamily="34" charset="0"/>
                        </a:rPr>
                        <a:t>Эффективность использования существующих объектов спорта (отношение фактической посещаемости к нормативной пропускной способности)</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1343" marR="1343" marT="1343"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Процент</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343" marR="1343" marT="1343"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343" marR="1343" marT="1343"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101,73</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343" marR="1343" marT="1343"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101,73</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343" marR="1343" marT="1343"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Показатель достигнут</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343" marR="1343" marT="1343" marB="0" anchor="ctr"/>
                </a:tc>
                <a:extLst>
                  <a:ext uri="{0D108BD9-81ED-4DB2-BD59-A6C34878D82A}">
                    <a16:rowId xmlns:a16="http://schemas.microsoft.com/office/drawing/2014/main" val="643246234"/>
                  </a:ext>
                </a:extLst>
              </a:tr>
              <a:tr h="511718">
                <a:tc>
                  <a:txBody>
                    <a:bodyPr/>
                    <a:lstStyle/>
                    <a:p>
                      <a:pPr algn="ctr" fontAlgn="ctr"/>
                      <a:r>
                        <a:rPr lang="ru-RU" sz="1100" u="none" strike="noStrike">
                          <a:effectLst/>
                          <a:latin typeface="Arial" panose="020B0604020202020204" pitchFamily="34" charset="0"/>
                          <a:cs typeface="Arial" panose="020B0604020202020204" pitchFamily="34" charset="0"/>
                        </a:rPr>
                        <a:t>6</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343" marR="1343" marT="1343" marB="0" anchor="ctr"/>
                </a:tc>
                <a:tc>
                  <a:txBody>
                    <a:bodyPr/>
                    <a:lstStyle/>
                    <a:p>
                      <a:pPr algn="l" fontAlgn="ctr"/>
                      <a:r>
                        <a:rPr lang="ru-RU" sz="1100" u="none" strike="noStrike" dirty="0">
                          <a:effectLst/>
                          <a:latin typeface="Arial" panose="020B0604020202020204" pitchFamily="34" charset="0"/>
                          <a:cs typeface="Arial" panose="020B0604020202020204" pitchFamily="34" charset="0"/>
                        </a:rPr>
                        <a:t>Сохранена сеть организаций, реализующих дополнительные образовательные программы спортивной подготовки, в ведении органов управления в сфере физической культуры и спорта</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1343" marR="1343" marT="1343"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Процент</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343" marR="1343" marT="1343"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343" marR="1343" marT="1343"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343" marR="1343" marT="1343"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343" marR="1343" marT="1343"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Показатель достигнут</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343" marR="1343" marT="1343" marB="0" anchor="ctr"/>
                </a:tc>
                <a:extLst>
                  <a:ext uri="{0D108BD9-81ED-4DB2-BD59-A6C34878D82A}">
                    <a16:rowId xmlns:a16="http://schemas.microsoft.com/office/drawing/2014/main" val="1704574064"/>
                  </a:ext>
                </a:extLst>
              </a:tr>
              <a:tr h="171481">
                <a:tc>
                  <a:txBody>
                    <a:bodyPr/>
                    <a:lstStyle/>
                    <a:p>
                      <a:pPr algn="ctr" fontAlgn="ctr"/>
                      <a:r>
                        <a:rPr lang="ru-RU" sz="1100" u="none" strike="noStrike">
                          <a:effectLst/>
                          <a:latin typeface="Arial" panose="020B0604020202020204" pitchFamily="34" charset="0"/>
                          <a:cs typeface="Arial" panose="020B0604020202020204" pitchFamily="34" charset="0"/>
                        </a:rPr>
                        <a:t>6.</a:t>
                      </a:r>
                      <a:endParaRPr lang="ru-RU" sz="1100" b="1" i="0" u="none" strike="noStrike">
                        <a:solidFill>
                          <a:srgbClr val="000000"/>
                        </a:solidFill>
                        <a:effectLst/>
                        <a:latin typeface="Arial" panose="020B0604020202020204" pitchFamily="34" charset="0"/>
                        <a:cs typeface="Arial" panose="020B0604020202020204" pitchFamily="34" charset="0"/>
                      </a:endParaRPr>
                    </a:p>
                  </a:txBody>
                  <a:tcPr marL="1343" marR="1343" marT="1343" marB="0" anchor="ctr"/>
                </a:tc>
                <a:tc gridSpan="6">
                  <a:txBody>
                    <a:bodyPr/>
                    <a:lstStyle/>
                    <a:p>
                      <a:pPr algn="ctr" fontAlgn="ctr"/>
                      <a:r>
                        <a:rPr lang="ru-RU" sz="1100" b="1" u="none" strike="noStrike" dirty="0">
                          <a:effectLst/>
                          <a:latin typeface="Arial" panose="020B0604020202020204" pitchFamily="34" charset="0"/>
                          <a:cs typeface="Arial" panose="020B0604020202020204" pitchFamily="34" charset="0"/>
                        </a:rPr>
                        <a:t>Муниципальная программа «Развитие сельского хозяйства» </a:t>
                      </a:r>
                      <a:endParaRPr lang="ru-RU" sz="1100" b="1" i="0" u="none" strike="noStrike" dirty="0">
                        <a:solidFill>
                          <a:srgbClr val="000000"/>
                        </a:solidFill>
                        <a:effectLst/>
                        <a:latin typeface="Arial" panose="020B0604020202020204" pitchFamily="34" charset="0"/>
                        <a:cs typeface="Arial" panose="020B0604020202020204" pitchFamily="34" charset="0"/>
                      </a:endParaRPr>
                    </a:p>
                  </a:txBody>
                  <a:tcPr marL="1343" marR="1343" marT="1343"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482846509"/>
                  </a:ext>
                </a:extLst>
              </a:tr>
              <a:tr h="1254053">
                <a:tc>
                  <a:txBody>
                    <a:bodyPr/>
                    <a:lstStyle/>
                    <a:p>
                      <a:pPr algn="ctr" fontAlgn="ctr"/>
                      <a:r>
                        <a:rPr lang="ru-RU" sz="1100" u="none" strike="noStrike">
                          <a:effectLst/>
                          <a:latin typeface="Arial" panose="020B0604020202020204" pitchFamily="34" charset="0"/>
                          <a:cs typeface="Arial" panose="020B0604020202020204" pitchFamily="34" charset="0"/>
                        </a:rPr>
                        <a:t>1</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343" marR="1343" marT="1343" marB="0" anchor="ctr"/>
                </a:tc>
                <a:tc>
                  <a:txBody>
                    <a:bodyPr/>
                    <a:lstStyle/>
                    <a:p>
                      <a:pPr algn="l" fontAlgn="ctr"/>
                      <a:r>
                        <a:rPr lang="ru-RU" sz="1100" u="none" strike="noStrike" dirty="0">
                          <a:effectLst/>
                          <a:latin typeface="Arial" panose="020B0604020202020204" pitchFamily="34" charset="0"/>
                          <a:cs typeface="Arial" panose="020B0604020202020204" pitchFamily="34" charset="0"/>
                        </a:rPr>
                        <a:t>2024 Индекс производства продукции сельского хозяйства в хозяйствах всех категорий (в сопоставимых ценах) к предыдущему году</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1343" marR="1343" marT="1343"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Процент</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343" marR="1343" marT="1343"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343" marR="1343" marT="1343"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96,7</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343" marR="1343" marT="1343"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96,7</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343" marR="1343" marT="1343" marB="0" anchor="ctr"/>
                </a:tc>
                <a:tc>
                  <a:txBody>
                    <a:bodyPr/>
                    <a:lstStyle/>
                    <a:p>
                      <a:pPr algn="l" fontAlgn="t"/>
                      <a:r>
                        <a:rPr lang="ru-RU" sz="900" u="none" strike="noStrike" dirty="0">
                          <a:effectLst/>
                          <a:latin typeface="Arial" panose="020B0604020202020204" pitchFamily="34" charset="0"/>
                          <a:cs typeface="Arial" panose="020B0604020202020204" pitchFamily="34" charset="0"/>
                        </a:rPr>
                        <a:t>Основной причиной невыполнения планового значения является сокращение поголовья молочного скота в сельскохозяйственных организациях. Снижение поголовья произошло в связи с проведением мероприятий по выбраковке лейкозного стада в хозяйствах агрохолдинга АО «Русское молоко», а также с прекращением деятельности ООО «Лидино», на которое приходится 62 % общего объема произведенного молока в округе.</a:t>
                      </a:r>
                      <a:endParaRPr lang="ru-RU" sz="900" b="0" i="0" u="none" strike="noStrike" dirty="0">
                        <a:solidFill>
                          <a:srgbClr val="000000"/>
                        </a:solidFill>
                        <a:effectLst/>
                        <a:latin typeface="Arial" panose="020B0604020202020204" pitchFamily="34" charset="0"/>
                        <a:cs typeface="Arial" panose="020B0604020202020204" pitchFamily="34" charset="0"/>
                      </a:endParaRPr>
                    </a:p>
                  </a:txBody>
                  <a:tcPr marL="1343" marR="1343" marT="1343" marB="0"/>
                </a:tc>
                <a:extLst>
                  <a:ext uri="{0D108BD9-81ED-4DB2-BD59-A6C34878D82A}">
                    <a16:rowId xmlns:a16="http://schemas.microsoft.com/office/drawing/2014/main" val="3285287748"/>
                  </a:ext>
                </a:extLst>
              </a:tr>
              <a:tr h="171481">
                <a:tc>
                  <a:txBody>
                    <a:bodyPr/>
                    <a:lstStyle/>
                    <a:p>
                      <a:pPr algn="ctr" fontAlgn="ctr"/>
                      <a:r>
                        <a:rPr lang="ru-RU" sz="1100" u="none" strike="noStrike">
                          <a:effectLst/>
                          <a:latin typeface="Arial" panose="020B0604020202020204" pitchFamily="34" charset="0"/>
                          <a:cs typeface="Arial" panose="020B0604020202020204" pitchFamily="34" charset="0"/>
                        </a:rPr>
                        <a:t>2</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343" marR="1343" marT="1343" marB="0" anchor="ctr"/>
                </a:tc>
                <a:tc>
                  <a:txBody>
                    <a:bodyPr/>
                    <a:lstStyle/>
                    <a:p>
                      <a:pPr algn="l" fontAlgn="ctr"/>
                      <a:r>
                        <a:rPr lang="ru-RU" sz="1100" u="none" strike="noStrike" dirty="0">
                          <a:effectLst/>
                          <a:latin typeface="Arial" panose="020B0604020202020204" pitchFamily="34" charset="0"/>
                          <a:cs typeface="Arial" panose="020B0604020202020204" pitchFamily="34" charset="0"/>
                        </a:rPr>
                        <a:t>Доля сельского населения в общей численности населения</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1343" marR="1343" marT="1343"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Процент</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343" marR="1343" marT="1343"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51,0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343" marR="1343" marT="1343"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52,2</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343" marR="1343" marT="1343"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102,4</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343" marR="1343" marT="1343"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Показатель достигнут</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343" marR="1343" marT="1343" marB="0" anchor="ctr"/>
                </a:tc>
                <a:extLst>
                  <a:ext uri="{0D108BD9-81ED-4DB2-BD59-A6C34878D82A}">
                    <a16:rowId xmlns:a16="http://schemas.microsoft.com/office/drawing/2014/main" val="1993319515"/>
                  </a:ext>
                </a:extLst>
              </a:tr>
              <a:tr h="467665">
                <a:tc>
                  <a:txBody>
                    <a:bodyPr/>
                    <a:lstStyle/>
                    <a:p>
                      <a:pPr algn="ctr" fontAlgn="ctr"/>
                      <a:r>
                        <a:rPr lang="ru-RU" sz="1100" u="none" strike="noStrike">
                          <a:effectLst/>
                          <a:latin typeface="Arial" panose="020B0604020202020204" pitchFamily="34" charset="0"/>
                          <a:cs typeface="Arial" panose="020B0604020202020204" pitchFamily="34" charset="0"/>
                        </a:rPr>
                        <a:t>3</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1343" marR="1343" marT="1343" marB="0" anchor="ctr"/>
                </a:tc>
                <a:tc>
                  <a:txBody>
                    <a:bodyPr/>
                    <a:lstStyle/>
                    <a:p>
                      <a:pPr algn="l" fontAlgn="ctr"/>
                      <a:r>
                        <a:rPr lang="ru-RU" sz="1100" u="none" strike="noStrike" dirty="0">
                          <a:effectLst/>
                          <a:latin typeface="Arial" panose="020B0604020202020204" pitchFamily="34" charset="0"/>
                          <a:cs typeface="Arial" panose="020B0604020202020204" pitchFamily="34" charset="0"/>
                        </a:rPr>
                        <a:t>Количество собак без владельцев, подлежащих отлову</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1343" marR="1343" marT="1343"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Голова</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1343" marR="1343" marT="1343"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172</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1343" marR="1343" marT="1343"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53</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1343" marR="1343" marT="1343"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65,5</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1343" marR="1343" marT="1343" marB="0" anchor="ctr"/>
                </a:tc>
                <a:tc>
                  <a:txBody>
                    <a:bodyPr/>
                    <a:lstStyle/>
                    <a:p>
                      <a:pPr algn="l" fontAlgn="ctr"/>
                      <a:r>
                        <a:rPr lang="ru-RU" sz="1000" u="none" strike="noStrike" dirty="0">
                          <a:effectLst/>
                          <a:latin typeface="Arial" panose="020B0604020202020204" pitchFamily="34" charset="0"/>
                          <a:cs typeface="Arial" panose="020B0604020202020204" pitchFamily="34" charset="0"/>
                        </a:rPr>
                        <a:t>Невыполнение показателя, связано с тем, что отлов производится по фактическим заявкам.</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1343" marR="1343" marT="1343" marB="0" anchor="ctr"/>
                </a:tc>
                <a:extLst>
                  <a:ext uri="{0D108BD9-81ED-4DB2-BD59-A6C34878D82A}">
                    <a16:rowId xmlns:a16="http://schemas.microsoft.com/office/drawing/2014/main" val="4152198053"/>
                  </a:ext>
                </a:extLst>
              </a:tr>
            </a:tbl>
          </a:graphicData>
        </a:graphic>
      </p:graphicFrame>
    </p:spTree>
    <p:extLst>
      <p:ext uri="{BB962C8B-B14F-4D97-AF65-F5344CB8AC3E}">
        <p14:creationId xmlns:p14="http://schemas.microsoft.com/office/powerpoint/2010/main" val="37052145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10C47A70-F5D7-A7C3-BCCB-836DCC9F2288}"/>
              </a:ext>
            </a:extLst>
          </p:cNvPr>
          <p:cNvGraphicFramePr>
            <a:graphicFrameLocks noGrp="1"/>
          </p:cNvGraphicFramePr>
          <p:nvPr>
            <p:extLst>
              <p:ext uri="{D42A27DB-BD31-4B8C-83A1-F6EECF244321}">
                <p14:modId xmlns:p14="http://schemas.microsoft.com/office/powerpoint/2010/main" val="3954594204"/>
              </p:ext>
            </p:extLst>
          </p:nvPr>
        </p:nvGraphicFramePr>
        <p:xfrm>
          <a:off x="330740" y="285344"/>
          <a:ext cx="11569429" cy="6387831"/>
        </p:xfrm>
        <a:graphic>
          <a:graphicData uri="http://schemas.openxmlformats.org/drawingml/2006/table">
            <a:tbl>
              <a:tblPr>
                <a:tableStyleId>{5C22544A-7EE6-4342-B048-85BDC9FD1C3A}</a:tableStyleId>
              </a:tblPr>
              <a:tblGrid>
                <a:gridCol w="442045">
                  <a:extLst>
                    <a:ext uri="{9D8B030D-6E8A-4147-A177-3AD203B41FA5}">
                      <a16:colId xmlns:a16="http://schemas.microsoft.com/office/drawing/2014/main" val="670176176"/>
                    </a:ext>
                  </a:extLst>
                </a:gridCol>
                <a:gridCol w="4557652">
                  <a:extLst>
                    <a:ext uri="{9D8B030D-6E8A-4147-A177-3AD203B41FA5}">
                      <a16:colId xmlns:a16="http://schemas.microsoft.com/office/drawing/2014/main" val="1537325277"/>
                    </a:ext>
                  </a:extLst>
                </a:gridCol>
                <a:gridCol w="792632">
                  <a:extLst>
                    <a:ext uri="{9D8B030D-6E8A-4147-A177-3AD203B41FA5}">
                      <a16:colId xmlns:a16="http://schemas.microsoft.com/office/drawing/2014/main" val="3284896777"/>
                    </a:ext>
                  </a:extLst>
                </a:gridCol>
                <a:gridCol w="960307">
                  <a:extLst>
                    <a:ext uri="{9D8B030D-6E8A-4147-A177-3AD203B41FA5}">
                      <a16:colId xmlns:a16="http://schemas.microsoft.com/office/drawing/2014/main" val="4240221423"/>
                    </a:ext>
                  </a:extLst>
                </a:gridCol>
                <a:gridCol w="960307">
                  <a:extLst>
                    <a:ext uri="{9D8B030D-6E8A-4147-A177-3AD203B41FA5}">
                      <a16:colId xmlns:a16="http://schemas.microsoft.com/office/drawing/2014/main" val="2630696035"/>
                    </a:ext>
                  </a:extLst>
                </a:gridCol>
                <a:gridCol w="945069">
                  <a:extLst>
                    <a:ext uri="{9D8B030D-6E8A-4147-A177-3AD203B41FA5}">
                      <a16:colId xmlns:a16="http://schemas.microsoft.com/office/drawing/2014/main" val="2502484596"/>
                    </a:ext>
                  </a:extLst>
                </a:gridCol>
                <a:gridCol w="2911417">
                  <a:extLst>
                    <a:ext uri="{9D8B030D-6E8A-4147-A177-3AD203B41FA5}">
                      <a16:colId xmlns:a16="http://schemas.microsoft.com/office/drawing/2014/main" val="2959735815"/>
                    </a:ext>
                  </a:extLst>
                </a:gridCol>
              </a:tblGrid>
              <a:tr h="690075">
                <a:tc>
                  <a:txBody>
                    <a:bodyPr/>
                    <a:lstStyle/>
                    <a:p>
                      <a:pPr algn="ctr" fontAlgn="ctr"/>
                      <a:r>
                        <a:rPr lang="ru-RU" sz="1100" b="1" u="none" strike="noStrike" dirty="0">
                          <a:effectLst/>
                          <a:latin typeface="Arial" panose="020B0604020202020204" pitchFamily="34" charset="0"/>
                          <a:cs typeface="Arial" panose="020B0604020202020204" pitchFamily="34" charset="0"/>
                        </a:rPr>
                        <a:t>№ п/п</a:t>
                      </a:r>
                      <a:endParaRPr lang="ru-RU" sz="1100" b="1" i="0" u="none" strike="noStrike" dirty="0">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b="1" u="none" strike="noStrike" dirty="0">
                          <a:effectLst/>
                          <a:latin typeface="Arial" panose="020B0604020202020204" pitchFamily="34" charset="0"/>
                          <a:cs typeface="Arial" panose="020B0604020202020204" pitchFamily="34" charset="0"/>
                        </a:rPr>
                        <a:t>Показатели муниципальных программ</a:t>
                      </a:r>
                      <a:endParaRPr lang="ru-RU" sz="1100" b="1" i="0" u="none" strike="noStrike" dirty="0">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b="1" u="none" strike="noStrike" dirty="0">
                          <a:effectLst/>
                          <a:latin typeface="Arial" panose="020B0604020202020204" pitchFamily="34" charset="0"/>
                          <a:cs typeface="Arial" panose="020B0604020202020204" pitchFamily="34" charset="0"/>
                        </a:rPr>
                        <a:t>Единица измерения</a:t>
                      </a:r>
                      <a:endParaRPr lang="ru-RU" sz="1100" b="1" i="0" u="none" strike="noStrike" dirty="0">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t"/>
                      <a:r>
                        <a:rPr lang="ru-RU" sz="1100" b="1" u="none" strike="noStrike" dirty="0">
                          <a:effectLst/>
                          <a:latin typeface="Arial" panose="020B0604020202020204" pitchFamily="34" charset="0"/>
                          <a:cs typeface="Arial" panose="020B0604020202020204" pitchFamily="34" charset="0"/>
                        </a:rPr>
                        <a:t>Планируемое значение показателя                           на 2024 год</a:t>
                      </a:r>
                      <a:endParaRPr lang="ru-RU" sz="1100" b="1" i="0" u="none" strike="noStrike" dirty="0">
                        <a:solidFill>
                          <a:srgbClr val="000000"/>
                        </a:solidFill>
                        <a:effectLst/>
                        <a:latin typeface="Arial" panose="020B0604020202020204" pitchFamily="34" charset="0"/>
                        <a:cs typeface="Arial" panose="020B0604020202020204" pitchFamily="34" charset="0"/>
                      </a:endParaRPr>
                    </a:p>
                  </a:txBody>
                  <a:tcPr marL="950" marR="950" marT="950" marB="0"/>
                </a:tc>
                <a:tc>
                  <a:txBody>
                    <a:bodyPr/>
                    <a:lstStyle/>
                    <a:p>
                      <a:pPr algn="ctr" fontAlgn="t"/>
                      <a:r>
                        <a:rPr lang="ru-RU" sz="1100" b="1" u="none" strike="noStrike" dirty="0">
                          <a:effectLst/>
                          <a:latin typeface="Arial" panose="020B0604020202020204" pitchFamily="34" charset="0"/>
                          <a:cs typeface="Arial" panose="020B0604020202020204" pitchFamily="34" charset="0"/>
                        </a:rPr>
                        <a:t>Достигнутое значение показателя </a:t>
                      </a:r>
                      <a:br>
                        <a:rPr lang="ru-RU" sz="1100" b="1" u="none" strike="noStrike" dirty="0">
                          <a:effectLst/>
                          <a:latin typeface="Arial" panose="020B0604020202020204" pitchFamily="34" charset="0"/>
                          <a:cs typeface="Arial" panose="020B0604020202020204" pitchFamily="34" charset="0"/>
                        </a:rPr>
                      </a:br>
                      <a:r>
                        <a:rPr lang="ru-RU" sz="1100" b="1" u="none" strike="noStrike" dirty="0">
                          <a:effectLst/>
                          <a:latin typeface="Arial" panose="020B0604020202020204" pitchFamily="34" charset="0"/>
                          <a:cs typeface="Arial" panose="020B0604020202020204" pitchFamily="34" charset="0"/>
                        </a:rPr>
                        <a:t>за 2024 год</a:t>
                      </a:r>
                      <a:endParaRPr lang="ru-RU" sz="1100" b="1" i="0" u="none" strike="noStrike" dirty="0">
                        <a:solidFill>
                          <a:srgbClr val="000000"/>
                        </a:solidFill>
                        <a:effectLst/>
                        <a:latin typeface="Arial" panose="020B0604020202020204" pitchFamily="34" charset="0"/>
                        <a:cs typeface="Arial" panose="020B0604020202020204" pitchFamily="34" charset="0"/>
                      </a:endParaRPr>
                    </a:p>
                  </a:txBody>
                  <a:tcPr marL="950" marR="950" marT="950" marB="0"/>
                </a:tc>
                <a:tc>
                  <a:txBody>
                    <a:bodyPr/>
                    <a:lstStyle/>
                    <a:p>
                      <a:pPr algn="ctr" fontAlgn="t"/>
                      <a:r>
                        <a:rPr lang="ru-RU" sz="1100" b="1" u="none" strike="noStrike" dirty="0">
                          <a:effectLst/>
                          <a:latin typeface="Arial" panose="020B0604020202020204" pitchFamily="34" charset="0"/>
                          <a:cs typeface="Arial" panose="020B0604020202020204" pitchFamily="34" charset="0"/>
                        </a:rPr>
                        <a:t>% исполнения планируемого значения</a:t>
                      </a:r>
                      <a:endParaRPr lang="ru-RU" sz="1100" b="1" i="0" u="none" strike="noStrike" dirty="0">
                        <a:solidFill>
                          <a:srgbClr val="000000"/>
                        </a:solidFill>
                        <a:effectLst/>
                        <a:latin typeface="Arial" panose="020B0604020202020204" pitchFamily="34" charset="0"/>
                        <a:cs typeface="Arial" panose="020B0604020202020204" pitchFamily="34" charset="0"/>
                      </a:endParaRPr>
                    </a:p>
                  </a:txBody>
                  <a:tcPr marL="950" marR="950" marT="950" marB="0"/>
                </a:tc>
                <a:tc>
                  <a:txBody>
                    <a:bodyPr/>
                    <a:lstStyle/>
                    <a:p>
                      <a:pPr algn="ctr" fontAlgn="t"/>
                      <a:r>
                        <a:rPr lang="ru-RU" sz="1100" b="1" u="none" strike="noStrike" dirty="0">
                          <a:effectLst/>
                          <a:latin typeface="Arial" panose="020B0604020202020204" pitchFamily="34" charset="0"/>
                          <a:cs typeface="Arial" panose="020B0604020202020204" pitchFamily="34" charset="0"/>
                        </a:rPr>
                        <a:t>Пояснения причин невыполнения плановых значений</a:t>
                      </a:r>
                      <a:endParaRPr lang="ru-RU" sz="1100" b="1" i="0" u="none" strike="noStrike" dirty="0">
                        <a:solidFill>
                          <a:srgbClr val="000000"/>
                        </a:solidFill>
                        <a:effectLst/>
                        <a:latin typeface="Arial" panose="020B0604020202020204" pitchFamily="34" charset="0"/>
                        <a:cs typeface="Arial" panose="020B0604020202020204" pitchFamily="34" charset="0"/>
                      </a:endParaRPr>
                    </a:p>
                  </a:txBody>
                  <a:tcPr marL="950" marR="950" marT="950" marB="0"/>
                </a:tc>
                <a:extLst>
                  <a:ext uri="{0D108BD9-81ED-4DB2-BD59-A6C34878D82A}">
                    <a16:rowId xmlns:a16="http://schemas.microsoft.com/office/drawing/2014/main" val="3257630848"/>
                  </a:ext>
                </a:extLst>
              </a:tr>
              <a:tr h="173251">
                <a:tc>
                  <a:txBody>
                    <a:bodyPr/>
                    <a:lstStyle/>
                    <a:p>
                      <a:pPr algn="ctr" fontAlgn="ctr"/>
                      <a:r>
                        <a:rPr lang="ru-RU" sz="1100" u="none" strike="noStrike">
                          <a:effectLst/>
                          <a:latin typeface="Arial" panose="020B0604020202020204" pitchFamily="34" charset="0"/>
                          <a:cs typeface="Arial" panose="020B0604020202020204" pitchFamily="34" charset="0"/>
                        </a:rPr>
                        <a:t>1</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2</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3</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4</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5</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6</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7</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0" marR="950" marT="950" marB="0" anchor="ctr"/>
                </a:tc>
                <a:extLst>
                  <a:ext uri="{0D108BD9-81ED-4DB2-BD59-A6C34878D82A}">
                    <a16:rowId xmlns:a16="http://schemas.microsoft.com/office/drawing/2014/main" val="1176640394"/>
                  </a:ext>
                </a:extLst>
              </a:tr>
              <a:tr h="173251">
                <a:tc>
                  <a:txBody>
                    <a:bodyPr/>
                    <a:lstStyle/>
                    <a:p>
                      <a:pPr algn="ctr" fontAlgn="ctr"/>
                      <a:r>
                        <a:rPr lang="ru-RU" sz="1100" u="none" strike="noStrike">
                          <a:effectLst/>
                          <a:latin typeface="Arial" panose="020B0604020202020204" pitchFamily="34" charset="0"/>
                          <a:cs typeface="Arial" panose="020B0604020202020204" pitchFamily="34" charset="0"/>
                        </a:rPr>
                        <a:t>7.</a:t>
                      </a:r>
                      <a:endParaRPr lang="ru-RU" sz="1100" b="1"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gridSpan="6">
                  <a:txBody>
                    <a:bodyPr/>
                    <a:lstStyle/>
                    <a:p>
                      <a:pPr algn="ctr" fontAlgn="ctr"/>
                      <a:r>
                        <a:rPr lang="ru-RU" sz="1100" b="1" u="none" strike="noStrike" dirty="0">
                          <a:effectLst/>
                          <a:latin typeface="Arial" panose="020B0604020202020204" pitchFamily="34" charset="0"/>
                          <a:cs typeface="Arial" panose="020B0604020202020204" pitchFamily="34" charset="0"/>
                        </a:rPr>
                        <a:t>Муниципальная программа «Экология и окружающая среда»</a:t>
                      </a:r>
                      <a:endParaRPr lang="ru-RU" sz="1100" b="1" i="0" u="none" strike="noStrike" dirty="0">
                        <a:solidFill>
                          <a:srgbClr val="000000"/>
                        </a:solidFill>
                        <a:effectLst/>
                        <a:latin typeface="Arial" panose="020B0604020202020204" pitchFamily="34" charset="0"/>
                        <a:cs typeface="Arial" panose="020B0604020202020204" pitchFamily="34" charset="0"/>
                      </a:endParaRPr>
                    </a:p>
                  </a:txBody>
                  <a:tcPr marL="950" marR="950" marT="95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60900579"/>
                  </a:ext>
                </a:extLst>
              </a:tr>
              <a:tr h="345526">
                <a:tc>
                  <a:txBody>
                    <a:bodyPr/>
                    <a:lstStyle/>
                    <a:p>
                      <a:pPr algn="ctr" fontAlgn="ctr"/>
                      <a:r>
                        <a:rPr lang="ru-RU" sz="1100" u="none" strike="noStrike">
                          <a:effectLst/>
                          <a:latin typeface="Arial" panose="020B0604020202020204" pitchFamily="34" charset="0"/>
                          <a:cs typeface="Arial" panose="020B0604020202020204" pitchFamily="34" charset="0"/>
                        </a:rPr>
                        <a:t>1</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l" fontAlgn="ctr"/>
                      <a:r>
                        <a:rPr lang="ru-RU" sz="1100" u="none" strike="noStrike">
                          <a:effectLst/>
                          <a:latin typeface="Arial" panose="020B0604020202020204" pitchFamily="34" charset="0"/>
                          <a:cs typeface="Arial" panose="020B0604020202020204" pitchFamily="34" charset="0"/>
                        </a:rPr>
                        <a:t>Количество проведенных исследований состояния окружающей среды</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единиц</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9</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9</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Показатель достигнут</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extLst>
                  <a:ext uri="{0D108BD9-81ED-4DB2-BD59-A6C34878D82A}">
                    <a16:rowId xmlns:a16="http://schemas.microsoft.com/office/drawing/2014/main" val="1498025208"/>
                  </a:ext>
                </a:extLst>
              </a:tr>
              <a:tr h="517800">
                <a:tc>
                  <a:txBody>
                    <a:bodyPr/>
                    <a:lstStyle/>
                    <a:p>
                      <a:pPr algn="ctr" fontAlgn="ctr"/>
                      <a:r>
                        <a:rPr lang="ru-RU" sz="1100" u="none" strike="noStrike">
                          <a:effectLst/>
                          <a:latin typeface="Arial" panose="020B0604020202020204" pitchFamily="34" charset="0"/>
                          <a:cs typeface="Arial" panose="020B0604020202020204" pitchFamily="34" charset="0"/>
                        </a:rPr>
                        <a:t>2</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l" fontAlgn="ctr"/>
                      <a:r>
                        <a:rPr lang="ru-RU" sz="1100" u="none" strike="noStrike">
                          <a:effectLst/>
                          <a:latin typeface="Arial" panose="020B0604020202020204" pitchFamily="34" charset="0"/>
                          <a:cs typeface="Arial" panose="020B0604020202020204" pitchFamily="34" charset="0"/>
                        </a:rPr>
                        <a:t>Численность населения, участвующего в мероприятиях по формированию экологической культуры и образования населения в сфере защиты окружающей среды</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Человек</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525</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525</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Показатель достигнут</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0" marR="950" marT="950" marB="0" anchor="ctr"/>
                </a:tc>
                <a:extLst>
                  <a:ext uri="{0D108BD9-81ED-4DB2-BD59-A6C34878D82A}">
                    <a16:rowId xmlns:a16="http://schemas.microsoft.com/office/drawing/2014/main" val="2056356673"/>
                  </a:ext>
                </a:extLst>
              </a:tr>
              <a:tr h="517800">
                <a:tc>
                  <a:txBody>
                    <a:bodyPr/>
                    <a:lstStyle/>
                    <a:p>
                      <a:pPr algn="ctr" fontAlgn="ctr"/>
                      <a:r>
                        <a:rPr lang="ru-RU" sz="1100" u="none" strike="noStrike">
                          <a:effectLst/>
                          <a:latin typeface="Arial" panose="020B0604020202020204" pitchFamily="34" charset="0"/>
                          <a:cs typeface="Arial" panose="020B0604020202020204" pitchFamily="34" charset="0"/>
                        </a:rPr>
                        <a:t>3</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l" fontAlgn="ctr"/>
                      <a:r>
                        <a:rPr lang="ru-RU" sz="1100" u="none" strike="noStrike">
                          <a:effectLst/>
                          <a:latin typeface="Arial" panose="020B0604020202020204" pitchFamily="34" charset="0"/>
                          <a:cs typeface="Arial" panose="020B0604020202020204" pitchFamily="34" charset="0"/>
                        </a:rPr>
                        <a:t>Доля ликвидированных отходов, на лесных участках в составе земель лесного фонда, не предоставленных гражданам и юридическим лицам, в общем объеме обнаруженных отходов</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Процент</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Показатель достигнут</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extLst>
                  <a:ext uri="{0D108BD9-81ED-4DB2-BD59-A6C34878D82A}">
                    <a16:rowId xmlns:a16="http://schemas.microsoft.com/office/drawing/2014/main" val="2883915200"/>
                  </a:ext>
                </a:extLst>
              </a:tr>
              <a:tr h="690075">
                <a:tc>
                  <a:txBody>
                    <a:bodyPr/>
                    <a:lstStyle/>
                    <a:p>
                      <a:pPr algn="ctr" fontAlgn="ctr"/>
                      <a:r>
                        <a:rPr lang="ru-RU" sz="1100" u="none" strike="noStrike">
                          <a:effectLst/>
                          <a:latin typeface="Arial" panose="020B0604020202020204" pitchFamily="34" charset="0"/>
                          <a:cs typeface="Arial" panose="020B0604020202020204" pitchFamily="34" charset="0"/>
                        </a:rPr>
                        <a:t>4</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l" fontAlgn="ctr"/>
                      <a:r>
                        <a:rPr lang="ru-RU" sz="1100" u="none" strike="noStrike" dirty="0">
                          <a:effectLst/>
                          <a:latin typeface="Arial" panose="020B0604020202020204" pitchFamily="34" charset="0"/>
                          <a:cs typeface="Arial" panose="020B0604020202020204" pitchFamily="34" charset="0"/>
                        </a:rPr>
                        <a:t>Процент реализации мероприятий по содержанию и эксплуатации объекта размещения отходов, в том числе по утилизации фильтрата и обеспечению работ, связанных с обезвреживанием биогаза, в объеме, определенном соглашением о предоставлении субсидии</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Процент</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Показатель достигнут</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0" marR="950" marT="950" marB="0" anchor="ctr"/>
                </a:tc>
                <a:extLst>
                  <a:ext uri="{0D108BD9-81ED-4DB2-BD59-A6C34878D82A}">
                    <a16:rowId xmlns:a16="http://schemas.microsoft.com/office/drawing/2014/main" val="625802728"/>
                  </a:ext>
                </a:extLst>
              </a:tr>
              <a:tr h="173251">
                <a:tc>
                  <a:txBody>
                    <a:bodyPr/>
                    <a:lstStyle/>
                    <a:p>
                      <a:pPr algn="ctr" fontAlgn="ctr"/>
                      <a:r>
                        <a:rPr lang="ru-RU" sz="1100" u="none" strike="noStrike">
                          <a:effectLst/>
                          <a:latin typeface="Arial" panose="020B0604020202020204" pitchFamily="34" charset="0"/>
                          <a:cs typeface="Arial" panose="020B0604020202020204" pitchFamily="34" charset="0"/>
                        </a:rPr>
                        <a:t>8.</a:t>
                      </a:r>
                      <a:endParaRPr lang="ru-RU" sz="1100" b="1"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gridSpan="6">
                  <a:txBody>
                    <a:bodyPr/>
                    <a:lstStyle/>
                    <a:p>
                      <a:pPr algn="ctr" fontAlgn="ctr"/>
                      <a:r>
                        <a:rPr lang="ru-RU" sz="1100" b="1" u="none" strike="noStrike" dirty="0">
                          <a:effectLst/>
                          <a:latin typeface="Arial" panose="020B0604020202020204" pitchFamily="34" charset="0"/>
                          <a:cs typeface="Arial" panose="020B0604020202020204" pitchFamily="34" charset="0"/>
                        </a:rPr>
                        <a:t>Муниципальная программа «Безопасность и обеспечение безопасности жизнедеятельности населения» </a:t>
                      </a:r>
                      <a:endParaRPr lang="ru-RU" sz="1100" b="1" i="0" u="none" strike="noStrike" dirty="0">
                        <a:solidFill>
                          <a:srgbClr val="000000"/>
                        </a:solidFill>
                        <a:effectLst/>
                        <a:latin typeface="Arial" panose="020B0604020202020204" pitchFamily="34" charset="0"/>
                        <a:cs typeface="Arial" panose="020B0604020202020204" pitchFamily="34" charset="0"/>
                      </a:endParaRPr>
                    </a:p>
                  </a:txBody>
                  <a:tcPr marL="950" marR="950" marT="95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063047474"/>
                  </a:ext>
                </a:extLst>
              </a:tr>
              <a:tr h="690075">
                <a:tc>
                  <a:txBody>
                    <a:bodyPr/>
                    <a:lstStyle/>
                    <a:p>
                      <a:pPr algn="ctr" fontAlgn="ctr"/>
                      <a:r>
                        <a:rPr lang="ru-RU" sz="1100" u="none" strike="noStrike">
                          <a:effectLst/>
                          <a:latin typeface="Arial" panose="020B0604020202020204" pitchFamily="34" charset="0"/>
                          <a:cs typeface="Arial" panose="020B0604020202020204" pitchFamily="34" charset="0"/>
                        </a:rPr>
                        <a:t>1</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l" fontAlgn="ctr"/>
                      <a:r>
                        <a:rPr lang="ru-RU" sz="1100" u="none" strike="noStrike" dirty="0">
                          <a:effectLst/>
                          <a:latin typeface="Arial" panose="020B0604020202020204" pitchFamily="34" charset="0"/>
                          <a:cs typeface="Arial" panose="020B0604020202020204" pitchFamily="34" charset="0"/>
                        </a:rPr>
                        <a:t>2024 Увеличение общего количества видеокамер, введенных в эксплуатацию в систему технологического обеспечения региональной общественной безопасности и оперативного управления "Безопасный регион", не менее чем на 5% ежегодно</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Единица</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651</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651</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Показатель достигнут</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extLst>
                  <a:ext uri="{0D108BD9-81ED-4DB2-BD59-A6C34878D82A}">
                    <a16:rowId xmlns:a16="http://schemas.microsoft.com/office/drawing/2014/main" val="1695872249"/>
                  </a:ext>
                </a:extLst>
              </a:tr>
              <a:tr h="517800">
                <a:tc>
                  <a:txBody>
                    <a:bodyPr/>
                    <a:lstStyle/>
                    <a:p>
                      <a:pPr algn="ctr" fontAlgn="ctr"/>
                      <a:r>
                        <a:rPr lang="ru-RU" sz="1100" u="none" strike="noStrike">
                          <a:effectLst/>
                          <a:latin typeface="Arial" panose="020B0604020202020204" pitchFamily="34" charset="0"/>
                          <a:cs typeface="Arial" panose="020B0604020202020204" pitchFamily="34" charset="0"/>
                        </a:rPr>
                        <a:t>2</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l" fontAlgn="ctr"/>
                      <a:r>
                        <a:rPr lang="ru-RU" sz="1100" u="none" strike="noStrike">
                          <a:effectLst/>
                          <a:latin typeface="Arial" panose="020B0604020202020204" pitchFamily="34" charset="0"/>
                          <a:cs typeface="Arial" panose="020B0604020202020204" pitchFamily="34" charset="0"/>
                        </a:rPr>
                        <a:t>2024 Снижение общего количества преступлений, совершенных на территории муниципального образования, не менее чем на 3% ежегодно</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Количество</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894</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803</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111,3</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Показатель достигнут</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0" marR="950" marT="950" marB="0" anchor="ctr"/>
                </a:tc>
                <a:extLst>
                  <a:ext uri="{0D108BD9-81ED-4DB2-BD59-A6C34878D82A}">
                    <a16:rowId xmlns:a16="http://schemas.microsoft.com/office/drawing/2014/main" val="942788163"/>
                  </a:ext>
                </a:extLst>
              </a:tr>
              <a:tr h="345526">
                <a:tc>
                  <a:txBody>
                    <a:bodyPr/>
                    <a:lstStyle/>
                    <a:p>
                      <a:pPr algn="ctr" fontAlgn="ctr"/>
                      <a:r>
                        <a:rPr lang="ru-RU" sz="1100" u="none" strike="noStrike">
                          <a:effectLst/>
                          <a:latin typeface="Arial" panose="020B0604020202020204" pitchFamily="34" charset="0"/>
                          <a:cs typeface="Arial" panose="020B0604020202020204" pitchFamily="34" charset="0"/>
                        </a:rPr>
                        <a:t>3</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l" fontAlgn="ctr"/>
                      <a:r>
                        <a:rPr lang="ru-RU" sz="1100" u="none" strike="noStrike">
                          <a:effectLst/>
                          <a:latin typeface="Arial" panose="020B0604020202020204" pitchFamily="34" charset="0"/>
                          <a:cs typeface="Arial" panose="020B0604020202020204" pitchFamily="34" charset="0"/>
                        </a:rPr>
                        <a:t>2024 Доля кладбищ, соответствующих требованиям Регионального стандарта</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Процент</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24</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14,29</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59,5</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Из 49 кладбищ 7 соответствуют Региональному стандарту</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extLst>
                  <a:ext uri="{0D108BD9-81ED-4DB2-BD59-A6C34878D82A}">
                    <a16:rowId xmlns:a16="http://schemas.microsoft.com/office/drawing/2014/main" val="1340390902"/>
                  </a:ext>
                </a:extLst>
              </a:tr>
              <a:tr h="690075">
                <a:tc>
                  <a:txBody>
                    <a:bodyPr/>
                    <a:lstStyle/>
                    <a:p>
                      <a:pPr algn="ctr" fontAlgn="ctr"/>
                      <a:r>
                        <a:rPr lang="ru-RU" sz="1100" u="none" strike="noStrike">
                          <a:effectLst/>
                          <a:latin typeface="Arial" panose="020B0604020202020204" pitchFamily="34" charset="0"/>
                          <a:cs typeface="Arial" panose="020B0604020202020204" pitchFamily="34" charset="0"/>
                        </a:rPr>
                        <a:t>4</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l" fontAlgn="ctr"/>
                      <a:r>
                        <a:rPr lang="ru-RU" sz="1100" u="none" strike="noStrike">
                          <a:effectLst/>
                          <a:latin typeface="Arial" panose="020B0604020202020204" pitchFamily="34" charset="0"/>
                          <a:cs typeface="Arial" panose="020B0604020202020204" pitchFamily="34" charset="0"/>
                        </a:rPr>
                        <a:t>Сокращение среднего времени совместного реагирования нескольких экстренных оперативных служб на обращения населения по единому номеру «112» на территории муниципального образования Московской области</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минут</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38,5</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38,5</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Показатель достигнут</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0" marR="950" marT="950" marB="0" anchor="ctr"/>
                </a:tc>
                <a:extLst>
                  <a:ext uri="{0D108BD9-81ED-4DB2-BD59-A6C34878D82A}">
                    <a16:rowId xmlns:a16="http://schemas.microsoft.com/office/drawing/2014/main" val="931279261"/>
                  </a:ext>
                </a:extLst>
              </a:tr>
              <a:tr h="517800">
                <a:tc>
                  <a:txBody>
                    <a:bodyPr/>
                    <a:lstStyle/>
                    <a:p>
                      <a:pPr algn="ctr" fontAlgn="ctr"/>
                      <a:r>
                        <a:rPr lang="ru-RU" sz="1100" u="none" strike="noStrike">
                          <a:effectLst/>
                          <a:latin typeface="Arial" panose="020B0604020202020204" pitchFamily="34" charset="0"/>
                          <a:cs typeface="Arial" panose="020B0604020202020204" pitchFamily="34" charset="0"/>
                        </a:rPr>
                        <a:t>5</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l" fontAlgn="ctr"/>
                      <a:r>
                        <a:rPr lang="ru-RU" sz="1100" u="none" strike="noStrike">
                          <a:effectLst/>
                          <a:latin typeface="Arial" panose="020B0604020202020204" pitchFamily="34" charset="0"/>
                          <a:cs typeface="Arial" panose="020B0604020202020204" pitchFamily="34" charset="0"/>
                        </a:rPr>
                        <a:t>Снижение уровня вовлеченности населения в незаконный оборот наркотиков на 100 тыс. человек</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человек на 100 тыс. населения</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79,95</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79,95</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Показатель достигнут</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0" marR="950" marT="950" marB="0" anchor="ctr"/>
                </a:tc>
                <a:extLst>
                  <a:ext uri="{0D108BD9-81ED-4DB2-BD59-A6C34878D82A}">
                    <a16:rowId xmlns:a16="http://schemas.microsoft.com/office/drawing/2014/main" val="4056477255"/>
                  </a:ext>
                </a:extLst>
              </a:tr>
              <a:tr h="345526">
                <a:tc>
                  <a:txBody>
                    <a:bodyPr/>
                    <a:lstStyle/>
                    <a:p>
                      <a:pPr algn="ctr" fontAlgn="ctr"/>
                      <a:r>
                        <a:rPr lang="ru-RU" sz="1100" u="none" strike="noStrike">
                          <a:effectLst/>
                          <a:latin typeface="Arial" panose="020B0604020202020204" pitchFamily="34" charset="0"/>
                          <a:cs typeface="Arial" panose="020B0604020202020204" pitchFamily="34" charset="0"/>
                        </a:rPr>
                        <a:t>6</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l" fontAlgn="ctr"/>
                      <a:r>
                        <a:rPr lang="ru-RU" sz="1100" u="none" strike="noStrike">
                          <a:effectLst/>
                          <a:latin typeface="Arial" panose="020B0604020202020204" pitchFamily="34" charset="0"/>
                          <a:cs typeface="Arial" panose="020B0604020202020204" pitchFamily="34" charset="0"/>
                        </a:rPr>
                        <a:t>Обеспечение населения защитными сооружениями гражданской обороны</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Процент</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18</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18</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Показатель достигнут</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0" marR="950" marT="950" marB="0" anchor="ctr"/>
                </a:tc>
                <a:extLst>
                  <a:ext uri="{0D108BD9-81ED-4DB2-BD59-A6C34878D82A}">
                    <a16:rowId xmlns:a16="http://schemas.microsoft.com/office/drawing/2014/main" val="922414121"/>
                  </a:ext>
                </a:extLst>
              </a:tr>
            </a:tbl>
          </a:graphicData>
        </a:graphic>
      </p:graphicFrame>
    </p:spTree>
    <p:extLst>
      <p:ext uri="{BB962C8B-B14F-4D97-AF65-F5344CB8AC3E}">
        <p14:creationId xmlns:p14="http://schemas.microsoft.com/office/powerpoint/2010/main" val="37849069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1993CCA4-4A4B-59FF-30FD-013E659F1D94}"/>
              </a:ext>
            </a:extLst>
          </p:cNvPr>
          <p:cNvGraphicFramePr>
            <a:graphicFrameLocks noGrp="1"/>
          </p:cNvGraphicFramePr>
          <p:nvPr>
            <p:extLst>
              <p:ext uri="{D42A27DB-BD31-4B8C-83A1-F6EECF244321}">
                <p14:modId xmlns:p14="http://schemas.microsoft.com/office/powerpoint/2010/main" val="1751740618"/>
              </p:ext>
            </p:extLst>
          </p:nvPr>
        </p:nvGraphicFramePr>
        <p:xfrm>
          <a:off x="317769" y="239949"/>
          <a:ext cx="11692648" cy="6412200"/>
        </p:xfrm>
        <a:graphic>
          <a:graphicData uri="http://schemas.openxmlformats.org/drawingml/2006/table">
            <a:tbl>
              <a:tblPr>
                <a:tableStyleId>{5C22544A-7EE6-4342-B048-85BDC9FD1C3A}</a:tableStyleId>
              </a:tblPr>
              <a:tblGrid>
                <a:gridCol w="446751">
                  <a:extLst>
                    <a:ext uri="{9D8B030D-6E8A-4147-A177-3AD203B41FA5}">
                      <a16:colId xmlns:a16="http://schemas.microsoft.com/office/drawing/2014/main" val="426337598"/>
                    </a:ext>
                  </a:extLst>
                </a:gridCol>
                <a:gridCol w="4606194">
                  <a:extLst>
                    <a:ext uri="{9D8B030D-6E8A-4147-A177-3AD203B41FA5}">
                      <a16:colId xmlns:a16="http://schemas.microsoft.com/office/drawing/2014/main" val="3533921416"/>
                    </a:ext>
                  </a:extLst>
                </a:gridCol>
                <a:gridCol w="801075">
                  <a:extLst>
                    <a:ext uri="{9D8B030D-6E8A-4147-A177-3AD203B41FA5}">
                      <a16:colId xmlns:a16="http://schemas.microsoft.com/office/drawing/2014/main" val="81712158"/>
                    </a:ext>
                  </a:extLst>
                </a:gridCol>
                <a:gridCol w="970535">
                  <a:extLst>
                    <a:ext uri="{9D8B030D-6E8A-4147-A177-3AD203B41FA5}">
                      <a16:colId xmlns:a16="http://schemas.microsoft.com/office/drawing/2014/main" val="3639919699"/>
                    </a:ext>
                  </a:extLst>
                </a:gridCol>
                <a:gridCol w="970535">
                  <a:extLst>
                    <a:ext uri="{9D8B030D-6E8A-4147-A177-3AD203B41FA5}">
                      <a16:colId xmlns:a16="http://schemas.microsoft.com/office/drawing/2014/main" val="1790181054"/>
                    </a:ext>
                  </a:extLst>
                </a:gridCol>
                <a:gridCol w="955134">
                  <a:extLst>
                    <a:ext uri="{9D8B030D-6E8A-4147-A177-3AD203B41FA5}">
                      <a16:colId xmlns:a16="http://schemas.microsoft.com/office/drawing/2014/main" val="251014749"/>
                    </a:ext>
                  </a:extLst>
                </a:gridCol>
                <a:gridCol w="2942424">
                  <a:extLst>
                    <a:ext uri="{9D8B030D-6E8A-4147-A177-3AD203B41FA5}">
                      <a16:colId xmlns:a16="http://schemas.microsoft.com/office/drawing/2014/main" val="3149510840"/>
                    </a:ext>
                  </a:extLst>
                </a:gridCol>
              </a:tblGrid>
              <a:tr h="127296">
                <a:tc>
                  <a:txBody>
                    <a:bodyPr/>
                    <a:lstStyle/>
                    <a:p>
                      <a:pPr algn="ctr" fontAlgn="ctr"/>
                      <a:r>
                        <a:rPr lang="ru-RU" sz="1100" b="1" u="none" strike="noStrike" dirty="0">
                          <a:effectLst/>
                          <a:latin typeface="Arial" panose="020B0604020202020204" pitchFamily="34" charset="0"/>
                          <a:cs typeface="Arial" panose="020B0604020202020204" pitchFamily="34" charset="0"/>
                        </a:rPr>
                        <a:t>№ п/п</a:t>
                      </a:r>
                      <a:endParaRPr lang="ru-RU" sz="1100" b="1" i="0" u="none" strike="noStrike" dirty="0">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b="1" u="none" strike="noStrike" dirty="0">
                          <a:effectLst/>
                          <a:latin typeface="Arial" panose="020B0604020202020204" pitchFamily="34" charset="0"/>
                          <a:cs typeface="Arial" panose="020B0604020202020204" pitchFamily="34" charset="0"/>
                        </a:rPr>
                        <a:t>Показатели муниципальных программ</a:t>
                      </a:r>
                      <a:endParaRPr lang="ru-RU" sz="1100" b="1" i="0" u="none" strike="noStrike" dirty="0">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b="1" u="none" strike="noStrike" dirty="0">
                          <a:effectLst/>
                          <a:latin typeface="Arial" panose="020B0604020202020204" pitchFamily="34" charset="0"/>
                          <a:cs typeface="Arial" panose="020B0604020202020204" pitchFamily="34" charset="0"/>
                        </a:rPr>
                        <a:t>Единица измерения</a:t>
                      </a:r>
                      <a:endParaRPr lang="ru-RU" sz="1100" b="1" i="0" u="none" strike="noStrike" dirty="0">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t"/>
                      <a:r>
                        <a:rPr lang="ru-RU" sz="1100" b="1" u="none" strike="noStrike" dirty="0">
                          <a:effectLst/>
                          <a:latin typeface="Arial" panose="020B0604020202020204" pitchFamily="34" charset="0"/>
                          <a:cs typeface="Arial" panose="020B0604020202020204" pitchFamily="34" charset="0"/>
                        </a:rPr>
                        <a:t>Планируемое значение показателя                           на 2024 год</a:t>
                      </a:r>
                      <a:endParaRPr lang="ru-RU" sz="1100" b="1" i="0" u="none" strike="noStrike" dirty="0">
                        <a:solidFill>
                          <a:srgbClr val="000000"/>
                        </a:solidFill>
                        <a:effectLst/>
                        <a:latin typeface="Arial" panose="020B0604020202020204" pitchFamily="34" charset="0"/>
                        <a:cs typeface="Arial" panose="020B0604020202020204" pitchFamily="34" charset="0"/>
                      </a:endParaRPr>
                    </a:p>
                  </a:txBody>
                  <a:tcPr marL="950" marR="950" marT="950" marB="0"/>
                </a:tc>
                <a:tc>
                  <a:txBody>
                    <a:bodyPr/>
                    <a:lstStyle/>
                    <a:p>
                      <a:pPr algn="ctr" fontAlgn="t"/>
                      <a:r>
                        <a:rPr lang="ru-RU" sz="1100" b="1" u="none" strike="noStrike" dirty="0">
                          <a:effectLst/>
                          <a:latin typeface="Arial" panose="020B0604020202020204" pitchFamily="34" charset="0"/>
                          <a:cs typeface="Arial" panose="020B0604020202020204" pitchFamily="34" charset="0"/>
                        </a:rPr>
                        <a:t>Достигнутое значение показателя </a:t>
                      </a:r>
                      <a:br>
                        <a:rPr lang="ru-RU" sz="1100" b="1" u="none" strike="noStrike" dirty="0">
                          <a:effectLst/>
                          <a:latin typeface="Arial" panose="020B0604020202020204" pitchFamily="34" charset="0"/>
                          <a:cs typeface="Arial" panose="020B0604020202020204" pitchFamily="34" charset="0"/>
                        </a:rPr>
                      </a:br>
                      <a:r>
                        <a:rPr lang="ru-RU" sz="1100" b="1" u="none" strike="noStrike" dirty="0">
                          <a:effectLst/>
                          <a:latin typeface="Arial" panose="020B0604020202020204" pitchFamily="34" charset="0"/>
                          <a:cs typeface="Arial" panose="020B0604020202020204" pitchFamily="34" charset="0"/>
                        </a:rPr>
                        <a:t>за 2024 год</a:t>
                      </a:r>
                      <a:endParaRPr lang="ru-RU" sz="1100" b="1" i="0" u="none" strike="noStrike" dirty="0">
                        <a:solidFill>
                          <a:srgbClr val="000000"/>
                        </a:solidFill>
                        <a:effectLst/>
                        <a:latin typeface="Arial" panose="020B0604020202020204" pitchFamily="34" charset="0"/>
                        <a:cs typeface="Arial" panose="020B0604020202020204" pitchFamily="34" charset="0"/>
                      </a:endParaRPr>
                    </a:p>
                  </a:txBody>
                  <a:tcPr marL="950" marR="950" marT="950" marB="0"/>
                </a:tc>
                <a:tc>
                  <a:txBody>
                    <a:bodyPr/>
                    <a:lstStyle/>
                    <a:p>
                      <a:pPr algn="ctr" fontAlgn="t"/>
                      <a:r>
                        <a:rPr lang="ru-RU" sz="1100" b="1" u="none" strike="noStrike" dirty="0">
                          <a:effectLst/>
                          <a:latin typeface="Arial" panose="020B0604020202020204" pitchFamily="34" charset="0"/>
                          <a:cs typeface="Arial" panose="020B0604020202020204" pitchFamily="34" charset="0"/>
                        </a:rPr>
                        <a:t>% исполнения планируемого значения</a:t>
                      </a:r>
                      <a:endParaRPr lang="ru-RU" sz="1100" b="1" i="0" u="none" strike="noStrike" dirty="0">
                        <a:solidFill>
                          <a:srgbClr val="000000"/>
                        </a:solidFill>
                        <a:effectLst/>
                        <a:latin typeface="Arial" panose="020B0604020202020204" pitchFamily="34" charset="0"/>
                        <a:cs typeface="Arial" panose="020B0604020202020204" pitchFamily="34" charset="0"/>
                      </a:endParaRPr>
                    </a:p>
                  </a:txBody>
                  <a:tcPr marL="950" marR="950" marT="950" marB="0"/>
                </a:tc>
                <a:tc>
                  <a:txBody>
                    <a:bodyPr/>
                    <a:lstStyle/>
                    <a:p>
                      <a:pPr algn="ctr" fontAlgn="t"/>
                      <a:r>
                        <a:rPr lang="ru-RU" sz="1100" b="1" u="none" strike="noStrike" dirty="0">
                          <a:effectLst/>
                          <a:latin typeface="Arial" panose="020B0604020202020204" pitchFamily="34" charset="0"/>
                          <a:cs typeface="Arial" panose="020B0604020202020204" pitchFamily="34" charset="0"/>
                        </a:rPr>
                        <a:t>Пояснения причин невыполнения плановых значений</a:t>
                      </a:r>
                      <a:endParaRPr lang="ru-RU" sz="1100" b="1" i="0" u="none" strike="noStrike" dirty="0">
                        <a:solidFill>
                          <a:srgbClr val="000000"/>
                        </a:solidFill>
                        <a:effectLst/>
                        <a:latin typeface="Arial" panose="020B0604020202020204" pitchFamily="34" charset="0"/>
                        <a:cs typeface="Arial" panose="020B0604020202020204" pitchFamily="34" charset="0"/>
                      </a:endParaRPr>
                    </a:p>
                  </a:txBody>
                  <a:tcPr marL="950" marR="950" marT="950" marB="0"/>
                </a:tc>
                <a:extLst>
                  <a:ext uri="{0D108BD9-81ED-4DB2-BD59-A6C34878D82A}">
                    <a16:rowId xmlns:a16="http://schemas.microsoft.com/office/drawing/2014/main" val="2206376956"/>
                  </a:ext>
                </a:extLst>
              </a:tr>
              <a:tr h="40346">
                <a:tc>
                  <a:txBody>
                    <a:bodyPr/>
                    <a:lstStyle/>
                    <a:p>
                      <a:pPr algn="ctr" fontAlgn="ctr"/>
                      <a:r>
                        <a:rPr lang="ru-RU" sz="1100" u="none" strike="noStrike">
                          <a:effectLst/>
                          <a:latin typeface="Arial" panose="020B0604020202020204" pitchFamily="34" charset="0"/>
                          <a:cs typeface="Arial" panose="020B0604020202020204" pitchFamily="34" charset="0"/>
                        </a:rPr>
                        <a:t>1</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2</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3</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4</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5</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6</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7</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extLst>
                  <a:ext uri="{0D108BD9-81ED-4DB2-BD59-A6C34878D82A}">
                    <a16:rowId xmlns:a16="http://schemas.microsoft.com/office/drawing/2014/main" val="481131450"/>
                  </a:ext>
                </a:extLst>
              </a:tr>
              <a:tr h="138207">
                <a:tc>
                  <a:txBody>
                    <a:bodyPr/>
                    <a:lstStyle/>
                    <a:p>
                      <a:pPr algn="ctr" fontAlgn="ctr"/>
                      <a:r>
                        <a:rPr lang="ru-RU" sz="1100" u="none" strike="noStrike">
                          <a:effectLst/>
                          <a:latin typeface="Arial" panose="020B0604020202020204" pitchFamily="34" charset="0"/>
                          <a:cs typeface="Arial" panose="020B0604020202020204" pitchFamily="34" charset="0"/>
                        </a:rPr>
                        <a:t>7</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l" fontAlgn="ctr"/>
                      <a:r>
                        <a:rPr lang="ru-RU" sz="1100" u="none" strike="noStrike" dirty="0">
                          <a:effectLst/>
                          <a:latin typeface="Arial" panose="020B0604020202020204" pitchFamily="34" charset="0"/>
                          <a:cs typeface="Arial" panose="020B0604020202020204" pitchFamily="34" charset="0"/>
                        </a:rPr>
                        <a:t>Доля населения Московской области, проживающего в границах зоны действия технических средств оповещения (электрических, электронных сирен и мощных акустических системам) муниципальной системы оповещения населения (далее – МСОН)</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Процент</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85</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85</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Показатель достигнут</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0" marR="950" marT="950" marB="0" anchor="ctr"/>
                </a:tc>
                <a:extLst>
                  <a:ext uri="{0D108BD9-81ED-4DB2-BD59-A6C34878D82A}">
                    <a16:rowId xmlns:a16="http://schemas.microsoft.com/office/drawing/2014/main" val="596892990"/>
                  </a:ext>
                </a:extLst>
              </a:tr>
              <a:tr h="92744">
                <a:tc>
                  <a:txBody>
                    <a:bodyPr/>
                    <a:lstStyle/>
                    <a:p>
                      <a:pPr algn="ctr" fontAlgn="ctr"/>
                      <a:r>
                        <a:rPr lang="ru-RU" sz="1100" u="none" strike="noStrike">
                          <a:effectLst/>
                          <a:latin typeface="Arial" panose="020B0604020202020204" pitchFamily="34" charset="0"/>
                          <a:cs typeface="Arial" panose="020B0604020202020204" pitchFamily="34" charset="0"/>
                        </a:rPr>
                        <a:t>8</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l" fontAlgn="ctr"/>
                      <a:r>
                        <a:rPr lang="ru-RU" sz="1100" u="none" strike="noStrike">
                          <a:effectLst/>
                          <a:latin typeface="Arial" panose="020B0604020202020204" pitchFamily="34" charset="0"/>
                          <a:cs typeface="Arial" panose="020B0604020202020204" pitchFamily="34" charset="0"/>
                        </a:rPr>
                        <a:t>Увеличение доли социально значимых объектов (учреждений), оборудованных в целях антитеррористической защищенности средствами безопасности</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Процент</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100</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100</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Показатель достигнут</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extLst>
                  <a:ext uri="{0D108BD9-81ED-4DB2-BD59-A6C34878D82A}">
                    <a16:rowId xmlns:a16="http://schemas.microsoft.com/office/drawing/2014/main" val="885352769"/>
                  </a:ext>
                </a:extLst>
              </a:tr>
              <a:tr h="89108">
                <a:tc>
                  <a:txBody>
                    <a:bodyPr/>
                    <a:lstStyle/>
                    <a:p>
                      <a:pPr algn="ctr" fontAlgn="ctr"/>
                      <a:r>
                        <a:rPr lang="ru-RU" sz="1100" u="none" strike="noStrike">
                          <a:effectLst/>
                          <a:latin typeface="Arial" panose="020B0604020202020204" pitchFamily="34" charset="0"/>
                          <a:cs typeface="Arial" panose="020B0604020202020204" pitchFamily="34" charset="0"/>
                        </a:rPr>
                        <a:t>9</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l" fontAlgn="ctr"/>
                      <a:r>
                        <a:rPr lang="ru-RU" sz="1100" u="none" strike="noStrike">
                          <a:effectLst/>
                          <a:latin typeface="Arial" panose="020B0604020202020204" pitchFamily="34" charset="0"/>
                          <a:cs typeface="Arial" panose="020B0604020202020204" pitchFamily="34" charset="0"/>
                        </a:rPr>
                        <a:t>Снижение уровня криминогенности наркомании на 100 тыс. человек</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человек на 100 тыс. населения</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70,16</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70,16</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100</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Показатель достигнут</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0" marR="950" marT="950" marB="0" anchor="ctr"/>
                </a:tc>
                <a:extLst>
                  <a:ext uri="{0D108BD9-81ED-4DB2-BD59-A6C34878D82A}">
                    <a16:rowId xmlns:a16="http://schemas.microsoft.com/office/drawing/2014/main" val="1309771592"/>
                  </a:ext>
                </a:extLst>
              </a:tr>
              <a:tr h="61830">
                <a:tc>
                  <a:txBody>
                    <a:bodyPr/>
                    <a:lstStyle/>
                    <a:p>
                      <a:pPr algn="ctr" fontAlgn="ctr"/>
                      <a:r>
                        <a:rPr lang="ru-RU" sz="1100" u="none" strike="noStrike">
                          <a:effectLst/>
                          <a:latin typeface="Arial" panose="020B0604020202020204" pitchFamily="34" charset="0"/>
                          <a:cs typeface="Arial" panose="020B0604020202020204" pitchFamily="34" charset="0"/>
                        </a:rPr>
                        <a:t>10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l" fontAlgn="ctr"/>
                      <a:r>
                        <a:rPr lang="ru-RU" sz="1100" u="none" strike="noStrike">
                          <a:effectLst/>
                          <a:latin typeface="Arial" panose="020B0604020202020204" pitchFamily="34" charset="0"/>
                          <a:cs typeface="Arial" panose="020B0604020202020204" pitchFamily="34" charset="0"/>
                        </a:rPr>
                        <a:t>Прирост уровня безопасности людей на водных объектах, расположенных на территории Московской области</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Процент</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26</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26</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100</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Показатель достигнут</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0" marR="950" marT="950" marB="0" anchor="ctr"/>
                </a:tc>
                <a:extLst>
                  <a:ext uri="{0D108BD9-81ED-4DB2-BD59-A6C34878D82A}">
                    <a16:rowId xmlns:a16="http://schemas.microsoft.com/office/drawing/2014/main" val="3099675672"/>
                  </a:ext>
                </a:extLst>
              </a:tr>
              <a:tr h="40346">
                <a:tc>
                  <a:txBody>
                    <a:bodyPr/>
                    <a:lstStyle/>
                    <a:p>
                      <a:pPr algn="ctr" fontAlgn="ctr"/>
                      <a:r>
                        <a:rPr lang="ru-RU" sz="1100" u="none" strike="noStrike">
                          <a:effectLst/>
                          <a:latin typeface="Arial" panose="020B0604020202020204" pitchFamily="34" charset="0"/>
                          <a:cs typeface="Arial" panose="020B0604020202020204" pitchFamily="34" charset="0"/>
                        </a:rPr>
                        <a:t>11</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l" fontAlgn="ctr"/>
                      <a:r>
                        <a:rPr lang="ru-RU" sz="1100" u="none" strike="noStrike">
                          <a:effectLst/>
                          <a:latin typeface="Arial" panose="020B0604020202020204" pitchFamily="34" charset="0"/>
                          <a:cs typeface="Arial" panose="020B0604020202020204" pitchFamily="34" charset="0"/>
                        </a:rPr>
                        <a:t>Снижение числа погибших при пожарах</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Процент</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90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90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Показатель достигнут</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0" marR="950" marT="950" marB="0" anchor="ctr"/>
                </a:tc>
                <a:extLst>
                  <a:ext uri="{0D108BD9-81ED-4DB2-BD59-A6C34878D82A}">
                    <a16:rowId xmlns:a16="http://schemas.microsoft.com/office/drawing/2014/main" val="1285712454"/>
                  </a:ext>
                </a:extLst>
              </a:tr>
              <a:tr h="94563">
                <a:tc>
                  <a:txBody>
                    <a:bodyPr/>
                    <a:lstStyle/>
                    <a:p>
                      <a:pPr algn="ctr" fontAlgn="ctr"/>
                      <a:r>
                        <a:rPr lang="ru-RU" sz="1100" u="none" strike="noStrike">
                          <a:effectLst/>
                          <a:latin typeface="Arial" panose="020B0604020202020204" pitchFamily="34" charset="0"/>
                          <a:cs typeface="Arial" panose="020B0604020202020204" pitchFamily="34" charset="0"/>
                        </a:rPr>
                        <a:t>12</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l" fontAlgn="ctr"/>
                      <a:r>
                        <a:rPr lang="ru-RU" sz="1100" u="none" strike="noStrike" dirty="0">
                          <a:effectLst/>
                          <a:latin typeface="Arial" panose="020B0604020202020204" pitchFamily="34" charset="0"/>
                          <a:cs typeface="Arial" panose="020B0604020202020204" pitchFamily="34" charset="0"/>
                        </a:rPr>
                        <a:t>Укомплектованность резервного фонда материальных ресурсов для ликвидации чрезвычайных ситуаций на территории муниципального образования Московской области</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Процент</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65</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65</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100</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Показатель достигнут</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0" marR="950" marT="950" marB="0" anchor="ctr"/>
                </a:tc>
                <a:extLst>
                  <a:ext uri="{0D108BD9-81ED-4DB2-BD59-A6C34878D82A}">
                    <a16:rowId xmlns:a16="http://schemas.microsoft.com/office/drawing/2014/main" val="773458296"/>
                  </a:ext>
                </a:extLst>
              </a:tr>
              <a:tr h="67285">
                <a:tc>
                  <a:txBody>
                    <a:bodyPr/>
                    <a:lstStyle/>
                    <a:p>
                      <a:pPr algn="ctr" fontAlgn="ctr"/>
                      <a:r>
                        <a:rPr lang="ru-RU" sz="1100" u="none" strike="noStrike">
                          <a:effectLst/>
                          <a:latin typeface="Arial" panose="020B0604020202020204" pitchFamily="34" charset="0"/>
                          <a:cs typeface="Arial" panose="020B0604020202020204" pitchFamily="34" charset="0"/>
                        </a:rPr>
                        <a:t>13</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l" fontAlgn="ctr"/>
                      <a:r>
                        <a:rPr lang="ru-RU" sz="1100" u="none" strike="noStrike" dirty="0">
                          <a:effectLst/>
                          <a:latin typeface="Arial" panose="020B0604020202020204" pitchFamily="34" charset="0"/>
                          <a:cs typeface="Arial" panose="020B0604020202020204" pitchFamily="34" charset="0"/>
                        </a:rPr>
                        <a:t>Обеспеченность населения средствами индивидуальной защиты, медицинскими средствами индивидуальной защиты</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Процент</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90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90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Показатель достигнут</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0" marR="950" marT="950" marB="0" anchor="ctr"/>
                </a:tc>
                <a:extLst>
                  <a:ext uri="{0D108BD9-81ED-4DB2-BD59-A6C34878D82A}">
                    <a16:rowId xmlns:a16="http://schemas.microsoft.com/office/drawing/2014/main" val="4049680469"/>
                  </a:ext>
                </a:extLst>
              </a:tr>
              <a:tr h="50918">
                <a:tc>
                  <a:txBody>
                    <a:bodyPr/>
                    <a:lstStyle/>
                    <a:p>
                      <a:pPr algn="ctr" fontAlgn="ctr"/>
                      <a:r>
                        <a:rPr lang="ru-RU" sz="1100" b="1" u="none" strike="noStrike" dirty="0">
                          <a:effectLst/>
                          <a:latin typeface="Arial" panose="020B0604020202020204" pitchFamily="34" charset="0"/>
                          <a:cs typeface="Arial" panose="020B0604020202020204" pitchFamily="34" charset="0"/>
                        </a:rPr>
                        <a:t>9.</a:t>
                      </a:r>
                      <a:endParaRPr lang="ru-RU" sz="1100" b="1" i="0" u="none" strike="noStrike" dirty="0">
                        <a:solidFill>
                          <a:srgbClr val="000000"/>
                        </a:solidFill>
                        <a:effectLst/>
                        <a:latin typeface="Arial" panose="020B0604020202020204" pitchFamily="34" charset="0"/>
                        <a:cs typeface="Arial" panose="020B0604020202020204" pitchFamily="34" charset="0"/>
                      </a:endParaRPr>
                    </a:p>
                  </a:txBody>
                  <a:tcPr marL="950" marR="950" marT="950" marB="0" anchor="ctr"/>
                </a:tc>
                <a:tc gridSpan="6">
                  <a:txBody>
                    <a:bodyPr/>
                    <a:lstStyle/>
                    <a:p>
                      <a:pPr algn="ctr" fontAlgn="ctr"/>
                      <a:r>
                        <a:rPr lang="ru-RU" sz="1100" b="1" u="none" strike="noStrike" dirty="0">
                          <a:effectLst/>
                          <a:latin typeface="Arial" panose="020B0604020202020204" pitchFamily="34" charset="0"/>
                          <a:cs typeface="Arial" panose="020B0604020202020204" pitchFamily="34" charset="0"/>
                        </a:rPr>
                        <a:t>Жилище</a:t>
                      </a:r>
                      <a:endParaRPr lang="ru-RU" sz="1100" b="1" i="0" u="none" strike="noStrike" dirty="0">
                        <a:solidFill>
                          <a:srgbClr val="000000"/>
                        </a:solidFill>
                        <a:effectLst/>
                        <a:latin typeface="Arial" panose="020B0604020202020204" pitchFamily="34" charset="0"/>
                        <a:cs typeface="Arial" panose="020B0604020202020204" pitchFamily="34" charset="0"/>
                      </a:endParaRPr>
                    </a:p>
                  </a:txBody>
                  <a:tcPr marL="950" marR="950" marT="95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402240109"/>
                  </a:ext>
                </a:extLst>
              </a:tr>
              <a:tr h="127296">
                <a:tc>
                  <a:txBody>
                    <a:bodyPr/>
                    <a:lstStyle/>
                    <a:p>
                      <a:pPr algn="ctr" fontAlgn="ctr"/>
                      <a:r>
                        <a:rPr lang="ru-RU" sz="1100" u="none" strike="noStrike">
                          <a:effectLst/>
                          <a:latin typeface="Arial" panose="020B0604020202020204" pitchFamily="34" charset="0"/>
                          <a:cs typeface="Arial" panose="020B0604020202020204" pitchFamily="34" charset="0"/>
                        </a:rPr>
                        <a:t>1</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l" fontAlgn="ctr"/>
                      <a:r>
                        <a:rPr lang="ru-RU" sz="1100" u="none" strike="noStrike">
                          <a:effectLst/>
                          <a:latin typeface="Arial" panose="020B0604020202020204" pitchFamily="34" charset="0"/>
                          <a:cs typeface="Arial" panose="020B0604020202020204" pitchFamily="34" charset="0"/>
                        </a:rPr>
                        <a:t>Объем жилищного строительства</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тыс. кв. метров</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71</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153,4</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216</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Показатель достигнут</a:t>
                      </a:r>
                      <a:br>
                        <a:rPr lang="ru-RU" sz="1100" u="none" strike="noStrike" dirty="0">
                          <a:effectLst/>
                          <a:latin typeface="Arial" panose="020B0604020202020204" pitchFamily="34" charset="0"/>
                          <a:cs typeface="Arial" panose="020B0604020202020204" pitchFamily="34" charset="0"/>
                        </a:rPr>
                      </a:br>
                      <a:r>
                        <a:rPr lang="ru-RU" sz="1100" u="none" strike="noStrike" dirty="0">
                          <a:effectLst/>
                          <a:latin typeface="Arial" panose="020B0604020202020204" pitchFamily="34" charset="0"/>
                          <a:cs typeface="Arial" panose="020B0604020202020204" pitchFamily="34" charset="0"/>
                        </a:rPr>
                        <a:t>Ввод общей площади жилых домов, построенных населением (официальные данные статистики за 2024 год).</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0" marR="950" marT="950" marB="0" anchor="ctr"/>
                </a:tc>
                <a:extLst>
                  <a:ext uri="{0D108BD9-81ED-4DB2-BD59-A6C34878D82A}">
                    <a16:rowId xmlns:a16="http://schemas.microsoft.com/office/drawing/2014/main" val="1193575325"/>
                  </a:ext>
                </a:extLst>
              </a:tr>
              <a:tr h="56374">
                <a:tc>
                  <a:txBody>
                    <a:bodyPr/>
                    <a:lstStyle/>
                    <a:p>
                      <a:pPr algn="ctr" fontAlgn="ctr"/>
                      <a:r>
                        <a:rPr lang="ru-RU" sz="1100" u="none" strike="noStrike">
                          <a:effectLst/>
                          <a:latin typeface="Arial" panose="020B0604020202020204" pitchFamily="34" charset="0"/>
                          <a:cs typeface="Arial" panose="020B0604020202020204" pitchFamily="34" charset="0"/>
                        </a:rPr>
                        <a:t>2</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l" fontAlgn="ctr"/>
                      <a:r>
                        <a:rPr lang="ru-RU" sz="1100" u="none" strike="noStrike" dirty="0">
                          <a:effectLst/>
                          <a:latin typeface="Arial" panose="020B0604020202020204" pitchFamily="34" charset="0"/>
                          <a:cs typeface="Arial" panose="020B0604020202020204" pitchFamily="34" charset="0"/>
                        </a:rPr>
                        <a:t>Количество семей, улучшивших жилищные условия</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Штука</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6</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6</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950" marR="950" marT="950"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Показатель достигнут</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0" marR="950" marT="950" marB="0" anchor="ctr"/>
                </a:tc>
                <a:extLst>
                  <a:ext uri="{0D108BD9-81ED-4DB2-BD59-A6C34878D82A}">
                    <a16:rowId xmlns:a16="http://schemas.microsoft.com/office/drawing/2014/main" val="3183033129"/>
                  </a:ext>
                </a:extLst>
              </a:tr>
              <a:tr h="56374">
                <a:tc>
                  <a:txBody>
                    <a:bodyPr/>
                    <a:lstStyle/>
                    <a:p>
                      <a:pPr algn="ctr" fontAlgn="ctr"/>
                      <a:r>
                        <a:rPr lang="ru-RU" sz="1100" b="1" i="0" u="none" strike="noStrike">
                          <a:solidFill>
                            <a:srgbClr val="000000"/>
                          </a:solidFill>
                          <a:effectLst/>
                          <a:latin typeface="Arial" panose="020B0604020202020204" pitchFamily="34" charset="0"/>
                          <a:cs typeface="Arial" panose="020B0604020202020204" pitchFamily="34" charset="0"/>
                        </a:rPr>
                        <a:t>10.</a:t>
                      </a:r>
                    </a:p>
                  </a:txBody>
                  <a:tcPr marL="7620" marR="7620" marT="7620" marB="0" anchor="ctr"/>
                </a:tc>
                <a:tc gridSpan="6">
                  <a:txBody>
                    <a:bodyPr/>
                    <a:lstStyle/>
                    <a:p>
                      <a:pPr algn="ctr" fontAlgn="ctr"/>
                      <a:r>
                        <a:rPr lang="ru-RU" sz="1100" b="1" i="0" u="none" strike="noStrike" dirty="0">
                          <a:solidFill>
                            <a:srgbClr val="000000"/>
                          </a:solidFill>
                          <a:effectLst/>
                          <a:latin typeface="Arial" panose="020B0604020202020204" pitchFamily="34" charset="0"/>
                          <a:cs typeface="Arial" panose="020B0604020202020204" pitchFamily="34" charset="0"/>
                        </a:rPr>
                        <a:t>Муниципальная программа «Развитие инженерной инфраструктуры и энергоэффективности» </a:t>
                      </a:r>
                    </a:p>
                  </a:txBody>
                  <a:tcPr marL="7620" marR="7620" marT="762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54088641"/>
                  </a:ext>
                </a:extLst>
              </a:tr>
              <a:tr h="56374">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1</a:t>
                      </a:r>
                    </a:p>
                  </a:txBody>
                  <a:tcPr marL="7620" marR="7620" marT="7620" marB="0" anchor="ctr"/>
                </a:tc>
                <a:tc>
                  <a:txBody>
                    <a:bodyPr/>
                    <a:lstStyle/>
                    <a:p>
                      <a:pPr algn="l" fontAlgn="ctr"/>
                      <a:r>
                        <a:rPr lang="ru-RU" sz="1100" b="0" i="0" u="none" strike="noStrike">
                          <a:solidFill>
                            <a:srgbClr val="000000"/>
                          </a:solidFill>
                          <a:effectLst/>
                          <a:latin typeface="Arial" panose="020B0604020202020204" pitchFamily="34" charset="0"/>
                          <a:cs typeface="Arial" panose="020B0604020202020204" pitchFamily="34" charset="0"/>
                        </a:rPr>
                        <a:t>2024 Доля зданий, строений, сооружений органов местного самоуправления и муниципальных учреждений, оснащенных приборами учета потребляемых энергетических ресурсов</a:t>
                      </a:r>
                    </a:p>
                  </a:txBody>
                  <a:tcPr marL="7620" marR="7620" marT="7620" marB="0" anchor="ctr"/>
                </a:tc>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Процент</a:t>
                      </a:r>
                    </a:p>
                  </a:txBody>
                  <a:tcPr marL="7620" marR="7620" marT="7620" marB="0" anchor="ctr"/>
                </a:tc>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92,04</a:t>
                      </a:r>
                    </a:p>
                  </a:txBody>
                  <a:tcPr marL="7620" marR="7620" marT="7620" marB="0" anchor="ctr"/>
                </a:tc>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99,04</a:t>
                      </a:r>
                    </a:p>
                  </a:txBody>
                  <a:tcPr marL="7620" marR="7620" marT="7620" marB="0" anchor="ctr"/>
                </a:tc>
                <a:tc>
                  <a:txBody>
                    <a:bodyPr/>
                    <a:lstStyle/>
                    <a:p>
                      <a:pPr algn="ctr" fontAlgn="ctr"/>
                      <a:r>
                        <a:rPr lang="ru-RU" sz="1100" b="0" i="0" u="none" strike="noStrike" dirty="0">
                          <a:solidFill>
                            <a:srgbClr val="000000"/>
                          </a:solidFill>
                          <a:effectLst/>
                          <a:latin typeface="Arial" panose="020B0604020202020204" pitchFamily="34" charset="0"/>
                          <a:cs typeface="Arial" panose="020B0604020202020204" pitchFamily="34" charset="0"/>
                        </a:rPr>
                        <a:t>107,6</a:t>
                      </a:r>
                    </a:p>
                  </a:txBody>
                  <a:tcPr marL="7620" marR="7620" marT="7620" marB="0" anchor="ctr"/>
                </a:tc>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Показатель достигнут</a:t>
                      </a:r>
                    </a:p>
                  </a:txBody>
                  <a:tcPr marL="7620" marR="7620" marT="7620" marB="0" anchor="ctr"/>
                </a:tc>
                <a:extLst>
                  <a:ext uri="{0D108BD9-81ED-4DB2-BD59-A6C34878D82A}">
                    <a16:rowId xmlns:a16="http://schemas.microsoft.com/office/drawing/2014/main" val="91003913"/>
                  </a:ext>
                </a:extLst>
              </a:tr>
              <a:tr h="56374">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2</a:t>
                      </a:r>
                    </a:p>
                  </a:txBody>
                  <a:tcPr marL="7620" marR="7620" marT="7620" marB="0" anchor="ctr"/>
                </a:tc>
                <a:tc>
                  <a:txBody>
                    <a:bodyPr/>
                    <a:lstStyle/>
                    <a:p>
                      <a:pPr algn="l" fontAlgn="ctr"/>
                      <a:r>
                        <a:rPr lang="ru-RU" sz="1100" b="0" i="0" u="none" strike="noStrike">
                          <a:solidFill>
                            <a:srgbClr val="000000"/>
                          </a:solidFill>
                          <a:effectLst/>
                          <a:latin typeface="Arial" panose="020B0604020202020204" pitchFamily="34" charset="0"/>
                          <a:cs typeface="Arial" panose="020B0604020202020204" pitchFamily="34" charset="0"/>
                        </a:rPr>
                        <a:t>2024 Доля многоквартирных домов с присвоенными классами энергоэффективности</a:t>
                      </a:r>
                    </a:p>
                  </a:txBody>
                  <a:tcPr marL="7620" marR="7620" marT="7620" marB="0" anchor="ctr"/>
                </a:tc>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Процент</a:t>
                      </a:r>
                    </a:p>
                  </a:txBody>
                  <a:tcPr marL="7620" marR="7620" marT="7620" marB="0" anchor="ctr"/>
                </a:tc>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33,01</a:t>
                      </a:r>
                    </a:p>
                  </a:txBody>
                  <a:tcPr marL="7620" marR="7620" marT="7620" marB="0" anchor="ctr"/>
                </a:tc>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31,9</a:t>
                      </a:r>
                    </a:p>
                  </a:txBody>
                  <a:tcPr marL="7620" marR="7620" marT="7620" marB="0" anchor="ctr"/>
                </a:tc>
                <a:tc>
                  <a:txBody>
                    <a:bodyPr/>
                    <a:lstStyle/>
                    <a:p>
                      <a:pPr algn="ctr" fontAlgn="ctr"/>
                      <a:r>
                        <a:rPr lang="ru-RU" sz="1100" b="0" i="0" u="none" strike="noStrike" dirty="0">
                          <a:solidFill>
                            <a:srgbClr val="000000"/>
                          </a:solidFill>
                          <a:effectLst/>
                          <a:latin typeface="Arial" panose="020B0604020202020204" pitchFamily="34" charset="0"/>
                          <a:cs typeface="Arial" panose="020B0604020202020204" pitchFamily="34" charset="0"/>
                        </a:rPr>
                        <a:t>96,6</a:t>
                      </a:r>
                    </a:p>
                  </a:txBody>
                  <a:tcPr marL="7620" marR="7620" marT="7620" marB="0" anchor="ctr"/>
                </a:tc>
                <a:tc>
                  <a:txBody>
                    <a:bodyPr/>
                    <a:lstStyle/>
                    <a:p>
                      <a:pPr algn="l" fontAlgn="ctr"/>
                      <a:r>
                        <a:rPr lang="ru-RU" sz="1100" b="0" i="0" u="none" strike="noStrike" dirty="0">
                          <a:solidFill>
                            <a:srgbClr val="000000"/>
                          </a:solidFill>
                          <a:effectLst/>
                          <a:latin typeface="Arial" panose="020B0604020202020204" pitchFamily="34" charset="0"/>
                          <a:cs typeface="Arial" panose="020B0604020202020204" pitchFamily="34" charset="0"/>
                        </a:rPr>
                        <a:t>Новые МКД в эксплуатацию не вводились</a:t>
                      </a:r>
                    </a:p>
                  </a:txBody>
                  <a:tcPr marL="7620" marR="7620" marT="7620" marB="0" anchor="ctr"/>
                </a:tc>
                <a:extLst>
                  <a:ext uri="{0D108BD9-81ED-4DB2-BD59-A6C34878D82A}">
                    <a16:rowId xmlns:a16="http://schemas.microsoft.com/office/drawing/2014/main" val="2732398541"/>
                  </a:ext>
                </a:extLst>
              </a:tr>
              <a:tr h="56374">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3</a:t>
                      </a:r>
                    </a:p>
                  </a:txBody>
                  <a:tcPr marL="7620" marR="7620" marT="7620" marB="0" anchor="ctr"/>
                </a:tc>
                <a:tc>
                  <a:txBody>
                    <a:bodyPr/>
                    <a:lstStyle/>
                    <a:p>
                      <a:pPr algn="l" fontAlgn="ctr"/>
                      <a:r>
                        <a:rPr lang="ru-RU" sz="1100" b="0" i="0" u="none" strike="noStrike">
                          <a:solidFill>
                            <a:srgbClr val="000000"/>
                          </a:solidFill>
                          <a:effectLst/>
                          <a:latin typeface="Arial" panose="020B0604020202020204" pitchFamily="34" charset="0"/>
                          <a:cs typeface="Arial" panose="020B0604020202020204" pitchFamily="34" charset="0"/>
                        </a:rPr>
                        <a:t>2024 Доля зданий, строений, сооружений муниципальной собственности, соответствующих нормальному уровню энергетической эффективности и выше (А, B, C, D).</a:t>
                      </a:r>
                    </a:p>
                  </a:txBody>
                  <a:tcPr marL="7620" marR="7620" marT="7620" marB="0" anchor="ctr"/>
                </a:tc>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Процент</a:t>
                      </a:r>
                    </a:p>
                  </a:txBody>
                  <a:tcPr marL="7620" marR="7620" marT="7620" marB="0" anchor="ctr"/>
                </a:tc>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18,39</a:t>
                      </a:r>
                    </a:p>
                  </a:txBody>
                  <a:tcPr marL="7620" marR="7620" marT="7620" marB="0" anchor="ctr"/>
                </a:tc>
                <a:tc>
                  <a:txBody>
                    <a:bodyPr/>
                    <a:lstStyle/>
                    <a:p>
                      <a:pPr algn="ctr" fontAlgn="ctr"/>
                      <a:r>
                        <a:rPr lang="ru-RU" sz="1100" b="0" i="0" u="none" strike="noStrike" dirty="0">
                          <a:solidFill>
                            <a:srgbClr val="000000"/>
                          </a:solidFill>
                          <a:effectLst/>
                          <a:latin typeface="Arial" panose="020B0604020202020204" pitchFamily="34" charset="0"/>
                          <a:cs typeface="Arial" panose="020B0604020202020204" pitchFamily="34" charset="0"/>
                        </a:rPr>
                        <a:t>18,4</a:t>
                      </a:r>
                    </a:p>
                  </a:txBody>
                  <a:tcPr marL="7620" marR="7620" marT="7620" marB="0" anchor="ctr"/>
                </a:tc>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100</a:t>
                      </a:r>
                    </a:p>
                  </a:txBody>
                  <a:tcPr marL="7620" marR="7620" marT="7620" marB="0" anchor="ctr"/>
                </a:tc>
                <a:tc>
                  <a:txBody>
                    <a:bodyPr/>
                    <a:lstStyle/>
                    <a:p>
                      <a:pPr algn="ctr" fontAlgn="ctr"/>
                      <a:r>
                        <a:rPr lang="ru-RU" sz="1100" b="0" i="0" u="none" strike="noStrike" dirty="0">
                          <a:solidFill>
                            <a:srgbClr val="000000"/>
                          </a:solidFill>
                          <a:effectLst/>
                          <a:latin typeface="Arial" panose="020B0604020202020204" pitchFamily="34" charset="0"/>
                          <a:cs typeface="Arial" panose="020B0604020202020204" pitchFamily="34" charset="0"/>
                        </a:rPr>
                        <a:t>Показатель достигнут</a:t>
                      </a:r>
                    </a:p>
                  </a:txBody>
                  <a:tcPr marL="7620" marR="7620" marT="7620" marB="0" anchor="ctr"/>
                </a:tc>
                <a:extLst>
                  <a:ext uri="{0D108BD9-81ED-4DB2-BD59-A6C34878D82A}">
                    <a16:rowId xmlns:a16="http://schemas.microsoft.com/office/drawing/2014/main" val="4090334533"/>
                  </a:ext>
                </a:extLst>
              </a:tr>
            </a:tbl>
          </a:graphicData>
        </a:graphic>
      </p:graphicFrame>
    </p:spTree>
    <p:extLst>
      <p:ext uri="{BB962C8B-B14F-4D97-AF65-F5344CB8AC3E}">
        <p14:creationId xmlns:p14="http://schemas.microsoft.com/office/powerpoint/2010/main" val="2882669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25EDFA-28C1-C522-F5C2-D52486F08FDE}"/>
              </a:ext>
            </a:extLst>
          </p:cNvPr>
          <p:cNvSpPr>
            <a:spLocks noGrp="1"/>
          </p:cNvSpPr>
          <p:nvPr>
            <p:ph type="title"/>
          </p:nvPr>
        </p:nvSpPr>
        <p:spPr>
          <a:xfrm>
            <a:off x="1420427" y="365125"/>
            <a:ext cx="9170634" cy="487131"/>
          </a:xfrm>
        </p:spPr>
        <p:txBody>
          <a:bodyPr>
            <a:normAutofit fontScale="90000"/>
          </a:bodyPr>
          <a:lstStyle/>
          <a:p>
            <a:pPr algn="ctr"/>
            <a:r>
              <a:rPr lang="ru-RU" sz="2400" b="1" dirty="0"/>
              <a:t>Выполнение основных показателей социально-экономического развития Рузского городского округа в 2024 году</a:t>
            </a:r>
          </a:p>
        </p:txBody>
      </p:sp>
      <p:graphicFrame>
        <p:nvGraphicFramePr>
          <p:cNvPr id="4" name="Таблица 3">
            <a:extLst>
              <a:ext uri="{FF2B5EF4-FFF2-40B4-BE49-F238E27FC236}">
                <a16:creationId xmlns:a16="http://schemas.microsoft.com/office/drawing/2014/main" id="{9CABAB67-7939-82CB-18C6-67A6013FF882}"/>
              </a:ext>
            </a:extLst>
          </p:cNvPr>
          <p:cNvGraphicFramePr>
            <a:graphicFrameLocks noGrp="1"/>
          </p:cNvGraphicFramePr>
          <p:nvPr>
            <p:extLst>
              <p:ext uri="{D42A27DB-BD31-4B8C-83A1-F6EECF244321}">
                <p14:modId xmlns:p14="http://schemas.microsoft.com/office/powerpoint/2010/main" val="3587714649"/>
              </p:ext>
            </p:extLst>
          </p:nvPr>
        </p:nvGraphicFramePr>
        <p:xfrm>
          <a:off x="402077" y="1029810"/>
          <a:ext cx="11378591" cy="5662820"/>
        </p:xfrm>
        <a:graphic>
          <a:graphicData uri="http://schemas.openxmlformats.org/drawingml/2006/table">
            <a:tbl>
              <a:tblPr firstRow="1" firstCol="1" bandRow="1">
                <a:tableStyleId>{5C22544A-7EE6-4342-B048-85BDC9FD1C3A}</a:tableStyleId>
              </a:tblPr>
              <a:tblGrid>
                <a:gridCol w="2788575">
                  <a:extLst>
                    <a:ext uri="{9D8B030D-6E8A-4147-A177-3AD203B41FA5}">
                      <a16:colId xmlns:a16="http://schemas.microsoft.com/office/drawing/2014/main" val="3353128454"/>
                    </a:ext>
                  </a:extLst>
                </a:gridCol>
                <a:gridCol w="1292731">
                  <a:extLst>
                    <a:ext uri="{9D8B030D-6E8A-4147-A177-3AD203B41FA5}">
                      <a16:colId xmlns:a16="http://schemas.microsoft.com/office/drawing/2014/main" val="1842456355"/>
                    </a:ext>
                  </a:extLst>
                </a:gridCol>
                <a:gridCol w="1643349">
                  <a:extLst>
                    <a:ext uri="{9D8B030D-6E8A-4147-A177-3AD203B41FA5}">
                      <a16:colId xmlns:a16="http://schemas.microsoft.com/office/drawing/2014/main" val="462035452"/>
                    </a:ext>
                  </a:extLst>
                </a:gridCol>
                <a:gridCol w="1458121">
                  <a:extLst>
                    <a:ext uri="{9D8B030D-6E8A-4147-A177-3AD203B41FA5}">
                      <a16:colId xmlns:a16="http://schemas.microsoft.com/office/drawing/2014/main" val="3343568262"/>
                    </a:ext>
                  </a:extLst>
                </a:gridCol>
                <a:gridCol w="1408525">
                  <a:extLst>
                    <a:ext uri="{9D8B030D-6E8A-4147-A177-3AD203B41FA5}">
                      <a16:colId xmlns:a16="http://schemas.microsoft.com/office/drawing/2014/main" val="4223889071"/>
                    </a:ext>
                  </a:extLst>
                </a:gridCol>
                <a:gridCol w="1418442">
                  <a:extLst>
                    <a:ext uri="{9D8B030D-6E8A-4147-A177-3AD203B41FA5}">
                      <a16:colId xmlns:a16="http://schemas.microsoft.com/office/drawing/2014/main" val="4136413455"/>
                    </a:ext>
                  </a:extLst>
                </a:gridCol>
                <a:gridCol w="1368848">
                  <a:extLst>
                    <a:ext uri="{9D8B030D-6E8A-4147-A177-3AD203B41FA5}">
                      <a16:colId xmlns:a16="http://schemas.microsoft.com/office/drawing/2014/main" val="3849071939"/>
                    </a:ext>
                  </a:extLst>
                </a:gridCol>
              </a:tblGrid>
              <a:tr h="849713">
                <a:tc>
                  <a:txBody>
                    <a:bodyPr/>
                    <a:lstStyle/>
                    <a:p>
                      <a:pPr algn="ctr"/>
                      <a:r>
                        <a:rPr lang="ru-RU" sz="1200" dirty="0">
                          <a:solidFill>
                            <a:schemeClr val="bg1"/>
                          </a:solidFill>
                          <a:effectLst/>
                        </a:rPr>
                        <a:t>Наименование показателей</a:t>
                      </a:r>
                      <a:endParaRPr lang="ru-RU"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83" marR="61383" marT="0" marB="0" anchor="ctr">
                    <a:solidFill>
                      <a:schemeClr val="accent3">
                        <a:lumMod val="60000"/>
                        <a:lumOff val="40000"/>
                      </a:schemeClr>
                    </a:solidFill>
                  </a:tcPr>
                </a:tc>
                <a:tc>
                  <a:txBody>
                    <a:bodyPr/>
                    <a:lstStyle/>
                    <a:p>
                      <a:pPr algn="ctr"/>
                      <a:r>
                        <a:rPr lang="ru-RU" sz="1200" dirty="0">
                          <a:solidFill>
                            <a:schemeClr val="bg1"/>
                          </a:solidFill>
                          <a:effectLst/>
                        </a:rPr>
                        <a:t>Единица измерения</a:t>
                      </a:r>
                      <a:endParaRPr lang="ru-RU"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83" marR="61383" marT="0" marB="0" anchor="ctr">
                    <a:solidFill>
                      <a:schemeClr val="accent3">
                        <a:lumMod val="60000"/>
                        <a:lumOff val="40000"/>
                      </a:schemeClr>
                    </a:solidFill>
                  </a:tcPr>
                </a:tc>
                <a:tc>
                  <a:txBody>
                    <a:bodyPr/>
                    <a:lstStyle/>
                    <a:p>
                      <a:pPr algn="ctr"/>
                      <a:r>
                        <a:rPr lang="ru-RU" sz="1200" dirty="0">
                          <a:solidFill>
                            <a:schemeClr val="bg1"/>
                          </a:solidFill>
                          <a:effectLst/>
                        </a:rPr>
                        <a:t>План на отчетный 2024 год</a:t>
                      </a:r>
                      <a:endParaRPr lang="ru-RU"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83" marR="61383" marT="0" marB="0" anchor="ctr">
                    <a:solidFill>
                      <a:schemeClr val="accent3">
                        <a:lumMod val="60000"/>
                        <a:lumOff val="40000"/>
                      </a:schemeClr>
                    </a:solidFill>
                  </a:tcPr>
                </a:tc>
                <a:tc>
                  <a:txBody>
                    <a:bodyPr/>
                    <a:lstStyle/>
                    <a:p>
                      <a:pPr algn="ctr"/>
                      <a:r>
                        <a:rPr lang="ru-RU" sz="1200" dirty="0">
                          <a:solidFill>
                            <a:schemeClr val="bg1"/>
                          </a:solidFill>
                          <a:effectLst/>
                        </a:rPr>
                        <a:t>Ожидаемое исполнение в отчетном 2024 году</a:t>
                      </a:r>
                      <a:endParaRPr lang="ru-RU"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83" marR="61383" marT="0" marB="0" anchor="ctr">
                    <a:solidFill>
                      <a:schemeClr val="accent3">
                        <a:lumMod val="60000"/>
                        <a:lumOff val="40000"/>
                      </a:schemeClr>
                    </a:solidFill>
                  </a:tcPr>
                </a:tc>
                <a:tc>
                  <a:txBody>
                    <a:bodyPr/>
                    <a:lstStyle/>
                    <a:p>
                      <a:pPr algn="ctr"/>
                      <a:r>
                        <a:rPr lang="ru-RU" sz="1200" dirty="0">
                          <a:solidFill>
                            <a:schemeClr val="bg1"/>
                          </a:solidFill>
                          <a:effectLst/>
                        </a:rPr>
                        <a:t>Процент выполнения</a:t>
                      </a:r>
                      <a:endParaRPr lang="ru-RU"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83" marR="61383" marT="0" marB="0" anchor="ctr">
                    <a:solidFill>
                      <a:schemeClr val="accent3">
                        <a:lumMod val="60000"/>
                        <a:lumOff val="40000"/>
                      </a:schemeClr>
                    </a:solidFill>
                  </a:tcPr>
                </a:tc>
                <a:tc>
                  <a:txBody>
                    <a:bodyPr/>
                    <a:lstStyle/>
                    <a:p>
                      <a:pPr algn="ctr"/>
                      <a:r>
                        <a:rPr lang="ru-RU" sz="1200" dirty="0">
                          <a:solidFill>
                            <a:schemeClr val="bg1"/>
                          </a:solidFill>
                          <a:effectLst/>
                        </a:rPr>
                        <a:t>Плановые значения на текущий 2025 год</a:t>
                      </a:r>
                      <a:endParaRPr lang="ru-RU"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83" marR="61383" marT="0" marB="0" anchor="ctr">
                    <a:solidFill>
                      <a:schemeClr val="accent3">
                        <a:lumMod val="60000"/>
                        <a:lumOff val="40000"/>
                      </a:schemeClr>
                    </a:solidFill>
                  </a:tcPr>
                </a:tc>
                <a:tc>
                  <a:txBody>
                    <a:bodyPr/>
                    <a:lstStyle/>
                    <a:p>
                      <a:pPr algn="ctr"/>
                      <a:r>
                        <a:rPr lang="ru-RU" sz="1200" dirty="0">
                          <a:solidFill>
                            <a:schemeClr val="bg1"/>
                          </a:solidFill>
                          <a:effectLst/>
                        </a:rPr>
                        <a:t>Ожидаемое исполнение текущего 2025 года</a:t>
                      </a:r>
                      <a:endParaRPr lang="ru-RU"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83" marR="61383" marT="0" marB="0" anchor="ctr">
                    <a:solidFill>
                      <a:schemeClr val="accent3">
                        <a:lumMod val="60000"/>
                        <a:lumOff val="40000"/>
                      </a:schemeClr>
                    </a:solidFill>
                  </a:tcPr>
                </a:tc>
                <a:extLst>
                  <a:ext uri="{0D108BD9-81ED-4DB2-BD59-A6C34878D82A}">
                    <a16:rowId xmlns:a16="http://schemas.microsoft.com/office/drawing/2014/main" val="2133604816"/>
                  </a:ext>
                </a:extLst>
              </a:tr>
              <a:tr h="475295">
                <a:tc>
                  <a:txBody>
                    <a:bodyPr/>
                    <a:lstStyle/>
                    <a:p>
                      <a:pPr algn="l"/>
                      <a:r>
                        <a:rPr lang="ru-RU" sz="1000" b="0" dirty="0">
                          <a:solidFill>
                            <a:schemeClr val="bg1"/>
                          </a:solidFill>
                          <a:effectLst/>
                          <a:latin typeface="Arial" panose="020B0604020202020204" pitchFamily="34" charset="0"/>
                          <a:cs typeface="Arial" panose="020B0604020202020204" pitchFamily="34" charset="0"/>
                        </a:rPr>
                        <a:t>Численность постоянного населения (на конец года)</a:t>
                      </a:r>
                      <a:endParaRPr lang="ru-RU" sz="10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1383" marR="61383" marT="0" marB="0">
                    <a:solidFill>
                      <a:schemeClr val="accent3">
                        <a:lumMod val="20000"/>
                        <a:lumOff val="80000"/>
                      </a:schemeClr>
                    </a:solidFill>
                  </a:tcPr>
                </a:tc>
                <a:tc>
                  <a:txBody>
                    <a:bodyPr/>
                    <a:lstStyle/>
                    <a:p>
                      <a:pPr algn="ctr"/>
                      <a:r>
                        <a:rPr lang="ru-RU" sz="1000" dirty="0">
                          <a:solidFill>
                            <a:schemeClr val="bg1"/>
                          </a:solidFill>
                          <a:effectLst/>
                          <a:latin typeface="Arial" panose="020B0604020202020204" pitchFamily="34" charset="0"/>
                          <a:cs typeface="Arial" panose="020B0604020202020204" pitchFamily="34" charset="0"/>
                        </a:rPr>
                        <a:t>человек</a:t>
                      </a:r>
                      <a:endParaRPr lang="ru-RU"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1383" marR="61383" marT="0" marB="0">
                    <a:solidFill>
                      <a:schemeClr val="accent3">
                        <a:lumMod val="20000"/>
                        <a:lumOff val="80000"/>
                      </a:schemeClr>
                    </a:solidFill>
                  </a:tcPr>
                </a:tc>
                <a:tc>
                  <a:txBody>
                    <a:bodyPr/>
                    <a:lstStyle/>
                    <a:p>
                      <a:pPr algn="ctr"/>
                      <a:r>
                        <a:rPr lang="ru-RU" sz="1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79 904</a:t>
                      </a:r>
                    </a:p>
                  </a:txBody>
                  <a:tcPr marL="61383" marR="61383" marT="0" marB="0">
                    <a:solidFill>
                      <a:schemeClr val="accent3">
                        <a:lumMod val="20000"/>
                        <a:lumOff val="80000"/>
                      </a:schemeClr>
                    </a:solidFill>
                  </a:tcPr>
                </a:tc>
                <a:tc>
                  <a:txBody>
                    <a:bodyPr/>
                    <a:lstStyle/>
                    <a:p>
                      <a:pPr algn="ctr"/>
                      <a:r>
                        <a:rPr lang="ru-RU" sz="1100" dirty="0">
                          <a:solidFill>
                            <a:schemeClr val="bg1"/>
                          </a:solidFill>
                          <a:effectLst/>
                        </a:rPr>
                        <a:t>80 478</a:t>
                      </a:r>
                    </a:p>
                  </a:txBody>
                  <a:tcPr marL="61383" marR="61383" marT="0" marB="0">
                    <a:solidFill>
                      <a:schemeClr val="accent3">
                        <a:lumMod val="20000"/>
                        <a:lumOff val="80000"/>
                      </a:schemeClr>
                    </a:solidFill>
                  </a:tcPr>
                </a:tc>
                <a:tc>
                  <a:txBody>
                    <a:bodyPr/>
                    <a:lstStyle/>
                    <a:p>
                      <a:pPr algn="ctr"/>
                      <a:r>
                        <a:rPr lang="ru-RU" sz="1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100,7</a:t>
                      </a:r>
                    </a:p>
                  </a:txBody>
                  <a:tcPr marL="61383" marR="61383" marT="0" marB="0">
                    <a:solidFill>
                      <a:schemeClr val="accent3">
                        <a:lumMod val="20000"/>
                        <a:lumOff val="80000"/>
                      </a:schemeClr>
                    </a:solidFill>
                  </a:tcPr>
                </a:tc>
                <a:tc>
                  <a:txBody>
                    <a:bodyPr/>
                    <a:lstStyle/>
                    <a:p>
                      <a:pPr algn="ctr"/>
                      <a:r>
                        <a:rPr lang="ru-RU" sz="1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80 079</a:t>
                      </a:r>
                    </a:p>
                  </a:txBody>
                  <a:tcPr marL="61383" marR="61383" marT="0" marB="0">
                    <a:solidFill>
                      <a:schemeClr val="accent3">
                        <a:lumMod val="20000"/>
                        <a:lumOff val="80000"/>
                      </a:schemeClr>
                    </a:solidFill>
                  </a:tcPr>
                </a:tc>
                <a:tc>
                  <a:txBody>
                    <a:bodyPr/>
                    <a:lstStyle/>
                    <a:p>
                      <a:pPr algn="ctr"/>
                      <a:r>
                        <a:rPr lang="ru-RU" sz="1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80 079</a:t>
                      </a:r>
                    </a:p>
                  </a:txBody>
                  <a:tcPr marL="61383" marR="61383" marT="0" marB="0">
                    <a:solidFill>
                      <a:schemeClr val="accent3">
                        <a:lumMod val="20000"/>
                        <a:lumOff val="80000"/>
                      </a:schemeClr>
                    </a:solidFill>
                  </a:tcPr>
                </a:tc>
                <a:extLst>
                  <a:ext uri="{0D108BD9-81ED-4DB2-BD59-A6C34878D82A}">
                    <a16:rowId xmlns:a16="http://schemas.microsoft.com/office/drawing/2014/main" val="3105678781"/>
                  </a:ext>
                </a:extLst>
              </a:tr>
              <a:tr h="1268602">
                <a:tc>
                  <a:txBody>
                    <a:bodyPr/>
                    <a:lstStyle/>
                    <a:p>
                      <a:pPr algn="l"/>
                      <a:r>
                        <a:rPr lang="ru-RU" sz="1000" b="0" dirty="0">
                          <a:solidFill>
                            <a:schemeClr val="bg1"/>
                          </a:solidFill>
                          <a:effectLst/>
                          <a:latin typeface="Arial" panose="020B0604020202020204" pitchFamily="34" charset="0"/>
                          <a:cs typeface="Arial" panose="020B0604020202020204" pitchFamily="34" charset="0"/>
                        </a:rPr>
                        <a:t>Объем отгруженных товаров собственного производства, выполненных работ и услуг собственными силами по промышленным видам деятельности по крупным и средним организациям (без организаций с численностью менее 15 человек)</a:t>
                      </a:r>
                      <a:endParaRPr lang="ru-RU" sz="10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1383" marR="61383" marT="0" marB="0">
                    <a:solidFill>
                      <a:schemeClr val="accent3">
                        <a:lumMod val="20000"/>
                        <a:lumOff val="80000"/>
                      </a:schemeClr>
                    </a:solidFill>
                  </a:tcPr>
                </a:tc>
                <a:tc>
                  <a:txBody>
                    <a:bodyPr/>
                    <a:lstStyle/>
                    <a:p>
                      <a:pPr algn="ctr"/>
                      <a:r>
                        <a:rPr lang="ru-RU" sz="1000" dirty="0">
                          <a:solidFill>
                            <a:schemeClr val="bg1"/>
                          </a:solidFill>
                          <a:effectLst/>
                          <a:latin typeface="Arial" panose="020B0604020202020204" pitchFamily="34" charset="0"/>
                          <a:cs typeface="Arial" panose="020B0604020202020204" pitchFamily="34" charset="0"/>
                        </a:rPr>
                        <a:t>млн. рублей</a:t>
                      </a:r>
                      <a:endParaRPr lang="ru-RU"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1383" marR="61383" marT="0" marB="0">
                    <a:solidFill>
                      <a:schemeClr val="accent3">
                        <a:lumMod val="20000"/>
                        <a:lumOff val="80000"/>
                      </a:schemeClr>
                    </a:solidFill>
                  </a:tcPr>
                </a:tc>
                <a:tc>
                  <a:txBody>
                    <a:bodyPr/>
                    <a:lstStyle/>
                    <a:p>
                      <a:pPr algn="ctr"/>
                      <a:r>
                        <a:rPr lang="ru-RU" sz="1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41 085,1</a:t>
                      </a:r>
                    </a:p>
                  </a:txBody>
                  <a:tcPr marL="61383" marR="61383" marT="0" marB="0">
                    <a:solidFill>
                      <a:schemeClr val="accent3">
                        <a:lumMod val="20000"/>
                        <a:lumOff val="80000"/>
                      </a:schemeClr>
                    </a:solidFill>
                  </a:tcPr>
                </a:tc>
                <a:tc>
                  <a:txBody>
                    <a:bodyPr/>
                    <a:lstStyle/>
                    <a:p>
                      <a:pPr algn="ctr"/>
                      <a:r>
                        <a:rPr lang="ru-RU" sz="1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38 451,6</a:t>
                      </a:r>
                    </a:p>
                  </a:txBody>
                  <a:tcPr marL="61383" marR="61383" marT="0" marB="0">
                    <a:solidFill>
                      <a:schemeClr val="accent3">
                        <a:lumMod val="20000"/>
                        <a:lumOff val="80000"/>
                      </a:schemeClr>
                    </a:solidFill>
                  </a:tcPr>
                </a:tc>
                <a:tc>
                  <a:txBody>
                    <a:bodyPr/>
                    <a:lstStyle/>
                    <a:p>
                      <a:pPr algn="ctr"/>
                      <a:r>
                        <a:rPr lang="ru-RU" sz="1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93,6</a:t>
                      </a:r>
                    </a:p>
                  </a:txBody>
                  <a:tcPr marL="61383" marR="61383" marT="0" marB="0">
                    <a:solidFill>
                      <a:schemeClr val="accent3">
                        <a:lumMod val="20000"/>
                        <a:lumOff val="80000"/>
                      </a:schemeClr>
                    </a:solidFill>
                  </a:tcPr>
                </a:tc>
                <a:tc>
                  <a:txBody>
                    <a:bodyPr/>
                    <a:lstStyle/>
                    <a:p>
                      <a:pPr algn="ctr"/>
                      <a:r>
                        <a:rPr lang="ru-RU" sz="1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41 936,8</a:t>
                      </a:r>
                    </a:p>
                  </a:txBody>
                  <a:tcPr marL="61383" marR="61383" marT="0" marB="0">
                    <a:solidFill>
                      <a:schemeClr val="accent3">
                        <a:lumMod val="20000"/>
                        <a:lumOff val="80000"/>
                      </a:schemeClr>
                    </a:solidFill>
                  </a:tcPr>
                </a:tc>
                <a:tc>
                  <a:txBody>
                    <a:bodyPr/>
                    <a:lstStyle/>
                    <a:p>
                      <a:pPr algn="ctr"/>
                      <a:r>
                        <a:rPr lang="ru-RU" sz="1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41 936,8</a:t>
                      </a:r>
                    </a:p>
                  </a:txBody>
                  <a:tcPr marL="61383" marR="61383" marT="0" marB="0">
                    <a:solidFill>
                      <a:schemeClr val="accent3">
                        <a:lumMod val="20000"/>
                        <a:lumOff val="80000"/>
                      </a:schemeClr>
                    </a:solidFill>
                  </a:tcPr>
                </a:tc>
                <a:extLst>
                  <a:ext uri="{0D108BD9-81ED-4DB2-BD59-A6C34878D82A}">
                    <a16:rowId xmlns:a16="http://schemas.microsoft.com/office/drawing/2014/main" val="721995088"/>
                  </a:ext>
                </a:extLst>
              </a:tr>
              <a:tr h="378522">
                <a:tc>
                  <a:txBody>
                    <a:bodyPr/>
                    <a:lstStyle/>
                    <a:p>
                      <a:pPr algn="l"/>
                      <a:r>
                        <a:rPr lang="ru-RU" sz="1000" b="0" dirty="0">
                          <a:solidFill>
                            <a:schemeClr val="bg1"/>
                          </a:solidFill>
                          <a:effectLst/>
                          <a:latin typeface="Arial" panose="020B0604020202020204" pitchFamily="34" charset="0"/>
                          <a:cs typeface="Arial" panose="020B0604020202020204" pitchFamily="34" charset="0"/>
                        </a:rPr>
                        <a:t>Число малых и средних предприятий, включая микропредприятия (на конец года)</a:t>
                      </a:r>
                      <a:endParaRPr lang="ru-RU" sz="10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1383" marR="61383" marT="0" marB="0">
                    <a:solidFill>
                      <a:schemeClr val="accent3">
                        <a:lumMod val="20000"/>
                        <a:lumOff val="80000"/>
                      </a:schemeClr>
                    </a:solidFill>
                  </a:tcPr>
                </a:tc>
                <a:tc>
                  <a:txBody>
                    <a:bodyPr/>
                    <a:lstStyle/>
                    <a:p>
                      <a:pPr algn="ctr"/>
                      <a:r>
                        <a:rPr lang="ru-RU" sz="1000" dirty="0">
                          <a:solidFill>
                            <a:schemeClr val="bg1"/>
                          </a:solidFill>
                          <a:effectLst/>
                          <a:latin typeface="Arial" panose="020B0604020202020204" pitchFamily="34" charset="0"/>
                          <a:cs typeface="Arial" panose="020B0604020202020204" pitchFamily="34" charset="0"/>
                        </a:rPr>
                        <a:t>единиц</a:t>
                      </a:r>
                      <a:endParaRPr lang="ru-RU"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1383" marR="61383" marT="0" marB="0">
                    <a:solidFill>
                      <a:schemeClr val="accent3">
                        <a:lumMod val="20000"/>
                        <a:lumOff val="80000"/>
                      </a:schemeClr>
                    </a:solidFill>
                  </a:tcPr>
                </a:tc>
                <a:tc>
                  <a:txBody>
                    <a:bodyPr/>
                    <a:lstStyle/>
                    <a:p>
                      <a:pPr algn="ctr"/>
                      <a:r>
                        <a:rPr lang="ru-RU" sz="1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866</a:t>
                      </a:r>
                    </a:p>
                  </a:txBody>
                  <a:tcPr marL="61383" marR="61383" marT="0" marB="0">
                    <a:solidFill>
                      <a:schemeClr val="accent3">
                        <a:lumMod val="20000"/>
                        <a:lumOff val="80000"/>
                      </a:schemeClr>
                    </a:solidFill>
                  </a:tcPr>
                </a:tc>
                <a:tc>
                  <a:txBody>
                    <a:bodyPr/>
                    <a:lstStyle/>
                    <a:p>
                      <a:pPr algn="ctr"/>
                      <a:r>
                        <a:rPr lang="ru-RU" sz="1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900</a:t>
                      </a:r>
                    </a:p>
                  </a:txBody>
                  <a:tcPr marL="61383" marR="61383" marT="0" marB="0">
                    <a:solidFill>
                      <a:schemeClr val="accent3">
                        <a:lumMod val="20000"/>
                        <a:lumOff val="80000"/>
                      </a:schemeClr>
                    </a:solidFill>
                  </a:tcPr>
                </a:tc>
                <a:tc>
                  <a:txBody>
                    <a:bodyPr/>
                    <a:lstStyle/>
                    <a:p>
                      <a:pPr algn="ctr"/>
                      <a:r>
                        <a:rPr lang="ru-RU" sz="1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103,9</a:t>
                      </a:r>
                    </a:p>
                  </a:txBody>
                  <a:tcPr marL="61383" marR="61383" marT="0" marB="0">
                    <a:solidFill>
                      <a:schemeClr val="accent3">
                        <a:lumMod val="20000"/>
                        <a:lumOff val="80000"/>
                      </a:schemeClr>
                    </a:solidFill>
                  </a:tcPr>
                </a:tc>
                <a:tc>
                  <a:txBody>
                    <a:bodyPr/>
                    <a:lstStyle/>
                    <a:p>
                      <a:pPr algn="ctr"/>
                      <a:r>
                        <a:rPr lang="ru-RU" sz="1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876</a:t>
                      </a:r>
                    </a:p>
                  </a:txBody>
                  <a:tcPr marL="61383" marR="61383" marT="0" marB="0">
                    <a:solidFill>
                      <a:schemeClr val="accent3">
                        <a:lumMod val="20000"/>
                        <a:lumOff val="80000"/>
                      </a:schemeClr>
                    </a:solidFill>
                  </a:tcPr>
                </a:tc>
                <a:tc>
                  <a:txBody>
                    <a:bodyPr/>
                    <a:lstStyle/>
                    <a:p>
                      <a:pPr algn="ctr"/>
                      <a:r>
                        <a:rPr lang="ru-RU" sz="1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876</a:t>
                      </a:r>
                    </a:p>
                  </a:txBody>
                  <a:tcPr marL="61383" marR="61383" marT="0" marB="0">
                    <a:solidFill>
                      <a:schemeClr val="accent3">
                        <a:lumMod val="20000"/>
                        <a:lumOff val="80000"/>
                      </a:schemeClr>
                    </a:solidFill>
                  </a:tcPr>
                </a:tc>
                <a:extLst>
                  <a:ext uri="{0D108BD9-81ED-4DB2-BD59-A6C34878D82A}">
                    <a16:rowId xmlns:a16="http://schemas.microsoft.com/office/drawing/2014/main" val="1757855342"/>
                  </a:ext>
                </a:extLst>
              </a:tr>
              <a:tr h="799749">
                <a:tc>
                  <a:txBody>
                    <a:bodyPr/>
                    <a:lstStyle/>
                    <a:p>
                      <a:pPr algn="l"/>
                      <a:r>
                        <a:rPr lang="ru-RU" sz="1000" b="0" dirty="0">
                          <a:solidFill>
                            <a:schemeClr val="bg1"/>
                          </a:solidFill>
                          <a:effectLst/>
                          <a:latin typeface="Arial" panose="020B0604020202020204" pitchFamily="34" charset="0"/>
                          <a:cs typeface="Arial" panose="020B0604020202020204" pitchFamily="34" charset="0"/>
                        </a:rPr>
                        <a:t>Инвестиции в основной капитал за счет всех источников финансирования (без субъектов малого предпринимательства м объемов инвестиций, не наблюдаемых прямыми статистическими методами)</a:t>
                      </a:r>
                      <a:endParaRPr lang="ru-RU" sz="10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1383" marR="61383" marT="0" marB="0">
                    <a:solidFill>
                      <a:schemeClr val="accent3">
                        <a:lumMod val="20000"/>
                        <a:lumOff val="80000"/>
                      </a:schemeClr>
                    </a:solidFill>
                  </a:tcPr>
                </a:tc>
                <a:tc>
                  <a:txBody>
                    <a:bodyPr/>
                    <a:lstStyle/>
                    <a:p>
                      <a:pPr algn="ctr"/>
                      <a:r>
                        <a:rPr lang="ru-RU" sz="1000" dirty="0">
                          <a:solidFill>
                            <a:schemeClr val="bg1"/>
                          </a:solidFill>
                          <a:effectLst/>
                          <a:latin typeface="Arial" panose="020B0604020202020204" pitchFamily="34" charset="0"/>
                          <a:cs typeface="Arial" panose="020B0604020202020204" pitchFamily="34" charset="0"/>
                        </a:rPr>
                        <a:t>млн. рублей</a:t>
                      </a:r>
                      <a:endParaRPr lang="ru-RU"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1383" marR="61383" marT="0" marB="0">
                    <a:solidFill>
                      <a:schemeClr val="accent3">
                        <a:lumMod val="20000"/>
                        <a:lumOff val="80000"/>
                      </a:schemeClr>
                    </a:solidFill>
                  </a:tcPr>
                </a:tc>
                <a:tc>
                  <a:txBody>
                    <a:bodyPr/>
                    <a:lstStyle/>
                    <a:p>
                      <a:pPr algn="ctr"/>
                      <a:r>
                        <a:rPr lang="ru-RU" sz="1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1 719,7</a:t>
                      </a:r>
                    </a:p>
                  </a:txBody>
                  <a:tcPr marL="61383" marR="61383" marT="0" marB="0">
                    <a:solidFill>
                      <a:schemeClr val="accent3">
                        <a:lumMod val="20000"/>
                        <a:lumOff val="80000"/>
                      </a:schemeClr>
                    </a:solidFill>
                  </a:tcPr>
                </a:tc>
                <a:tc>
                  <a:txBody>
                    <a:bodyPr/>
                    <a:lstStyle/>
                    <a:p>
                      <a:pPr algn="ctr"/>
                      <a:r>
                        <a:rPr lang="ru-RU" sz="1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4 166,3</a:t>
                      </a:r>
                    </a:p>
                  </a:txBody>
                  <a:tcPr marL="61383" marR="61383" marT="0" marB="0">
                    <a:solidFill>
                      <a:schemeClr val="accent3">
                        <a:lumMod val="20000"/>
                        <a:lumOff val="80000"/>
                      </a:schemeClr>
                    </a:solidFill>
                  </a:tcPr>
                </a:tc>
                <a:tc>
                  <a:txBody>
                    <a:bodyPr/>
                    <a:lstStyle/>
                    <a:p>
                      <a:pPr algn="ctr"/>
                      <a:r>
                        <a:rPr lang="ru-RU" sz="1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242,3</a:t>
                      </a:r>
                    </a:p>
                  </a:txBody>
                  <a:tcPr marL="61383" marR="61383" marT="0" marB="0">
                    <a:solidFill>
                      <a:schemeClr val="accent3">
                        <a:lumMod val="20000"/>
                        <a:lumOff val="80000"/>
                      </a:schemeClr>
                    </a:solidFill>
                  </a:tcPr>
                </a:tc>
                <a:tc>
                  <a:txBody>
                    <a:bodyPr/>
                    <a:lstStyle/>
                    <a:p>
                      <a:pPr algn="ctr"/>
                      <a:r>
                        <a:rPr lang="ru-RU" sz="1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1 900</a:t>
                      </a:r>
                    </a:p>
                  </a:txBody>
                  <a:tcPr marL="61383" marR="61383" marT="0" marB="0">
                    <a:solidFill>
                      <a:schemeClr val="accent3">
                        <a:lumMod val="20000"/>
                        <a:lumOff val="80000"/>
                      </a:schemeClr>
                    </a:solidFill>
                  </a:tcPr>
                </a:tc>
                <a:tc>
                  <a:txBody>
                    <a:bodyPr/>
                    <a:lstStyle/>
                    <a:p>
                      <a:pPr algn="ctr"/>
                      <a:r>
                        <a:rPr lang="ru-RU" sz="1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1 900</a:t>
                      </a:r>
                    </a:p>
                  </a:txBody>
                  <a:tcPr marL="61383" marR="61383" marT="0" marB="0">
                    <a:solidFill>
                      <a:schemeClr val="accent3">
                        <a:lumMod val="20000"/>
                        <a:lumOff val="80000"/>
                      </a:schemeClr>
                    </a:solidFill>
                  </a:tcPr>
                </a:tc>
                <a:extLst>
                  <a:ext uri="{0D108BD9-81ED-4DB2-BD59-A6C34878D82A}">
                    <a16:rowId xmlns:a16="http://schemas.microsoft.com/office/drawing/2014/main" val="743100799"/>
                  </a:ext>
                </a:extLst>
              </a:tr>
              <a:tr h="403942">
                <a:tc>
                  <a:txBody>
                    <a:bodyPr/>
                    <a:lstStyle/>
                    <a:p>
                      <a:pPr algn="l"/>
                      <a:r>
                        <a:rPr lang="ru-RU" sz="10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Объем жилищного строительства</a:t>
                      </a:r>
                    </a:p>
                  </a:txBody>
                  <a:tcPr marL="61383" marR="61383" marT="0" marB="0">
                    <a:solidFill>
                      <a:schemeClr val="accent3">
                        <a:lumMod val="20000"/>
                        <a:lumOff val="80000"/>
                      </a:schemeClr>
                    </a:solidFill>
                  </a:tcPr>
                </a:tc>
                <a:tc>
                  <a:txBody>
                    <a:bodyPr/>
                    <a:lstStyle/>
                    <a:p>
                      <a:pPr algn="ctr"/>
                      <a:r>
                        <a:rPr lang="ru-RU" sz="1000" dirty="0">
                          <a:solidFill>
                            <a:schemeClr val="bg1"/>
                          </a:solidFill>
                          <a:effectLst/>
                          <a:latin typeface="Arial" panose="020B0604020202020204" pitchFamily="34" charset="0"/>
                          <a:cs typeface="Arial" panose="020B0604020202020204" pitchFamily="34" charset="0"/>
                        </a:rPr>
                        <a:t>тыс. кв. м общей площади</a:t>
                      </a:r>
                      <a:endParaRPr lang="ru-RU"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1383" marR="61383" marT="0" marB="0">
                    <a:solidFill>
                      <a:schemeClr val="accent3">
                        <a:lumMod val="20000"/>
                        <a:lumOff val="80000"/>
                      </a:schemeClr>
                    </a:solidFill>
                  </a:tcPr>
                </a:tc>
                <a:tc>
                  <a:txBody>
                    <a:bodyPr/>
                    <a:lstStyle/>
                    <a:p>
                      <a:pPr algn="ctr"/>
                      <a:r>
                        <a:rPr lang="ru-RU" sz="1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150,0</a:t>
                      </a:r>
                    </a:p>
                  </a:txBody>
                  <a:tcPr marL="61383" marR="61383" marT="0" marB="0">
                    <a:solidFill>
                      <a:schemeClr val="accent3">
                        <a:lumMod val="20000"/>
                        <a:lumOff val="80000"/>
                      </a:schemeClr>
                    </a:solidFill>
                  </a:tcPr>
                </a:tc>
                <a:tc>
                  <a:txBody>
                    <a:bodyPr/>
                    <a:lstStyle/>
                    <a:p>
                      <a:pPr algn="ctr"/>
                      <a:r>
                        <a:rPr lang="ru-RU" sz="1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153,4</a:t>
                      </a:r>
                    </a:p>
                  </a:txBody>
                  <a:tcPr marL="61383" marR="61383" marT="0" marB="0">
                    <a:solidFill>
                      <a:schemeClr val="accent3">
                        <a:lumMod val="20000"/>
                        <a:lumOff val="80000"/>
                      </a:schemeClr>
                    </a:solidFill>
                  </a:tcPr>
                </a:tc>
                <a:tc>
                  <a:txBody>
                    <a:bodyPr/>
                    <a:lstStyle/>
                    <a:p>
                      <a:pPr algn="ctr"/>
                      <a:r>
                        <a:rPr lang="ru-RU" sz="1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102,3</a:t>
                      </a:r>
                    </a:p>
                  </a:txBody>
                  <a:tcPr marL="61383" marR="61383" marT="0" marB="0">
                    <a:solidFill>
                      <a:schemeClr val="accent3">
                        <a:lumMod val="20000"/>
                        <a:lumOff val="80000"/>
                      </a:schemeClr>
                    </a:solidFill>
                  </a:tcPr>
                </a:tc>
                <a:tc>
                  <a:txBody>
                    <a:bodyPr/>
                    <a:lstStyle/>
                    <a:p>
                      <a:pPr algn="ctr"/>
                      <a:r>
                        <a:rPr lang="ru-RU" sz="1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152,0</a:t>
                      </a:r>
                    </a:p>
                  </a:txBody>
                  <a:tcPr marL="61383" marR="61383" marT="0" marB="0">
                    <a:solidFill>
                      <a:schemeClr val="accent3">
                        <a:lumMod val="20000"/>
                        <a:lumOff val="80000"/>
                      </a:schemeClr>
                    </a:solidFill>
                  </a:tcPr>
                </a:tc>
                <a:tc>
                  <a:txBody>
                    <a:bodyPr/>
                    <a:lstStyle/>
                    <a:p>
                      <a:pPr algn="ctr"/>
                      <a:r>
                        <a:rPr lang="ru-RU" sz="1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152,0</a:t>
                      </a:r>
                    </a:p>
                  </a:txBody>
                  <a:tcPr marL="61383" marR="61383" marT="0" marB="0">
                    <a:solidFill>
                      <a:schemeClr val="accent3">
                        <a:lumMod val="20000"/>
                        <a:lumOff val="80000"/>
                      </a:schemeClr>
                    </a:solidFill>
                  </a:tcPr>
                </a:tc>
                <a:extLst>
                  <a:ext uri="{0D108BD9-81ED-4DB2-BD59-A6C34878D82A}">
                    <a16:rowId xmlns:a16="http://schemas.microsoft.com/office/drawing/2014/main" val="2926096683"/>
                  </a:ext>
                </a:extLst>
              </a:tr>
              <a:tr h="849713">
                <a:tc>
                  <a:txBody>
                    <a:bodyPr/>
                    <a:lstStyle/>
                    <a:p>
                      <a:pPr algn="l"/>
                      <a:r>
                        <a:rPr lang="ru-RU" sz="1000" b="0" dirty="0">
                          <a:solidFill>
                            <a:schemeClr val="bg1"/>
                          </a:solidFill>
                          <a:effectLst/>
                          <a:latin typeface="Arial" panose="020B0604020202020204" pitchFamily="34" charset="0"/>
                          <a:cs typeface="Arial" panose="020B0604020202020204" pitchFamily="34" charset="0"/>
                        </a:rPr>
                        <a:t>Среднемесячная </a:t>
                      </a:r>
                    </a:p>
                    <a:p>
                      <a:pPr algn="l"/>
                      <a:r>
                        <a:rPr lang="ru-RU" sz="1000" b="0" dirty="0">
                          <a:solidFill>
                            <a:schemeClr val="bg1"/>
                          </a:solidFill>
                          <a:effectLst/>
                          <a:latin typeface="Arial" panose="020B0604020202020204" pitchFamily="34" charset="0"/>
                          <a:cs typeface="Arial" panose="020B0604020202020204" pitchFamily="34" charset="0"/>
                        </a:rPr>
                        <a:t>заработная плата по крупным и средним организациям (включая организации с численностью до 15 человек)</a:t>
                      </a:r>
                      <a:endParaRPr lang="ru-RU" sz="10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1383" marR="61383" marT="0" marB="0">
                    <a:solidFill>
                      <a:schemeClr val="accent3">
                        <a:lumMod val="20000"/>
                        <a:lumOff val="80000"/>
                      </a:schemeClr>
                    </a:solidFill>
                  </a:tcPr>
                </a:tc>
                <a:tc>
                  <a:txBody>
                    <a:bodyPr/>
                    <a:lstStyle/>
                    <a:p>
                      <a:pPr algn="ctr"/>
                      <a:r>
                        <a:rPr lang="ru-RU" sz="1000" dirty="0">
                          <a:solidFill>
                            <a:schemeClr val="bg1"/>
                          </a:solidFill>
                          <a:effectLst/>
                          <a:latin typeface="Arial" panose="020B0604020202020204" pitchFamily="34" charset="0"/>
                          <a:cs typeface="Arial" panose="020B0604020202020204" pitchFamily="34" charset="0"/>
                        </a:rPr>
                        <a:t>рублей</a:t>
                      </a:r>
                      <a:endParaRPr lang="ru-RU"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1383" marR="61383" marT="0" marB="0">
                    <a:solidFill>
                      <a:schemeClr val="accent3">
                        <a:lumMod val="20000"/>
                        <a:lumOff val="80000"/>
                      </a:schemeClr>
                    </a:solidFill>
                  </a:tcPr>
                </a:tc>
                <a:tc>
                  <a:txBody>
                    <a:bodyPr/>
                    <a:lstStyle/>
                    <a:p>
                      <a:pPr algn="ctr"/>
                      <a:r>
                        <a:rPr lang="ru-RU" sz="1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89 527,9</a:t>
                      </a:r>
                    </a:p>
                  </a:txBody>
                  <a:tcPr marL="61383" marR="61383" marT="0" marB="0">
                    <a:solidFill>
                      <a:schemeClr val="accent3">
                        <a:lumMod val="20000"/>
                        <a:lumOff val="80000"/>
                      </a:schemeClr>
                    </a:solidFill>
                  </a:tcPr>
                </a:tc>
                <a:tc>
                  <a:txBody>
                    <a:bodyPr/>
                    <a:lstStyle/>
                    <a:p>
                      <a:pPr algn="ctr"/>
                      <a:r>
                        <a:rPr lang="ru-RU" sz="1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92 094,1</a:t>
                      </a:r>
                    </a:p>
                  </a:txBody>
                  <a:tcPr marL="61383" marR="61383" marT="0" marB="0">
                    <a:solidFill>
                      <a:schemeClr val="accent3">
                        <a:lumMod val="20000"/>
                        <a:lumOff val="80000"/>
                      </a:schemeClr>
                    </a:solidFill>
                  </a:tcPr>
                </a:tc>
                <a:tc>
                  <a:txBody>
                    <a:bodyPr/>
                    <a:lstStyle/>
                    <a:p>
                      <a:pPr algn="ctr"/>
                      <a:r>
                        <a:rPr lang="ru-RU" sz="1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102,9</a:t>
                      </a:r>
                    </a:p>
                  </a:txBody>
                  <a:tcPr marL="61383" marR="61383" marT="0" marB="0">
                    <a:solidFill>
                      <a:schemeClr val="accent3">
                        <a:lumMod val="20000"/>
                        <a:lumOff val="80000"/>
                      </a:schemeClr>
                    </a:solidFill>
                  </a:tcPr>
                </a:tc>
                <a:tc>
                  <a:txBody>
                    <a:bodyPr/>
                    <a:lstStyle/>
                    <a:p>
                      <a:pPr algn="ctr"/>
                      <a:r>
                        <a:rPr lang="ru-RU" sz="1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102 316,9</a:t>
                      </a:r>
                    </a:p>
                  </a:txBody>
                  <a:tcPr marL="61383" marR="61383" marT="0" marB="0">
                    <a:solidFill>
                      <a:schemeClr val="accent3">
                        <a:lumMod val="20000"/>
                        <a:lumOff val="80000"/>
                      </a:schemeClr>
                    </a:solidFill>
                  </a:tcPr>
                </a:tc>
                <a:tc>
                  <a:txBody>
                    <a:bodyPr/>
                    <a:lstStyle/>
                    <a:p>
                      <a:pPr algn="ctr"/>
                      <a:r>
                        <a:rPr lang="ru-RU" sz="1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102 316,9</a:t>
                      </a:r>
                    </a:p>
                  </a:txBody>
                  <a:tcPr marL="61383" marR="61383" marT="0" marB="0">
                    <a:solidFill>
                      <a:schemeClr val="accent3">
                        <a:lumMod val="20000"/>
                        <a:lumOff val="80000"/>
                      </a:schemeClr>
                    </a:solidFill>
                  </a:tcPr>
                </a:tc>
                <a:extLst>
                  <a:ext uri="{0D108BD9-81ED-4DB2-BD59-A6C34878D82A}">
                    <a16:rowId xmlns:a16="http://schemas.microsoft.com/office/drawing/2014/main" val="3362975"/>
                  </a:ext>
                </a:extLst>
              </a:tr>
              <a:tr h="637284">
                <a:tc>
                  <a:txBody>
                    <a:bodyPr/>
                    <a:lstStyle/>
                    <a:p>
                      <a:pPr algn="l"/>
                      <a:r>
                        <a:rPr lang="ru-RU" sz="1000" b="0" dirty="0">
                          <a:solidFill>
                            <a:schemeClr val="bg1"/>
                          </a:solidFill>
                          <a:effectLst/>
                          <a:latin typeface="Arial" panose="020B0604020202020204" pitchFamily="34" charset="0"/>
                          <a:cs typeface="Arial" panose="020B0604020202020204" pitchFamily="34" charset="0"/>
                        </a:rPr>
                        <a:t>Численность официально зарегистрированных безработных, на конец года, человек</a:t>
                      </a:r>
                      <a:endParaRPr lang="ru-RU" sz="10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1383" marR="61383" marT="0" marB="0">
                    <a:solidFill>
                      <a:schemeClr val="accent3">
                        <a:lumMod val="20000"/>
                        <a:lumOff val="80000"/>
                      </a:schemeClr>
                    </a:solidFill>
                  </a:tcPr>
                </a:tc>
                <a:tc>
                  <a:txBody>
                    <a:bodyPr/>
                    <a:lstStyle/>
                    <a:p>
                      <a:pPr algn="ctr"/>
                      <a:r>
                        <a:rPr lang="ru-RU"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процент</a:t>
                      </a:r>
                    </a:p>
                  </a:txBody>
                  <a:tcPr marL="61383" marR="61383" marT="0" marB="0">
                    <a:solidFill>
                      <a:schemeClr val="accent3">
                        <a:lumMod val="20000"/>
                        <a:lumOff val="80000"/>
                      </a:schemeClr>
                    </a:solidFill>
                  </a:tcPr>
                </a:tc>
                <a:tc>
                  <a:txBody>
                    <a:bodyPr/>
                    <a:lstStyle/>
                    <a:p>
                      <a:pPr algn="ctr"/>
                      <a:r>
                        <a:rPr lang="ru-RU" sz="1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69</a:t>
                      </a:r>
                    </a:p>
                  </a:txBody>
                  <a:tcPr marL="61383" marR="61383" marT="0" marB="0">
                    <a:solidFill>
                      <a:schemeClr val="accent3">
                        <a:lumMod val="20000"/>
                        <a:lumOff val="80000"/>
                      </a:schemeClr>
                    </a:solidFill>
                  </a:tcPr>
                </a:tc>
                <a:tc>
                  <a:txBody>
                    <a:bodyPr/>
                    <a:lstStyle/>
                    <a:p>
                      <a:pPr algn="ctr"/>
                      <a:r>
                        <a:rPr lang="ru-RU" sz="1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63</a:t>
                      </a:r>
                    </a:p>
                  </a:txBody>
                  <a:tcPr marL="61383" marR="61383" marT="0" marB="0">
                    <a:solidFill>
                      <a:schemeClr val="accent3">
                        <a:lumMod val="20000"/>
                        <a:lumOff val="80000"/>
                      </a:schemeClr>
                    </a:solidFill>
                  </a:tcPr>
                </a:tc>
                <a:tc>
                  <a:txBody>
                    <a:bodyPr/>
                    <a:lstStyle/>
                    <a:p>
                      <a:pPr algn="ctr"/>
                      <a:r>
                        <a:rPr lang="ru-RU" sz="1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109,5</a:t>
                      </a:r>
                    </a:p>
                  </a:txBody>
                  <a:tcPr marL="61383" marR="61383" marT="0" marB="0">
                    <a:solidFill>
                      <a:schemeClr val="accent3">
                        <a:lumMod val="20000"/>
                        <a:lumOff val="80000"/>
                      </a:schemeClr>
                    </a:solidFill>
                  </a:tcPr>
                </a:tc>
                <a:tc>
                  <a:txBody>
                    <a:bodyPr/>
                    <a:lstStyle/>
                    <a:p>
                      <a:pPr algn="ctr"/>
                      <a:r>
                        <a:rPr lang="ru-RU" sz="1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61</a:t>
                      </a:r>
                    </a:p>
                  </a:txBody>
                  <a:tcPr marL="61383" marR="61383" marT="0" marB="0">
                    <a:solidFill>
                      <a:schemeClr val="accent3">
                        <a:lumMod val="20000"/>
                        <a:lumOff val="80000"/>
                      </a:schemeClr>
                    </a:solidFill>
                  </a:tcPr>
                </a:tc>
                <a:tc>
                  <a:txBody>
                    <a:bodyPr/>
                    <a:lstStyle/>
                    <a:p>
                      <a:pPr algn="ctr"/>
                      <a:r>
                        <a:rPr lang="ru-RU" sz="1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61</a:t>
                      </a:r>
                    </a:p>
                  </a:txBody>
                  <a:tcPr marL="61383" marR="61383" marT="0" marB="0">
                    <a:solidFill>
                      <a:schemeClr val="accent3">
                        <a:lumMod val="20000"/>
                        <a:lumOff val="80000"/>
                      </a:schemeClr>
                    </a:solidFill>
                  </a:tcPr>
                </a:tc>
                <a:extLst>
                  <a:ext uri="{0D108BD9-81ED-4DB2-BD59-A6C34878D82A}">
                    <a16:rowId xmlns:a16="http://schemas.microsoft.com/office/drawing/2014/main" val="2031403067"/>
                  </a:ext>
                </a:extLst>
              </a:tr>
            </a:tbl>
          </a:graphicData>
        </a:graphic>
      </p:graphicFrame>
    </p:spTree>
    <p:extLst>
      <p:ext uri="{BB962C8B-B14F-4D97-AF65-F5344CB8AC3E}">
        <p14:creationId xmlns:p14="http://schemas.microsoft.com/office/powerpoint/2010/main" val="9800605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C89AAC36-BEE0-4DD7-55CA-4A5216053BAF}"/>
              </a:ext>
            </a:extLst>
          </p:cNvPr>
          <p:cNvGraphicFramePr>
            <a:graphicFrameLocks noGrp="1"/>
          </p:cNvGraphicFramePr>
          <p:nvPr>
            <p:extLst>
              <p:ext uri="{D42A27DB-BD31-4B8C-83A1-F6EECF244321}">
                <p14:modId xmlns:p14="http://schemas.microsoft.com/office/powerpoint/2010/main" val="2125873506"/>
              </p:ext>
            </p:extLst>
          </p:nvPr>
        </p:nvGraphicFramePr>
        <p:xfrm>
          <a:off x="356681" y="214010"/>
          <a:ext cx="11647250" cy="6476557"/>
        </p:xfrm>
        <a:graphic>
          <a:graphicData uri="http://schemas.openxmlformats.org/drawingml/2006/table">
            <a:tbl>
              <a:tblPr>
                <a:tableStyleId>{5C22544A-7EE6-4342-B048-85BDC9FD1C3A}</a:tableStyleId>
              </a:tblPr>
              <a:tblGrid>
                <a:gridCol w="445019">
                  <a:extLst>
                    <a:ext uri="{9D8B030D-6E8A-4147-A177-3AD203B41FA5}">
                      <a16:colId xmlns:a16="http://schemas.microsoft.com/office/drawing/2014/main" val="2046963769"/>
                    </a:ext>
                  </a:extLst>
                </a:gridCol>
                <a:gridCol w="4588311">
                  <a:extLst>
                    <a:ext uri="{9D8B030D-6E8A-4147-A177-3AD203B41FA5}">
                      <a16:colId xmlns:a16="http://schemas.microsoft.com/office/drawing/2014/main" val="830696117"/>
                    </a:ext>
                  </a:extLst>
                </a:gridCol>
                <a:gridCol w="797967">
                  <a:extLst>
                    <a:ext uri="{9D8B030D-6E8A-4147-A177-3AD203B41FA5}">
                      <a16:colId xmlns:a16="http://schemas.microsoft.com/office/drawing/2014/main" val="2142514599"/>
                    </a:ext>
                  </a:extLst>
                </a:gridCol>
                <a:gridCol w="966768">
                  <a:extLst>
                    <a:ext uri="{9D8B030D-6E8A-4147-A177-3AD203B41FA5}">
                      <a16:colId xmlns:a16="http://schemas.microsoft.com/office/drawing/2014/main" val="2897002951"/>
                    </a:ext>
                  </a:extLst>
                </a:gridCol>
                <a:gridCol w="966768">
                  <a:extLst>
                    <a:ext uri="{9D8B030D-6E8A-4147-A177-3AD203B41FA5}">
                      <a16:colId xmlns:a16="http://schemas.microsoft.com/office/drawing/2014/main" val="1491466683"/>
                    </a:ext>
                  </a:extLst>
                </a:gridCol>
                <a:gridCol w="951423">
                  <a:extLst>
                    <a:ext uri="{9D8B030D-6E8A-4147-A177-3AD203B41FA5}">
                      <a16:colId xmlns:a16="http://schemas.microsoft.com/office/drawing/2014/main" val="2408689432"/>
                    </a:ext>
                  </a:extLst>
                </a:gridCol>
                <a:gridCol w="2930994">
                  <a:extLst>
                    <a:ext uri="{9D8B030D-6E8A-4147-A177-3AD203B41FA5}">
                      <a16:colId xmlns:a16="http://schemas.microsoft.com/office/drawing/2014/main" val="2290458077"/>
                    </a:ext>
                  </a:extLst>
                </a:gridCol>
              </a:tblGrid>
              <a:tr h="680009">
                <a:tc>
                  <a:txBody>
                    <a:bodyPr/>
                    <a:lstStyle/>
                    <a:p>
                      <a:pPr algn="ctr" fontAlgn="ctr"/>
                      <a:r>
                        <a:rPr lang="ru-RU" sz="1100" b="1" i="0" u="none" strike="noStrike" dirty="0">
                          <a:solidFill>
                            <a:srgbClr val="000000"/>
                          </a:solidFill>
                          <a:effectLst/>
                          <a:latin typeface="Arial" panose="020B0604020202020204" pitchFamily="34" charset="0"/>
                          <a:cs typeface="Arial" panose="020B0604020202020204" pitchFamily="34" charset="0"/>
                        </a:rPr>
                        <a:t>№ п/п</a:t>
                      </a:r>
                    </a:p>
                  </a:txBody>
                  <a:tcPr marL="7620" marR="7620" marT="7620" marB="0" anchor="ctr"/>
                </a:tc>
                <a:tc>
                  <a:txBody>
                    <a:bodyPr/>
                    <a:lstStyle/>
                    <a:p>
                      <a:pPr algn="ctr" fontAlgn="ctr"/>
                      <a:r>
                        <a:rPr lang="ru-RU" sz="1100" b="1" i="0" u="none" strike="noStrike" dirty="0">
                          <a:solidFill>
                            <a:srgbClr val="000000"/>
                          </a:solidFill>
                          <a:effectLst/>
                          <a:latin typeface="Arial" panose="020B0604020202020204" pitchFamily="34" charset="0"/>
                          <a:cs typeface="Arial" panose="020B0604020202020204" pitchFamily="34" charset="0"/>
                        </a:rPr>
                        <a:t>Показатели муниципальных программ</a:t>
                      </a:r>
                    </a:p>
                  </a:txBody>
                  <a:tcPr marL="7620" marR="7620" marT="7620" marB="0" anchor="ctr"/>
                </a:tc>
                <a:tc>
                  <a:txBody>
                    <a:bodyPr/>
                    <a:lstStyle/>
                    <a:p>
                      <a:pPr algn="ctr" fontAlgn="ctr"/>
                      <a:r>
                        <a:rPr lang="ru-RU" sz="1100" b="1" i="0" u="none" strike="noStrike" dirty="0">
                          <a:solidFill>
                            <a:srgbClr val="000000"/>
                          </a:solidFill>
                          <a:effectLst/>
                          <a:latin typeface="Arial" panose="020B0604020202020204" pitchFamily="34" charset="0"/>
                          <a:cs typeface="Arial" panose="020B0604020202020204" pitchFamily="34" charset="0"/>
                        </a:rPr>
                        <a:t>Единица измерения</a:t>
                      </a:r>
                    </a:p>
                  </a:txBody>
                  <a:tcPr marL="7620" marR="7620" marT="7620" marB="0" anchor="ctr"/>
                </a:tc>
                <a:tc>
                  <a:txBody>
                    <a:bodyPr/>
                    <a:lstStyle/>
                    <a:p>
                      <a:pPr algn="ctr" fontAlgn="t"/>
                      <a:r>
                        <a:rPr lang="ru-RU" sz="1100" b="1" i="0" u="none" strike="noStrike" dirty="0">
                          <a:solidFill>
                            <a:srgbClr val="000000"/>
                          </a:solidFill>
                          <a:effectLst/>
                          <a:latin typeface="Arial" panose="020B0604020202020204" pitchFamily="34" charset="0"/>
                          <a:cs typeface="Arial" panose="020B0604020202020204" pitchFamily="34" charset="0"/>
                        </a:rPr>
                        <a:t>Планируемое значение показателя                           на 2024 год</a:t>
                      </a:r>
                    </a:p>
                  </a:txBody>
                  <a:tcPr marL="7620" marR="7620" marT="7620" marB="0"/>
                </a:tc>
                <a:tc>
                  <a:txBody>
                    <a:bodyPr/>
                    <a:lstStyle/>
                    <a:p>
                      <a:pPr algn="ctr" fontAlgn="t"/>
                      <a:r>
                        <a:rPr lang="ru-RU" sz="1100" b="1" i="0" u="none" strike="noStrike" dirty="0">
                          <a:solidFill>
                            <a:srgbClr val="000000"/>
                          </a:solidFill>
                          <a:effectLst/>
                          <a:latin typeface="Arial" panose="020B0604020202020204" pitchFamily="34" charset="0"/>
                          <a:cs typeface="Arial" panose="020B0604020202020204" pitchFamily="34" charset="0"/>
                        </a:rPr>
                        <a:t>Достигнутое значение показателя </a:t>
                      </a:r>
                      <a:br>
                        <a:rPr lang="ru-RU" sz="1100" b="1" i="0" u="none" strike="noStrike" dirty="0">
                          <a:solidFill>
                            <a:srgbClr val="000000"/>
                          </a:solidFill>
                          <a:effectLst/>
                          <a:latin typeface="Arial" panose="020B0604020202020204" pitchFamily="34" charset="0"/>
                          <a:cs typeface="Arial" panose="020B0604020202020204" pitchFamily="34" charset="0"/>
                        </a:rPr>
                      </a:br>
                      <a:r>
                        <a:rPr lang="ru-RU" sz="1100" b="1" i="0" u="none" strike="noStrike" dirty="0">
                          <a:solidFill>
                            <a:srgbClr val="000000"/>
                          </a:solidFill>
                          <a:effectLst/>
                          <a:latin typeface="Arial" panose="020B0604020202020204" pitchFamily="34" charset="0"/>
                          <a:cs typeface="Arial" panose="020B0604020202020204" pitchFamily="34" charset="0"/>
                        </a:rPr>
                        <a:t>за 2024 год</a:t>
                      </a:r>
                    </a:p>
                  </a:txBody>
                  <a:tcPr marL="7620" marR="7620" marT="7620" marB="0"/>
                </a:tc>
                <a:tc>
                  <a:txBody>
                    <a:bodyPr/>
                    <a:lstStyle/>
                    <a:p>
                      <a:pPr algn="ctr" fontAlgn="t"/>
                      <a:r>
                        <a:rPr lang="ru-RU" sz="1100" b="1" i="0" u="none" strike="noStrike" dirty="0">
                          <a:solidFill>
                            <a:srgbClr val="000000"/>
                          </a:solidFill>
                          <a:effectLst/>
                          <a:latin typeface="Arial" panose="020B0604020202020204" pitchFamily="34" charset="0"/>
                          <a:cs typeface="Arial" panose="020B0604020202020204" pitchFamily="34" charset="0"/>
                        </a:rPr>
                        <a:t>% исполнения планируемого значения</a:t>
                      </a:r>
                    </a:p>
                  </a:txBody>
                  <a:tcPr marL="7620" marR="7620" marT="7620" marB="0"/>
                </a:tc>
                <a:tc>
                  <a:txBody>
                    <a:bodyPr/>
                    <a:lstStyle/>
                    <a:p>
                      <a:pPr algn="ctr" fontAlgn="t"/>
                      <a:r>
                        <a:rPr lang="ru-RU" sz="1100" b="1" i="0" u="none" strike="noStrike" dirty="0">
                          <a:solidFill>
                            <a:srgbClr val="000000"/>
                          </a:solidFill>
                          <a:effectLst/>
                          <a:latin typeface="Arial" panose="020B0604020202020204" pitchFamily="34" charset="0"/>
                          <a:cs typeface="Arial" panose="020B0604020202020204" pitchFamily="34" charset="0"/>
                        </a:rPr>
                        <a:t>Пояснения причин невыполнения плановых значений</a:t>
                      </a:r>
                    </a:p>
                  </a:txBody>
                  <a:tcPr marL="7620" marR="7620" marT="7620" marB="0"/>
                </a:tc>
                <a:extLst>
                  <a:ext uri="{0D108BD9-81ED-4DB2-BD59-A6C34878D82A}">
                    <a16:rowId xmlns:a16="http://schemas.microsoft.com/office/drawing/2014/main" val="1224122343"/>
                  </a:ext>
                </a:extLst>
              </a:tr>
              <a:tr h="198805">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1</a:t>
                      </a:r>
                    </a:p>
                  </a:txBody>
                  <a:tcPr marL="7620" marR="7620" marT="7620" marB="0" anchor="ctr"/>
                </a:tc>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2</a:t>
                      </a:r>
                    </a:p>
                  </a:txBody>
                  <a:tcPr marL="7620" marR="7620" marT="7620" marB="0" anchor="ctr"/>
                </a:tc>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3</a:t>
                      </a:r>
                    </a:p>
                  </a:txBody>
                  <a:tcPr marL="7620" marR="7620" marT="7620" marB="0" anchor="ctr"/>
                </a:tc>
                <a:tc>
                  <a:txBody>
                    <a:bodyPr/>
                    <a:lstStyle/>
                    <a:p>
                      <a:pPr algn="ctr" fontAlgn="ctr"/>
                      <a:r>
                        <a:rPr lang="ru-RU" sz="1100" b="0" i="0" u="none" strike="noStrike" dirty="0">
                          <a:solidFill>
                            <a:srgbClr val="000000"/>
                          </a:solidFill>
                          <a:effectLst/>
                          <a:latin typeface="Arial" panose="020B0604020202020204" pitchFamily="34" charset="0"/>
                          <a:cs typeface="Arial" panose="020B0604020202020204" pitchFamily="34" charset="0"/>
                        </a:rPr>
                        <a:t>4</a:t>
                      </a:r>
                    </a:p>
                  </a:txBody>
                  <a:tcPr marL="7620" marR="7620" marT="7620" marB="0" anchor="ctr"/>
                </a:tc>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5</a:t>
                      </a:r>
                    </a:p>
                  </a:txBody>
                  <a:tcPr marL="7620" marR="7620" marT="7620" marB="0" anchor="ctr"/>
                </a:tc>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6</a:t>
                      </a:r>
                    </a:p>
                  </a:txBody>
                  <a:tcPr marL="7620" marR="7620" marT="7620" marB="0" anchor="ctr"/>
                </a:tc>
                <a:tc>
                  <a:txBody>
                    <a:bodyPr/>
                    <a:lstStyle/>
                    <a:p>
                      <a:pPr algn="ctr" fontAlgn="ctr"/>
                      <a:r>
                        <a:rPr lang="ru-RU" sz="1100" b="0" i="0" u="none" strike="noStrike" dirty="0">
                          <a:solidFill>
                            <a:srgbClr val="000000"/>
                          </a:solidFill>
                          <a:effectLst/>
                          <a:latin typeface="Arial" panose="020B0604020202020204" pitchFamily="34" charset="0"/>
                          <a:cs typeface="Arial" panose="020B0604020202020204" pitchFamily="34" charset="0"/>
                        </a:rPr>
                        <a:t>7</a:t>
                      </a:r>
                    </a:p>
                  </a:txBody>
                  <a:tcPr marL="7620" marR="7620" marT="7620" marB="0" anchor="ctr"/>
                </a:tc>
                <a:extLst>
                  <a:ext uri="{0D108BD9-81ED-4DB2-BD59-A6C34878D82A}">
                    <a16:rowId xmlns:a16="http://schemas.microsoft.com/office/drawing/2014/main" val="833516280"/>
                  </a:ext>
                </a:extLst>
              </a:tr>
              <a:tr h="504722">
                <a:tc>
                  <a:txBody>
                    <a:bodyPr/>
                    <a:lstStyle/>
                    <a:p>
                      <a:pPr algn="ctr" fontAlgn="ctr"/>
                      <a:r>
                        <a:rPr lang="ru-RU" sz="1100" u="none" strike="noStrike">
                          <a:effectLst/>
                          <a:latin typeface="Arial" panose="020B0604020202020204" pitchFamily="34" charset="0"/>
                          <a:cs typeface="Arial" panose="020B0604020202020204" pitchFamily="34" charset="0"/>
                        </a:rPr>
                        <a:t>4</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223" marR="6223" marT="6223" marB="0" anchor="ctr"/>
                </a:tc>
                <a:tc>
                  <a:txBody>
                    <a:bodyPr/>
                    <a:lstStyle/>
                    <a:p>
                      <a:pPr algn="l" fontAlgn="ctr"/>
                      <a:r>
                        <a:rPr lang="ru-RU" sz="1100" u="none" strike="noStrike" dirty="0">
                          <a:effectLst/>
                          <a:latin typeface="Arial" panose="020B0604020202020204" pitchFamily="34" charset="0"/>
                          <a:cs typeface="Arial" panose="020B0604020202020204" pitchFamily="34" charset="0"/>
                        </a:rPr>
                        <a:t>2024 Оснащенность многоквартирных домов общедомовыми (коллективными) приборами учета потребляемых энергетических ресурсов</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6223" marR="6223" marT="6223"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Процент</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223" marR="6223" marT="6223"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53,9</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223" marR="6223" marT="6223"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64,6</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6223" marR="6223" marT="6223"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119,9</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223" marR="6223" marT="6223"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Показатель достигнут</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6223" marR="6223" marT="6223" marB="0" anchor="ctr"/>
                </a:tc>
                <a:extLst>
                  <a:ext uri="{0D108BD9-81ED-4DB2-BD59-A6C34878D82A}">
                    <a16:rowId xmlns:a16="http://schemas.microsoft.com/office/drawing/2014/main" val="2445724664"/>
                  </a:ext>
                </a:extLst>
              </a:tr>
              <a:tr h="279253">
                <a:tc>
                  <a:txBody>
                    <a:bodyPr/>
                    <a:lstStyle/>
                    <a:p>
                      <a:pPr algn="ctr" fontAlgn="ctr"/>
                      <a:r>
                        <a:rPr lang="ru-RU" sz="1100" u="none" strike="noStrike">
                          <a:effectLst/>
                          <a:latin typeface="Arial" panose="020B0604020202020204" pitchFamily="34" charset="0"/>
                          <a:cs typeface="Arial" panose="020B0604020202020204" pitchFamily="34" charset="0"/>
                        </a:rPr>
                        <a:t>5</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223" marR="6223" marT="6223" marB="0" anchor="ctr"/>
                </a:tc>
                <a:tc>
                  <a:txBody>
                    <a:bodyPr/>
                    <a:lstStyle/>
                    <a:p>
                      <a:pPr algn="l" fontAlgn="ctr"/>
                      <a:r>
                        <a:rPr lang="ru-RU" sz="1100" u="none" strike="noStrike">
                          <a:effectLst/>
                          <a:latin typeface="Arial" panose="020B0604020202020204" pitchFamily="34" charset="0"/>
                          <a:cs typeface="Arial" panose="020B0604020202020204" pitchFamily="34" charset="0"/>
                        </a:rPr>
                        <a:t>Количество отремонтированных шахтных колодцев</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223" marR="6223" marT="6223"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Единица</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223" marR="6223" marT="6223"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14</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223" marR="6223" marT="6223"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14</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223" marR="6223" marT="6223"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223" marR="6223" marT="6223"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Показатель достигнут</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6223" marR="6223" marT="6223" marB="0" anchor="ctr"/>
                </a:tc>
                <a:extLst>
                  <a:ext uri="{0D108BD9-81ED-4DB2-BD59-A6C34878D82A}">
                    <a16:rowId xmlns:a16="http://schemas.microsoft.com/office/drawing/2014/main" val="2673615293"/>
                  </a:ext>
                </a:extLst>
              </a:tr>
              <a:tr h="548162">
                <a:tc>
                  <a:txBody>
                    <a:bodyPr/>
                    <a:lstStyle/>
                    <a:p>
                      <a:pPr algn="ctr" fontAlgn="ctr"/>
                      <a:r>
                        <a:rPr lang="ru-RU" sz="1100" u="none" strike="noStrike">
                          <a:effectLst/>
                          <a:latin typeface="Arial" panose="020B0604020202020204" pitchFamily="34" charset="0"/>
                          <a:cs typeface="Arial" panose="020B0604020202020204" pitchFamily="34" charset="0"/>
                        </a:rPr>
                        <a:t>6</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223" marR="6223" marT="6223" marB="0" anchor="ctr"/>
                </a:tc>
                <a:tc>
                  <a:txBody>
                    <a:bodyPr/>
                    <a:lstStyle/>
                    <a:p>
                      <a:pPr algn="l" fontAlgn="ctr"/>
                      <a:r>
                        <a:rPr lang="ru-RU" sz="1100" u="none" strike="noStrike">
                          <a:effectLst/>
                          <a:latin typeface="Arial" panose="020B0604020202020204" pitchFamily="34" charset="0"/>
                          <a:cs typeface="Arial" panose="020B0604020202020204" pitchFamily="34" charset="0"/>
                        </a:rPr>
                        <a:t>Количество построенных и реконструированных (модернизированных, технически перевооруженных) (в том числе технологически присоединенных) объектов теплоснабжения</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223" marR="6223" marT="6223"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Единица</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223" marR="6223" marT="6223"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223" marR="6223" marT="6223"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223" marR="6223" marT="6223"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223" marR="6223" marT="6223"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Показатель достигнут</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6223" marR="6223" marT="6223" marB="0" anchor="ctr"/>
                </a:tc>
                <a:extLst>
                  <a:ext uri="{0D108BD9-81ED-4DB2-BD59-A6C34878D82A}">
                    <a16:rowId xmlns:a16="http://schemas.microsoft.com/office/drawing/2014/main" val="3661494263"/>
                  </a:ext>
                </a:extLst>
              </a:tr>
              <a:tr h="558505">
                <a:tc>
                  <a:txBody>
                    <a:bodyPr/>
                    <a:lstStyle/>
                    <a:p>
                      <a:pPr algn="ctr" fontAlgn="ctr"/>
                      <a:r>
                        <a:rPr lang="ru-RU" sz="1100" u="none" strike="noStrike">
                          <a:effectLst/>
                          <a:latin typeface="Arial" panose="020B0604020202020204" pitchFamily="34" charset="0"/>
                          <a:cs typeface="Arial" panose="020B0604020202020204" pitchFamily="34" charset="0"/>
                        </a:rPr>
                        <a:t>7</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223" marR="6223" marT="6223" marB="0" anchor="ctr"/>
                </a:tc>
                <a:tc>
                  <a:txBody>
                    <a:bodyPr/>
                    <a:lstStyle/>
                    <a:p>
                      <a:pPr algn="l" fontAlgn="ctr"/>
                      <a:r>
                        <a:rPr lang="ru-RU" sz="1100" u="none" strike="noStrike">
                          <a:effectLst/>
                          <a:latin typeface="Arial" panose="020B0604020202020204" pitchFamily="34" charset="0"/>
                          <a:cs typeface="Arial" panose="020B0604020202020204" pitchFamily="34" charset="0"/>
                        </a:rPr>
                        <a:t>Доля финансового обеспечения расходов, направленных на осуществление полномочий в сфере жилищно-коммунального хозяйства</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223" marR="6223" marT="6223"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Процент</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223" marR="6223" marT="6223"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100</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6223" marR="6223" marT="6223"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223" marR="6223" marT="6223"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223" marR="6223" marT="6223"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Показатель достигнут</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6223" marR="6223" marT="6223" marB="0" anchor="ctr"/>
                </a:tc>
                <a:extLst>
                  <a:ext uri="{0D108BD9-81ED-4DB2-BD59-A6C34878D82A}">
                    <a16:rowId xmlns:a16="http://schemas.microsoft.com/office/drawing/2014/main" val="690427717"/>
                  </a:ext>
                </a:extLst>
              </a:tr>
              <a:tr h="558505">
                <a:tc>
                  <a:txBody>
                    <a:bodyPr/>
                    <a:lstStyle/>
                    <a:p>
                      <a:pPr algn="ctr" fontAlgn="ctr"/>
                      <a:r>
                        <a:rPr lang="ru-RU" sz="1100" u="none" strike="noStrike">
                          <a:effectLst/>
                          <a:latin typeface="Arial" panose="020B0604020202020204" pitchFamily="34" charset="0"/>
                          <a:cs typeface="Arial" panose="020B0604020202020204" pitchFamily="34" charset="0"/>
                        </a:rPr>
                        <a:t>8</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223" marR="6223" marT="6223" marB="0" anchor="ctr"/>
                </a:tc>
                <a:tc>
                  <a:txBody>
                    <a:bodyPr/>
                    <a:lstStyle/>
                    <a:p>
                      <a:pPr algn="l" fontAlgn="ctr"/>
                      <a:r>
                        <a:rPr lang="ru-RU" sz="1100" u="none" strike="noStrike" dirty="0">
                          <a:effectLst/>
                          <a:latin typeface="Arial" panose="020B0604020202020204" pitchFamily="34" charset="0"/>
                          <a:cs typeface="Arial" panose="020B0604020202020204" pitchFamily="34" charset="0"/>
                        </a:rPr>
                        <a:t>Доля актуальных схем теплоснабжения, водоснабжения и водоотведения, программ комплексного развития систем коммунальной инфраструктуры</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6223" marR="6223" marT="6223"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Процент</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223" marR="6223" marT="6223"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223" marR="6223" marT="6223"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33,3</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223" marR="6223" marT="6223"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33,3</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223" marR="6223" marT="6223" marB="0" anchor="ctr"/>
                </a:tc>
                <a:tc>
                  <a:txBody>
                    <a:bodyPr/>
                    <a:lstStyle/>
                    <a:p>
                      <a:pPr algn="l" fontAlgn="ctr"/>
                      <a:r>
                        <a:rPr lang="ru-RU" sz="1100" u="none" strike="noStrike" dirty="0">
                          <a:effectLst/>
                          <a:latin typeface="Arial" panose="020B0604020202020204" pitchFamily="34" charset="0"/>
                          <a:cs typeface="Arial" panose="020B0604020202020204" pitchFamily="34" charset="0"/>
                        </a:rPr>
                        <a:t>Отсутствие финансирования на разработку схем водоснабжения и водоотведения</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6223" marR="6223" marT="6223" marB="0" anchor="ctr"/>
                </a:tc>
                <a:extLst>
                  <a:ext uri="{0D108BD9-81ED-4DB2-BD59-A6C34878D82A}">
                    <a16:rowId xmlns:a16="http://schemas.microsoft.com/office/drawing/2014/main" val="3107034097"/>
                  </a:ext>
                </a:extLst>
              </a:tr>
              <a:tr h="558505">
                <a:tc>
                  <a:txBody>
                    <a:bodyPr/>
                    <a:lstStyle/>
                    <a:p>
                      <a:pPr algn="ctr" fontAlgn="ctr"/>
                      <a:r>
                        <a:rPr lang="ru-RU" sz="1100" u="none" strike="noStrike">
                          <a:effectLst/>
                          <a:latin typeface="Arial" panose="020B0604020202020204" pitchFamily="34" charset="0"/>
                          <a:cs typeface="Arial" panose="020B0604020202020204" pitchFamily="34" charset="0"/>
                        </a:rPr>
                        <a:t>9</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223" marR="6223" marT="6223" marB="0" anchor="ctr"/>
                </a:tc>
                <a:tc>
                  <a:txBody>
                    <a:bodyPr/>
                    <a:lstStyle/>
                    <a:p>
                      <a:pPr algn="l" fontAlgn="ctr"/>
                      <a:r>
                        <a:rPr lang="ru-RU" sz="1100" u="none" strike="noStrike">
                          <a:effectLst/>
                          <a:latin typeface="Arial" panose="020B0604020202020204" pitchFamily="34" charset="0"/>
                          <a:cs typeface="Arial" panose="020B0604020202020204" pitchFamily="34" charset="0"/>
                        </a:rPr>
                        <a:t>Количество построенных, реконструированных, отремонтированных коллекторов (участков), канализационных насосных станций</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223" marR="6223" marT="6223"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Единица</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223" marR="6223" marT="6223"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223" marR="6223" marT="6223"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223" marR="6223" marT="6223"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223" marR="6223" marT="6223"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Показатель достигнут</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6223" marR="6223" marT="6223" marB="0" anchor="ctr"/>
                </a:tc>
                <a:extLst>
                  <a:ext uri="{0D108BD9-81ED-4DB2-BD59-A6C34878D82A}">
                    <a16:rowId xmlns:a16="http://schemas.microsoft.com/office/drawing/2014/main" val="1251141702"/>
                  </a:ext>
                </a:extLst>
              </a:tr>
              <a:tr h="403364">
                <a:tc>
                  <a:txBody>
                    <a:bodyPr/>
                    <a:lstStyle/>
                    <a:p>
                      <a:pPr algn="ctr" fontAlgn="ctr"/>
                      <a:r>
                        <a:rPr lang="ru-RU" sz="1100" u="none" strike="noStrike">
                          <a:effectLst/>
                          <a:latin typeface="Arial" panose="020B0604020202020204" pitchFamily="34" charset="0"/>
                          <a:cs typeface="Arial" panose="020B0604020202020204" pitchFamily="34" charset="0"/>
                        </a:rPr>
                        <a:t>10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223" marR="6223" marT="6223" marB="0" anchor="ctr"/>
                </a:tc>
                <a:tc>
                  <a:txBody>
                    <a:bodyPr/>
                    <a:lstStyle/>
                    <a:p>
                      <a:pPr algn="l" fontAlgn="ctr"/>
                      <a:r>
                        <a:rPr lang="ru-RU" sz="1100" u="none" strike="noStrike" dirty="0">
                          <a:effectLst/>
                          <a:latin typeface="Arial" panose="020B0604020202020204" pitchFamily="34" charset="0"/>
                          <a:cs typeface="Arial" panose="020B0604020202020204" pitchFamily="34" charset="0"/>
                        </a:rPr>
                        <a:t>Количество приобретенных и введенных в эксплуатацию, капитально отремонтированных объектов очистки сточных вод</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6223" marR="6223" marT="6223"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Единица</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223" marR="6223" marT="6223"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3</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223" marR="6223" marT="6223"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3</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223" marR="6223" marT="6223"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223" marR="6223" marT="6223"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Показатель достигнут</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6223" marR="6223" marT="6223" marB="0" anchor="ctr"/>
                </a:tc>
                <a:extLst>
                  <a:ext uri="{0D108BD9-81ED-4DB2-BD59-A6C34878D82A}">
                    <a16:rowId xmlns:a16="http://schemas.microsoft.com/office/drawing/2014/main" val="3854178631"/>
                  </a:ext>
                </a:extLst>
              </a:tr>
              <a:tr h="537819">
                <a:tc>
                  <a:txBody>
                    <a:bodyPr/>
                    <a:lstStyle/>
                    <a:p>
                      <a:pPr algn="ctr" fontAlgn="ctr"/>
                      <a:r>
                        <a:rPr lang="ru-RU" sz="1100" u="none" strike="noStrike">
                          <a:effectLst/>
                          <a:latin typeface="Arial" panose="020B0604020202020204" pitchFamily="34" charset="0"/>
                          <a:cs typeface="Arial" panose="020B0604020202020204" pitchFamily="34" charset="0"/>
                        </a:rPr>
                        <a:t>11</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223" marR="6223" marT="6223" marB="0" anchor="ctr"/>
                </a:tc>
                <a:tc>
                  <a:txBody>
                    <a:bodyPr/>
                    <a:lstStyle/>
                    <a:p>
                      <a:pPr algn="l" fontAlgn="ctr"/>
                      <a:r>
                        <a:rPr lang="ru-RU" sz="1100" u="none" strike="noStrike">
                          <a:effectLst/>
                          <a:latin typeface="Arial" panose="020B0604020202020204" pitchFamily="34" charset="0"/>
                          <a:cs typeface="Arial" panose="020B0604020202020204" pitchFamily="34" charset="0"/>
                        </a:rPr>
                        <a:t>Увеличение доли сточных вод, очищенных до нормативных значений, в общем объеме сточных вод, пропущенных через очистные сооружения</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223" marR="6223" marT="6223"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Процент</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223" marR="6223" marT="6223"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223" marR="6223" marT="6223"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223" marR="6223" marT="6223"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223" marR="6223" marT="6223"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Показатель достигнут</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6223" marR="6223" marT="6223" marB="0" anchor="ctr"/>
                </a:tc>
                <a:extLst>
                  <a:ext uri="{0D108BD9-81ED-4DB2-BD59-A6C34878D82A}">
                    <a16:rowId xmlns:a16="http://schemas.microsoft.com/office/drawing/2014/main" val="4094807501"/>
                  </a:ext>
                </a:extLst>
              </a:tr>
              <a:tr h="310281">
                <a:tc>
                  <a:txBody>
                    <a:bodyPr/>
                    <a:lstStyle/>
                    <a:p>
                      <a:pPr algn="ctr" fontAlgn="ctr"/>
                      <a:r>
                        <a:rPr lang="ru-RU" sz="1100" b="1" u="none" strike="noStrike" dirty="0">
                          <a:effectLst/>
                          <a:latin typeface="Arial" panose="020B0604020202020204" pitchFamily="34" charset="0"/>
                          <a:cs typeface="Arial" panose="020B0604020202020204" pitchFamily="34" charset="0"/>
                        </a:rPr>
                        <a:t>11.</a:t>
                      </a:r>
                      <a:endParaRPr lang="ru-RU" sz="1100" b="1" i="0" u="none" strike="noStrike" dirty="0">
                        <a:solidFill>
                          <a:srgbClr val="000000"/>
                        </a:solidFill>
                        <a:effectLst/>
                        <a:latin typeface="Arial" panose="020B0604020202020204" pitchFamily="34" charset="0"/>
                        <a:cs typeface="Arial" panose="020B0604020202020204" pitchFamily="34" charset="0"/>
                      </a:endParaRPr>
                    </a:p>
                  </a:txBody>
                  <a:tcPr marL="6223" marR="6223" marT="6223" marB="0" anchor="ctr"/>
                </a:tc>
                <a:tc gridSpan="6">
                  <a:txBody>
                    <a:bodyPr/>
                    <a:lstStyle/>
                    <a:p>
                      <a:pPr algn="ctr" fontAlgn="ctr"/>
                      <a:r>
                        <a:rPr lang="ru-RU" sz="1100" b="1" u="none" strike="noStrike" dirty="0">
                          <a:effectLst/>
                          <a:latin typeface="Arial" panose="020B0604020202020204" pitchFamily="34" charset="0"/>
                          <a:cs typeface="Arial" panose="020B0604020202020204" pitchFamily="34" charset="0"/>
                        </a:rPr>
                        <a:t>Муниципальная программа «Предпринимательство» </a:t>
                      </a:r>
                      <a:endParaRPr lang="ru-RU" sz="1100" b="1" i="0" u="none" strike="noStrike" dirty="0">
                        <a:solidFill>
                          <a:srgbClr val="000000"/>
                        </a:solidFill>
                        <a:effectLst/>
                        <a:latin typeface="Arial" panose="020B0604020202020204" pitchFamily="34" charset="0"/>
                        <a:cs typeface="Arial" panose="020B0604020202020204" pitchFamily="34" charset="0"/>
                      </a:endParaRPr>
                    </a:p>
                  </a:txBody>
                  <a:tcPr marL="6223" marR="6223" marT="6223"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040063779"/>
                  </a:ext>
                </a:extLst>
              </a:tr>
              <a:tr h="299938">
                <a:tc>
                  <a:txBody>
                    <a:bodyPr/>
                    <a:lstStyle/>
                    <a:p>
                      <a:pPr algn="ctr" fontAlgn="ctr"/>
                      <a:r>
                        <a:rPr lang="ru-RU" sz="1100" u="none" strike="noStrike">
                          <a:effectLst/>
                          <a:latin typeface="Arial" panose="020B0604020202020204" pitchFamily="34" charset="0"/>
                          <a:cs typeface="Arial" panose="020B0604020202020204" pitchFamily="34" charset="0"/>
                        </a:rPr>
                        <a:t>1</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223" marR="6223" marT="6223" marB="0" anchor="ctr"/>
                </a:tc>
                <a:tc>
                  <a:txBody>
                    <a:bodyPr/>
                    <a:lstStyle/>
                    <a:p>
                      <a:pPr algn="l" fontAlgn="ctr"/>
                      <a:r>
                        <a:rPr lang="ru-RU" sz="1100" u="none" strike="noStrike">
                          <a:effectLst/>
                          <a:latin typeface="Arial" panose="020B0604020202020204" pitchFamily="34" charset="0"/>
                          <a:cs typeface="Arial" panose="020B0604020202020204" pitchFamily="34" charset="0"/>
                        </a:rPr>
                        <a:t>2024 Количество созданных рабочих мест</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223" marR="6223" marT="6223"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Единица</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223" marR="6223" marT="6223"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425</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223" marR="6223" marT="6223"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425</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223" marR="6223" marT="6223"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223" marR="6223" marT="6223" marB="0" anchor="ctr"/>
                </a:tc>
                <a:tc>
                  <a:txBody>
                    <a:bodyPr/>
                    <a:lstStyle/>
                    <a:p>
                      <a:pPr algn="l" fontAlgn="ctr"/>
                      <a:r>
                        <a:rPr lang="ru-RU" sz="1100" u="none" strike="noStrike" dirty="0">
                          <a:effectLst/>
                          <a:latin typeface="Arial" panose="020B0604020202020204" pitchFamily="34" charset="0"/>
                          <a:cs typeface="Arial" panose="020B0604020202020204" pitchFamily="34" charset="0"/>
                        </a:rPr>
                        <a:t>              Показатель достигнут.</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6223" marR="6223" marT="6223" marB="0" anchor="ctr"/>
                </a:tc>
                <a:extLst>
                  <a:ext uri="{0D108BD9-81ED-4DB2-BD59-A6C34878D82A}">
                    <a16:rowId xmlns:a16="http://schemas.microsoft.com/office/drawing/2014/main" val="1363961404"/>
                  </a:ext>
                </a:extLst>
              </a:tr>
              <a:tr h="1034268">
                <a:tc>
                  <a:txBody>
                    <a:bodyPr/>
                    <a:lstStyle/>
                    <a:p>
                      <a:pPr algn="ctr" fontAlgn="ctr"/>
                      <a:r>
                        <a:rPr lang="ru-RU" sz="1100" u="none" strike="noStrike">
                          <a:effectLst/>
                          <a:latin typeface="Arial" panose="020B0604020202020204" pitchFamily="34" charset="0"/>
                          <a:cs typeface="Arial" panose="020B0604020202020204" pitchFamily="34" charset="0"/>
                        </a:rPr>
                        <a:t>2</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223" marR="6223" marT="6223" marB="0" anchor="ctr"/>
                </a:tc>
                <a:tc>
                  <a:txBody>
                    <a:bodyPr/>
                    <a:lstStyle/>
                    <a:p>
                      <a:pPr algn="l" fontAlgn="ctr"/>
                      <a:r>
                        <a:rPr lang="ru-RU" sz="1100" u="none" strike="noStrike">
                          <a:effectLst/>
                          <a:latin typeface="Arial" panose="020B0604020202020204" pitchFamily="34" charset="0"/>
                          <a:cs typeface="Arial" panose="020B0604020202020204" pitchFamily="34" charset="0"/>
                        </a:rPr>
                        <a:t>2024 Количество вновь созданных субъектов малого и среднего бизнеса</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223" marR="6223" marT="6223"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Единица</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223" marR="6223" marT="6223"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437</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223" marR="6223" marT="6223"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527 </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223" marR="6223" marT="6223"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120,6</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223" marR="6223" marT="6223" marB="0" anchor="ctr"/>
                </a:tc>
                <a:tc>
                  <a:txBody>
                    <a:bodyPr/>
                    <a:lstStyle/>
                    <a:p>
                      <a:pPr algn="l" fontAlgn="t"/>
                      <a:r>
                        <a:rPr lang="ru-RU" sz="1100" u="none" strike="noStrike" dirty="0">
                          <a:effectLst/>
                          <a:latin typeface="Arial" panose="020B0604020202020204" pitchFamily="34" charset="0"/>
                          <a:cs typeface="Arial" panose="020B0604020202020204" pitchFamily="34" charset="0"/>
                        </a:rPr>
                        <a:t>              Показатель достигнут.</a:t>
                      </a:r>
                      <a:br>
                        <a:rPr lang="ru-RU" sz="1100" u="none" strike="noStrike" dirty="0">
                          <a:effectLst/>
                          <a:latin typeface="Arial" panose="020B0604020202020204" pitchFamily="34" charset="0"/>
                          <a:cs typeface="Arial" panose="020B0604020202020204" pitchFamily="34" charset="0"/>
                        </a:rPr>
                      </a:br>
                      <a:r>
                        <a:rPr lang="ru-RU" sz="1100" u="none" strike="noStrike" dirty="0">
                          <a:effectLst/>
                          <a:latin typeface="Arial" panose="020B0604020202020204" pitchFamily="34" charset="0"/>
                          <a:cs typeface="Arial" panose="020B0604020202020204" pitchFamily="34" charset="0"/>
                        </a:rPr>
                        <a:t>За 2024 год на территории округа, согласно "Единого реестра субъектов МСП", открыли и ведут бизнес 527 предприятий малого и среднего бизнеса, из них ЮЛ-84 </a:t>
                      </a:r>
                      <a:r>
                        <a:rPr lang="ru-RU" sz="1100" u="none" strike="noStrike" dirty="0" err="1">
                          <a:effectLst/>
                          <a:latin typeface="Arial" panose="020B0604020202020204" pitchFamily="34" charset="0"/>
                          <a:cs typeface="Arial" panose="020B0604020202020204" pitchFamily="34" charset="0"/>
                        </a:rPr>
                        <a:t>ед</a:t>
                      </a:r>
                      <a:r>
                        <a:rPr lang="ru-RU" sz="1100" u="none" strike="noStrike" dirty="0">
                          <a:effectLst/>
                          <a:latin typeface="Arial" panose="020B0604020202020204" pitchFamily="34" charset="0"/>
                          <a:cs typeface="Arial" panose="020B0604020202020204" pitchFamily="34" charset="0"/>
                        </a:rPr>
                        <a:t>, ИП-443 ед.</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6223" marR="6223" marT="6223" marB="0"/>
                </a:tc>
                <a:extLst>
                  <a:ext uri="{0D108BD9-81ED-4DB2-BD59-A6C34878D82A}">
                    <a16:rowId xmlns:a16="http://schemas.microsoft.com/office/drawing/2014/main" val="1638889746"/>
                  </a:ext>
                </a:extLst>
              </a:tr>
            </a:tbl>
          </a:graphicData>
        </a:graphic>
      </p:graphicFrame>
    </p:spTree>
    <p:extLst>
      <p:ext uri="{BB962C8B-B14F-4D97-AF65-F5344CB8AC3E}">
        <p14:creationId xmlns:p14="http://schemas.microsoft.com/office/powerpoint/2010/main" val="35008469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DC0FF482-8943-A6EC-EE77-CB4DBAACCF84}"/>
              </a:ext>
            </a:extLst>
          </p:cNvPr>
          <p:cNvGraphicFramePr>
            <a:graphicFrameLocks noGrp="1"/>
          </p:cNvGraphicFramePr>
          <p:nvPr>
            <p:extLst>
              <p:ext uri="{D42A27DB-BD31-4B8C-83A1-F6EECF244321}">
                <p14:modId xmlns:p14="http://schemas.microsoft.com/office/powerpoint/2010/main" val="2411244918"/>
              </p:ext>
            </p:extLst>
          </p:nvPr>
        </p:nvGraphicFramePr>
        <p:xfrm>
          <a:off x="317770" y="58367"/>
          <a:ext cx="11647252" cy="6755919"/>
        </p:xfrm>
        <a:graphic>
          <a:graphicData uri="http://schemas.openxmlformats.org/drawingml/2006/table">
            <a:tbl>
              <a:tblPr>
                <a:tableStyleId>{5C22544A-7EE6-4342-B048-85BDC9FD1C3A}</a:tableStyleId>
              </a:tblPr>
              <a:tblGrid>
                <a:gridCol w="445021">
                  <a:extLst>
                    <a:ext uri="{9D8B030D-6E8A-4147-A177-3AD203B41FA5}">
                      <a16:colId xmlns:a16="http://schemas.microsoft.com/office/drawing/2014/main" val="1570387854"/>
                    </a:ext>
                  </a:extLst>
                </a:gridCol>
                <a:gridCol w="4588310">
                  <a:extLst>
                    <a:ext uri="{9D8B030D-6E8A-4147-A177-3AD203B41FA5}">
                      <a16:colId xmlns:a16="http://schemas.microsoft.com/office/drawing/2014/main" val="1554910054"/>
                    </a:ext>
                  </a:extLst>
                </a:gridCol>
                <a:gridCol w="797966">
                  <a:extLst>
                    <a:ext uri="{9D8B030D-6E8A-4147-A177-3AD203B41FA5}">
                      <a16:colId xmlns:a16="http://schemas.microsoft.com/office/drawing/2014/main" val="2833098921"/>
                    </a:ext>
                  </a:extLst>
                </a:gridCol>
                <a:gridCol w="966769">
                  <a:extLst>
                    <a:ext uri="{9D8B030D-6E8A-4147-A177-3AD203B41FA5}">
                      <a16:colId xmlns:a16="http://schemas.microsoft.com/office/drawing/2014/main" val="3277947703"/>
                    </a:ext>
                  </a:extLst>
                </a:gridCol>
                <a:gridCol w="966769">
                  <a:extLst>
                    <a:ext uri="{9D8B030D-6E8A-4147-A177-3AD203B41FA5}">
                      <a16:colId xmlns:a16="http://schemas.microsoft.com/office/drawing/2014/main" val="1624217971"/>
                    </a:ext>
                  </a:extLst>
                </a:gridCol>
                <a:gridCol w="951422">
                  <a:extLst>
                    <a:ext uri="{9D8B030D-6E8A-4147-A177-3AD203B41FA5}">
                      <a16:colId xmlns:a16="http://schemas.microsoft.com/office/drawing/2014/main" val="697117979"/>
                    </a:ext>
                  </a:extLst>
                </a:gridCol>
                <a:gridCol w="2930995">
                  <a:extLst>
                    <a:ext uri="{9D8B030D-6E8A-4147-A177-3AD203B41FA5}">
                      <a16:colId xmlns:a16="http://schemas.microsoft.com/office/drawing/2014/main" val="471664852"/>
                    </a:ext>
                  </a:extLst>
                </a:gridCol>
              </a:tblGrid>
              <a:tr h="622611">
                <a:tc>
                  <a:txBody>
                    <a:bodyPr/>
                    <a:lstStyle/>
                    <a:p>
                      <a:pPr algn="ctr" fontAlgn="ctr"/>
                      <a:r>
                        <a:rPr lang="ru-RU" sz="1100" b="1" i="0" u="none" strike="noStrike" dirty="0">
                          <a:solidFill>
                            <a:srgbClr val="000000"/>
                          </a:solidFill>
                          <a:effectLst/>
                          <a:latin typeface="Arial" panose="020B0604020202020204" pitchFamily="34" charset="0"/>
                          <a:cs typeface="Arial" panose="020B0604020202020204" pitchFamily="34" charset="0"/>
                        </a:rPr>
                        <a:t>№ п/п</a:t>
                      </a:r>
                    </a:p>
                  </a:txBody>
                  <a:tcPr marL="7620" marR="7620" marT="7620" marB="0" anchor="ctr"/>
                </a:tc>
                <a:tc>
                  <a:txBody>
                    <a:bodyPr/>
                    <a:lstStyle/>
                    <a:p>
                      <a:pPr algn="ctr" fontAlgn="ctr"/>
                      <a:r>
                        <a:rPr lang="ru-RU" sz="1100" b="1" i="0" u="none" strike="noStrike" dirty="0">
                          <a:solidFill>
                            <a:srgbClr val="000000"/>
                          </a:solidFill>
                          <a:effectLst/>
                          <a:latin typeface="Arial" panose="020B0604020202020204" pitchFamily="34" charset="0"/>
                          <a:cs typeface="Arial" panose="020B0604020202020204" pitchFamily="34" charset="0"/>
                        </a:rPr>
                        <a:t>Показатели муниципальных программ</a:t>
                      </a:r>
                    </a:p>
                  </a:txBody>
                  <a:tcPr marL="7620" marR="7620" marT="7620" marB="0" anchor="ctr"/>
                </a:tc>
                <a:tc>
                  <a:txBody>
                    <a:bodyPr/>
                    <a:lstStyle/>
                    <a:p>
                      <a:pPr algn="ctr" fontAlgn="ctr"/>
                      <a:r>
                        <a:rPr lang="ru-RU" sz="1100" b="1" i="0" u="none" strike="noStrike">
                          <a:solidFill>
                            <a:srgbClr val="000000"/>
                          </a:solidFill>
                          <a:effectLst/>
                          <a:latin typeface="Arial" panose="020B0604020202020204" pitchFamily="34" charset="0"/>
                          <a:cs typeface="Arial" panose="020B0604020202020204" pitchFamily="34" charset="0"/>
                        </a:rPr>
                        <a:t>Единица измерения</a:t>
                      </a:r>
                    </a:p>
                  </a:txBody>
                  <a:tcPr marL="7620" marR="7620" marT="7620" marB="0" anchor="ctr"/>
                </a:tc>
                <a:tc>
                  <a:txBody>
                    <a:bodyPr/>
                    <a:lstStyle/>
                    <a:p>
                      <a:pPr algn="ctr" fontAlgn="t"/>
                      <a:r>
                        <a:rPr lang="ru-RU" sz="1100" b="1" i="0" u="none" strike="noStrike" dirty="0">
                          <a:solidFill>
                            <a:srgbClr val="000000"/>
                          </a:solidFill>
                          <a:effectLst/>
                          <a:latin typeface="Arial" panose="020B0604020202020204" pitchFamily="34" charset="0"/>
                          <a:cs typeface="Arial" panose="020B0604020202020204" pitchFamily="34" charset="0"/>
                        </a:rPr>
                        <a:t>Планируемое значение показателя                           на 2024 год</a:t>
                      </a:r>
                    </a:p>
                  </a:txBody>
                  <a:tcPr marL="7620" marR="7620" marT="7620" marB="0"/>
                </a:tc>
                <a:tc>
                  <a:txBody>
                    <a:bodyPr/>
                    <a:lstStyle/>
                    <a:p>
                      <a:pPr algn="ctr" fontAlgn="t"/>
                      <a:r>
                        <a:rPr lang="ru-RU" sz="1100" b="1" i="0" u="none" strike="noStrike" dirty="0">
                          <a:solidFill>
                            <a:srgbClr val="000000"/>
                          </a:solidFill>
                          <a:effectLst/>
                          <a:latin typeface="Arial" panose="020B0604020202020204" pitchFamily="34" charset="0"/>
                          <a:cs typeface="Arial" panose="020B0604020202020204" pitchFamily="34" charset="0"/>
                        </a:rPr>
                        <a:t>Достигнутое значение показателя </a:t>
                      </a:r>
                      <a:br>
                        <a:rPr lang="ru-RU" sz="1100" b="1" i="0" u="none" strike="noStrike" dirty="0">
                          <a:solidFill>
                            <a:srgbClr val="000000"/>
                          </a:solidFill>
                          <a:effectLst/>
                          <a:latin typeface="Arial" panose="020B0604020202020204" pitchFamily="34" charset="0"/>
                          <a:cs typeface="Arial" panose="020B0604020202020204" pitchFamily="34" charset="0"/>
                        </a:rPr>
                      </a:br>
                      <a:r>
                        <a:rPr lang="ru-RU" sz="1100" b="1" i="0" u="none" strike="noStrike" dirty="0">
                          <a:solidFill>
                            <a:srgbClr val="000000"/>
                          </a:solidFill>
                          <a:effectLst/>
                          <a:latin typeface="Arial" panose="020B0604020202020204" pitchFamily="34" charset="0"/>
                          <a:cs typeface="Arial" panose="020B0604020202020204" pitchFamily="34" charset="0"/>
                        </a:rPr>
                        <a:t>за 2024 год</a:t>
                      </a:r>
                    </a:p>
                  </a:txBody>
                  <a:tcPr marL="7620" marR="7620" marT="7620" marB="0"/>
                </a:tc>
                <a:tc>
                  <a:txBody>
                    <a:bodyPr/>
                    <a:lstStyle/>
                    <a:p>
                      <a:pPr algn="ctr" fontAlgn="t"/>
                      <a:r>
                        <a:rPr lang="ru-RU" sz="1100" b="1" i="0" u="none" strike="noStrike" dirty="0">
                          <a:solidFill>
                            <a:srgbClr val="000000"/>
                          </a:solidFill>
                          <a:effectLst/>
                          <a:latin typeface="Arial" panose="020B0604020202020204" pitchFamily="34" charset="0"/>
                          <a:cs typeface="Arial" panose="020B0604020202020204" pitchFamily="34" charset="0"/>
                        </a:rPr>
                        <a:t>% исполнения планируемого значения</a:t>
                      </a:r>
                    </a:p>
                  </a:txBody>
                  <a:tcPr marL="7620" marR="7620" marT="7620" marB="0"/>
                </a:tc>
                <a:tc>
                  <a:txBody>
                    <a:bodyPr/>
                    <a:lstStyle/>
                    <a:p>
                      <a:pPr algn="ctr" fontAlgn="t"/>
                      <a:r>
                        <a:rPr lang="ru-RU" sz="1100" b="1" i="0" u="none" strike="noStrike" dirty="0">
                          <a:solidFill>
                            <a:srgbClr val="000000"/>
                          </a:solidFill>
                          <a:effectLst/>
                          <a:latin typeface="Arial" panose="020B0604020202020204" pitchFamily="34" charset="0"/>
                          <a:cs typeface="Arial" panose="020B0604020202020204" pitchFamily="34" charset="0"/>
                        </a:rPr>
                        <a:t>Пояснения причин невыполнения плановых значений</a:t>
                      </a:r>
                    </a:p>
                  </a:txBody>
                  <a:tcPr marL="7620" marR="7620" marT="7620" marB="0"/>
                </a:tc>
                <a:extLst>
                  <a:ext uri="{0D108BD9-81ED-4DB2-BD59-A6C34878D82A}">
                    <a16:rowId xmlns:a16="http://schemas.microsoft.com/office/drawing/2014/main" val="4152101153"/>
                  </a:ext>
                </a:extLst>
              </a:tr>
              <a:tr h="160900">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1</a:t>
                      </a:r>
                    </a:p>
                  </a:txBody>
                  <a:tcPr marL="7620" marR="7620" marT="7620" marB="0" anchor="ctr"/>
                </a:tc>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2</a:t>
                      </a:r>
                    </a:p>
                  </a:txBody>
                  <a:tcPr marL="7620" marR="7620" marT="7620" marB="0" anchor="ctr"/>
                </a:tc>
                <a:tc>
                  <a:txBody>
                    <a:bodyPr/>
                    <a:lstStyle/>
                    <a:p>
                      <a:pPr algn="ctr" fontAlgn="ctr"/>
                      <a:r>
                        <a:rPr lang="ru-RU" sz="1100" b="0" i="0" u="none" strike="noStrike" dirty="0">
                          <a:solidFill>
                            <a:srgbClr val="000000"/>
                          </a:solidFill>
                          <a:effectLst/>
                          <a:latin typeface="Arial" panose="020B0604020202020204" pitchFamily="34" charset="0"/>
                          <a:cs typeface="Arial" panose="020B0604020202020204" pitchFamily="34" charset="0"/>
                        </a:rPr>
                        <a:t>3</a:t>
                      </a:r>
                    </a:p>
                  </a:txBody>
                  <a:tcPr marL="7620" marR="7620" marT="7620" marB="0" anchor="ctr"/>
                </a:tc>
                <a:tc>
                  <a:txBody>
                    <a:bodyPr/>
                    <a:lstStyle/>
                    <a:p>
                      <a:pPr algn="ctr" fontAlgn="ctr"/>
                      <a:r>
                        <a:rPr lang="ru-RU" sz="1100" b="0" i="0" u="none" strike="noStrike" dirty="0">
                          <a:solidFill>
                            <a:srgbClr val="000000"/>
                          </a:solidFill>
                          <a:effectLst/>
                          <a:latin typeface="Arial" panose="020B0604020202020204" pitchFamily="34" charset="0"/>
                          <a:cs typeface="Arial" panose="020B0604020202020204" pitchFamily="34" charset="0"/>
                        </a:rPr>
                        <a:t>4</a:t>
                      </a:r>
                    </a:p>
                  </a:txBody>
                  <a:tcPr marL="7620" marR="7620" marT="7620" marB="0" anchor="ctr"/>
                </a:tc>
                <a:tc>
                  <a:txBody>
                    <a:bodyPr/>
                    <a:lstStyle/>
                    <a:p>
                      <a:pPr algn="ctr" fontAlgn="ctr"/>
                      <a:r>
                        <a:rPr lang="ru-RU" sz="1100" b="0" i="0" u="none" strike="noStrike" dirty="0">
                          <a:solidFill>
                            <a:srgbClr val="000000"/>
                          </a:solidFill>
                          <a:effectLst/>
                          <a:latin typeface="Arial" panose="020B0604020202020204" pitchFamily="34" charset="0"/>
                          <a:cs typeface="Arial" panose="020B0604020202020204" pitchFamily="34" charset="0"/>
                        </a:rPr>
                        <a:t>5</a:t>
                      </a:r>
                    </a:p>
                  </a:txBody>
                  <a:tcPr marL="7620" marR="7620" marT="7620" marB="0" anchor="ctr"/>
                </a:tc>
                <a:tc>
                  <a:txBody>
                    <a:bodyPr/>
                    <a:lstStyle/>
                    <a:p>
                      <a:pPr algn="ctr" fontAlgn="ctr"/>
                      <a:r>
                        <a:rPr lang="ru-RU" sz="1100" b="0" i="0" u="none" strike="noStrike" dirty="0">
                          <a:solidFill>
                            <a:srgbClr val="000000"/>
                          </a:solidFill>
                          <a:effectLst/>
                          <a:latin typeface="Arial" panose="020B0604020202020204" pitchFamily="34" charset="0"/>
                          <a:cs typeface="Arial" panose="020B0604020202020204" pitchFamily="34" charset="0"/>
                        </a:rPr>
                        <a:t>6</a:t>
                      </a:r>
                    </a:p>
                  </a:txBody>
                  <a:tcPr marL="7620" marR="7620" marT="7620" marB="0" anchor="ctr"/>
                </a:tc>
                <a:tc>
                  <a:txBody>
                    <a:bodyPr/>
                    <a:lstStyle/>
                    <a:p>
                      <a:pPr algn="ctr" fontAlgn="ctr"/>
                      <a:r>
                        <a:rPr lang="ru-RU" sz="1100" b="0" i="0" u="none" strike="noStrike" dirty="0">
                          <a:solidFill>
                            <a:srgbClr val="000000"/>
                          </a:solidFill>
                          <a:effectLst/>
                          <a:latin typeface="Arial" panose="020B0604020202020204" pitchFamily="34" charset="0"/>
                          <a:cs typeface="Arial" panose="020B0604020202020204" pitchFamily="34" charset="0"/>
                        </a:rPr>
                        <a:t>7</a:t>
                      </a:r>
                    </a:p>
                  </a:txBody>
                  <a:tcPr marL="7620" marR="7620" marT="7620" marB="0" anchor="ctr"/>
                </a:tc>
                <a:extLst>
                  <a:ext uri="{0D108BD9-81ED-4DB2-BD59-A6C34878D82A}">
                    <a16:rowId xmlns:a16="http://schemas.microsoft.com/office/drawing/2014/main" val="420784421"/>
                  </a:ext>
                </a:extLst>
              </a:tr>
              <a:tr h="505829">
                <a:tc>
                  <a:txBody>
                    <a:bodyPr/>
                    <a:lstStyle/>
                    <a:p>
                      <a:pPr algn="ctr" fontAlgn="ctr"/>
                      <a:r>
                        <a:rPr lang="ru-RU" sz="1100" u="none" strike="noStrike">
                          <a:effectLst/>
                          <a:latin typeface="Arial" panose="020B0604020202020204" pitchFamily="34" charset="0"/>
                          <a:cs typeface="Arial" panose="020B0604020202020204" pitchFamily="34" charset="0"/>
                        </a:rPr>
                        <a:t>3</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2335" marR="2335" marT="2335" marB="0" anchor="ctr"/>
                </a:tc>
                <a:tc>
                  <a:txBody>
                    <a:bodyPr/>
                    <a:lstStyle/>
                    <a:p>
                      <a:pPr algn="l" fontAlgn="ctr"/>
                      <a:r>
                        <a:rPr lang="ru-RU" sz="1100" u="none" strike="noStrike" dirty="0">
                          <a:effectLst/>
                          <a:latin typeface="Arial" panose="020B0604020202020204" pitchFamily="34" charset="0"/>
                          <a:cs typeface="Arial" panose="020B0604020202020204" pitchFamily="34" charset="0"/>
                        </a:rPr>
                        <a:t>2024 Обеспеченность населения предприятиями бытового обслуживания</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2335" marR="2335" marT="2335"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раб. мест /на 1000 жителей</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2335" marR="2335" marT="2335"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6,28</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2335" marR="2335" marT="2335"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6,99</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2335" marR="2335" marT="2335"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111,3</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2335" marR="2335" marT="2335" marB="0" anchor="ctr"/>
                </a:tc>
                <a:tc>
                  <a:txBody>
                    <a:bodyPr/>
                    <a:lstStyle/>
                    <a:p>
                      <a:pPr algn="l" fontAlgn="ctr"/>
                      <a:r>
                        <a:rPr lang="ru-RU" sz="900" u="none" strike="noStrike" dirty="0">
                          <a:effectLst/>
                          <a:latin typeface="Arial" panose="020B0604020202020204" pitchFamily="34" charset="0"/>
                          <a:cs typeface="Arial" panose="020B0604020202020204" pitchFamily="34" charset="0"/>
                        </a:rPr>
                        <a:t>Показатель достигнут. На конец 2024 года на территории округа  266 предприятий, оказывающих бытовые услуги на которых трудятся 557 человек.</a:t>
                      </a:r>
                      <a:endParaRPr lang="ru-RU" sz="900" b="0" i="0" u="none" strike="noStrike" dirty="0">
                        <a:solidFill>
                          <a:srgbClr val="000000"/>
                        </a:solidFill>
                        <a:effectLst/>
                        <a:latin typeface="Arial" panose="020B0604020202020204" pitchFamily="34" charset="0"/>
                        <a:cs typeface="Arial" panose="020B0604020202020204" pitchFamily="34" charset="0"/>
                      </a:endParaRPr>
                    </a:p>
                  </a:txBody>
                  <a:tcPr marL="2335" marR="2335" marT="2335" marB="0" anchor="ctr"/>
                </a:tc>
                <a:extLst>
                  <a:ext uri="{0D108BD9-81ED-4DB2-BD59-A6C34878D82A}">
                    <a16:rowId xmlns:a16="http://schemas.microsoft.com/office/drawing/2014/main" val="3330858747"/>
                  </a:ext>
                </a:extLst>
              </a:tr>
              <a:tr h="757672">
                <a:tc>
                  <a:txBody>
                    <a:bodyPr/>
                    <a:lstStyle/>
                    <a:p>
                      <a:pPr algn="ctr" fontAlgn="ctr"/>
                      <a:r>
                        <a:rPr lang="ru-RU" sz="1100" u="none" strike="noStrike">
                          <a:effectLst/>
                          <a:latin typeface="Arial" panose="020B0604020202020204" pitchFamily="34" charset="0"/>
                          <a:cs typeface="Arial" panose="020B0604020202020204" pitchFamily="34" charset="0"/>
                        </a:rPr>
                        <a:t>4</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2335" marR="2335" marT="2335" marB="0" anchor="ctr"/>
                </a:tc>
                <a:tc>
                  <a:txBody>
                    <a:bodyPr/>
                    <a:lstStyle/>
                    <a:p>
                      <a:pPr algn="l" fontAlgn="ctr"/>
                      <a:r>
                        <a:rPr lang="ru-RU" sz="1100" u="none" strike="noStrike" dirty="0">
                          <a:effectLst/>
                          <a:latin typeface="Arial" panose="020B0604020202020204" pitchFamily="34" charset="0"/>
                          <a:cs typeface="Arial" panose="020B0604020202020204" pitchFamily="34" charset="0"/>
                        </a:rPr>
                        <a:t>2024 Объем инвестиций, привлеченных в основной капитал (без учета бюджетных инвестиций), на душу населения</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2335" marR="2335" marT="2335"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Тысяча рублей</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2335" marR="2335" marT="2335"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22,55</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2335" marR="2335" marT="2335"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44,45</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2335" marR="2335" marT="2335"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197,1</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2335" marR="2335" marT="2335" marB="0" anchor="ctr"/>
                </a:tc>
                <a:tc>
                  <a:txBody>
                    <a:bodyPr/>
                    <a:lstStyle/>
                    <a:p>
                      <a:pPr algn="l" fontAlgn="t"/>
                      <a:r>
                        <a:rPr lang="ru-RU" sz="900" u="none" strike="noStrike" dirty="0">
                          <a:effectLst/>
                          <a:latin typeface="Arial" panose="020B0604020202020204" pitchFamily="34" charset="0"/>
                          <a:cs typeface="Arial" panose="020B0604020202020204" pitchFamily="34" charset="0"/>
                        </a:rPr>
                        <a:t>Показатель достигнут. Объем инвестиций, привлеченных в основной капитал (без бюджетных инвестиций) на душу населения за 2024 год: 4 166 258 тыс. руб. - 616 068 тыс. руб. (бюджетные) / 79 874 чел. = 44,45 тыс. руб. на душу населения</a:t>
                      </a:r>
                      <a:endParaRPr lang="ru-RU" sz="900" b="0" i="0" u="none" strike="noStrike" dirty="0">
                        <a:solidFill>
                          <a:srgbClr val="000000"/>
                        </a:solidFill>
                        <a:effectLst/>
                        <a:latin typeface="Arial" panose="020B0604020202020204" pitchFamily="34" charset="0"/>
                        <a:cs typeface="Arial" panose="020B0604020202020204" pitchFamily="34" charset="0"/>
                      </a:endParaRPr>
                    </a:p>
                  </a:txBody>
                  <a:tcPr marL="2335" marR="2335" marT="2335" marB="0"/>
                </a:tc>
                <a:extLst>
                  <a:ext uri="{0D108BD9-81ED-4DB2-BD59-A6C34878D82A}">
                    <a16:rowId xmlns:a16="http://schemas.microsoft.com/office/drawing/2014/main" val="2668236378"/>
                  </a:ext>
                </a:extLst>
              </a:tr>
              <a:tr h="253987">
                <a:tc>
                  <a:txBody>
                    <a:bodyPr/>
                    <a:lstStyle/>
                    <a:p>
                      <a:pPr algn="ctr" fontAlgn="ctr"/>
                      <a:r>
                        <a:rPr lang="ru-RU" sz="1100" u="none" strike="noStrike">
                          <a:effectLst/>
                          <a:latin typeface="Arial" panose="020B0604020202020204" pitchFamily="34" charset="0"/>
                          <a:cs typeface="Arial" panose="020B0604020202020204" pitchFamily="34" charset="0"/>
                        </a:rPr>
                        <a:t>5</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2335" marR="2335" marT="2335" marB="0" anchor="ctr"/>
                </a:tc>
                <a:tc>
                  <a:txBody>
                    <a:bodyPr/>
                    <a:lstStyle/>
                    <a:p>
                      <a:pPr algn="l" fontAlgn="ctr"/>
                      <a:r>
                        <a:rPr lang="ru-RU" sz="1100" u="none" strike="noStrike">
                          <a:effectLst/>
                          <a:latin typeface="Arial" panose="020B0604020202020204" pitchFamily="34" charset="0"/>
                          <a:cs typeface="Arial" panose="020B0604020202020204" pitchFamily="34" charset="0"/>
                        </a:rPr>
                        <a:t>2024 Число субъектов МСП в расчете на 10 тыс. человек населения</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2335" marR="2335" marT="2335"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Единица</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2335" marR="2335" marT="2335"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377,66 </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2335" marR="2335" marT="2335"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392,5</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2335" marR="2335" marT="2335"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103,4</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2335" marR="2335" marT="2335" marB="0" anchor="ctr"/>
                </a:tc>
                <a:tc>
                  <a:txBody>
                    <a:bodyPr/>
                    <a:lstStyle/>
                    <a:p>
                      <a:pPr algn="l" fontAlgn="t"/>
                      <a:r>
                        <a:rPr lang="ru-RU" sz="900" u="none" strike="noStrike" dirty="0">
                          <a:effectLst/>
                          <a:latin typeface="Arial" panose="020B0604020202020204" pitchFamily="34" charset="0"/>
                          <a:cs typeface="Arial" panose="020B0604020202020204" pitchFamily="34" charset="0"/>
                        </a:rPr>
                        <a:t>Показатель достигнут. Число субъектов за 2024 год составило 392,5 ед.</a:t>
                      </a:r>
                      <a:endParaRPr lang="ru-RU" sz="900" b="0" i="0" u="none" strike="noStrike" dirty="0">
                        <a:solidFill>
                          <a:srgbClr val="000000"/>
                        </a:solidFill>
                        <a:effectLst/>
                        <a:latin typeface="Arial" panose="020B0604020202020204" pitchFamily="34" charset="0"/>
                        <a:cs typeface="Arial" panose="020B0604020202020204" pitchFamily="34" charset="0"/>
                      </a:endParaRPr>
                    </a:p>
                  </a:txBody>
                  <a:tcPr marL="2335" marR="2335" marT="2335" marB="0"/>
                </a:tc>
                <a:extLst>
                  <a:ext uri="{0D108BD9-81ED-4DB2-BD59-A6C34878D82A}">
                    <a16:rowId xmlns:a16="http://schemas.microsoft.com/office/drawing/2014/main" val="2781206761"/>
                  </a:ext>
                </a:extLst>
              </a:tr>
              <a:tr h="1135436">
                <a:tc>
                  <a:txBody>
                    <a:bodyPr/>
                    <a:lstStyle/>
                    <a:p>
                      <a:pPr algn="ctr" fontAlgn="ctr"/>
                      <a:r>
                        <a:rPr lang="ru-RU" sz="1100" u="none" strike="noStrike">
                          <a:effectLst/>
                          <a:latin typeface="Arial" panose="020B0604020202020204" pitchFamily="34" charset="0"/>
                          <a:cs typeface="Arial" panose="020B0604020202020204" pitchFamily="34" charset="0"/>
                        </a:rPr>
                        <a:t>6</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2335" marR="2335" marT="2335" marB="0" anchor="ctr"/>
                </a:tc>
                <a:tc>
                  <a:txBody>
                    <a:bodyPr/>
                    <a:lstStyle/>
                    <a:p>
                      <a:pPr algn="l" fontAlgn="ctr"/>
                      <a:r>
                        <a:rPr lang="ru-RU" sz="1100" u="none" strike="noStrike" dirty="0">
                          <a:effectLst/>
                          <a:latin typeface="Arial" panose="020B0604020202020204" pitchFamily="34" charset="0"/>
                          <a:cs typeface="Arial" panose="020B0604020202020204" pitchFamily="34" charset="0"/>
                        </a:rPr>
                        <a:t>2024 Доля обращений по вопросу защиты прав потребителей от общего количества поступивших обращений</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2335" marR="2335" marT="2335"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Процент</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2335" marR="2335" marT="2335"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0,3</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2335" marR="2335" marT="2335"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0,1</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2335" marR="2335" marT="2335"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2335" marR="2335" marT="2335" marB="0" anchor="ctr"/>
                </a:tc>
                <a:tc>
                  <a:txBody>
                    <a:bodyPr/>
                    <a:lstStyle/>
                    <a:p>
                      <a:pPr algn="l" fontAlgn="t"/>
                      <a:r>
                        <a:rPr lang="ru-RU" sz="900" u="none" strike="noStrike" dirty="0">
                          <a:effectLst/>
                          <a:latin typeface="Arial" panose="020B0604020202020204" pitchFamily="34" charset="0"/>
                          <a:cs typeface="Arial" panose="020B0604020202020204" pitchFamily="34" charset="0"/>
                        </a:rPr>
                        <a:t>Показатель достигнут. За 2024 год поступило два обращения по защите прав потребителей (аптека д. Нестерово) и г. Руза, ул. Ульяновская, д.7 (м-н Пятерочка). Сотрудниками администрации проведена беседа с провизором и собственником аптеки. Вопрос был решен положительно, денежные средства возвращены заявителю. Так же возвращена разница за товар в магазине Пятерочка.</a:t>
                      </a:r>
                      <a:endParaRPr lang="ru-RU" sz="900" b="0" i="0" u="none" strike="noStrike" dirty="0">
                        <a:solidFill>
                          <a:srgbClr val="000000"/>
                        </a:solidFill>
                        <a:effectLst/>
                        <a:latin typeface="Arial" panose="020B0604020202020204" pitchFamily="34" charset="0"/>
                        <a:cs typeface="Arial" panose="020B0604020202020204" pitchFamily="34" charset="0"/>
                      </a:endParaRPr>
                    </a:p>
                  </a:txBody>
                  <a:tcPr marL="2335" marR="2335" marT="2335" marB="0"/>
                </a:tc>
                <a:extLst>
                  <a:ext uri="{0D108BD9-81ED-4DB2-BD59-A6C34878D82A}">
                    <a16:rowId xmlns:a16="http://schemas.microsoft.com/office/drawing/2014/main" val="2009097094"/>
                  </a:ext>
                </a:extLst>
              </a:tr>
              <a:tr h="631751">
                <a:tc>
                  <a:txBody>
                    <a:bodyPr/>
                    <a:lstStyle/>
                    <a:p>
                      <a:pPr algn="ctr" fontAlgn="ctr"/>
                      <a:r>
                        <a:rPr lang="ru-RU" sz="1100" u="none" strike="noStrike">
                          <a:effectLst/>
                          <a:latin typeface="Arial" panose="020B0604020202020204" pitchFamily="34" charset="0"/>
                          <a:cs typeface="Arial" panose="020B0604020202020204" pitchFamily="34" charset="0"/>
                        </a:rPr>
                        <a:t>7</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2335" marR="2335" marT="2335" marB="0" anchor="ctr"/>
                </a:tc>
                <a:tc>
                  <a:txBody>
                    <a:bodyPr/>
                    <a:lstStyle/>
                    <a:p>
                      <a:pPr algn="l" fontAlgn="ctr"/>
                      <a:r>
                        <a:rPr lang="ru-RU" sz="1000" u="none" strike="noStrike" dirty="0">
                          <a:effectLst/>
                          <a:latin typeface="Arial" panose="020B0604020202020204" pitchFamily="34" charset="0"/>
                          <a:cs typeface="Arial" panose="020B0604020202020204" pitchFamily="34" charset="0"/>
                        </a:rPr>
                        <a:t>2024 Доля среднесписочной численности работников (без внешних совместителей) малых и средних предприятий в среднесписочной численности работников (без внешних совместителей) всех предприятий и организаций</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2335" marR="2335" marT="2335"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Процент</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2335" marR="2335" marT="2335"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23,5</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2335" marR="2335" marT="2335"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30,3</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2335" marR="2335" marT="2335"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128,9</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2335" marR="2335" marT="2335" marB="0" anchor="ctr"/>
                </a:tc>
                <a:tc>
                  <a:txBody>
                    <a:bodyPr/>
                    <a:lstStyle/>
                    <a:p>
                      <a:pPr algn="l" fontAlgn="t"/>
                      <a:r>
                        <a:rPr lang="ru-RU" sz="900" u="none" strike="noStrike" dirty="0">
                          <a:effectLst/>
                          <a:latin typeface="Arial" panose="020B0604020202020204" pitchFamily="34" charset="0"/>
                          <a:cs typeface="Arial" panose="020B0604020202020204" pitchFamily="34" charset="0"/>
                        </a:rPr>
                        <a:t>             </a:t>
                      </a:r>
                      <a:br>
                        <a:rPr lang="ru-RU" sz="900" u="none" strike="noStrike" dirty="0">
                          <a:effectLst/>
                          <a:latin typeface="Arial" panose="020B0604020202020204" pitchFamily="34" charset="0"/>
                          <a:cs typeface="Arial" panose="020B0604020202020204" pitchFamily="34" charset="0"/>
                        </a:rPr>
                      </a:br>
                      <a:br>
                        <a:rPr lang="ru-RU" sz="900" u="none" strike="noStrike" dirty="0">
                          <a:effectLst/>
                          <a:latin typeface="Arial" panose="020B0604020202020204" pitchFamily="34" charset="0"/>
                          <a:cs typeface="Arial" panose="020B0604020202020204" pitchFamily="34" charset="0"/>
                        </a:rPr>
                      </a:br>
                      <a:r>
                        <a:rPr lang="ru-RU" sz="900" u="none" strike="noStrike" dirty="0">
                          <a:effectLst/>
                          <a:latin typeface="Arial" panose="020B0604020202020204" pitchFamily="34" charset="0"/>
                          <a:cs typeface="Arial" panose="020B0604020202020204" pitchFamily="34" charset="0"/>
                        </a:rPr>
                        <a:t>                Показатель достигнут. </a:t>
                      </a:r>
                      <a:br>
                        <a:rPr lang="ru-RU" sz="900" u="none" strike="noStrike" dirty="0">
                          <a:effectLst/>
                          <a:latin typeface="Arial" panose="020B0604020202020204" pitchFamily="34" charset="0"/>
                          <a:cs typeface="Arial" panose="020B0604020202020204" pitchFamily="34" charset="0"/>
                        </a:rPr>
                      </a:br>
                      <a:br>
                        <a:rPr lang="ru-RU" sz="900" u="none" strike="noStrike" dirty="0">
                          <a:effectLst/>
                          <a:latin typeface="Arial" panose="020B0604020202020204" pitchFamily="34" charset="0"/>
                          <a:cs typeface="Arial" panose="020B0604020202020204" pitchFamily="34" charset="0"/>
                        </a:rPr>
                      </a:br>
                      <a:endParaRPr lang="ru-RU" sz="900" b="0" i="0" u="none" strike="noStrike" dirty="0">
                        <a:solidFill>
                          <a:srgbClr val="000000"/>
                        </a:solidFill>
                        <a:effectLst/>
                        <a:latin typeface="Arial" panose="020B0604020202020204" pitchFamily="34" charset="0"/>
                        <a:cs typeface="Arial" panose="020B0604020202020204" pitchFamily="34" charset="0"/>
                      </a:endParaRPr>
                    </a:p>
                  </a:txBody>
                  <a:tcPr marL="2335" marR="2335" marT="2335" marB="0"/>
                </a:tc>
                <a:extLst>
                  <a:ext uri="{0D108BD9-81ED-4DB2-BD59-A6C34878D82A}">
                    <a16:rowId xmlns:a16="http://schemas.microsoft.com/office/drawing/2014/main" val="2547197541"/>
                  </a:ext>
                </a:extLst>
              </a:tr>
              <a:tr h="339522">
                <a:tc>
                  <a:txBody>
                    <a:bodyPr/>
                    <a:lstStyle/>
                    <a:p>
                      <a:pPr algn="ctr" fontAlgn="ctr"/>
                      <a:r>
                        <a:rPr lang="ru-RU" sz="1100" u="none" strike="noStrike">
                          <a:effectLst/>
                          <a:latin typeface="Arial" panose="020B0604020202020204" pitchFamily="34" charset="0"/>
                          <a:cs typeface="Arial" panose="020B0604020202020204" pitchFamily="34" charset="0"/>
                        </a:rPr>
                        <a:t>8</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2335" marR="2335" marT="2335" marB="0" anchor="ctr"/>
                </a:tc>
                <a:tc>
                  <a:txBody>
                    <a:bodyPr/>
                    <a:lstStyle/>
                    <a:p>
                      <a:pPr algn="l" fontAlgn="ctr"/>
                      <a:r>
                        <a:rPr lang="ru-RU" sz="1000" u="none" strike="noStrike" dirty="0">
                          <a:effectLst/>
                          <a:latin typeface="Arial" panose="020B0604020202020204" pitchFamily="34" charset="0"/>
                          <a:cs typeface="Arial" panose="020B0604020202020204" pitchFamily="34" charset="0"/>
                        </a:rPr>
                        <a:t>2024 Увеличение среднемесячной заработной платы работников организаций, не относящихся к субъектам малого предпринимательства</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2335" marR="2335" marT="2335"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Процент</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2335" marR="2335" marT="2335"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115,5</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2335" marR="2335" marT="2335"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117,9</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2335" marR="2335" marT="2335"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102,1</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2335" marR="2335" marT="2335" marB="0" anchor="ctr"/>
                </a:tc>
                <a:tc>
                  <a:txBody>
                    <a:bodyPr/>
                    <a:lstStyle/>
                    <a:p>
                      <a:pPr algn="l" fontAlgn="ctr"/>
                      <a:r>
                        <a:rPr lang="ru-RU" sz="900" u="none" strike="noStrike" dirty="0">
                          <a:effectLst/>
                          <a:latin typeface="Arial" panose="020B0604020202020204" pitchFamily="34" charset="0"/>
                          <a:cs typeface="Arial" panose="020B0604020202020204" pitchFamily="34" charset="0"/>
                        </a:rPr>
                        <a:t>                 Показатель достигнут.</a:t>
                      </a:r>
                      <a:br>
                        <a:rPr lang="ru-RU" sz="900" u="none" strike="noStrike" dirty="0">
                          <a:effectLst/>
                          <a:latin typeface="Arial" panose="020B0604020202020204" pitchFamily="34" charset="0"/>
                          <a:cs typeface="Arial" panose="020B0604020202020204" pitchFamily="34" charset="0"/>
                        </a:rPr>
                      </a:br>
                      <a:endParaRPr lang="ru-RU" sz="900" b="0" i="0" u="none" strike="noStrike" dirty="0">
                        <a:solidFill>
                          <a:srgbClr val="000000"/>
                        </a:solidFill>
                        <a:effectLst/>
                        <a:latin typeface="Arial" panose="020B0604020202020204" pitchFamily="34" charset="0"/>
                        <a:cs typeface="Arial" panose="020B0604020202020204" pitchFamily="34" charset="0"/>
                      </a:endParaRPr>
                    </a:p>
                  </a:txBody>
                  <a:tcPr marL="2335" marR="2335" marT="2335" marB="0" anchor="ctr"/>
                </a:tc>
                <a:extLst>
                  <a:ext uri="{0D108BD9-81ED-4DB2-BD59-A6C34878D82A}">
                    <a16:rowId xmlns:a16="http://schemas.microsoft.com/office/drawing/2014/main" val="1948885417"/>
                  </a:ext>
                </a:extLst>
              </a:tr>
              <a:tr h="631751">
                <a:tc>
                  <a:txBody>
                    <a:bodyPr/>
                    <a:lstStyle/>
                    <a:p>
                      <a:pPr algn="ctr" fontAlgn="ctr"/>
                      <a:r>
                        <a:rPr lang="ru-RU" sz="1100" u="none" strike="noStrike">
                          <a:effectLst/>
                          <a:latin typeface="Arial" panose="020B0604020202020204" pitchFamily="34" charset="0"/>
                          <a:cs typeface="Arial" panose="020B0604020202020204" pitchFamily="34" charset="0"/>
                        </a:rPr>
                        <a:t>9</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2335" marR="2335" marT="2335" marB="0" anchor="ctr"/>
                </a:tc>
                <a:tc>
                  <a:txBody>
                    <a:bodyPr/>
                    <a:lstStyle/>
                    <a:p>
                      <a:pPr algn="l" fontAlgn="ctr"/>
                      <a:r>
                        <a:rPr lang="ru-RU" sz="1100" u="none" strike="noStrike">
                          <a:effectLst/>
                          <a:latin typeface="Arial" panose="020B0604020202020204" pitchFamily="34" charset="0"/>
                          <a:cs typeface="Arial" panose="020B0604020202020204" pitchFamily="34" charset="0"/>
                        </a:rPr>
                        <a:t>2024 Обеспеченность населения предприятиями общественного питания</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2335" marR="2335" marT="2335"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Пос. мест /на 1000 жите­лей</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2335" marR="2335" marT="2335"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44,89</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2335" marR="2335" marT="2335"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44,63 </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2335" marR="2335" marT="2335"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99,4</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2335" marR="2335" marT="2335" marB="0" anchor="ctr"/>
                </a:tc>
                <a:tc>
                  <a:txBody>
                    <a:bodyPr/>
                    <a:lstStyle/>
                    <a:p>
                      <a:pPr algn="l" fontAlgn="ctr"/>
                      <a:r>
                        <a:rPr lang="ru-RU" sz="900" u="none" strike="noStrike" dirty="0">
                          <a:effectLst/>
                          <a:latin typeface="Arial" panose="020B0604020202020204" pitchFamily="34" charset="0"/>
                          <a:cs typeface="Arial" panose="020B0604020202020204" pitchFamily="34" charset="0"/>
                        </a:rPr>
                        <a:t>По итоговым годовым отчётам, предоставляемым в Минсельхоз (срок сдачи 20.12. 2024 года) на территории округа открыто 88 предприятий общественного питания. На данных предприятиях создано 3557 посадочных мест.</a:t>
                      </a:r>
                      <a:endParaRPr lang="ru-RU" sz="900" b="0" i="0" u="none" strike="noStrike" dirty="0">
                        <a:solidFill>
                          <a:srgbClr val="000000"/>
                        </a:solidFill>
                        <a:effectLst/>
                        <a:latin typeface="Arial" panose="020B0604020202020204" pitchFamily="34" charset="0"/>
                        <a:cs typeface="Arial" panose="020B0604020202020204" pitchFamily="34" charset="0"/>
                      </a:endParaRPr>
                    </a:p>
                  </a:txBody>
                  <a:tcPr marL="2335" marR="2335" marT="2335" marB="0" anchor="ctr"/>
                </a:tc>
                <a:extLst>
                  <a:ext uri="{0D108BD9-81ED-4DB2-BD59-A6C34878D82A}">
                    <a16:rowId xmlns:a16="http://schemas.microsoft.com/office/drawing/2014/main" val="1482844279"/>
                  </a:ext>
                </a:extLst>
              </a:tr>
              <a:tr h="1387279">
                <a:tc>
                  <a:txBody>
                    <a:bodyPr/>
                    <a:lstStyle/>
                    <a:p>
                      <a:pPr algn="ctr" fontAlgn="ctr"/>
                      <a:r>
                        <a:rPr lang="ru-RU" sz="1100" u="none" strike="noStrike">
                          <a:effectLst/>
                          <a:latin typeface="Arial" panose="020B0604020202020204" pitchFamily="34" charset="0"/>
                          <a:cs typeface="Arial" panose="020B0604020202020204" pitchFamily="34" charset="0"/>
                        </a:rPr>
                        <a:t>10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2335" marR="2335" marT="2335" marB="0" anchor="ctr"/>
                </a:tc>
                <a:tc>
                  <a:txBody>
                    <a:bodyPr/>
                    <a:lstStyle/>
                    <a:p>
                      <a:pPr algn="l" fontAlgn="ctr"/>
                      <a:r>
                        <a:rPr lang="ru-RU" sz="1100" u="none" strike="noStrike">
                          <a:effectLst/>
                          <a:latin typeface="Arial" panose="020B0604020202020204" pitchFamily="34" charset="0"/>
                          <a:cs typeface="Arial" panose="020B0604020202020204" pitchFamily="34" charset="0"/>
                        </a:rPr>
                        <a:t>2024 Индекс совокупной результативности реализации мероприятий, направленных на развитие конкуренции</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2335" marR="2335" marT="2335"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Единица</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2335" marR="2335" marT="2335"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1</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2335" marR="2335" marT="2335"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0,9</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2335" marR="2335" marT="2335"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90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2335" marR="2335" marT="2335" marB="0" anchor="ctr"/>
                </a:tc>
                <a:tc>
                  <a:txBody>
                    <a:bodyPr/>
                    <a:lstStyle/>
                    <a:p>
                      <a:pPr algn="l" fontAlgn="t"/>
                      <a:r>
                        <a:rPr lang="ru-RU" sz="900" u="none" strike="noStrike" dirty="0">
                          <a:effectLst/>
                          <a:latin typeface="Arial" panose="020B0604020202020204" pitchFamily="34" charset="0"/>
                          <a:cs typeface="Arial" panose="020B0604020202020204" pitchFamily="34" charset="0"/>
                        </a:rPr>
                        <a:t>Не достигнуто плановое значение по показателю среднее количество участников закупок. При плане - 4,5 достигнуто 3,6. В целях решения данной проблемы проводятся следующие мероприятия:</a:t>
                      </a:r>
                      <a:br>
                        <a:rPr lang="ru-RU" sz="900" u="none" strike="noStrike" dirty="0">
                          <a:effectLst/>
                          <a:latin typeface="Arial" panose="020B0604020202020204" pitchFamily="34" charset="0"/>
                          <a:cs typeface="Arial" panose="020B0604020202020204" pitchFamily="34" charset="0"/>
                        </a:rPr>
                      </a:br>
                      <a:r>
                        <a:rPr lang="ru-RU" sz="900" u="none" strike="noStrike" dirty="0">
                          <a:effectLst/>
                          <a:latin typeface="Arial" panose="020B0604020202020204" pitchFamily="34" charset="0"/>
                          <a:cs typeface="Arial" panose="020B0604020202020204" pitchFamily="34" charset="0"/>
                        </a:rPr>
                        <a:t>- проводятся совместные аукционы;</a:t>
                      </a:r>
                      <a:br>
                        <a:rPr lang="ru-RU" sz="900" u="none" strike="noStrike" dirty="0">
                          <a:effectLst/>
                          <a:latin typeface="Arial" panose="020B0604020202020204" pitchFamily="34" charset="0"/>
                          <a:cs typeface="Arial" panose="020B0604020202020204" pitchFamily="34" charset="0"/>
                        </a:rPr>
                      </a:br>
                      <a:r>
                        <a:rPr lang="ru-RU" sz="900" u="none" strike="noStrike" dirty="0">
                          <a:effectLst/>
                          <a:latin typeface="Arial" panose="020B0604020202020204" pitchFamily="34" charset="0"/>
                          <a:cs typeface="Arial" panose="020B0604020202020204" pitchFamily="34" charset="0"/>
                        </a:rPr>
                        <a:t>- проводятся централизованные закупки в рамках одного заказчика, в целях увеличения начальной (максимально) цены закупки; </a:t>
                      </a:r>
                      <a:br>
                        <a:rPr lang="ru-RU" sz="900" u="none" strike="noStrike" dirty="0">
                          <a:effectLst/>
                          <a:latin typeface="Arial" panose="020B0604020202020204" pitchFamily="34" charset="0"/>
                          <a:cs typeface="Arial" panose="020B0604020202020204" pitchFamily="34" charset="0"/>
                        </a:rPr>
                      </a:br>
                      <a:r>
                        <a:rPr lang="ru-RU" sz="900" u="none" strike="noStrike" dirty="0">
                          <a:effectLst/>
                          <a:latin typeface="Arial" panose="020B0604020202020204" pitchFamily="34" charset="0"/>
                          <a:cs typeface="Arial" panose="020B0604020202020204" pitchFamily="34" charset="0"/>
                        </a:rPr>
                        <a:t>- осуществляется приглашение всем заинтересованным лицам принять участие в торгах посредством функционала ЭТП «РТС-тендер».</a:t>
                      </a:r>
                      <a:endParaRPr lang="ru-RU" sz="900" b="0" i="0" u="none" strike="noStrike" dirty="0">
                        <a:solidFill>
                          <a:srgbClr val="000000"/>
                        </a:solidFill>
                        <a:effectLst/>
                        <a:latin typeface="Arial" panose="020B0604020202020204" pitchFamily="34" charset="0"/>
                        <a:cs typeface="Arial" panose="020B0604020202020204" pitchFamily="34" charset="0"/>
                      </a:endParaRPr>
                    </a:p>
                  </a:txBody>
                  <a:tcPr marL="2335" marR="2335" marT="2335" marB="0"/>
                </a:tc>
                <a:extLst>
                  <a:ext uri="{0D108BD9-81ED-4DB2-BD59-A6C34878D82A}">
                    <a16:rowId xmlns:a16="http://schemas.microsoft.com/office/drawing/2014/main" val="187141236"/>
                  </a:ext>
                </a:extLst>
              </a:tr>
            </a:tbl>
          </a:graphicData>
        </a:graphic>
      </p:graphicFrame>
    </p:spTree>
    <p:extLst>
      <p:ext uri="{BB962C8B-B14F-4D97-AF65-F5344CB8AC3E}">
        <p14:creationId xmlns:p14="http://schemas.microsoft.com/office/powerpoint/2010/main" val="37604366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78C0EE0F-574D-1146-7893-DA06A52A3299}"/>
              </a:ext>
            </a:extLst>
          </p:cNvPr>
          <p:cNvGraphicFramePr>
            <a:graphicFrameLocks noGrp="1"/>
          </p:cNvGraphicFramePr>
          <p:nvPr>
            <p:extLst>
              <p:ext uri="{D42A27DB-BD31-4B8C-83A1-F6EECF244321}">
                <p14:modId xmlns:p14="http://schemas.microsoft.com/office/powerpoint/2010/main" val="2740471593"/>
              </p:ext>
            </p:extLst>
          </p:nvPr>
        </p:nvGraphicFramePr>
        <p:xfrm>
          <a:off x="343711" y="272374"/>
          <a:ext cx="11491609" cy="6567113"/>
        </p:xfrm>
        <a:graphic>
          <a:graphicData uri="http://schemas.openxmlformats.org/drawingml/2006/table">
            <a:tbl>
              <a:tblPr>
                <a:tableStyleId>{5C22544A-7EE6-4342-B048-85BDC9FD1C3A}</a:tableStyleId>
              </a:tblPr>
              <a:tblGrid>
                <a:gridCol w="439073">
                  <a:extLst>
                    <a:ext uri="{9D8B030D-6E8A-4147-A177-3AD203B41FA5}">
                      <a16:colId xmlns:a16="http://schemas.microsoft.com/office/drawing/2014/main" val="2834265920"/>
                    </a:ext>
                  </a:extLst>
                </a:gridCol>
                <a:gridCol w="4526998">
                  <a:extLst>
                    <a:ext uri="{9D8B030D-6E8A-4147-A177-3AD203B41FA5}">
                      <a16:colId xmlns:a16="http://schemas.microsoft.com/office/drawing/2014/main" val="1475948540"/>
                    </a:ext>
                  </a:extLst>
                </a:gridCol>
                <a:gridCol w="787303">
                  <a:extLst>
                    <a:ext uri="{9D8B030D-6E8A-4147-A177-3AD203B41FA5}">
                      <a16:colId xmlns:a16="http://schemas.microsoft.com/office/drawing/2014/main" val="3022516078"/>
                    </a:ext>
                  </a:extLst>
                </a:gridCol>
                <a:gridCol w="953849">
                  <a:extLst>
                    <a:ext uri="{9D8B030D-6E8A-4147-A177-3AD203B41FA5}">
                      <a16:colId xmlns:a16="http://schemas.microsoft.com/office/drawing/2014/main" val="1170184656"/>
                    </a:ext>
                  </a:extLst>
                </a:gridCol>
                <a:gridCol w="953849">
                  <a:extLst>
                    <a:ext uri="{9D8B030D-6E8A-4147-A177-3AD203B41FA5}">
                      <a16:colId xmlns:a16="http://schemas.microsoft.com/office/drawing/2014/main" val="3741683918"/>
                    </a:ext>
                  </a:extLst>
                </a:gridCol>
                <a:gridCol w="938709">
                  <a:extLst>
                    <a:ext uri="{9D8B030D-6E8A-4147-A177-3AD203B41FA5}">
                      <a16:colId xmlns:a16="http://schemas.microsoft.com/office/drawing/2014/main" val="2210547020"/>
                    </a:ext>
                  </a:extLst>
                </a:gridCol>
                <a:gridCol w="2891828">
                  <a:extLst>
                    <a:ext uri="{9D8B030D-6E8A-4147-A177-3AD203B41FA5}">
                      <a16:colId xmlns:a16="http://schemas.microsoft.com/office/drawing/2014/main" val="2570240884"/>
                    </a:ext>
                  </a:extLst>
                </a:gridCol>
              </a:tblGrid>
              <a:tr h="739889">
                <a:tc>
                  <a:txBody>
                    <a:bodyPr/>
                    <a:lstStyle/>
                    <a:p>
                      <a:pPr algn="ctr" fontAlgn="ctr"/>
                      <a:r>
                        <a:rPr lang="ru-RU" sz="1100" b="1" i="0" u="none" strike="noStrike" dirty="0">
                          <a:solidFill>
                            <a:srgbClr val="000000"/>
                          </a:solidFill>
                          <a:effectLst/>
                          <a:latin typeface="Arial" panose="020B0604020202020204" pitchFamily="34" charset="0"/>
                          <a:cs typeface="Arial" panose="020B0604020202020204" pitchFamily="34" charset="0"/>
                        </a:rPr>
                        <a:t>№ п/п</a:t>
                      </a:r>
                    </a:p>
                  </a:txBody>
                  <a:tcPr marL="7620" marR="7620" marT="7620" marB="0" anchor="ctr"/>
                </a:tc>
                <a:tc>
                  <a:txBody>
                    <a:bodyPr/>
                    <a:lstStyle/>
                    <a:p>
                      <a:pPr algn="ctr" fontAlgn="ctr"/>
                      <a:r>
                        <a:rPr lang="ru-RU" sz="1100" b="1" i="0" u="none" strike="noStrike" dirty="0">
                          <a:solidFill>
                            <a:srgbClr val="000000"/>
                          </a:solidFill>
                          <a:effectLst/>
                          <a:latin typeface="Arial" panose="020B0604020202020204" pitchFamily="34" charset="0"/>
                          <a:cs typeface="Arial" panose="020B0604020202020204" pitchFamily="34" charset="0"/>
                        </a:rPr>
                        <a:t>Показатели муниципальных программ</a:t>
                      </a:r>
                    </a:p>
                  </a:txBody>
                  <a:tcPr marL="7620" marR="7620" marT="7620" marB="0" anchor="ctr"/>
                </a:tc>
                <a:tc>
                  <a:txBody>
                    <a:bodyPr/>
                    <a:lstStyle/>
                    <a:p>
                      <a:pPr algn="ctr" fontAlgn="ctr"/>
                      <a:r>
                        <a:rPr lang="ru-RU" sz="1100" b="1" i="0" u="none" strike="noStrike" dirty="0">
                          <a:solidFill>
                            <a:srgbClr val="000000"/>
                          </a:solidFill>
                          <a:effectLst/>
                          <a:latin typeface="Arial" panose="020B0604020202020204" pitchFamily="34" charset="0"/>
                          <a:cs typeface="Arial" panose="020B0604020202020204" pitchFamily="34" charset="0"/>
                        </a:rPr>
                        <a:t>Единица измерения</a:t>
                      </a:r>
                    </a:p>
                  </a:txBody>
                  <a:tcPr marL="7620" marR="7620" marT="7620" marB="0" anchor="ctr"/>
                </a:tc>
                <a:tc>
                  <a:txBody>
                    <a:bodyPr/>
                    <a:lstStyle/>
                    <a:p>
                      <a:pPr algn="ctr" fontAlgn="t"/>
                      <a:r>
                        <a:rPr lang="ru-RU" sz="1100" b="1" i="0" u="none" strike="noStrike" dirty="0">
                          <a:solidFill>
                            <a:srgbClr val="000000"/>
                          </a:solidFill>
                          <a:effectLst/>
                          <a:latin typeface="Arial" panose="020B0604020202020204" pitchFamily="34" charset="0"/>
                          <a:cs typeface="Arial" panose="020B0604020202020204" pitchFamily="34" charset="0"/>
                        </a:rPr>
                        <a:t>Планируемое значение показателя                           на 2024 год</a:t>
                      </a:r>
                    </a:p>
                  </a:txBody>
                  <a:tcPr marL="7620" marR="7620" marT="7620" marB="0"/>
                </a:tc>
                <a:tc>
                  <a:txBody>
                    <a:bodyPr/>
                    <a:lstStyle/>
                    <a:p>
                      <a:pPr algn="ctr" fontAlgn="t"/>
                      <a:r>
                        <a:rPr lang="ru-RU" sz="1100" b="1" i="0" u="none" strike="noStrike" dirty="0">
                          <a:solidFill>
                            <a:srgbClr val="000000"/>
                          </a:solidFill>
                          <a:effectLst/>
                          <a:latin typeface="Arial" panose="020B0604020202020204" pitchFamily="34" charset="0"/>
                          <a:cs typeface="Arial" panose="020B0604020202020204" pitchFamily="34" charset="0"/>
                        </a:rPr>
                        <a:t>Достигнутое значение показателя </a:t>
                      </a:r>
                      <a:br>
                        <a:rPr lang="ru-RU" sz="1100" b="1" i="0" u="none" strike="noStrike" dirty="0">
                          <a:solidFill>
                            <a:srgbClr val="000000"/>
                          </a:solidFill>
                          <a:effectLst/>
                          <a:latin typeface="Arial" panose="020B0604020202020204" pitchFamily="34" charset="0"/>
                          <a:cs typeface="Arial" panose="020B0604020202020204" pitchFamily="34" charset="0"/>
                        </a:rPr>
                      </a:br>
                      <a:r>
                        <a:rPr lang="ru-RU" sz="1100" b="1" i="0" u="none" strike="noStrike" dirty="0">
                          <a:solidFill>
                            <a:srgbClr val="000000"/>
                          </a:solidFill>
                          <a:effectLst/>
                          <a:latin typeface="Arial" panose="020B0604020202020204" pitchFamily="34" charset="0"/>
                          <a:cs typeface="Arial" panose="020B0604020202020204" pitchFamily="34" charset="0"/>
                        </a:rPr>
                        <a:t>за 2024 год</a:t>
                      </a:r>
                    </a:p>
                  </a:txBody>
                  <a:tcPr marL="7620" marR="7620" marT="7620" marB="0"/>
                </a:tc>
                <a:tc>
                  <a:txBody>
                    <a:bodyPr/>
                    <a:lstStyle/>
                    <a:p>
                      <a:pPr algn="ctr" fontAlgn="t"/>
                      <a:r>
                        <a:rPr lang="ru-RU" sz="1100" b="1" i="0" u="none" strike="noStrike" dirty="0">
                          <a:solidFill>
                            <a:srgbClr val="000000"/>
                          </a:solidFill>
                          <a:effectLst/>
                          <a:latin typeface="Arial" panose="020B0604020202020204" pitchFamily="34" charset="0"/>
                          <a:cs typeface="Arial" panose="020B0604020202020204" pitchFamily="34" charset="0"/>
                        </a:rPr>
                        <a:t>% исполнения планируемого значения</a:t>
                      </a:r>
                    </a:p>
                  </a:txBody>
                  <a:tcPr marL="7620" marR="7620" marT="7620" marB="0"/>
                </a:tc>
                <a:tc>
                  <a:txBody>
                    <a:bodyPr/>
                    <a:lstStyle/>
                    <a:p>
                      <a:pPr algn="ctr" fontAlgn="t"/>
                      <a:r>
                        <a:rPr lang="ru-RU" sz="1100" b="1" i="0" u="none" strike="noStrike" dirty="0">
                          <a:solidFill>
                            <a:srgbClr val="000000"/>
                          </a:solidFill>
                          <a:effectLst/>
                          <a:latin typeface="Arial" panose="020B0604020202020204" pitchFamily="34" charset="0"/>
                          <a:cs typeface="Arial" panose="020B0604020202020204" pitchFamily="34" charset="0"/>
                        </a:rPr>
                        <a:t>Пояснения причин невыполнения плановых значений</a:t>
                      </a:r>
                    </a:p>
                  </a:txBody>
                  <a:tcPr marL="7620" marR="7620" marT="7620" marB="0"/>
                </a:tc>
                <a:extLst>
                  <a:ext uri="{0D108BD9-81ED-4DB2-BD59-A6C34878D82A}">
                    <a16:rowId xmlns:a16="http://schemas.microsoft.com/office/drawing/2014/main" val="1074133608"/>
                  </a:ext>
                </a:extLst>
              </a:tr>
              <a:tr h="261608">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1</a:t>
                      </a:r>
                    </a:p>
                  </a:txBody>
                  <a:tcPr marL="7620" marR="7620" marT="7620" marB="0" anchor="ctr"/>
                </a:tc>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2</a:t>
                      </a:r>
                    </a:p>
                  </a:txBody>
                  <a:tcPr marL="7620" marR="7620" marT="7620" marB="0" anchor="ctr"/>
                </a:tc>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3</a:t>
                      </a:r>
                    </a:p>
                  </a:txBody>
                  <a:tcPr marL="7620" marR="7620" marT="7620" marB="0" anchor="ctr"/>
                </a:tc>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tc>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5</a:t>
                      </a:r>
                    </a:p>
                  </a:txBody>
                  <a:tcPr marL="7620" marR="7620" marT="7620" marB="0" anchor="ctr"/>
                </a:tc>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6</a:t>
                      </a:r>
                    </a:p>
                  </a:txBody>
                  <a:tcPr marL="7620" marR="7620" marT="7620" marB="0" anchor="ctr"/>
                </a:tc>
                <a:tc>
                  <a:txBody>
                    <a:bodyPr/>
                    <a:lstStyle/>
                    <a:p>
                      <a:pPr algn="ctr" fontAlgn="ctr"/>
                      <a:r>
                        <a:rPr lang="ru-RU" sz="1100" b="0" i="0" u="none" strike="noStrike" dirty="0">
                          <a:solidFill>
                            <a:srgbClr val="000000"/>
                          </a:solidFill>
                          <a:effectLst/>
                          <a:latin typeface="Arial" panose="020B0604020202020204" pitchFamily="34" charset="0"/>
                          <a:cs typeface="Arial" panose="020B0604020202020204" pitchFamily="34" charset="0"/>
                        </a:rPr>
                        <a:t>7</a:t>
                      </a:r>
                    </a:p>
                  </a:txBody>
                  <a:tcPr marL="7620" marR="7620" marT="7620" marB="0" anchor="ctr"/>
                </a:tc>
                <a:extLst>
                  <a:ext uri="{0D108BD9-81ED-4DB2-BD59-A6C34878D82A}">
                    <a16:rowId xmlns:a16="http://schemas.microsoft.com/office/drawing/2014/main" val="1861770246"/>
                  </a:ext>
                </a:extLst>
              </a:tr>
              <a:tr h="1140933">
                <a:tc>
                  <a:txBody>
                    <a:bodyPr/>
                    <a:lstStyle/>
                    <a:p>
                      <a:pPr algn="ctr" fontAlgn="ctr"/>
                      <a:r>
                        <a:rPr lang="ru-RU" sz="1100" u="none" strike="noStrike">
                          <a:effectLst/>
                          <a:latin typeface="Arial" panose="020B0604020202020204" pitchFamily="34" charset="0"/>
                          <a:cs typeface="Arial" panose="020B0604020202020204" pitchFamily="34" charset="0"/>
                        </a:rPr>
                        <a:t>11</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4288" marR="4288" marT="4288" marB="0" anchor="ctr"/>
                </a:tc>
                <a:tc>
                  <a:txBody>
                    <a:bodyPr/>
                    <a:lstStyle/>
                    <a:p>
                      <a:pPr algn="l" fontAlgn="ctr"/>
                      <a:r>
                        <a:rPr lang="ru-RU" sz="1100" u="none" strike="noStrike" dirty="0">
                          <a:effectLst/>
                          <a:latin typeface="Arial" panose="020B0604020202020204" pitchFamily="34" charset="0"/>
                          <a:cs typeface="Arial" panose="020B0604020202020204" pitchFamily="34" charset="0"/>
                        </a:rPr>
                        <a:t>2024 Обеспеченность населения площадью торговых объектов</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4288" marR="4288" marT="4288"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Кв. м. /на 1000 жителей</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4288" marR="4288" marT="4288"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1120,3</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4288" marR="4288" marT="4288"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1116,74</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4288" marR="4288" marT="4288"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99,7</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4288" marR="4288" marT="4288" marB="0" anchor="ctr"/>
                </a:tc>
                <a:tc>
                  <a:txBody>
                    <a:bodyPr/>
                    <a:lstStyle/>
                    <a:p>
                      <a:pPr algn="l" fontAlgn="t"/>
                      <a:r>
                        <a:rPr lang="ru-RU" sz="1000" u="none" strike="noStrike" dirty="0">
                          <a:effectLst/>
                          <a:latin typeface="Arial" panose="020B0604020202020204" pitchFamily="34" charset="0"/>
                          <a:cs typeface="Arial" panose="020B0604020202020204" pitchFamily="34" charset="0"/>
                        </a:rPr>
                        <a:t>По итоговым отчётным формам, предоставляемые в Минсельхоз до 20.12.2024, в округе работает 692 объекта торговли с общей площадью 88997,5 кв.м. (На начало 2024 года на территории округа работало 689 предприятий торговли с площадью 83896,0 кв.м. За год открылось 38 объектов розничной торговли с общей площадью 7737,7 кв. м, закрылось 35 магазинов с площадью 2636,3 кв. м.) </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4288" marR="4288" marT="4288" marB="0"/>
                </a:tc>
                <a:extLst>
                  <a:ext uri="{0D108BD9-81ED-4DB2-BD59-A6C34878D82A}">
                    <a16:rowId xmlns:a16="http://schemas.microsoft.com/office/drawing/2014/main" val="3563247980"/>
                  </a:ext>
                </a:extLst>
              </a:tr>
              <a:tr h="1219856">
                <a:tc>
                  <a:txBody>
                    <a:bodyPr/>
                    <a:lstStyle/>
                    <a:p>
                      <a:pPr algn="ctr" fontAlgn="ctr"/>
                      <a:r>
                        <a:rPr lang="ru-RU" sz="1100" u="none" strike="noStrike">
                          <a:effectLst/>
                          <a:latin typeface="Arial" panose="020B0604020202020204" pitchFamily="34" charset="0"/>
                          <a:cs typeface="Arial" panose="020B0604020202020204" pitchFamily="34" charset="0"/>
                        </a:rPr>
                        <a:t>12</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4288" marR="4288" marT="4288" marB="0" anchor="ctr"/>
                </a:tc>
                <a:tc>
                  <a:txBody>
                    <a:bodyPr/>
                    <a:lstStyle/>
                    <a:p>
                      <a:pPr algn="l" fontAlgn="ctr"/>
                      <a:r>
                        <a:rPr lang="ru-RU" sz="1100" u="none" strike="noStrike" dirty="0">
                          <a:effectLst/>
                          <a:latin typeface="Arial" panose="020B0604020202020204" pitchFamily="34" charset="0"/>
                          <a:cs typeface="Arial" panose="020B0604020202020204" pitchFamily="34" charset="0"/>
                        </a:rPr>
                        <a:t>Количество объектов недвижимого имущества, предоставленных субъектам малого и среднего предпринимательства и физическим лицам, не являющимся индивидуальными предпринимателями и применяющим специальный налоговый режим «налог на профессиональный доход» в рамках оказания имущественной поддержи и (или) предоставления муниципальной преференции для поддержки субъектов малого и среднего предпринимательства</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4288" marR="4288" marT="4288"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Единица</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4288" marR="4288" marT="4288"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6</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4288" marR="4288" marT="4288"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4288" marR="4288" marT="4288"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16,7</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4288" marR="4288" marT="4288" marB="0" anchor="ctr"/>
                </a:tc>
                <a:tc>
                  <a:txBody>
                    <a:bodyPr/>
                    <a:lstStyle/>
                    <a:p>
                      <a:pPr algn="l" fontAlgn="ctr"/>
                      <a:r>
                        <a:rPr lang="ru-RU" sz="1000" u="none" strike="noStrike" dirty="0">
                          <a:effectLst/>
                          <a:latin typeface="Arial" panose="020B0604020202020204" pitchFamily="34" charset="0"/>
                          <a:cs typeface="Arial" panose="020B0604020202020204" pitchFamily="34" charset="0"/>
                        </a:rPr>
                        <a:t>Большая часть муниципальных помещений –подвальные. Несмотря на то, что отделом муниципальной собственности на сайте Администрации округа регулярно размещается информация о свободных помещениях для ведения бизнеса, желающие отсутствуют. В 2024 году с самозанятым заключен один договор.</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4288" marR="4288" marT="4288" marB="0" anchor="ctr"/>
                </a:tc>
                <a:extLst>
                  <a:ext uri="{0D108BD9-81ED-4DB2-BD59-A6C34878D82A}">
                    <a16:rowId xmlns:a16="http://schemas.microsoft.com/office/drawing/2014/main" val="439687303"/>
                  </a:ext>
                </a:extLst>
              </a:tr>
              <a:tr h="1393487">
                <a:tc>
                  <a:txBody>
                    <a:bodyPr/>
                    <a:lstStyle/>
                    <a:p>
                      <a:pPr algn="ctr" fontAlgn="ctr"/>
                      <a:r>
                        <a:rPr lang="ru-RU" sz="1100" u="none" strike="noStrike">
                          <a:effectLst/>
                          <a:latin typeface="Arial" panose="020B0604020202020204" pitchFamily="34" charset="0"/>
                          <a:cs typeface="Arial" panose="020B0604020202020204" pitchFamily="34" charset="0"/>
                        </a:rPr>
                        <a:t>13</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4288" marR="4288" marT="4288" marB="0" anchor="ctr"/>
                </a:tc>
                <a:tc>
                  <a:txBody>
                    <a:bodyPr/>
                    <a:lstStyle/>
                    <a:p>
                      <a:pPr algn="l" fontAlgn="ctr"/>
                      <a:r>
                        <a:rPr lang="ru-RU" sz="1100" u="none" strike="noStrike" dirty="0">
                          <a:effectLst/>
                          <a:latin typeface="Arial" panose="020B0604020202020204" pitchFamily="34" charset="0"/>
                          <a:cs typeface="Arial" panose="020B0604020202020204" pitchFamily="34" charset="0"/>
                        </a:rPr>
                        <a:t>Количество заключенных договоров с субъектами малого и среднего предпринимательства для размещения нестационарных торговых объектов на территории парков культуры и отдыха Московской области без проведения торгов на льготных условиях при организации: мобильной торговли (в мобильных пунктах быстрого питания (</a:t>
                      </a:r>
                      <a:r>
                        <a:rPr lang="ru-RU" sz="1100" u="none" strike="noStrike" dirty="0" err="1">
                          <a:effectLst/>
                          <a:latin typeface="Arial" panose="020B0604020202020204" pitchFamily="34" charset="0"/>
                          <a:cs typeface="Arial" panose="020B0604020202020204" pitchFamily="34" charset="0"/>
                        </a:rPr>
                        <a:t>фудтрках</a:t>
                      </a:r>
                      <a:r>
                        <a:rPr lang="ru-RU" sz="1100" u="none" strike="noStrike" dirty="0">
                          <a:effectLst/>
                          <a:latin typeface="Arial" panose="020B0604020202020204" pitchFamily="34" charset="0"/>
                          <a:cs typeface="Arial" panose="020B0604020202020204" pitchFamily="34" charset="0"/>
                        </a:rPr>
                        <a:t>) и передвижных сооружения (тележках), торговли в киосках малых площадью до 9 кв. м включительно и торговых автоматах (вендинговых автоматах).</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4288" marR="4288" marT="4288"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единиц</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4288" marR="4288" marT="4288"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3</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4288" marR="4288" marT="4288"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2</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4288" marR="4288" marT="4288"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66,7</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4288" marR="4288" marT="4288" marB="0" anchor="ctr"/>
                </a:tc>
                <a:tc>
                  <a:txBody>
                    <a:bodyPr/>
                    <a:lstStyle/>
                    <a:p>
                      <a:pPr algn="l" fontAlgn="ctr"/>
                      <a:r>
                        <a:rPr lang="ru-RU" sz="1000" u="none" strike="noStrike" dirty="0">
                          <a:effectLst/>
                          <a:latin typeface="Arial" panose="020B0604020202020204" pitchFamily="34" charset="0"/>
                          <a:cs typeface="Arial" panose="020B0604020202020204" pitchFamily="34" charset="0"/>
                        </a:rPr>
                        <a:t>В связи с труднодоступностью парка (отсутствием пешеходной зоны и остановочного пункта) желающие заключить договора на осуществление деятельности в парке отсутствуют. </a:t>
                      </a:r>
                      <a:br>
                        <a:rPr lang="ru-RU" sz="1000" u="none" strike="noStrike" dirty="0">
                          <a:effectLst/>
                          <a:latin typeface="Arial" panose="020B0604020202020204" pitchFamily="34" charset="0"/>
                          <a:cs typeface="Arial" panose="020B0604020202020204" pitchFamily="34" charset="0"/>
                        </a:rPr>
                      </a:br>
                      <a:r>
                        <a:rPr lang="ru-RU" sz="1000" u="none" strike="noStrike" dirty="0">
                          <a:effectLst/>
                          <a:latin typeface="Arial" panose="020B0604020202020204" pitchFamily="34" charset="0"/>
                          <a:cs typeface="Arial" panose="020B0604020202020204" pitchFamily="34" charset="0"/>
                        </a:rPr>
                        <a:t>За 2024 год заключено два договора с ИП Колпаковой Е.А.</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4288" marR="4288" marT="4288" marB="0" anchor="ctr"/>
                </a:tc>
                <a:extLst>
                  <a:ext uri="{0D108BD9-81ED-4DB2-BD59-A6C34878D82A}">
                    <a16:rowId xmlns:a16="http://schemas.microsoft.com/office/drawing/2014/main" val="4153704603"/>
                  </a:ext>
                </a:extLst>
              </a:tr>
              <a:tr h="203749">
                <a:tc>
                  <a:txBody>
                    <a:bodyPr/>
                    <a:lstStyle/>
                    <a:p>
                      <a:pPr algn="ctr" fontAlgn="ctr"/>
                      <a:r>
                        <a:rPr lang="ru-RU" sz="1100" b="1" u="none" strike="noStrike" dirty="0">
                          <a:effectLst/>
                          <a:latin typeface="Arial" panose="020B0604020202020204" pitchFamily="34" charset="0"/>
                          <a:cs typeface="Arial" panose="020B0604020202020204" pitchFamily="34" charset="0"/>
                        </a:rPr>
                        <a:t>12.</a:t>
                      </a:r>
                      <a:endParaRPr lang="ru-RU" sz="1100" b="1" i="0" u="none" strike="noStrike" dirty="0">
                        <a:solidFill>
                          <a:srgbClr val="000000"/>
                        </a:solidFill>
                        <a:effectLst/>
                        <a:latin typeface="Arial" panose="020B0604020202020204" pitchFamily="34" charset="0"/>
                        <a:cs typeface="Arial" panose="020B0604020202020204" pitchFamily="34" charset="0"/>
                      </a:endParaRPr>
                    </a:p>
                  </a:txBody>
                  <a:tcPr marL="4288" marR="4288" marT="4288" marB="0" anchor="ctr"/>
                </a:tc>
                <a:tc gridSpan="6">
                  <a:txBody>
                    <a:bodyPr/>
                    <a:lstStyle/>
                    <a:p>
                      <a:pPr algn="ctr" fontAlgn="ctr"/>
                      <a:r>
                        <a:rPr lang="ru-RU" sz="1100" b="1" u="none" strike="noStrike" dirty="0">
                          <a:effectLst/>
                          <a:latin typeface="Arial" panose="020B0604020202020204" pitchFamily="34" charset="0"/>
                          <a:cs typeface="Arial" panose="020B0604020202020204" pitchFamily="34" charset="0"/>
                        </a:rPr>
                        <a:t>Муниципальная программа «Управление муниципальным имуществом и муниципальными финансами» </a:t>
                      </a:r>
                      <a:endParaRPr lang="ru-RU" sz="1100" b="1" i="0" u="none" strike="noStrike" dirty="0">
                        <a:solidFill>
                          <a:srgbClr val="000000"/>
                        </a:solidFill>
                        <a:effectLst/>
                        <a:latin typeface="Arial" panose="020B0604020202020204" pitchFamily="34" charset="0"/>
                        <a:cs typeface="Arial" panose="020B0604020202020204" pitchFamily="34" charset="0"/>
                      </a:endParaRPr>
                    </a:p>
                  </a:txBody>
                  <a:tcPr marL="4288" marR="4288" marT="4288"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487731466"/>
                  </a:ext>
                </a:extLst>
              </a:tr>
              <a:tr h="351703">
                <a:tc>
                  <a:txBody>
                    <a:bodyPr/>
                    <a:lstStyle/>
                    <a:p>
                      <a:pPr algn="ctr" fontAlgn="ctr"/>
                      <a:r>
                        <a:rPr lang="ru-RU" sz="1100" u="none" strike="noStrike">
                          <a:effectLst/>
                          <a:latin typeface="Arial" panose="020B0604020202020204" pitchFamily="34" charset="0"/>
                          <a:cs typeface="Arial" panose="020B0604020202020204" pitchFamily="34" charset="0"/>
                        </a:rPr>
                        <a:t>1</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4288" marR="4288" marT="4288" marB="0" anchor="ctr"/>
                </a:tc>
                <a:tc>
                  <a:txBody>
                    <a:bodyPr/>
                    <a:lstStyle/>
                    <a:p>
                      <a:pPr algn="l" fontAlgn="ctr"/>
                      <a:r>
                        <a:rPr lang="ru-RU" sz="1100" u="none" strike="noStrike">
                          <a:effectLst/>
                          <a:latin typeface="Arial" panose="020B0604020202020204" pitchFamily="34" charset="0"/>
                          <a:cs typeface="Arial" panose="020B0604020202020204" pitchFamily="34" charset="0"/>
                        </a:rPr>
                        <a:t>2024 Доля обработанных заявлений граждан и юридических лиц на получение государственных услуг</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4288" marR="4288" marT="4288"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Процент</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4288" marR="4288" marT="4288"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97</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4288" marR="4288" marT="4288"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97</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4288" marR="4288" marT="4288"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100</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4288" marR="4288" marT="4288"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Показатель достигнут</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4288" marR="4288" marT="4288" marB="0" anchor="ctr"/>
                </a:tc>
                <a:extLst>
                  <a:ext uri="{0D108BD9-81ED-4DB2-BD59-A6C34878D82A}">
                    <a16:rowId xmlns:a16="http://schemas.microsoft.com/office/drawing/2014/main" val="4152162055"/>
                  </a:ext>
                </a:extLst>
              </a:tr>
              <a:tr h="315967">
                <a:tc>
                  <a:txBody>
                    <a:bodyPr/>
                    <a:lstStyle/>
                    <a:p>
                      <a:pPr algn="ctr" fontAlgn="ctr"/>
                      <a:r>
                        <a:rPr lang="ru-RU" sz="1100" u="none" strike="noStrike">
                          <a:effectLst/>
                          <a:latin typeface="Arial" panose="020B0604020202020204" pitchFamily="34" charset="0"/>
                          <a:cs typeface="Arial" panose="020B0604020202020204" pitchFamily="34" charset="0"/>
                        </a:rPr>
                        <a:t>2</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4288" marR="4288" marT="4288" marB="0" anchor="ctr"/>
                </a:tc>
                <a:tc>
                  <a:txBody>
                    <a:bodyPr/>
                    <a:lstStyle/>
                    <a:p>
                      <a:pPr algn="l" fontAlgn="ctr"/>
                      <a:r>
                        <a:rPr lang="ru-RU" sz="1100" u="none" strike="noStrike">
                          <a:effectLst/>
                          <a:latin typeface="Arial" panose="020B0604020202020204" pitchFamily="34" charset="0"/>
                          <a:cs typeface="Arial" panose="020B0604020202020204" pitchFamily="34" charset="0"/>
                        </a:rPr>
                        <a:t>2024 Эффективность работы по взысканию задолженности по арендной плате за муниципальное имущество и землю</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4288" marR="4288" marT="4288"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Процент</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4288" marR="4288" marT="4288"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4288" marR="4288" marT="4288"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90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4288" marR="4288" marT="4288"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90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4288" marR="4288" marT="4288" marB="0" anchor="ctr"/>
                </a:tc>
                <a:tc>
                  <a:txBody>
                    <a:bodyPr/>
                    <a:lstStyle/>
                    <a:p>
                      <a:pPr algn="l" fontAlgn="ctr"/>
                      <a:r>
                        <a:rPr lang="ru-RU" sz="1000" u="none" strike="noStrike" dirty="0">
                          <a:effectLst/>
                          <a:latin typeface="Arial" panose="020B0604020202020204" pitchFamily="34" charset="0"/>
                          <a:cs typeface="Arial" panose="020B0604020202020204" pitchFamily="34" charset="0"/>
                        </a:rPr>
                        <a:t>ПИР проведена в полном объеме, длительный период принятия заявления в суде</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4288" marR="4288" marT="4288" marB="0" anchor="ctr"/>
                </a:tc>
                <a:extLst>
                  <a:ext uri="{0D108BD9-81ED-4DB2-BD59-A6C34878D82A}">
                    <a16:rowId xmlns:a16="http://schemas.microsoft.com/office/drawing/2014/main" val="454321984"/>
                  </a:ext>
                </a:extLst>
              </a:tr>
              <a:tr h="525333">
                <a:tc>
                  <a:txBody>
                    <a:bodyPr/>
                    <a:lstStyle/>
                    <a:p>
                      <a:pPr algn="ctr" fontAlgn="ctr"/>
                      <a:r>
                        <a:rPr lang="ru-RU" sz="1100" u="none" strike="noStrike">
                          <a:effectLst/>
                          <a:latin typeface="Arial" panose="020B0604020202020204" pitchFamily="34" charset="0"/>
                          <a:cs typeface="Arial" panose="020B0604020202020204" pitchFamily="34" charset="0"/>
                        </a:rPr>
                        <a:t>3</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4288" marR="4288" marT="4288" marB="0" anchor="ctr"/>
                </a:tc>
                <a:tc>
                  <a:txBody>
                    <a:bodyPr/>
                    <a:lstStyle/>
                    <a:p>
                      <a:pPr algn="l" fontAlgn="ctr"/>
                      <a:r>
                        <a:rPr lang="ru-RU" sz="1100" u="none" strike="noStrike">
                          <a:effectLst/>
                          <a:latin typeface="Arial" panose="020B0604020202020204" pitchFamily="34" charset="0"/>
                          <a:cs typeface="Arial" panose="020B0604020202020204" pitchFamily="34" charset="0"/>
                        </a:rPr>
                        <a:t>2024 Поступления доходов в бюджет муниципального образования от распоряжения земельными участками, государственная собственность на которые не разграничена</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4288" marR="4288" marT="4288"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Процент</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4288" marR="4288" marT="4288"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4288" marR="4288" marT="4288"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143,36</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4288" marR="4288" marT="4288"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143,36</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4288" marR="4288" marT="4288"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Показатель достигнут</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4288" marR="4288" marT="4288" marB="0" anchor="ctr"/>
                </a:tc>
                <a:extLst>
                  <a:ext uri="{0D108BD9-81ED-4DB2-BD59-A6C34878D82A}">
                    <a16:rowId xmlns:a16="http://schemas.microsoft.com/office/drawing/2014/main" val="4009913510"/>
                  </a:ext>
                </a:extLst>
              </a:tr>
            </a:tbl>
          </a:graphicData>
        </a:graphic>
      </p:graphicFrame>
    </p:spTree>
    <p:extLst>
      <p:ext uri="{BB962C8B-B14F-4D97-AF65-F5344CB8AC3E}">
        <p14:creationId xmlns:p14="http://schemas.microsoft.com/office/powerpoint/2010/main" val="8460910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160E92FF-9D70-EE15-B34B-0A6515ECA0B3}"/>
              </a:ext>
            </a:extLst>
          </p:cNvPr>
          <p:cNvGraphicFramePr>
            <a:graphicFrameLocks noGrp="1"/>
          </p:cNvGraphicFramePr>
          <p:nvPr>
            <p:extLst>
              <p:ext uri="{D42A27DB-BD31-4B8C-83A1-F6EECF244321}">
                <p14:modId xmlns:p14="http://schemas.microsoft.com/office/powerpoint/2010/main" val="3238347299"/>
              </p:ext>
            </p:extLst>
          </p:nvPr>
        </p:nvGraphicFramePr>
        <p:xfrm>
          <a:off x="350196" y="298315"/>
          <a:ext cx="11569430" cy="6290553"/>
        </p:xfrm>
        <a:graphic>
          <a:graphicData uri="http://schemas.openxmlformats.org/drawingml/2006/table">
            <a:tbl>
              <a:tblPr>
                <a:tableStyleId>{5C22544A-7EE6-4342-B048-85BDC9FD1C3A}</a:tableStyleId>
              </a:tblPr>
              <a:tblGrid>
                <a:gridCol w="442046">
                  <a:extLst>
                    <a:ext uri="{9D8B030D-6E8A-4147-A177-3AD203B41FA5}">
                      <a16:colId xmlns:a16="http://schemas.microsoft.com/office/drawing/2014/main" val="3574082490"/>
                    </a:ext>
                  </a:extLst>
                </a:gridCol>
                <a:gridCol w="4557654">
                  <a:extLst>
                    <a:ext uri="{9D8B030D-6E8A-4147-A177-3AD203B41FA5}">
                      <a16:colId xmlns:a16="http://schemas.microsoft.com/office/drawing/2014/main" val="1578103287"/>
                    </a:ext>
                  </a:extLst>
                </a:gridCol>
                <a:gridCol w="792636">
                  <a:extLst>
                    <a:ext uri="{9D8B030D-6E8A-4147-A177-3AD203B41FA5}">
                      <a16:colId xmlns:a16="http://schemas.microsoft.com/office/drawing/2014/main" val="40885940"/>
                    </a:ext>
                  </a:extLst>
                </a:gridCol>
                <a:gridCol w="960309">
                  <a:extLst>
                    <a:ext uri="{9D8B030D-6E8A-4147-A177-3AD203B41FA5}">
                      <a16:colId xmlns:a16="http://schemas.microsoft.com/office/drawing/2014/main" val="2585555069"/>
                    </a:ext>
                  </a:extLst>
                </a:gridCol>
                <a:gridCol w="960309">
                  <a:extLst>
                    <a:ext uri="{9D8B030D-6E8A-4147-A177-3AD203B41FA5}">
                      <a16:colId xmlns:a16="http://schemas.microsoft.com/office/drawing/2014/main" val="359975651"/>
                    </a:ext>
                  </a:extLst>
                </a:gridCol>
                <a:gridCol w="945065">
                  <a:extLst>
                    <a:ext uri="{9D8B030D-6E8A-4147-A177-3AD203B41FA5}">
                      <a16:colId xmlns:a16="http://schemas.microsoft.com/office/drawing/2014/main" val="3193418425"/>
                    </a:ext>
                  </a:extLst>
                </a:gridCol>
                <a:gridCol w="2911411">
                  <a:extLst>
                    <a:ext uri="{9D8B030D-6E8A-4147-A177-3AD203B41FA5}">
                      <a16:colId xmlns:a16="http://schemas.microsoft.com/office/drawing/2014/main" val="2029299035"/>
                    </a:ext>
                  </a:extLst>
                </a:gridCol>
              </a:tblGrid>
              <a:tr h="847015">
                <a:tc>
                  <a:txBody>
                    <a:bodyPr/>
                    <a:lstStyle/>
                    <a:p>
                      <a:pPr algn="ctr" fontAlgn="ctr"/>
                      <a:r>
                        <a:rPr lang="ru-RU" sz="1100" b="1" i="0" u="none" strike="noStrike" dirty="0">
                          <a:solidFill>
                            <a:srgbClr val="000000"/>
                          </a:solidFill>
                          <a:effectLst/>
                          <a:latin typeface="Arial" panose="020B0604020202020204" pitchFamily="34" charset="0"/>
                          <a:cs typeface="Arial" panose="020B0604020202020204" pitchFamily="34" charset="0"/>
                        </a:rPr>
                        <a:t>№ п/п</a:t>
                      </a:r>
                    </a:p>
                  </a:txBody>
                  <a:tcPr marL="7620" marR="7620" marT="7620" marB="0" anchor="ctr"/>
                </a:tc>
                <a:tc>
                  <a:txBody>
                    <a:bodyPr/>
                    <a:lstStyle/>
                    <a:p>
                      <a:pPr algn="ctr" fontAlgn="ctr"/>
                      <a:r>
                        <a:rPr lang="ru-RU" sz="1100" b="1" i="0" u="none" strike="noStrike" dirty="0">
                          <a:solidFill>
                            <a:srgbClr val="000000"/>
                          </a:solidFill>
                          <a:effectLst/>
                          <a:latin typeface="Arial" panose="020B0604020202020204" pitchFamily="34" charset="0"/>
                          <a:cs typeface="Arial" panose="020B0604020202020204" pitchFamily="34" charset="0"/>
                        </a:rPr>
                        <a:t>Показатели муниципальных программ</a:t>
                      </a:r>
                    </a:p>
                  </a:txBody>
                  <a:tcPr marL="7620" marR="7620" marT="7620" marB="0" anchor="ctr"/>
                </a:tc>
                <a:tc>
                  <a:txBody>
                    <a:bodyPr/>
                    <a:lstStyle/>
                    <a:p>
                      <a:pPr algn="ctr" fontAlgn="ctr"/>
                      <a:r>
                        <a:rPr lang="ru-RU" sz="1100" b="1" i="0" u="none" strike="noStrike" dirty="0">
                          <a:solidFill>
                            <a:srgbClr val="000000"/>
                          </a:solidFill>
                          <a:effectLst/>
                          <a:latin typeface="Arial" panose="020B0604020202020204" pitchFamily="34" charset="0"/>
                          <a:cs typeface="Arial" panose="020B0604020202020204" pitchFamily="34" charset="0"/>
                        </a:rPr>
                        <a:t>Единица измерения</a:t>
                      </a:r>
                    </a:p>
                  </a:txBody>
                  <a:tcPr marL="7620" marR="7620" marT="7620" marB="0" anchor="ctr"/>
                </a:tc>
                <a:tc>
                  <a:txBody>
                    <a:bodyPr/>
                    <a:lstStyle/>
                    <a:p>
                      <a:pPr algn="ctr" fontAlgn="t"/>
                      <a:r>
                        <a:rPr lang="ru-RU" sz="1100" b="1" i="0" u="none" strike="noStrike">
                          <a:solidFill>
                            <a:srgbClr val="000000"/>
                          </a:solidFill>
                          <a:effectLst/>
                          <a:latin typeface="Arial" panose="020B0604020202020204" pitchFamily="34" charset="0"/>
                          <a:cs typeface="Arial" panose="020B0604020202020204" pitchFamily="34" charset="0"/>
                        </a:rPr>
                        <a:t>Планируемое значение показателя                           на 2024 год</a:t>
                      </a:r>
                    </a:p>
                  </a:txBody>
                  <a:tcPr marL="7620" marR="7620" marT="7620" marB="0"/>
                </a:tc>
                <a:tc>
                  <a:txBody>
                    <a:bodyPr/>
                    <a:lstStyle/>
                    <a:p>
                      <a:pPr algn="ctr" fontAlgn="t"/>
                      <a:r>
                        <a:rPr lang="ru-RU" sz="1100" b="1" i="0" u="none" strike="noStrike">
                          <a:solidFill>
                            <a:srgbClr val="000000"/>
                          </a:solidFill>
                          <a:effectLst/>
                          <a:latin typeface="Arial" panose="020B0604020202020204" pitchFamily="34" charset="0"/>
                          <a:cs typeface="Arial" panose="020B0604020202020204" pitchFamily="34" charset="0"/>
                        </a:rPr>
                        <a:t>Достигнутое значение показателя </a:t>
                      </a:r>
                      <a:br>
                        <a:rPr lang="ru-RU" sz="1100" b="1" i="0" u="none" strike="noStrike">
                          <a:solidFill>
                            <a:srgbClr val="000000"/>
                          </a:solidFill>
                          <a:effectLst/>
                          <a:latin typeface="Arial" panose="020B0604020202020204" pitchFamily="34" charset="0"/>
                          <a:cs typeface="Arial" panose="020B0604020202020204" pitchFamily="34" charset="0"/>
                        </a:rPr>
                      </a:br>
                      <a:r>
                        <a:rPr lang="ru-RU" sz="1100" b="1" i="0" u="none" strike="noStrike">
                          <a:solidFill>
                            <a:srgbClr val="000000"/>
                          </a:solidFill>
                          <a:effectLst/>
                          <a:latin typeface="Arial" panose="020B0604020202020204" pitchFamily="34" charset="0"/>
                          <a:cs typeface="Arial" panose="020B0604020202020204" pitchFamily="34" charset="0"/>
                        </a:rPr>
                        <a:t>за 2024 год</a:t>
                      </a:r>
                    </a:p>
                  </a:txBody>
                  <a:tcPr marL="7620" marR="7620" marT="7620" marB="0"/>
                </a:tc>
                <a:tc>
                  <a:txBody>
                    <a:bodyPr/>
                    <a:lstStyle/>
                    <a:p>
                      <a:pPr algn="ctr" fontAlgn="t"/>
                      <a:r>
                        <a:rPr lang="ru-RU" sz="1100" b="1" i="0" u="none" strike="noStrike">
                          <a:solidFill>
                            <a:srgbClr val="000000"/>
                          </a:solidFill>
                          <a:effectLst/>
                          <a:latin typeface="Arial" panose="020B0604020202020204" pitchFamily="34" charset="0"/>
                          <a:cs typeface="Arial" panose="020B0604020202020204" pitchFamily="34" charset="0"/>
                        </a:rPr>
                        <a:t>% исполнения планируемого значения</a:t>
                      </a:r>
                    </a:p>
                  </a:txBody>
                  <a:tcPr marL="7620" marR="7620" marT="7620" marB="0"/>
                </a:tc>
                <a:tc>
                  <a:txBody>
                    <a:bodyPr/>
                    <a:lstStyle/>
                    <a:p>
                      <a:pPr algn="ctr" fontAlgn="t"/>
                      <a:r>
                        <a:rPr lang="ru-RU" sz="1100" b="1" i="0" u="none" strike="noStrike" dirty="0">
                          <a:solidFill>
                            <a:srgbClr val="000000"/>
                          </a:solidFill>
                          <a:effectLst/>
                          <a:latin typeface="Arial" panose="020B0604020202020204" pitchFamily="34" charset="0"/>
                          <a:cs typeface="Arial" panose="020B0604020202020204" pitchFamily="34" charset="0"/>
                        </a:rPr>
                        <a:t>Пояснения причин невыполнения плановых значений</a:t>
                      </a:r>
                    </a:p>
                  </a:txBody>
                  <a:tcPr marL="7620" marR="7620" marT="7620" marB="0"/>
                </a:tc>
                <a:extLst>
                  <a:ext uri="{0D108BD9-81ED-4DB2-BD59-A6C34878D82A}">
                    <a16:rowId xmlns:a16="http://schemas.microsoft.com/office/drawing/2014/main" val="3459906205"/>
                  </a:ext>
                </a:extLst>
              </a:tr>
              <a:tr h="218290">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1</a:t>
                      </a:r>
                    </a:p>
                  </a:txBody>
                  <a:tcPr marL="7620" marR="7620" marT="7620" marB="0" anchor="ctr"/>
                </a:tc>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2</a:t>
                      </a:r>
                    </a:p>
                  </a:txBody>
                  <a:tcPr marL="7620" marR="7620" marT="7620" marB="0" anchor="ctr"/>
                </a:tc>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3</a:t>
                      </a:r>
                    </a:p>
                  </a:txBody>
                  <a:tcPr marL="7620" marR="7620" marT="7620" marB="0" anchor="ctr"/>
                </a:tc>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tc>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5</a:t>
                      </a:r>
                    </a:p>
                  </a:txBody>
                  <a:tcPr marL="7620" marR="7620" marT="7620" marB="0" anchor="ctr"/>
                </a:tc>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6</a:t>
                      </a:r>
                    </a:p>
                  </a:txBody>
                  <a:tcPr marL="7620" marR="7620" marT="7620" marB="0" anchor="ctr"/>
                </a:tc>
                <a:tc>
                  <a:txBody>
                    <a:bodyPr/>
                    <a:lstStyle/>
                    <a:p>
                      <a:pPr algn="ctr" fontAlgn="ctr"/>
                      <a:r>
                        <a:rPr lang="ru-RU" sz="1100" b="0" i="0" u="none" strike="noStrike" dirty="0">
                          <a:solidFill>
                            <a:srgbClr val="000000"/>
                          </a:solidFill>
                          <a:effectLst/>
                          <a:latin typeface="Arial" panose="020B0604020202020204" pitchFamily="34" charset="0"/>
                          <a:cs typeface="Arial" panose="020B0604020202020204" pitchFamily="34" charset="0"/>
                        </a:rPr>
                        <a:t>7</a:t>
                      </a:r>
                    </a:p>
                  </a:txBody>
                  <a:tcPr marL="7620" marR="7620" marT="7620" marB="0" anchor="ctr"/>
                </a:tc>
                <a:extLst>
                  <a:ext uri="{0D108BD9-81ED-4DB2-BD59-A6C34878D82A}">
                    <a16:rowId xmlns:a16="http://schemas.microsoft.com/office/drawing/2014/main" val="4277414620"/>
                  </a:ext>
                </a:extLst>
              </a:tr>
              <a:tr h="847015">
                <a:tc>
                  <a:txBody>
                    <a:bodyPr/>
                    <a:lstStyle/>
                    <a:p>
                      <a:pPr algn="ctr" fontAlgn="ctr"/>
                      <a:r>
                        <a:rPr lang="ru-RU" sz="1100" u="none" strike="noStrike">
                          <a:effectLst/>
                          <a:latin typeface="Arial" panose="020B0604020202020204" pitchFamily="34" charset="0"/>
                          <a:cs typeface="Arial" panose="020B0604020202020204" pitchFamily="34" charset="0"/>
                        </a:rPr>
                        <a:t>4</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ctr"/>
                      <a:r>
                        <a:rPr lang="ru-RU" sz="1100" u="none" strike="noStrike" dirty="0">
                          <a:effectLst/>
                          <a:latin typeface="Arial" panose="020B0604020202020204" pitchFamily="34" charset="0"/>
                          <a:cs typeface="Arial" panose="020B0604020202020204" pitchFamily="34" charset="0"/>
                        </a:rPr>
                        <a:t>2024 Проверка использования земель</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Процент</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92,7</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92,7</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ctr"/>
                      <a:r>
                        <a:rPr lang="ru-RU" sz="1100" u="none" strike="noStrike" dirty="0">
                          <a:effectLst/>
                          <a:latin typeface="Arial" panose="020B0604020202020204" pitchFamily="34" charset="0"/>
                          <a:cs typeface="Arial" panose="020B0604020202020204" pitchFamily="34" charset="0"/>
                        </a:rPr>
                        <a:t>Низкий процент  исполнения показателя по выездным обследованиям земель из-за нехватки автотранспортных средств и выездных инспекторов.</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2973987702"/>
                  </a:ext>
                </a:extLst>
              </a:tr>
              <a:tr h="811225">
                <a:tc>
                  <a:txBody>
                    <a:bodyPr/>
                    <a:lstStyle/>
                    <a:p>
                      <a:pPr algn="ctr" fontAlgn="ctr"/>
                      <a:r>
                        <a:rPr lang="ru-RU" sz="1100" u="none" strike="noStrike">
                          <a:effectLst/>
                          <a:latin typeface="Arial" panose="020B0604020202020204" pitchFamily="34" charset="0"/>
                          <a:cs typeface="Arial" panose="020B0604020202020204" pitchFamily="34" charset="0"/>
                        </a:rPr>
                        <a:t>5</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ctr"/>
                      <a:r>
                        <a:rPr lang="ru-RU" sz="1100" u="none" strike="noStrike" dirty="0">
                          <a:effectLst/>
                          <a:latin typeface="Arial" panose="020B0604020202020204" pitchFamily="34" charset="0"/>
                          <a:cs typeface="Arial" panose="020B0604020202020204" pitchFamily="34" charset="0"/>
                        </a:rPr>
                        <a:t>2024 Предоставление земельных участков многодетным семьям</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Процент</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91</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91</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ctr"/>
                      <a:r>
                        <a:rPr lang="ru-RU" sz="1100" u="none" strike="noStrike" dirty="0">
                          <a:effectLst/>
                          <a:latin typeface="Arial" panose="020B0604020202020204" pitchFamily="34" charset="0"/>
                          <a:cs typeface="Arial" panose="020B0604020202020204" pitchFamily="34" charset="0"/>
                        </a:rPr>
                        <a:t>Многодетные семьи отказываются от предложенных земельных участков в связи с их удаленностью от постоянного места жительства</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3845541758"/>
                  </a:ext>
                </a:extLst>
              </a:tr>
              <a:tr h="405613">
                <a:tc>
                  <a:txBody>
                    <a:bodyPr/>
                    <a:lstStyle/>
                    <a:p>
                      <a:pPr algn="ctr" fontAlgn="ctr"/>
                      <a:r>
                        <a:rPr lang="ru-RU" sz="1100" u="none" strike="noStrike">
                          <a:effectLst/>
                          <a:latin typeface="Arial" panose="020B0604020202020204" pitchFamily="34" charset="0"/>
                          <a:cs typeface="Arial" panose="020B0604020202020204" pitchFamily="34" charset="0"/>
                        </a:rPr>
                        <a:t>6</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ctr"/>
                      <a:r>
                        <a:rPr lang="ru-RU" sz="1100" u="none" strike="noStrike">
                          <a:effectLst/>
                          <a:latin typeface="Arial" panose="020B0604020202020204" pitchFamily="34" charset="0"/>
                          <a:cs typeface="Arial" panose="020B0604020202020204" pitchFamily="34" charset="0"/>
                        </a:rPr>
                        <a:t>2024 Прирост земельного налога</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Процент</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111,2</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111,2</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Показатель достигнут</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3588563100"/>
                  </a:ext>
                </a:extLst>
              </a:tr>
              <a:tr h="489122">
                <a:tc>
                  <a:txBody>
                    <a:bodyPr/>
                    <a:lstStyle/>
                    <a:p>
                      <a:pPr algn="ctr" fontAlgn="ctr"/>
                      <a:r>
                        <a:rPr lang="ru-RU" sz="1100" u="none" strike="noStrike">
                          <a:effectLst/>
                          <a:latin typeface="Arial" panose="020B0604020202020204" pitchFamily="34" charset="0"/>
                          <a:cs typeface="Arial" panose="020B0604020202020204" pitchFamily="34" charset="0"/>
                        </a:rPr>
                        <a:t>7</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ctr"/>
                      <a:r>
                        <a:rPr lang="ru-RU" sz="1100" u="none" strike="noStrike">
                          <a:effectLst/>
                          <a:latin typeface="Arial" panose="020B0604020202020204" pitchFamily="34" charset="0"/>
                          <a:cs typeface="Arial" panose="020B0604020202020204" pitchFamily="34" charset="0"/>
                        </a:rPr>
                        <a:t>2024 Доля незарегистрированных объектов недвижимого имущества, вовлеченных в налоговый оборот по результатам МЗК</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Процент</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50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90,39</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180,8</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Показатель достигнут</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3948530028"/>
                  </a:ext>
                </a:extLst>
              </a:tr>
              <a:tr h="870875">
                <a:tc>
                  <a:txBody>
                    <a:bodyPr/>
                    <a:lstStyle/>
                    <a:p>
                      <a:pPr algn="ctr" fontAlgn="ctr"/>
                      <a:r>
                        <a:rPr lang="ru-RU" sz="1100" u="none" strike="noStrike">
                          <a:effectLst/>
                          <a:latin typeface="Arial" panose="020B0604020202020204" pitchFamily="34" charset="0"/>
                          <a:cs typeface="Arial" panose="020B0604020202020204" pitchFamily="34" charset="0"/>
                        </a:rPr>
                        <a:t>8</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ctr"/>
                      <a:r>
                        <a:rPr lang="ru-RU" sz="1100" u="none" strike="noStrike">
                          <a:effectLst/>
                          <a:latin typeface="Arial" panose="020B0604020202020204" pitchFamily="34" charset="0"/>
                          <a:cs typeface="Arial" panose="020B0604020202020204" pitchFamily="34" charset="0"/>
                        </a:rPr>
                        <a:t>2024 Эффективность работы по взысканию задолженности по арендной плате за земельные участки, государственная собственность на которые не разграничена</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Процент</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61,64</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61,64</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ctr"/>
                      <a:r>
                        <a:rPr lang="ru-RU" sz="1100" u="none" strike="noStrike" dirty="0">
                          <a:effectLst/>
                          <a:latin typeface="Arial" panose="020B0604020202020204" pitchFamily="34" charset="0"/>
                          <a:cs typeface="Arial" panose="020B0604020202020204" pitchFamily="34" charset="0"/>
                        </a:rPr>
                        <a:t>ПИР проведена в полном объеме (96%), длительный срок направления претензий в судебные инстанции и рассмотрение в суде </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3750470471"/>
                  </a:ext>
                </a:extLst>
              </a:tr>
              <a:tr h="465262">
                <a:tc>
                  <a:txBody>
                    <a:bodyPr/>
                    <a:lstStyle/>
                    <a:p>
                      <a:pPr algn="ctr" fontAlgn="ctr"/>
                      <a:r>
                        <a:rPr lang="ru-RU" sz="1100" u="none" strike="noStrike">
                          <a:effectLst/>
                          <a:latin typeface="Arial" panose="020B0604020202020204" pitchFamily="34" charset="0"/>
                          <a:cs typeface="Arial" panose="020B0604020202020204" pitchFamily="34" charset="0"/>
                        </a:rPr>
                        <a:t>9</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ctr"/>
                      <a:r>
                        <a:rPr lang="ru-RU" sz="1100" u="none" strike="noStrike">
                          <a:effectLst/>
                          <a:latin typeface="Arial" panose="020B0604020202020204" pitchFamily="34" charset="0"/>
                          <a:cs typeface="Arial" panose="020B0604020202020204" pitchFamily="34" charset="0"/>
                        </a:rPr>
                        <a:t>2024 Поступления доходов в бюджет муниципального образования от распоряжения муниципальным имуществом и землей</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Процент</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131,5</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131,5</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Показатель достигнут</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3843604592"/>
                  </a:ext>
                </a:extLst>
              </a:tr>
              <a:tr h="656138">
                <a:tc>
                  <a:txBody>
                    <a:bodyPr/>
                    <a:lstStyle/>
                    <a:p>
                      <a:pPr algn="ctr" fontAlgn="ctr"/>
                      <a:r>
                        <a:rPr lang="ru-RU" sz="1100" u="none" strike="noStrike">
                          <a:effectLst/>
                          <a:latin typeface="Arial" panose="020B0604020202020204" pitchFamily="34" charset="0"/>
                          <a:cs typeface="Arial" panose="020B0604020202020204" pitchFamily="34" charset="0"/>
                        </a:rPr>
                        <a:t>10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ctr"/>
                      <a:r>
                        <a:rPr lang="ru-RU" sz="1100" u="none" strike="noStrike">
                          <a:effectLst/>
                          <a:latin typeface="Arial" panose="020B0604020202020204" pitchFamily="34" charset="0"/>
                          <a:cs typeface="Arial" panose="020B0604020202020204" pitchFamily="34" charset="0"/>
                        </a:rPr>
                        <a:t>2024 Эффективность работы по расторжению договоров аренды земельных участков и размещению на Инвестиционном портале Московской области</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Процент</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91</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91</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ctr"/>
                      <a:r>
                        <a:rPr lang="ru-RU" sz="1100" u="none" strike="noStrike" dirty="0">
                          <a:effectLst/>
                          <a:latin typeface="Arial" panose="020B0604020202020204" pitchFamily="34" charset="0"/>
                          <a:cs typeface="Arial" panose="020B0604020202020204" pitchFamily="34" charset="0"/>
                        </a:rPr>
                        <a:t>Арендаторы земельных участков начали использовать земельные участки по назначению</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3071250874"/>
                  </a:ext>
                </a:extLst>
              </a:tr>
              <a:tr h="679998">
                <a:tc>
                  <a:txBody>
                    <a:bodyPr/>
                    <a:lstStyle/>
                    <a:p>
                      <a:pPr algn="ctr" fontAlgn="ctr"/>
                      <a:r>
                        <a:rPr lang="ru-RU" sz="1100" u="none" strike="noStrike">
                          <a:effectLst/>
                          <a:latin typeface="Arial" panose="020B0604020202020204" pitchFamily="34" charset="0"/>
                          <a:cs typeface="Arial" panose="020B0604020202020204" pitchFamily="34" charset="0"/>
                        </a:rPr>
                        <a:t>11</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ctr"/>
                      <a:r>
                        <a:rPr lang="ru-RU" sz="1100" u="none" strike="noStrike">
                          <a:effectLst/>
                          <a:latin typeface="Arial" panose="020B0604020202020204" pitchFamily="34" charset="0"/>
                          <a:cs typeface="Arial" panose="020B0604020202020204" pitchFamily="34" charset="0"/>
                        </a:rPr>
                        <a:t>Ежегодный прирост налоговых и неналоговых доходов местного бюджета в отчетном финансовом году к поступлениям в году, предшествующем отчетному финансовому году</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Процент</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4,85</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31,8</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655,70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Показатель достигнут</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2556767630"/>
                  </a:ext>
                </a:extLst>
              </a:tr>
            </a:tbl>
          </a:graphicData>
        </a:graphic>
      </p:graphicFrame>
    </p:spTree>
    <p:extLst>
      <p:ext uri="{BB962C8B-B14F-4D97-AF65-F5344CB8AC3E}">
        <p14:creationId xmlns:p14="http://schemas.microsoft.com/office/powerpoint/2010/main" val="41032752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35462DA3-A6E0-E913-C591-0DABD308973B}"/>
              </a:ext>
            </a:extLst>
          </p:cNvPr>
          <p:cNvGraphicFramePr>
            <a:graphicFrameLocks noGrp="1"/>
          </p:cNvGraphicFramePr>
          <p:nvPr>
            <p:extLst>
              <p:ext uri="{D42A27DB-BD31-4B8C-83A1-F6EECF244321}">
                <p14:modId xmlns:p14="http://schemas.microsoft.com/office/powerpoint/2010/main" val="1190872491"/>
              </p:ext>
            </p:extLst>
          </p:nvPr>
        </p:nvGraphicFramePr>
        <p:xfrm>
          <a:off x="337226" y="278861"/>
          <a:ext cx="11549972" cy="6300300"/>
        </p:xfrm>
        <a:graphic>
          <a:graphicData uri="http://schemas.openxmlformats.org/drawingml/2006/table">
            <a:tbl>
              <a:tblPr>
                <a:tableStyleId>{5C22544A-7EE6-4342-B048-85BDC9FD1C3A}</a:tableStyleId>
              </a:tblPr>
              <a:tblGrid>
                <a:gridCol w="441303">
                  <a:extLst>
                    <a:ext uri="{9D8B030D-6E8A-4147-A177-3AD203B41FA5}">
                      <a16:colId xmlns:a16="http://schemas.microsoft.com/office/drawing/2014/main" val="771909550"/>
                    </a:ext>
                  </a:extLst>
                </a:gridCol>
                <a:gridCol w="4549990">
                  <a:extLst>
                    <a:ext uri="{9D8B030D-6E8A-4147-A177-3AD203B41FA5}">
                      <a16:colId xmlns:a16="http://schemas.microsoft.com/office/drawing/2014/main" val="1507646473"/>
                    </a:ext>
                  </a:extLst>
                </a:gridCol>
                <a:gridCol w="791302">
                  <a:extLst>
                    <a:ext uri="{9D8B030D-6E8A-4147-A177-3AD203B41FA5}">
                      <a16:colId xmlns:a16="http://schemas.microsoft.com/office/drawing/2014/main" val="2139676110"/>
                    </a:ext>
                  </a:extLst>
                </a:gridCol>
                <a:gridCol w="958693">
                  <a:extLst>
                    <a:ext uri="{9D8B030D-6E8A-4147-A177-3AD203B41FA5}">
                      <a16:colId xmlns:a16="http://schemas.microsoft.com/office/drawing/2014/main" val="2496378081"/>
                    </a:ext>
                  </a:extLst>
                </a:gridCol>
                <a:gridCol w="958693">
                  <a:extLst>
                    <a:ext uri="{9D8B030D-6E8A-4147-A177-3AD203B41FA5}">
                      <a16:colId xmlns:a16="http://schemas.microsoft.com/office/drawing/2014/main" val="207724077"/>
                    </a:ext>
                  </a:extLst>
                </a:gridCol>
                <a:gridCol w="943476">
                  <a:extLst>
                    <a:ext uri="{9D8B030D-6E8A-4147-A177-3AD203B41FA5}">
                      <a16:colId xmlns:a16="http://schemas.microsoft.com/office/drawing/2014/main" val="1041330886"/>
                    </a:ext>
                  </a:extLst>
                </a:gridCol>
                <a:gridCol w="2906515">
                  <a:extLst>
                    <a:ext uri="{9D8B030D-6E8A-4147-A177-3AD203B41FA5}">
                      <a16:colId xmlns:a16="http://schemas.microsoft.com/office/drawing/2014/main" val="3542641567"/>
                    </a:ext>
                  </a:extLst>
                </a:gridCol>
              </a:tblGrid>
              <a:tr h="788739">
                <a:tc>
                  <a:txBody>
                    <a:bodyPr/>
                    <a:lstStyle/>
                    <a:p>
                      <a:pPr algn="ctr" fontAlgn="ctr"/>
                      <a:r>
                        <a:rPr lang="ru-RU" sz="1100" b="1" i="0" u="none" strike="noStrike" dirty="0">
                          <a:solidFill>
                            <a:srgbClr val="000000"/>
                          </a:solidFill>
                          <a:effectLst/>
                          <a:latin typeface="Arial" panose="020B0604020202020204" pitchFamily="34" charset="0"/>
                          <a:cs typeface="Arial" panose="020B0604020202020204" pitchFamily="34" charset="0"/>
                        </a:rPr>
                        <a:t>№ п/п</a:t>
                      </a:r>
                    </a:p>
                  </a:txBody>
                  <a:tcPr marL="7620" marR="7620" marT="7620" marB="0" anchor="ctr"/>
                </a:tc>
                <a:tc>
                  <a:txBody>
                    <a:bodyPr/>
                    <a:lstStyle/>
                    <a:p>
                      <a:pPr algn="ctr" fontAlgn="ctr"/>
                      <a:r>
                        <a:rPr lang="ru-RU" sz="1100" b="1" i="0" u="none" strike="noStrike" dirty="0">
                          <a:solidFill>
                            <a:srgbClr val="000000"/>
                          </a:solidFill>
                          <a:effectLst/>
                          <a:latin typeface="Arial" panose="020B0604020202020204" pitchFamily="34" charset="0"/>
                          <a:cs typeface="Arial" panose="020B0604020202020204" pitchFamily="34" charset="0"/>
                        </a:rPr>
                        <a:t>Показатели муниципальных программ</a:t>
                      </a:r>
                    </a:p>
                  </a:txBody>
                  <a:tcPr marL="7620" marR="7620" marT="7620" marB="0" anchor="ctr"/>
                </a:tc>
                <a:tc>
                  <a:txBody>
                    <a:bodyPr/>
                    <a:lstStyle/>
                    <a:p>
                      <a:pPr algn="ctr" fontAlgn="ctr"/>
                      <a:r>
                        <a:rPr lang="ru-RU" sz="1100" b="1" i="0" u="none" strike="noStrike" dirty="0">
                          <a:solidFill>
                            <a:srgbClr val="000000"/>
                          </a:solidFill>
                          <a:effectLst/>
                          <a:latin typeface="Arial" panose="020B0604020202020204" pitchFamily="34" charset="0"/>
                          <a:cs typeface="Arial" panose="020B0604020202020204" pitchFamily="34" charset="0"/>
                        </a:rPr>
                        <a:t>Единица измерения</a:t>
                      </a:r>
                    </a:p>
                  </a:txBody>
                  <a:tcPr marL="7620" marR="7620" marT="7620" marB="0" anchor="ctr"/>
                </a:tc>
                <a:tc>
                  <a:txBody>
                    <a:bodyPr/>
                    <a:lstStyle/>
                    <a:p>
                      <a:pPr algn="ctr" fontAlgn="t"/>
                      <a:r>
                        <a:rPr lang="ru-RU" sz="1100" b="1" i="0" u="none" strike="noStrike" dirty="0">
                          <a:solidFill>
                            <a:srgbClr val="000000"/>
                          </a:solidFill>
                          <a:effectLst/>
                          <a:latin typeface="Arial" panose="020B0604020202020204" pitchFamily="34" charset="0"/>
                          <a:cs typeface="Arial" panose="020B0604020202020204" pitchFamily="34" charset="0"/>
                        </a:rPr>
                        <a:t>Планируемое значение показателя                           на 2024 год</a:t>
                      </a:r>
                    </a:p>
                  </a:txBody>
                  <a:tcPr marL="7620" marR="7620" marT="7620" marB="0"/>
                </a:tc>
                <a:tc>
                  <a:txBody>
                    <a:bodyPr/>
                    <a:lstStyle/>
                    <a:p>
                      <a:pPr algn="ctr" fontAlgn="t"/>
                      <a:r>
                        <a:rPr lang="ru-RU" sz="1100" b="1" i="0" u="none" strike="noStrike" dirty="0">
                          <a:solidFill>
                            <a:srgbClr val="000000"/>
                          </a:solidFill>
                          <a:effectLst/>
                          <a:latin typeface="Arial" panose="020B0604020202020204" pitchFamily="34" charset="0"/>
                          <a:cs typeface="Arial" panose="020B0604020202020204" pitchFamily="34" charset="0"/>
                        </a:rPr>
                        <a:t>Достигнутое значение показателя </a:t>
                      </a:r>
                      <a:br>
                        <a:rPr lang="ru-RU" sz="1100" b="1" i="0" u="none" strike="noStrike" dirty="0">
                          <a:solidFill>
                            <a:srgbClr val="000000"/>
                          </a:solidFill>
                          <a:effectLst/>
                          <a:latin typeface="Arial" panose="020B0604020202020204" pitchFamily="34" charset="0"/>
                          <a:cs typeface="Arial" panose="020B0604020202020204" pitchFamily="34" charset="0"/>
                        </a:rPr>
                      </a:br>
                      <a:r>
                        <a:rPr lang="ru-RU" sz="1100" b="1" i="0" u="none" strike="noStrike" dirty="0">
                          <a:solidFill>
                            <a:srgbClr val="000000"/>
                          </a:solidFill>
                          <a:effectLst/>
                          <a:latin typeface="Arial" panose="020B0604020202020204" pitchFamily="34" charset="0"/>
                          <a:cs typeface="Arial" panose="020B0604020202020204" pitchFamily="34" charset="0"/>
                        </a:rPr>
                        <a:t>за 2024 год</a:t>
                      </a:r>
                    </a:p>
                  </a:txBody>
                  <a:tcPr marL="7620" marR="7620" marT="7620" marB="0"/>
                </a:tc>
                <a:tc>
                  <a:txBody>
                    <a:bodyPr/>
                    <a:lstStyle/>
                    <a:p>
                      <a:pPr algn="ctr" fontAlgn="t"/>
                      <a:r>
                        <a:rPr lang="ru-RU" sz="1100" b="1" i="0" u="none" strike="noStrike" dirty="0">
                          <a:solidFill>
                            <a:srgbClr val="000000"/>
                          </a:solidFill>
                          <a:effectLst/>
                          <a:latin typeface="Arial" panose="020B0604020202020204" pitchFamily="34" charset="0"/>
                          <a:cs typeface="Arial" panose="020B0604020202020204" pitchFamily="34" charset="0"/>
                        </a:rPr>
                        <a:t>% исполнения планируемого значения</a:t>
                      </a:r>
                    </a:p>
                  </a:txBody>
                  <a:tcPr marL="7620" marR="7620" marT="7620" marB="0"/>
                </a:tc>
                <a:tc>
                  <a:txBody>
                    <a:bodyPr/>
                    <a:lstStyle/>
                    <a:p>
                      <a:pPr algn="ctr" fontAlgn="t"/>
                      <a:r>
                        <a:rPr lang="ru-RU" sz="1100" b="1" i="0" u="none" strike="noStrike" dirty="0">
                          <a:solidFill>
                            <a:srgbClr val="000000"/>
                          </a:solidFill>
                          <a:effectLst/>
                          <a:latin typeface="Arial" panose="020B0604020202020204" pitchFamily="34" charset="0"/>
                          <a:cs typeface="Arial" panose="020B0604020202020204" pitchFamily="34" charset="0"/>
                        </a:rPr>
                        <a:t>Пояснения причин невыполнения плановых значений</a:t>
                      </a:r>
                    </a:p>
                  </a:txBody>
                  <a:tcPr marL="7620" marR="7620" marT="7620" marB="0"/>
                </a:tc>
                <a:extLst>
                  <a:ext uri="{0D108BD9-81ED-4DB2-BD59-A6C34878D82A}">
                    <a16:rowId xmlns:a16="http://schemas.microsoft.com/office/drawing/2014/main" val="2831883545"/>
                  </a:ext>
                </a:extLst>
              </a:tr>
              <a:tr h="204487">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1</a:t>
                      </a:r>
                    </a:p>
                  </a:txBody>
                  <a:tcPr marL="7620" marR="7620" marT="7620" marB="0" anchor="ctr"/>
                </a:tc>
                <a:tc>
                  <a:txBody>
                    <a:bodyPr/>
                    <a:lstStyle/>
                    <a:p>
                      <a:pPr algn="ctr" fontAlgn="ctr"/>
                      <a:r>
                        <a:rPr lang="ru-RU" sz="1100" b="0" i="0" u="none" strike="noStrike" dirty="0">
                          <a:solidFill>
                            <a:srgbClr val="000000"/>
                          </a:solidFill>
                          <a:effectLst/>
                          <a:latin typeface="Arial" panose="020B0604020202020204" pitchFamily="34" charset="0"/>
                          <a:cs typeface="Arial" panose="020B0604020202020204" pitchFamily="34" charset="0"/>
                        </a:rPr>
                        <a:t>2</a:t>
                      </a:r>
                    </a:p>
                  </a:txBody>
                  <a:tcPr marL="7620" marR="7620" marT="7620" marB="0" anchor="ctr"/>
                </a:tc>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3</a:t>
                      </a:r>
                    </a:p>
                  </a:txBody>
                  <a:tcPr marL="7620" marR="7620" marT="7620" marB="0" anchor="ctr"/>
                </a:tc>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tc>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5</a:t>
                      </a:r>
                    </a:p>
                  </a:txBody>
                  <a:tcPr marL="7620" marR="7620" marT="7620" marB="0" anchor="ctr"/>
                </a:tc>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6</a:t>
                      </a:r>
                    </a:p>
                  </a:txBody>
                  <a:tcPr marL="7620" marR="7620" marT="7620" marB="0" anchor="ctr"/>
                </a:tc>
                <a:tc>
                  <a:txBody>
                    <a:bodyPr/>
                    <a:lstStyle/>
                    <a:p>
                      <a:pPr algn="ctr" fontAlgn="ctr"/>
                      <a:r>
                        <a:rPr lang="ru-RU" sz="1100" b="0" i="0" u="none" strike="noStrike" dirty="0">
                          <a:solidFill>
                            <a:srgbClr val="000000"/>
                          </a:solidFill>
                          <a:effectLst/>
                          <a:latin typeface="Arial" panose="020B0604020202020204" pitchFamily="34" charset="0"/>
                          <a:cs typeface="Arial" panose="020B0604020202020204" pitchFamily="34" charset="0"/>
                        </a:rPr>
                        <a:t>7</a:t>
                      </a:r>
                    </a:p>
                  </a:txBody>
                  <a:tcPr marL="7620" marR="7620" marT="7620" marB="0" anchor="ctr"/>
                </a:tc>
                <a:extLst>
                  <a:ext uri="{0D108BD9-81ED-4DB2-BD59-A6C34878D82A}">
                    <a16:rowId xmlns:a16="http://schemas.microsoft.com/office/drawing/2014/main" val="417071817"/>
                  </a:ext>
                </a:extLst>
              </a:tr>
              <a:tr h="325533">
                <a:tc>
                  <a:txBody>
                    <a:bodyPr/>
                    <a:lstStyle/>
                    <a:p>
                      <a:pPr algn="ctr" fontAlgn="ctr"/>
                      <a:r>
                        <a:rPr lang="ru-RU" sz="1100" b="1" u="none" strike="noStrike" dirty="0">
                          <a:effectLst/>
                          <a:latin typeface="Arial" panose="020B0604020202020204" pitchFamily="34" charset="0"/>
                          <a:cs typeface="Arial" panose="020B0604020202020204" pitchFamily="34" charset="0"/>
                        </a:rPr>
                        <a:t>13.</a:t>
                      </a:r>
                      <a:endParaRPr lang="ru-RU" sz="1100" b="1" i="0" u="none" strike="noStrike" dirty="0">
                        <a:solidFill>
                          <a:srgbClr val="000000"/>
                        </a:solidFill>
                        <a:effectLst/>
                        <a:latin typeface="Arial" panose="020B0604020202020204" pitchFamily="34" charset="0"/>
                        <a:cs typeface="Arial" panose="020B0604020202020204" pitchFamily="34" charset="0"/>
                      </a:endParaRPr>
                    </a:p>
                  </a:txBody>
                  <a:tcPr marL="6487" marR="6487" marT="6487" marB="0" anchor="ctr"/>
                </a:tc>
                <a:tc gridSpan="6">
                  <a:txBody>
                    <a:bodyPr/>
                    <a:lstStyle/>
                    <a:p>
                      <a:pPr algn="ctr" fontAlgn="t"/>
                      <a:r>
                        <a:rPr lang="ru-RU" sz="1100" b="1" u="none" strike="noStrike" dirty="0">
                          <a:effectLst/>
                          <a:latin typeface="Arial" panose="020B0604020202020204" pitchFamily="34" charset="0"/>
                          <a:cs typeface="Arial" panose="020B0604020202020204" pitchFamily="34" charset="0"/>
                        </a:rPr>
                        <a:t>Муниципальная программа «Развитие институтов гражданского общества, повышение эффективности местного самоуправления и реализации молодежной политики»</a:t>
                      </a:r>
                      <a:endParaRPr lang="ru-RU" sz="1100" b="1" i="0" u="none" strike="noStrike" dirty="0">
                        <a:solidFill>
                          <a:srgbClr val="000000"/>
                        </a:solidFill>
                        <a:effectLst/>
                        <a:latin typeface="Arial" panose="020B0604020202020204" pitchFamily="34" charset="0"/>
                        <a:cs typeface="Arial" panose="020B0604020202020204" pitchFamily="34" charset="0"/>
                      </a:endParaRPr>
                    </a:p>
                  </a:txBody>
                  <a:tcPr marL="6487" marR="6487" marT="6487"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328699701"/>
                  </a:ext>
                </a:extLst>
              </a:tr>
              <a:tr h="1077670">
                <a:tc>
                  <a:txBody>
                    <a:bodyPr/>
                    <a:lstStyle/>
                    <a:p>
                      <a:pPr algn="ctr" fontAlgn="ctr"/>
                      <a:r>
                        <a:rPr lang="ru-RU" sz="1100" u="none" strike="noStrike">
                          <a:effectLst/>
                          <a:latin typeface="Arial" panose="020B0604020202020204" pitchFamily="34" charset="0"/>
                          <a:cs typeface="Arial" panose="020B0604020202020204" pitchFamily="34" charset="0"/>
                        </a:rPr>
                        <a:t>1</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487" marR="6487" marT="6487" marB="0" anchor="ctr"/>
                </a:tc>
                <a:tc>
                  <a:txBody>
                    <a:bodyPr/>
                    <a:lstStyle/>
                    <a:p>
                      <a:pPr algn="l" fontAlgn="t"/>
                      <a:r>
                        <a:rPr lang="ru-RU" sz="1100" u="none" strike="noStrike" dirty="0">
                          <a:effectLst/>
                          <a:latin typeface="Arial" panose="020B0604020202020204" pitchFamily="34" charset="0"/>
                          <a:cs typeface="Arial" panose="020B0604020202020204" pitchFamily="34" charset="0"/>
                        </a:rPr>
                        <a:t>2024 Общая численность граждан, вовлеченных центрами (сообществами, объединениями) поддержки добровольчества (волонтерства) на базе образовательных организаций, некоммерческих организаций, муниципальных учреждений в добровольческую (волонтерскую) деятельность в городском округе Московской области</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6487" marR="6487" marT="6487" marB="0"/>
                </a:tc>
                <a:tc>
                  <a:txBody>
                    <a:bodyPr/>
                    <a:lstStyle/>
                    <a:p>
                      <a:pPr algn="ctr" fontAlgn="ctr"/>
                      <a:r>
                        <a:rPr lang="ru-RU" sz="1100" u="none" strike="noStrike">
                          <a:effectLst/>
                          <a:latin typeface="Arial" panose="020B0604020202020204" pitchFamily="34" charset="0"/>
                          <a:cs typeface="Arial" panose="020B0604020202020204" pitchFamily="34" charset="0"/>
                        </a:rPr>
                        <a:t>Миллион человек</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487" marR="6487" marT="6487"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0,00992</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487" marR="6487" marT="6487"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0,011608</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6487" marR="6487" marT="6487"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117</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6487" marR="6487" marT="6487"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Показатель достигнут</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6487" marR="6487" marT="6487" marB="0" anchor="ctr"/>
                </a:tc>
                <a:extLst>
                  <a:ext uri="{0D108BD9-81ED-4DB2-BD59-A6C34878D82A}">
                    <a16:rowId xmlns:a16="http://schemas.microsoft.com/office/drawing/2014/main" val="2538729465"/>
                  </a:ext>
                </a:extLst>
              </a:tr>
              <a:tr h="373040">
                <a:tc>
                  <a:txBody>
                    <a:bodyPr/>
                    <a:lstStyle/>
                    <a:p>
                      <a:pPr algn="ctr" fontAlgn="ctr"/>
                      <a:r>
                        <a:rPr lang="ru-RU" sz="1100" u="none" strike="noStrike">
                          <a:effectLst/>
                          <a:latin typeface="Arial" panose="020B0604020202020204" pitchFamily="34" charset="0"/>
                          <a:cs typeface="Arial" panose="020B0604020202020204" pitchFamily="34" charset="0"/>
                        </a:rPr>
                        <a:t>2</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487" marR="6487" marT="6487" marB="0" anchor="ctr"/>
                </a:tc>
                <a:tc>
                  <a:txBody>
                    <a:bodyPr/>
                    <a:lstStyle/>
                    <a:p>
                      <a:pPr algn="l" fontAlgn="ctr"/>
                      <a:r>
                        <a:rPr lang="ru-RU" sz="1100" u="none" strike="noStrike">
                          <a:effectLst/>
                          <a:latin typeface="Arial" panose="020B0604020202020204" pitchFamily="34" charset="0"/>
                          <a:cs typeface="Arial" panose="020B0604020202020204" pitchFamily="34" charset="0"/>
                        </a:rPr>
                        <a:t>Наличие незаконных рекламных конструкций, установленных на территории муниципального образования</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487" marR="6487" marT="6487"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Процент</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487" marR="6487" marT="6487"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487" marR="6487" marT="6487"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487" marR="6487" marT="6487"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487" marR="6487" marT="6487"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Показатель достигнут</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487" marR="6487" marT="6487" marB="0" anchor="ctr"/>
                </a:tc>
                <a:extLst>
                  <a:ext uri="{0D108BD9-81ED-4DB2-BD59-A6C34878D82A}">
                    <a16:rowId xmlns:a16="http://schemas.microsoft.com/office/drawing/2014/main" val="1683550222"/>
                  </a:ext>
                </a:extLst>
              </a:tr>
              <a:tr h="393764">
                <a:tc>
                  <a:txBody>
                    <a:bodyPr/>
                    <a:lstStyle/>
                    <a:p>
                      <a:pPr algn="ctr" fontAlgn="ctr"/>
                      <a:r>
                        <a:rPr lang="ru-RU" sz="1100" u="none" strike="noStrike">
                          <a:effectLst/>
                          <a:latin typeface="Arial" panose="020B0604020202020204" pitchFamily="34" charset="0"/>
                          <a:cs typeface="Arial" panose="020B0604020202020204" pitchFamily="34" charset="0"/>
                        </a:rPr>
                        <a:t>3</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487" marR="6487" marT="6487" marB="0" anchor="ctr"/>
                </a:tc>
                <a:tc>
                  <a:txBody>
                    <a:bodyPr/>
                    <a:lstStyle/>
                    <a:p>
                      <a:pPr algn="l" fontAlgn="ctr"/>
                      <a:r>
                        <a:rPr lang="ru-RU" sz="1100" u="none" strike="noStrike">
                          <a:effectLst/>
                          <a:latin typeface="Arial" panose="020B0604020202020204" pitchFamily="34" charset="0"/>
                          <a:cs typeface="Arial" panose="020B0604020202020204" pitchFamily="34" charset="0"/>
                        </a:rPr>
                        <a:t>Уровень информированности населения в средствах массовой информации</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487" marR="6487" marT="6487"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Процент</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487" marR="6487" marT="6487"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487" marR="6487" marT="6487"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487" marR="6487" marT="6487"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487" marR="6487" marT="6487"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Показатель достигнут</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6487" marR="6487" marT="6487" marB="0" anchor="ctr"/>
                </a:tc>
                <a:extLst>
                  <a:ext uri="{0D108BD9-81ED-4DB2-BD59-A6C34878D82A}">
                    <a16:rowId xmlns:a16="http://schemas.microsoft.com/office/drawing/2014/main" val="1664046999"/>
                  </a:ext>
                </a:extLst>
              </a:tr>
              <a:tr h="362678">
                <a:tc>
                  <a:txBody>
                    <a:bodyPr/>
                    <a:lstStyle/>
                    <a:p>
                      <a:pPr algn="ctr" fontAlgn="ctr"/>
                      <a:r>
                        <a:rPr lang="ru-RU" sz="1100" u="none" strike="noStrike">
                          <a:effectLst/>
                          <a:latin typeface="Arial" panose="020B0604020202020204" pitchFamily="34" charset="0"/>
                          <a:cs typeface="Arial" panose="020B0604020202020204" pitchFamily="34" charset="0"/>
                        </a:rPr>
                        <a:t>4</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487" marR="6487" marT="6487" marB="0" anchor="ctr"/>
                </a:tc>
                <a:tc>
                  <a:txBody>
                    <a:bodyPr/>
                    <a:lstStyle/>
                    <a:p>
                      <a:pPr algn="l" fontAlgn="ctr"/>
                      <a:r>
                        <a:rPr lang="ru-RU" sz="1100" u="none" strike="noStrike">
                          <a:effectLst/>
                          <a:latin typeface="Arial" panose="020B0604020202020204" pitchFamily="34" charset="0"/>
                          <a:cs typeface="Arial" panose="020B0604020202020204" pitchFamily="34" charset="0"/>
                        </a:rPr>
                        <a:t>Уровень информированности населения в социальных сетях и мессенджерах</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487" marR="6487" marT="6487"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Процент</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487" marR="6487" marT="6487"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487" marR="6487" marT="6487"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487" marR="6487" marT="6487"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487" marR="6487" marT="6487"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Показатель достигнут</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6487" marR="6487" marT="6487" marB="0" anchor="ctr"/>
                </a:tc>
                <a:extLst>
                  <a:ext uri="{0D108BD9-81ED-4DB2-BD59-A6C34878D82A}">
                    <a16:rowId xmlns:a16="http://schemas.microsoft.com/office/drawing/2014/main" val="1989639954"/>
                  </a:ext>
                </a:extLst>
              </a:tr>
              <a:tr h="538836">
                <a:tc>
                  <a:txBody>
                    <a:bodyPr/>
                    <a:lstStyle/>
                    <a:p>
                      <a:pPr algn="ctr" fontAlgn="ctr"/>
                      <a:r>
                        <a:rPr lang="ru-RU" sz="1100" u="none" strike="noStrike">
                          <a:effectLst/>
                          <a:latin typeface="Arial" panose="020B0604020202020204" pitchFamily="34" charset="0"/>
                          <a:cs typeface="Arial" panose="020B0604020202020204" pitchFamily="34" charset="0"/>
                        </a:rPr>
                        <a:t>5</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487" marR="6487" marT="6487" marB="0" anchor="ctr"/>
                </a:tc>
                <a:tc>
                  <a:txBody>
                    <a:bodyPr/>
                    <a:lstStyle/>
                    <a:p>
                      <a:pPr algn="l" fontAlgn="ctr"/>
                      <a:r>
                        <a:rPr lang="ru-RU" sz="1100" u="none" strike="noStrike">
                          <a:effectLst/>
                          <a:latin typeface="Arial" panose="020B0604020202020204" pitchFamily="34" charset="0"/>
                          <a:cs typeface="Arial" panose="020B0604020202020204" pitchFamily="34" charset="0"/>
                        </a:rPr>
                        <a:t>Доля молодежи, задействованной в мероприятиях по вовлечению в творческую деятельность, от общего числа молодежи в городском округе Московской области</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487" marR="6487" marT="6487"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Процент</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487" marR="6487" marT="6487"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74</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487" marR="6487" marT="6487"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92</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487" marR="6487" marT="6487"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124,3</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487" marR="6487" marT="6487"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Показатель достигнут</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6487" marR="6487" marT="6487" marB="0" anchor="ctr"/>
                </a:tc>
                <a:extLst>
                  <a:ext uri="{0D108BD9-81ED-4DB2-BD59-A6C34878D82A}">
                    <a16:rowId xmlns:a16="http://schemas.microsoft.com/office/drawing/2014/main" val="4240409642"/>
                  </a:ext>
                </a:extLst>
              </a:tr>
              <a:tr h="538836">
                <a:tc>
                  <a:txBody>
                    <a:bodyPr/>
                    <a:lstStyle/>
                    <a:p>
                      <a:pPr algn="ctr" fontAlgn="ctr"/>
                      <a:r>
                        <a:rPr lang="ru-RU" sz="1100" u="none" strike="noStrike">
                          <a:effectLst/>
                          <a:latin typeface="Arial" panose="020B0604020202020204" pitchFamily="34" charset="0"/>
                          <a:cs typeface="Arial" panose="020B0604020202020204" pitchFamily="34" charset="0"/>
                        </a:rPr>
                        <a:t>6</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487" marR="6487" marT="6487" marB="0" anchor="ctr"/>
                </a:tc>
                <a:tc>
                  <a:txBody>
                    <a:bodyPr/>
                    <a:lstStyle/>
                    <a:p>
                      <a:pPr algn="l" fontAlgn="ctr"/>
                      <a:r>
                        <a:rPr lang="ru-RU" sz="1100" u="none" strike="noStrike">
                          <a:effectLst/>
                          <a:latin typeface="Arial" panose="020B0604020202020204" pitchFamily="34" charset="0"/>
                          <a:cs typeface="Arial" panose="020B0604020202020204" pitchFamily="34" charset="0"/>
                        </a:rPr>
                        <a:t>Доля молодежи, задействованной в мероприятиях по вовлечению в общественную жизнь, от общего числа молодежи в городском округе Московской области </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487" marR="6487" marT="6487"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Процент</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487" marR="6487" marT="6487"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70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487" marR="6487" marT="6487"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487" marR="6487" marT="6487"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142,9</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487" marR="6487" marT="6487"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Показатель достигнут</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6487" marR="6487" marT="6487" marB="0" anchor="ctr"/>
                </a:tc>
                <a:extLst>
                  <a:ext uri="{0D108BD9-81ED-4DB2-BD59-A6C34878D82A}">
                    <a16:rowId xmlns:a16="http://schemas.microsoft.com/office/drawing/2014/main" val="2301151630"/>
                  </a:ext>
                </a:extLst>
              </a:tr>
              <a:tr h="393764">
                <a:tc>
                  <a:txBody>
                    <a:bodyPr/>
                    <a:lstStyle/>
                    <a:p>
                      <a:pPr algn="ctr" fontAlgn="ctr"/>
                      <a:r>
                        <a:rPr lang="ru-RU" sz="1100" u="none" strike="noStrike">
                          <a:effectLst/>
                          <a:latin typeface="Arial" panose="020B0604020202020204" pitchFamily="34" charset="0"/>
                          <a:cs typeface="Arial" panose="020B0604020202020204" pitchFamily="34" charset="0"/>
                        </a:rPr>
                        <a:t>7</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487" marR="6487" marT="6487" marB="0" anchor="ctr"/>
                </a:tc>
                <a:tc>
                  <a:txBody>
                    <a:bodyPr/>
                    <a:lstStyle/>
                    <a:p>
                      <a:pPr algn="l" fontAlgn="ctr"/>
                      <a:r>
                        <a:rPr lang="ru-RU" sz="1100" u="none" strike="noStrike">
                          <a:effectLst/>
                          <a:latin typeface="Arial" panose="020B0604020202020204" pitchFamily="34" charset="0"/>
                          <a:cs typeface="Arial" panose="020B0604020202020204" pitchFamily="34" charset="0"/>
                        </a:rPr>
                        <a:t>Доля граждан, занимающихся добровольческой (волонтерской) деятельностью в городском округе Московской области</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487" marR="6487" marT="6487"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Процент</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487" marR="6487" marT="6487"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13,2</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487" marR="6487" marT="6487"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15,3</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487" marR="6487" marT="6487"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115,9</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487" marR="6487" marT="6487"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Показатель достигнут</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6487" marR="6487" marT="6487" marB="0" anchor="ctr"/>
                </a:tc>
                <a:extLst>
                  <a:ext uri="{0D108BD9-81ED-4DB2-BD59-A6C34878D82A}">
                    <a16:rowId xmlns:a16="http://schemas.microsoft.com/office/drawing/2014/main" val="948380808"/>
                  </a:ext>
                </a:extLst>
              </a:tr>
              <a:tr h="534115">
                <a:tc>
                  <a:txBody>
                    <a:bodyPr/>
                    <a:lstStyle/>
                    <a:p>
                      <a:pPr algn="ctr" fontAlgn="ctr"/>
                      <a:r>
                        <a:rPr lang="ru-RU" sz="1100" u="none" strike="noStrike">
                          <a:effectLst/>
                          <a:latin typeface="Arial" panose="020B0604020202020204" pitchFamily="34" charset="0"/>
                          <a:cs typeface="Arial" panose="020B0604020202020204" pitchFamily="34" charset="0"/>
                        </a:rPr>
                        <a:t>8</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487" marR="6487" marT="6487" marB="0" anchor="ctr"/>
                </a:tc>
                <a:tc>
                  <a:txBody>
                    <a:bodyPr/>
                    <a:lstStyle/>
                    <a:p>
                      <a:pPr algn="l" fontAlgn="ctr"/>
                      <a:r>
                        <a:rPr lang="ru-RU" sz="1100" u="none" strike="noStrike">
                          <a:effectLst/>
                          <a:latin typeface="Arial" panose="020B0604020202020204" pitchFamily="34" charset="0"/>
                          <a:cs typeface="Arial" panose="020B0604020202020204" pitchFamily="34" charset="0"/>
                        </a:rPr>
                        <a:t>Количество участников мероприятий по социально-культурной адаптации и интеграции иностранных граждан в Московской области</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487" marR="6487" marT="6487"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Человек</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487" marR="6487" marT="6487"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1 500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487" marR="6487" marT="6487"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1 500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487" marR="6487" marT="6487"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487" marR="6487" marT="6487"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Показатель достигнут</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6487" marR="6487" marT="6487" marB="0" anchor="ctr"/>
                </a:tc>
                <a:extLst>
                  <a:ext uri="{0D108BD9-81ED-4DB2-BD59-A6C34878D82A}">
                    <a16:rowId xmlns:a16="http://schemas.microsoft.com/office/drawing/2014/main" val="3311235368"/>
                  </a:ext>
                </a:extLst>
              </a:tr>
              <a:tr h="358840">
                <a:tc>
                  <a:txBody>
                    <a:bodyPr/>
                    <a:lstStyle/>
                    <a:p>
                      <a:pPr algn="ctr" fontAlgn="ctr"/>
                      <a:r>
                        <a:rPr lang="ru-RU" sz="1100" u="none" strike="noStrike">
                          <a:effectLst/>
                          <a:latin typeface="Arial" panose="020B0604020202020204" pitchFamily="34" charset="0"/>
                          <a:cs typeface="Arial" panose="020B0604020202020204" pitchFamily="34" charset="0"/>
                        </a:rPr>
                        <a:t>9</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487" marR="6487" marT="6487" marB="0" anchor="ctr"/>
                </a:tc>
                <a:tc>
                  <a:txBody>
                    <a:bodyPr/>
                    <a:lstStyle/>
                    <a:p>
                      <a:pPr algn="l" fontAlgn="ctr"/>
                      <a:r>
                        <a:rPr lang="ru-RU" sz="1100" u="none" strike="noStrike">
                          <a:effectLst/>
                          <a:latin typeface="Arial" panose="020B0604020202020204" pitchFamily="34" charset="0"/>
                          <a:cs typeface="Arial" panose="020B0604020202020204" pitchFamily="34" charset="0"/>
                        </a:rPr>
                        <a:t>Количество участников мероприятий по укреплению единства российской нации и этнокультурному развитию народов России</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487" marR="6487" marT="6487"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Человек</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487" marR="6487" marT="6487"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5 000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487" marR="6487" marT="6487"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5 000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487" marR="6487" marT="6487"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487" marR="6487" marT="6487"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Показатель достигнут</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6487" marR="6487" marT="6487" marB="0" anchor="ctr"/>
                </a:tc>
                <a:extLst>
                  <a:ext uri="{0D108BD9-81ED-4DB2-BD59-A6C34878D82A}">
                    <a16:rowId xmlns:a16="http://schemas.microsoft.com/office/drawing/2014/main" val="1348059492"/>
                  </a:ext>
                </a:extLst>
              </a:tr>
              <a:tr h="393764">
                <a:tc>
                  <a:txBody>
                    <a:bodyPr/>
                    <a:lstStyle/>
                    <a:p>
                      <a:pPr algn="ctr" fontAlgn="ctr"/>
                      <a:r>
                        <a:rPr lang="ru-RU" sz="1100" u="none" strike="noStrike">
                          <a:effectLst/>
                          <a:latin typeface="Arial" panose="020B0604020202020204" pitchFamily="34" charset="0"/>
                          <a:cs typeface="Arial" panose="020B0604020202020204" pitchFamily="34" charset="0"/>
                        </a:rPr>
                        <a:t>10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487" marR="6487" marT="6487" marB="0" anchor="ctr"/>
                </a:tc>
                <a:tc>
                  <a:txBody>
                    <a:bodyPr/>
                    <a:lstStyle/>
                    <a:p>
                      <a:pPr algn="l" fontAlgn="ctr"/>
                      <a:r>
                        <a:rPr lang="ru-RU" sz="1100" u="none" strike="noStrike">
                          <a:effectLst/>
                          <a:latin typeface="Arial" panose="020B0604020202020204" pitchFamily="34" charset="0"/>
                          <a:cs typeface="Arial" panose="020B0604020202020204" pitchFamily="34" charset="0"/>
                        </a:rPr>
                        <a:t>Доля реализованных проектов инициативного бюджетирования из общего числа заявленных проектов</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487" marR="6487" marT="6487"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Процент</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487" marR="6487" marT="6487"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487" marR="6487" marT="6487"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487" marR="6487" marT="6487"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487" marR="6487" marT="6487"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Показатель достигнут</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6487" marR="6487" marT="6487" marB="0" anchor="ctr"/>
                </a:tc>
                <a:extLst>
                  <a:ext uri="{0D108BD9-81ED-4DB2-BD59-A6C34878D82A}">
                    <a16:rowId xmlns:a16="http://schemas.microsoft.com/office/drawing/2014/main" val="2234868245"/>
                  </a:ext>
                </a:extLst>
              </a:tr>
            </a:tbl>
          </a:graphicData>
        </a:graphic>
      </p:graphicFrame>
    </p:spTree>
    <p:extLst>
      <p:ext uri="{BB962C8B-B14F-4D97-AF65-F5344CB8AC3E}">
        <p14:creationId xmlns:p14="http://schemas.microsoft.com/office/powerpoint/2010/main" val="26114080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D9B5ADBD-D553-E122-A413-CF5EA2A78878}"/>
              </a:ext>
            </a:extLst>
          </p:cNvPr>
          <p:cNvGraphicFramePr>
            <a:graphicFrameLocks noGrp="1"/>
          </p:cNvGraphicFramePr>
          <p:nvPr>
            <p:extLst>
              <p:ext uri="{D42A27DB-BD31-4B8C-83A1-F6EECF244321}">
                <p14:modId xmlns:p14="http://schemas.microsoft.com/office/powerpoint/2010/main" val="1956679063"/>
              </p:ext>
            </p:extLst>
          </p:nvPr>
        </p:nvGraphicFramePr>
        <p:xfrm>
          <a:off x="246435" y="220494"/>
          <a:ext cx="11647250" cy="6366605"/>
        </p:xfrm>
        <a:graphic>
          <a:graphicData uri="http://schemas.openxmlformats.org/drawingml/2006/table">
            <a:tbl>
              <a:tblPr>
                <a:tableStyleId>{5C22544A-7EE6-4342-B048-85BDC9FD1C3A}</a:tableStyleId>
              </a:tblPr>
              <a:tblGrid>
                <a:gridCol w="445021">
                  <a:extLst>
                    <a:ext uri="{9D8B030D-6E8A-4147-A177-3AD203B41FA5}">
                      <a16:colId xmlns:a16="http://schemas.microsoft.com/office/drawing/2014/main" val="2076512794"/>
                    </a:ext>
                  </a:extLst>
                </a:gridCol>
                <a:gridCol w="4588311">
                  <a:extLst>
                    <a:ext uri="{9D8B030D-6E8A-4147-A177-3AD203B41FA5}">
                      <a16:colId xmlns:a16="http://schemas.microsoft.com/office/drawing/2014/main" val="2858315352"/>
                    </a:ext>
                  </a:extLst>
                </a:gridCol>
                <a:gridCol w="797967">
                  <a:extLst>
                    <a:ext uri="{9D8B030D-6E8A-4147-A177-3AD203B41FA5}">
                      <a16:colId xmlns:a16="http://schemas.microsoft.com/office/drawing/2014/main" val="688748632"/>
                    </a:ext>
                  </a:extLst>
                </a:gridCol>
                <a:gridCol w="966768">
                  <a:extLst>
                    <a:ext uri="{9D8B030D-6E8A-4147-A177-3AD203B41FA5}">
                      <a16:colId xmlns:a16="http://schemas.microsoft.com/office/drawing/2014/main" val="2336128838"/>
                    </a:ext>
                  </a:extLst>
                </a:gridCol>
                <a:gridCol w="966768">
                  <a:extLst>
                    <a:ext uri="{9D8B030D-6E8A-4147-A177-3AD203B41FA5}">
                      <a16:colId xmlns:a16="http://schemas.microsoft.com/office/drawing/2014/main" val="2116144094"/>
                    </a:ext>
                  </a:extLst>
                </a:gridCol>
                <a:gridCol w="951421">
                  <a:extLst>
                    <a:ext uri="{9D8B030D-6E8A-4147-A177-3AD203B41FA5}">
                      <a16:colId xmlns:a16="http://schemas.microsoft.com/office/drawing/2014/main" val="1208058167"/>
                    </a:ext>
                  </a:extLst>
                </a:gridCol>
                <a:gridCol w="2930994">
                  <a:extLst>
                    <a:ext uri="{9D8B030D-6E8A-4147-A177-3AD203B41FA5}">
                      <a16:colId xmlns:a16="http://schemas.microsoft.com/office/drawing/2014/main" val="4041698384"/>
                    </a:ext>
                  </a:extLst>
                </a:gridCol>
              </a:tblGrid>
              <a:tr h="687758">
                <a:tc>
                  <a:txBody>
                    <a:bodyPr/>
                    <a:lstStyle/>
                    <a:p>
                      <a:pPr algn="ctr" fontAlgn="ctr"/>
                      <a:r>
                        <a:rPr lang="ru-RU" sz="1100" b="1" i="0" u="none" strike="noStrike" dirty="0">
                          <a:solidFill>
                            <a:srgbClr val="000000"/>
                          </a:solidFill>
                          <a:effectLst/>
                          <a:latin typeface="Arial" panose="020B0604020202020204" pitchFamily="34" charset="0"/>
                          <a:cs typeface="Arial" panose="020B0604020202020204" pitchFamily="34" charset="0"/>
                        </a:rPr>
                        <a:t>№ п/п</a:t>
                      </a:r>
                    </a:p>
                  </a:txBody>
                  <a:tcPr marL="7620" marR="7620" marT="7620" marB="0" anchor="ctr"/>
                </a:tc>
                <a:tc>
                  <a:txBody>
                    <a:bodyPr/>
                    <a:lstStyle/>
                    <a:p>
                      <a:pPr algn="ctr" fontAlgn="ctr"/>
                      <a:r>
                        <a:rPr lang="ru-RU" sz="1100" b="1" i="0" u="none" strike="noStrike" dirty="0">
                          <a:solidFill>
                            <a:srgbClr val="000000"/>
                          </a:solidFill>
                          <a:effectLst/>
                          <a:latin typeface="Arial" panose="020B0604020202020204" pitchFamily="34" charset="0"/>
                          <a:cs typeface="Arial" panose="020B0604020202020204" pitchFamily="34" charset="0"/>
                        </a:rPr>
                        <a:t>Показатели муниципальных программ</a:t>
                      </a:r>
                    </a:p>
                  </a:txBody>
                  <a:tcPr marL="7620" marR="7620" marT="7620" marB="0" anchor="ctr"/>
                </a:tc>
                <a:tc>
                  <a:txBody>
                    <a:bodyPr/>
                    <a:lstStyle/>
                    <a:p>
                      <a:pPr algn="ctr" fontAlgn="ctr"/>
                      <a:r>
                        <a:rPr lang="ru-RU" sz="1100" b="1" i="0" u="none" strike="noStrike" dirty="0">
                          <a:solidFill>
                            <a:srgbClr val="000000"/>
                          </a:solidFill>
                          <a:effectLst/>
                          <a:latin typeface="Arial" panose="020B0604020202020204" pitchFamily="34" charset="0"/>
                          <a:cs typeface="Arial" panose="020B0604020202020204" pitchFamily="34" charset="0"/>
                        </a:rPr>
                        <a:t>Единица измерения</a:t>
                      </a:r>
                    </a:p>
                  </a:txBody>
                  <a:tcPr marL="7620" marR="7620" marT="7620" marB="0" anchor="ctr"/>
                </a:tc>
                <a:tc>
                  <a:txBody>
                    <a:bodyPr/>
                    <a:lstStyle/>
                    <a:p>
                      <a:pPr algn="ctr" fontAlgn="t"/>
                      <a:r>
                        <a:rPr lang="ru-RU" sz="1100" b="1" i="0" u="none" strike="noStrike" dirty="0">
                          <a:solidFill>
                            <a:srgbClr val="000000"/>
                          </a:solidFill>
                          <a:effectLst/>
                          <a:latin typeface="Arial" panose="020B0604020202020204" pitchFamily="34" charset="0"/>
                          <a:cs typeface="Arial" panose="020B0604020202020204" pitchFamily="34" charset="0"/>
                        </a:rPr>
                        <a:t>Планируемое значение показателя                           на 2024 год</a:t>
                      </a:r>
                    </a:p>
                  </a:txBody>
                  <a:tcPr marL="7620" marR="7620" marT="7620" marB="0"/>
                </a:tc>
                <a:tc>
                  <a:txBody>
                    <a:bodyPr/>
                    <a:lstStyle/>
                    <a:p>
                      <a:pPr algn="ctr" fontAlgn="t"/>
                      <a:r>
                        <a:rPr lang="ru-RU" sz="1100" b="1" i="0" u="none" strike="noStrike" dirty="0">
                          <a:solidFill>
                            <a:srgbClr val="000000"/>
                          </a:solidFill>
                          <a:effectLst/>
                          <a:latin typeface="Arial" panose="020B0604020202020204" pitchFamily="34" charset="0"/>
                          <a:cs typeface="Arial" panose="020B0604020202020204" pitchFamily="34" charset="0"/>
                        </a:rPr>
                        <a:t>Достигнутое значение показателя </a:t>
                      </a:r>
                      <a:br>
                        <a:rPr lang="ru-RU" sz="1100" b="1" i="0" u="none" strike="noStrike" dirty="0">
                          <a:solidFill>
                            <a:srgbClr val="000000"/>
                          </a:solidFill>
                          <a:effectLst/>
                          <a:latin typeface="Arial" panose="020B0604020202020204" pitchFamily="34" charset="0"/>
                          <a:cs typeface="Arial" panose="020B0604020202020204" pitchFamily="34" charset="0"/>
                        </a:rPr>
                      </a:br>
                      <a:r>
                        <a:rPr lang="ru-RU" sz="1100" b="1" i="0" u="none" strike="noStrike" dirty="0">
                          <a:solidFill>
                            <a:srgbClr val="000000"/>
                          </a:solidFill>
                          <a:effectLst/>
                          <a:latin typeface="Arial" panose="020B0604020202020204" pitchFamily="34" charset="0"/>
                          <a:cs typeface="Arial" panose="020B0604020202020204" pitchFamily="34" charset="0"/>
                        </a:rPr>
                        <a:t>за 2024 год</a:t>
                      </a:r>
                    </a:p>
                  </a:txBody>
                  <a:tcPr marL="7620" marR="7620" marT="7620" marB="0"/>
                </a:tc>
                <a:tc>
                  <a:txBody>
                    <a:bodyPr/>
                    <a:lstStyle/>
                    <a:p>
                      <a:pPr algn="ctr" fontAlgn="t"/>
                      <a:r>
                        <a:rPr lang="ru-RU" sz="1100" b="1" i="0" u="none" strike="noStrike" dirty="0">
                          <a:solidFill>
                            <a:srgbClr val="000000"/>
                          </a:solidFill>
                          <a:effectLst/>
                          <a:latin typeface="Arial" panose="020B0604020202020204" pitchFamily="34" charset="0"/>
                          <a:cs typeface="Arial" panose="020B0604020202020204" pitchFamily="34" charset="0"/>
                        </a:rPr>
                        <a:t>% исполнения планируемого значения</a:t>
                      </a:r>
                    </a:p>
                  </a:txBody>
                  <a:tcPr marL="7620" marR="7620" marT="7620" marB="0"/>
                </a:tc>
                <a:tc>
                  <a:txBody>
                    <a:bodyPr/>
                    <a:lstStyle/>
                    <a:p>
                      <a:pPr algn="ctr" fontAlgn="t"/>
                      <a:r>
                        <a:rPr lang="ru-RU" sz="1100" b="1" i="0" u="none" strike="noStrike" dirty="0">
                          <a:solidFill>
                            <a:srgbClr val="000000"/>
                          </a:solidFill>
                          <a:effectLst/>
                          <a:latin typeface="Arial" panose="020B0604020202020204" pitchFamily="34" charset="0"/>
                          <a:cs typeface="Arial" panose="020B0604020202020204" pitchFamily="34" charset="0"/>
                        </a:rPr>
                        <a:t>Пояснения причин невыполнения плановых значений</a:t>
                      </a:r>
                    </a:p>
                  </a:txBody>
                  <a:tcPr marL="7620" marR="7620" marT="7620" marB="0"/>
                </a:tc>
                <a:extLst>
                  <a:ext uri="{0D108BD9-81ED-4DB2-BD59-A6C34878D82A}">
                    <a16:rowId xmlns:a16="http://schemas.microsoft.com/office/drawing/2014/main" val="1108714886"/>
                  </a:ext>
                </a:extLst>
              </a:tr>
              <a:tr h="177735">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1</a:t>
                      </a:r>
                    </a:p>
                  </a:txBody>
                  <a:tcPr marL="7620" marR="7620" marT="7620" marB="0" anchor="ctr"/>
                </a:tc>
                <a:tc>
                  <a:txBody>
                    <a:bodyPr/>
                    <a:lstStyle/>
                    <a:p>
                      <a:pPr algn="ctr" fontAlgn="ctr"/>
                      <a:r>
                        <a:rPr lang="ru-RU" sz="1100" b="0" i="0" u="none" strike="noStrike" dirty="0">
                          <a:solidFill>
                            <a:srgbClr val="000000"/>
                          </a:solidFill>
                          <a:effectLst/>
                          <a:latin typeface="Arial" panose="020B0604020202020204" pitchFamily="34" charset="0"/>
                          <a:cs typeface="Arial" panose="020B0604020202020204" pitchFamily="34" charset="0"/>
                        </a:rPr>
                        <a:t>2</a:t>
                      </a:r>
                    </a:p>
                  </a:txBody>
                  <a:tcPr marL="7620" marR="7620" marT="7620" marB="0" anchor="ctr"/>
                </a:tc>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3</a:t>
                      </a:r>
                    </a:p>
                  </a:txBody>
                  <a:tcPr marL="7620" marR="7620" marT="7620" marB="0" anchor="ctr"/>
                </a:tc>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tc>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5</a:t>
                      </a:r>
                    </a:p>
                  </a:txBody>
                  <a:tcPr marL="7620" marR="7620" marT="7620" marB="0" anchor="ctr"/>
                </a:tc>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6</a:t>
                      </a:r>
                    </a:p>
                  </a:txBody>
                  <a:tcPr marL="7620" marR="7620" marT="7620" marB="0" anchor="ctr"/>
                </a:tc>
                <a:tc>
                  <a:txBody>
                    <a:bodyPr/>
                    <a:lstStyle/>
                    <a:p>
                      <a:pPr algn="ctr" fontAlgn="ctr"/>
                      <a:r>
                        <a:rPr lang="ru-RU" sz="1100" b="0" i="0" u="none" strike="noStrike" dirty="0">
                          <a:solidFill>
                            <a:srgbClr val="000000"/>
                          </a:solidFill>
                          <a:effectLst/>
                          <a:latin typeface="Arial" panose="020B0604020202020204" pitchFamily="34" charset="0"/>
                          <a:cs typeface="Arial" panose="020B0604020202020204" pitchFamily="34" charset="0"/>
                        </a:rPr>
                        <a:t>7</a:t>
                      </a:r>
                    </a:p>
                  </a:txBody>
                  <a:tcPr marL="7620" marR="7620" marT="7620" marB="0" anchor="ctr"/>
                </a:tc>
                <a:extLst>
                  <a:ext uri="{0D108BD9-81ED-4DB2-BD59-A6C34878D82A}">
                    <a16:rowId xmlns:a16="http://schemas.microsoft.com/office/drawing/2014/main" val="2852651334"/>
                  </a:ext>
                </a:extLst>
              </a:tr>
              <a:tr h="259983">
                <a:tc>
                  <a:txBody>
                    <a:bodyPr/>
                    <a:lstStyle/>
                    <a:p>
                      <a:pPr algn="ctr" fontAlgn="ctr"/>
                      <a:r>
                        <a:rPr lang="ru-RU" sz="1100" b="1" u="none" strike="noStrike" dirty="0">
                          <a:effectLst/>
                          <a:latin typeface="Arial" panose="020B0604020202020204" pitchFamily="34" charset="0"/>
                          <a:cs typeface="Arial" panose="020B0604020202020204" pitchFamily="34" charset="0"/>
                        </a:rPr>
                        <a:t>14.</a:t>
                      </a:r>
                      <a:endParaRPr lang="ru-RU" sz="1100" b="1" i="0" u="none" strike="noStrike" dirty="0">
                        <a:solidFill>
                          <a:srgbClr val="000000"/>
                        </a:solidFill>
                        <a:effectLst/>
                        <a:latin typeface="Arial" panose="020B0604020202020204" pitchFamily="34" charset="0"/>
                        <a:cs typeface="Arial" panose="020B0604020202020204" pitchFamily="34" charset="0"/>
                      </a:endParaRPr>
                    </a:p>
                  </a:txBody>
                  <a:tcPr marL="5785" marR="5785" marT="5785" marB="0" anchor="ctr"/>
                </a:tc>
                <a:tc gridSpan="6">
                  <a:txBody>
                    <a:bodyPr/>
                    <a:lstStyle/>
                    <a:p>
                      <a:pPr algn="ctr" fontAlgn="ctr"/>
                      <a:r>
                        <a:rPr lang="ru-RU" sz="1100" b="1" u="none" strike="noStrike" dirty="0">
                          <a:effectLst/>
                          <a:latin typeface="Arial" panose="020B0604020202020204" pitchFamily="34" charset="0"/>
                          <a:cs typeface="Arial" panose="020B0604020202020204" pitchFamily="34" charset="0"/>
                        </a:rPr>
                        <a:t>Муниципальная программа «Развитие и функционирование дорожно-транспортного комплекса»</a:t>
                      </a:r>
                      <a:endParaRPr lang="ru-RU" sz="1100" b="1" i="0" u="none" strike="noStrike" dirty="0">
                        <a:solidFill>
                          <a:srgbClr val="000000"/>
                        </a:solidFill>
                        <a:effectLst/>
                        <a:latin typeface="Arial" panose="020B0604020202020204" pitchFamily="34" charset="0"/>
                        <a:cs typeface="Arial" panose="020B0604020202020204" pitchFamily="34" charset="0"/>
                      </a:endParaRPr>
                    </a:p>
                  </a:txBody>
                  <a:tcPr marL="5785" marR="5785" marT="5785"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901488052"/>
                  </a:ext>
                </a:extLst>
              </a:tr>
              <a:tr h="1259896">
                <a:tc>
                  <a:txBody>
                    <a:bodyPr/>
                    <a:lstStyle/>
                    <a:p>
                      <a:pPr algn="ctr" fontAlgn="ctr"/>
                      <a:r>
                        <a:rPr lang="ru-RU" sz="1100" u="none" strike="noStrike">
                          <a:effectLst/>
                          <a:latin typeface="Arial" panose="020B0604020202020204" pitchFamily="34" charset="0"/>
                          <a:cs typeface="Arial" panose="020B0604020202020204" pitchFamily="34" charset="0"/>
                        </a:rPr>
                        <a:t>1</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85" marR="5785" marT="5785" marB="0" anchor="ctr"/>
                </a:tc>
                <a:tc>
                  <a:txBody>
                    <a:bodyPr/>
                    <a:lstStyle/>
                    <a:p>
                      <a:pPr algn="l" fontAlgn="ctr"/>
                      <a:r>
                        <a:rPr lang="ru-RU" sz="1100" u="none" strike="noStrike" dirty="0">
                          <a:effectLst/>
                          <a:latin typeface="Arial" panose="020B0604020202020204" pitchFamily="34" charset="0"/>
                          <a:cs typeface="Arial" panose="020B0604020202020204" pitchFamily="34" charset="0"/>
                        </a:rPr>
                        <a:t>Обеспечение организации транспортного обслуживания населения на муниципальных маршрутах регулярных перевозок по регулируемым тарифам в границах муниципального образования Московской области, включенных в Перечень маршрутов регулярных перевозок по регулируемым тарифам, на которых отдельным категориям граждан предоставляются меры социальной поддержки, утверждаемый Правительством Московской области</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5785" marR="5785" marT="5785"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Процент</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5785" marR="5785" marT="5785"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94</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5785" marR="5785" marT="5785"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100</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5785" marR="5785" marT="5785"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106,4</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85" marR="5785" marT="5785"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Показатель достигнут</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5785" marR="5785" marT="5785" marB="0" anchor="ctr"/>
                </a:tc>
                <a:extLst>
                  <a:ext uri="{0D108BD9-81ED-4DB2-BD59-A6C34878D82A}">
                    <a16:rowId xmlns:a16="http://schemas.microsoft.com/office/drawing/2014/main" val="1847133640"/>
                  </a:ext>
                </a:extLst>
              </a:tr>
              <a:tr h="630202">
                <a:tc>
                  <a:txBody>
                    <a:bodyPr/>
                    <a:lstStyle/>
                    <a:p>
                      <a:pPr algn="ctr" fontAlgn="ctr"/>
                      <a:r>
                        <a:rPr lang="ru-RU" sz="1100" u="none" strike="noStrike">
                          <a:effectLst/>
                          <a:latin typeface="Arial" panose="020B0604020202020204" pitchFamily="34" charset="0"/>
                          <a:cs typeface="Arial" panose="020B0604020202020204" pitchFamily="34" charset="0"/>
                        </a:rPr>
                        <a:t>2</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85" marR="5785" marT="5785" marB="0" anchor="ctr"/>
                </a:tc>
                <a:tc>
                  <a:txBody>
                    <a:bodyPr/>
                    <a:lstStyle/>
                    <a:p>
                      <a:pPr algn="l" fontAlgn="ctr"/>
                      <a:r>
                        <a:rPr lang="ru-RU" sz="1100" u="none" strike="noStrike" dirty="0">
                          <a:effectLst/>
                          <a:latin typeface="Arial" panose="020B0604020202020204" pitchFamily="34" charset="0"/>
                          <a:cs typeface="Arial" panose="020B0604020202020204" pitchFamily="34" charset="0"/>
                        </a:rPr>
                        <a:t>Количество погибших в дорожно-транспортных происшествиях, человек на 100 тысяч населения</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5785" marR="5785" marT="5785"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человек на 100 тыс. населения</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85" marR="5785" marT="5785"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8,8</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85" marR="5785" marT="5785"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12,5</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85" marR="5785" marT="5785"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70,4</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85" marR="5785" marT="5785" marB="0" anchor="ctr"/>
                </a:tc>
                <a:tc>
                  <a:txBody>
                    <a:bodyPr/>
                    <a:lstStyle/>
                    <a:p>
                      <a:pPr algn="l" fontAlgn="t"/>
                      <a:r>
                        <a:rPr lang="ru-RU" sz="1100" u="none" strike="noStrike" dirty="0">
                          <a:effectLst/>
                          <a:latin typeface="Arial" panose="020B0604020202020204" pitchFamily="34" charset="0"/>
                          <a:cs typeface="Arial" panose="020B0604020202020204" pitchFamily="34" charset="0"/>
                        </a:rPr>
                        <a:t>За 12 месяцев 2024 года в ДТП погибло 10 человек (на федеральных дорогах - 3; на региональных - 6; местного значения - 1) </a:t>
                      </a:r>
                      <a:br>
                        <a:rPr lang="ru-RU" sz="1100" u="none" strike="noStrike" dirty="0">
                          <a:effectLst/>
                          <a:latin typeface="Arial" panose="020B0604020202020204" pitchFamily="34" charset="0"/>
                          <a:cs typeface="Arial" panose="020B0604020202020204" pitchFamily="34" charset="0"/>
                        </a:rPr>
                      </a:br>
                      <a:r>
                        <a:rPr lang="ru-RU" sz="1100" u="none" strike="noStrike" dirty="0">
                          <a:effectLst/>
                          <a:latin typeface="Arial" panose="020B0604020202020204" pitchFamily="34" charset="0"/>
                          <a:cs typeface="Arial" panose="020B0604020202020204" pitchFamily="34" charset="0"/>
                        </a:rPr>
                        <a:t>(10 / 79874 * 100 000  =  12,5)</a:t>
                      </a:r>
                      <a:br>
                        <a:rPr lang="ru-RU" sz="1100" u="none" strike="noStrike" dirty="0">
                          <a:effectLst/>
                          <a:latin typeface="Arial" panose="020B0604020202020204" pitchFamily="34" charset="0"/>
                          <a:cs typeface="Arial" panose="020B0604020202020204" pitchFamily="34" charset="0"/>
                        </a:rPr>
                      </a:b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5785" marR="5785" marT="5785" marB="0"/>
                </a:tc>
                <a:extLst>
                  <a:ext uri="{0D108BD9-81ED-4DB2-BD59-A6C34878D82A}">
                    <a16:rowId xmlns:a16="http://schemas.microsoft.com/office/drawing/2014/main" val="279395939"/>
                  </a:ext>
                </a:extLst>
              </a:tr>
              <a:tr h="250698">
                <a:tc>
                  <a:txBody>
                    <a:bodyPr/>
                    <a:lstStyle/>
                    <a:p>
                      <a:pPr algn="ctr" fontAlgn="ctr"/>
                      <a:r>
                        <a:rPr lang="ru-RU" sz="1100" b="1" u="none" strike="noStrike" dirty="0">
                          <a:effectLst/>
                          <a:latin typeface="Arial" panose="020B0604020202020204" pitchFamily="34" charset="0"/>
                          <a:cs typeface="Arial" panose="020B0604020202020204" pitchFamily="34" charset="0"/>
                        </a:rPr>
                        <a:t>15.</a:t>
                      </a:r>
                      <a:endParaRPr lang="ru-RU" sz="1100" b="1" i="0" u="none" strike="noStrike" dirty="0">
                        <a:solidFill>
                          <a:srgbClr val="000000"/>
                        </a:solidFill>
                        <a:effectLst/>
                        <a:latin typeface="Arial" panose="020B0604020202020204" pitchFamily="34" charset="0"/>
                        <a:cs typeface="Arial" panose="020B0604020202020204" pitchFamily="34" charset="0"/>
                      </a:endParaRPr>
                    </a:p>
                  </a:txBody>
                  <a:tcPr marL="5785" marR="5785" marT="5785" marB="0" anchor="ctr"/>
                </a:tc>
                <a:tc gridSpan="6">
                  <a:txBody>
                    <a:bodyPr/>
                    <a:lstStyle/>
                    <a:p>
                      <a:pPr algn="ctr" fontAlgn="ctr"/>
                      <a:r>
                        <a:rPr lang="ru-RU" sz="1100" b="1" u="none" strike="noStrike" dirty="0">
                          <a:effectLst/>
                          <a:latin typeface="Arial" panose="020B0604020202020204" pitchFamily="34" charset="0"/>
                          <a:cs typeface="Arial" panose="020B0604020202020204" pitchFamily="34" charset="0"/>
                        </a:rPr>
                        <a:t>Муниципальная программа  «Цифровое муниципальное образование» </a:t>
                      </a:r>
                      <a:endParaRPr lang="ru-RU" sz="1100" b="1" i="0" u="none" strike="noStrike" dirty="0">
                        <a:solidFill>
                          <a:srgbClr val="000000"/>
                        </a:solidFill>
                        <a:effectLst/>
                        <a:latin typeface="Arial" panose="020B0604020202020204" pitchFamily="34" charset="0"/>
                        <a:cs typeface="Arial" panose="020B0604020202020204" pitchFamily="34" charset="0"/>
                      </a:endParaRPr>
                    </a:p>
                  </a:txBody>
                  <a:tcPr marL="5785" marR="5785" marT="5785"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177616287"/>
                  </a:ext>
                </a:extLst>
              </a:tr>
              <a:tr h="515889">
                <a:tc>
                  <a:txBody>
                    <a:bodyPr/>
                    <a:lstStyle/>
                    <a:p>
                      <a:pPr algn="ctr" fontAlgn="ctr"/>
                      <a:r>
                        <a:rPr lang="ru-RU" sz="1100" u="none" strike="noStrike">
                          <a:effectLst/>
                          <a:latin typeface="Arial" panose="020B0604020202020204" pitchFamily="34" charset="0"/>
                          <a:cs typeface="Arial" panose="020B0604020202020204" pitchFamily="34" charset="0"/>
                        </a:rPr>
                        <a:t>1</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85" marR="5785" marT="5785" marB="0" anchor="ctr"/>
                </a:tc>
                <a:tc>
                  <a:txBody>
                    <a:bodyPr/>
                    <a:lstStyle/>
                    <a:p>
                      <a:pPr algn="l" fontAlgn="ctr"/>
                      <a:r>
                        <a:rPr lang="ru-RU" sz="1100" u="none" strike="noStrike">
                          <a:effectLst/>
                          <a:latin typeface="Arial" panose="020B0604020202020204" pitchFamily="34" charset="0"/>
                          <a:cs typeface="Arial" panose="020B0604020202020204" pitchFamily="34" charset="0"/>
                        </a:rPr>
                        <a:t>2024 Доля работников ОМСУ муниципального образования Московской области, обеспеченных средствами электронной подписи в соответствии с установленными требованиями</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85" marR="5785" marT="5785"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Процент</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85" marR="5785" marT="5785"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85" marR="5785" marT="5785"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85" marR="5785" marT="5785"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85" marR="5785" marT="5785"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Показатель достигнут</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5785" marR="5785" marT="5785" marB="0" anchor="ctr"/>
                </a:tc>
                <a:extLst>
                  <a:ext uri="{0D108BD9-81ED-4DB2-BD59-A6C34878D82A}">
                    <a16:rowId xmlns:a16="http://schemas.microsoft.com/office/drawing/2014/main" val="1770100915"/>
                  </a:ext>
                </a:extLst>
              </a:tr>
              <a:tr h="1259896">
                <a:tc>
                  <a:txBody>
                    <a:bodyPr/>
                    <a:lstStyle/>
                    <a:p>
                      <a:pPr algn="ctr" fontAlgn="ctr"/>
                      <a:r>
                        <a:rPr lang="ru-RU" sz="1100" u="none" strike="noStrike">
                          <a:effectLst/>
                          <a:latin typeface="Arial" panose="020B0604020202020204" pitchFamily="34" charset="0"/>
                          <a:cs typeface="Arial" panose="020B0604020202020204" pitchFamily="34" charset="0"/>
                        </a:rPr>
                        <a:t>2</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85" marR="5785" marT="5785" marB="0" anchor="ctr"/>
                </a:tc>
                <a:tc>
                  <a:txBody>
                    <a:bodyPr/>
                    <a:lstStyle/>
                    <a:p>
                      <a:pPr algn="l" fontAlgn="t"/>
                      <a:r>
                        <a:rPr lang="ru-RU" sz="1100" u="none" strike="noStrike">
                          <a:effectLst/>
                          <a:latin typeface="Arial" panose="020B0604020202020204" pitchFamily="34" charset="0"/>
                          <a:cs typeface="Arial" panose="020B0604020202020204" pitchFamily="34" charset="0"/>
                        </a:rPr>
                        <a:t>2024 Увеличение доли защищенных по требованиям безопасности информации информационных систем, используемых ОМСУ муниципального образования Московской области, в соответствии с категорией обрабатываемой информации, а также персональных компьютеров, используемых на рабочих местах работников, обеспеченных антивирусным программным обеспечением с регулярным обновлением соответствующих баз</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85" marR="5785" marT="5785" marB="0"/>
                </a:tc>
                <a:tc>
                  <a:txBody>
                    <a:bodyPr/>
                    <a:lstStyle/>
                    <a:p>
                      <a:pPr algn="ctr" fontAlgn="ctr"/>
                      <a:r>
                        <a:rPr lang="ru-RU" sz="1100" u="none" strike="noStrike">
                          <a:effectLst/>
                          <a:latin typeface="Arial" panose="020B0604020202020204" pitchFamily="34" charset="0"/>
                          <a:cs typeface="Arial" panose="020B0604020202020204" pitchFamily="34" charset="0"/>
                        </a:rPr>
                        <a:t>Процент</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85" marR="5785" marT="5785"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85" marR="5785" marT="5785"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85" marR="5785" marT="5785"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85" marR="5785" marT="5785"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Показатель достигнут</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5785" marR="5785" marT="5785" marB="0" anchor="ctr"/>
                </a:tc>
                <a:extLst>
                  <a:ext uri="{0D108BD9-81ED-4DB2-BD59-A6C34878D82A}">
                    <a16:rowId xmlns:a16="http://schemas.microsoft.com/office/drawing/2014/main" val="2425220433"/>
                  </a:ext>
                </a:extLst>
              </a:tr>
              <a:tr h="633661">
                <a:tc>
                  <a:txBody>
                    <a:bodyPr/>
                    <a:lstStyle/>
                    <a:p>
                      <a:pPr algn="ctr" fontAlgn="ctr"/>
                      <a:r>
                        <a:rPr lang="ru-RU" sz="1100" u="none" strike="noStrike">
                          <a:effectLst/>
                          <a:latin typeface="Arial" panose="020B0604020202020204" pitchFamily="34" charset="0"/>
                          <a:cs typeface="Arial" panose="020B0604020202020204" pitchFamily="34" charset="0"/>
                        </a:rPr>
                        <a:t>3</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85" marR="5785" marT="5785" marB="0" anchor="ctr"/>
                </a:tc>
                <a:tc>
                  <a:txBody>
                    <a:bodyPr/>
                    <a:lstStyle/>
                    <a:p>
                      <a:pPr algn="l" fontAlgn="ctr"/>
                      <a:r>
                        <a:rPr lang="ru-RU" sz="1100" u="none" strike="noStrike">
                          <a:effectLst/>
                          <a:latin typeface="Arial" panose="020B0604020202020204" pitchFamily="34" charset="0"/>
                          <a:cs typeface="Arial" panose="020B0604020202020204" pitchFamily="34" charset="0"/>
                        </a:rPr>
                        <a:t>2024 Доля рабочих мест, обеспеченных необходимым компьютерным оборудованием и услугами связи в соответствии с требованиями нормативных правовых актов Московской области</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85" marR="5785" marT="5785"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Процент</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85" marR="5785" marT="5785"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85" marR="5785" marT="5785"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85" marR="5785" marT="5785"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85" marR="5785" marT="5785"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Показатель достигнут</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5785" marR="5785" marT="5785" marB="0" anchor="ctr"/>
                </a:tc>
                <a:extLst>
                  <a:ext uri="{0D108BD9-81ED-4DB2-BD59-A6C34878D82A}">
                    <a16:rowId xmlns:a16="http://schemas.microsoft.com/office/drawing/2014/main" val="123036388"/>
                  </a:ext>
                </a:extLst>
              </a:tr>
              <a:tr h="477104">
                <a:tc>
                  <a:txBody>
                    <a:bodyPr/>
                    <a:lstStyle/>
                    <a:p>
                      <a:pPr algn="ctr" fontAlgn="ctr"/>
                      <a:r>
                        <a:rPr lang="ru-RU" sz="1100" u="none" strike="noStrike">
                          <a:effectLst/>
                          <a:latin typeface="Arial" panose="020B0604020202020204" pitchFamily="34" charset="0"/>
                          <a:cs typeface="Arial" panose="020B0604020202020204" pitchFamily="34" charset="0"/>
                        </a:rPr>
                        <a:t>4</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85" marR="5785" marT="5785" marB="0" anchor="ctr"/>
                </a:tc>
                <a:tc>
                  <a:txBody>
                    <a:bodyPr/>
                    <a:lstStyle/>
                    <a:p>
                      <a:pPr algn="l" fontAlgn="ctr"/>
                      <a:r>
                        <a:rPr lang="ru-RU" sz="1100" u="none" strike="noStrike">
                          <a:effectLst/>
                          <a:latin typeface="Arial" panose="020B0604020202020204" pitchFamily="34" charset="0"/>
                          <a:cs typeface="Arial" panose="020B0604020202020204" pitchFamily="34" charset="0"/>
                        </a:rPr>
                        <a:t>2024 Уровень удовлетворенности граждан качеством предоставления государственных и муниципальных услуг в МФЦ</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85" marR="5785" marT="5785"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Процент</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85" marR="5785" marT="5785"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97,44</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85" marR="5785" marT="5785"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98,23</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85" marR="5785" marT="5785"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100,8</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85" marR="5785" marT="5785"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Показатель достигнут</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5785" marR="5785" marT="5785" marB="0" anchor="ctr"/>
                </a:tc>
                <a:extLst>
                  <a:ext uri="{0D108BD9-81ED-4DB2-BD59-A6C34878D82A}">
                    <a16:rowId xmlns:a16="http://schemas.microsoft.com/office/drawing/2014/main" val="1032367298"/>
                  </a:ext>
                </a:extLst>
              </a:tr>
            </a:tbl>
          </a:graphicData>
        </a:graphic>
      </p:graphicFrame>
    </p:spTree>
    <p:extLst>
      <p:ext uri="{BB962C8B-B14F-4D97-AF65-F5344CB8AC3E}">
        <p14:creationId xmlns:p14="http://schemas.microsoft.com/office/powerpoint/2010/main" val="39245549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EC370151-D82D-6875-489F-4AD92988DCC2}"/>
              </a:ext>
            </a:extLst>
          </p:cNvPr>
          <p:cNvGraphicFramePr>
            <a:graphicFrameLocks noGrp="1"/>
          </p:cNvGraphicFramePr>
          <p:nvPr>
            <p:extLst>
              <p:ext uri="{D42A27DB-BD31-4B8C-83A1-F6EECF244321}">
                <p14:modId xmlns:p14="http://schemas.microsoft.com/office/powerpoint/2010/main" val="1035080180"/>
              </p:ext>
            </p:extLst>
          </p:nvPr>
        </p:nvGraphicFramePr>
        <p:xfrm>
          <a:off x="330741" y="369651"/>
          <a:ext cx="11647249" cy="6341098"/>
        </p:xfrm>
        <a:graphic>
          <a:graphicData uri="http://schemas.openxmlformats.org/drawingml/2006/table">
            <a:tbl>
              <a:tblPr>
                <a:tableStyleId>{5C22544A-7EE6-4342-B048-85BDC9FD1C3A}</a:tableStyleId>
              </a:tblPr>
              <a:tblGrid>
                <a:gridCol w="445020">
                  <a:extLst>
                    <a:ext uri="{9D8B030D-6E8A-4147-A177-3AD203B41FA5}">
                      <a16:colId xmlns:a16="http://schemas.microsoft.com/office/drawing/2014/main" val="3200776981"/>
                    </a:ext>
                  </a:extLst>
                </a:gridCol>
                <a:gridCol w="4588312">
                  <a:extLst>
                    <a:ext uri="{9D8B030D-6E8A-4147-A177-3AD203B41FA5}">
                      <a16:colId xmlns:a16="http://schemas.microsoft.com/office/drawing/2014/main" val="1248254110"/>
                    </a:ext>
                  </a:extLst>
                </a:gridCol>
                <a:gridCol w="797966">
                  <a:extLst>
                    <a:ext uri="{9D8B030D-6E8A-4147-A177-3AD203B41FA5}">
                      <a16:colId xmlns:a16="http://schemas.microsoft.com/office/drawing/2014/main" val="3420300508"/>
                    </a:ext>
                  </a:extLst>
                </a:gridCol>
                <a:gridCol w="966767">
                  <a:extLst>
                    <a:ext uri="{9D8B030D-6E8A-4147-A177-3AD203B41FA5}">
                      <a16:colId xmlns:a16="http://schemas.microsoft.com/office/drawing/2014/main" val="3077407803"/>
                    </a:ext>
                  </a:extLst>
                </a:gridCol>
                <a:gridCol w="966767">
                  <a:extLst>
                    <a:ext uri="{9D8B030D-6E8A-4147-A177-3AD203B41FA5}">
                      <a16:colId xmlns:a16="http://schemas.microsoft.com/office/drawing/2014/main" val="3411169954"/>
                    </a:ext>
                  </a:extLst>
                </a:gridCol>
                <a:gridCol w="951421">
                  <a:extLst>
                    <a:ext uri="{9D8B030D-6E8A-4147-A177-3AD203B41FA5}">
                      <a16:colId xmlns:a16="http://schemas.microsoft.com/office/drawing/2014/main" val="2427225993"/>
                    </a:ext>
                  </a:extLst>
                </a:gridCol>
                <a:gridCol w="2930996">
                  <a:extLst>
                    <a:ext uri="{9D8B030D-6E8A-4147-A177-3AD203B41FA5}">
                      <a16:colId xmlns:a16="http://schemas.microsoft.com/office/drawing/2014/main" val="1960972543"/>
                    </a:ext>
                  </a:extLst>
                </a:gridCol>
              </a:tblGrid>
              <a:tr h="350196">
                <a:tc>
                  <a:txBody>
                    <a:bodyPr/>
                    <a:lstStyle/>
                    <a:p>
                      <a:pPr algn="ctr" fontAlgn="ctr"/>
                      <a:r>
                        <a:rPr lang="ru-RU" sz="1100" b="1" i="0" u="none" strike="noStrike" dirty="0">
                          <a:solidFill>
                            <a:srgbClr val="000000"/>
                          </a:solidFill>
                          <a:effectLst/>
                          <a:latin typeface="Arial" panose="020B0604020202020204" pitchFamily="34" charset="0"/>
                          <a:cs typeface="Arial" panose="020B0604020202020204" pitchFamily="34" charset="0"/>
                        </a:rPr>
                        <a:t>№ п/п</a:t>
                      </a:r>
                    </a:p>
                  </a:txBody>
                  <a:tcPr marL="7620" marR="7620" marT="7620" marB="0" anchor="ctr"/>
                </a:tc>
                <a:tc>
                  <a:txBody>
                    <a:bodyPr/>
                    <a:lstStyle/>
                    <a:p>
                      <a:pPr algn="ctr" fontAlgn="ctr"/>
                      <a:r>
                        <a:rPr lang="ru-RU" sz="1100" b="1" i="0" u="none" strike="noStrike" dirty="0">
                          <a:solidFill>
                            <a:srgbClr val="000000"/>
                          </a:solidFill>
                          <a:effectLst/>
                          <a:latin typeface="Arial" panose="020B0604020202020204" pitchFamily="34" charset="0"/>
                          <a:cs typeface="Arial" panose="020B0604020202020204" pitchFamily="34" charset="0"/>
                        </a:rPr>
                        <a:t>Показатели муниципальных программ</a:t>
                      </a:r>
                    </a:p>
                  </a:txBody>
                  <a:tcPr marL="7620" marR="7620" marT="7620" marB="0" anchor="ctr"/>
                </a:tc>
                <a:tc>
                  <a:txBody>
                    <a:bodyPr/>
                    <a:lstStyle/>
                    <a:p>
                      <a:pPr algn="ctr" fontAlgn="ctr"/>
                      <a:r>
                        <a:rPr lang="ru-RU" sz="1100" b="1" i="0" u="none" strike="noStrike" dirty="0">
                          <a:solidFill>
                            <a:srgbClr val="000000"/>
                          </a:solidFill>
                          <a:effectLst/>
                          <a:latin typeface="Arial" panose="020B0604020202020204" pitchFamily="34" charset="0"/>
                          <a:cs typeface="Arial" panose="020B0604020202020204" pitchFamily="34" charset="0"/>
                        </a:rPr>
                        <a:t>Единица измерения</a:t>
                      </a:r>
                    </a:p>
                  </a:txBody>
                  <a:tcPr marL="7620" marR="7620" marT="7620" marB="0" anchor="ctr"/>
                </a:tc>
                <a:tc>
                  <a:txBody>
                    <a:bodyPr/>
                    <a:lstStyle/>
                    <a:p>
                      <a:pPr algn="ctr" fontAlgn="t"/>
                      <a:r>
                        <a:rPr lang="ru-RU" sz="1100" b="1" i="0" u="none" strike="noStrike" dirty="0">
                          <a:solidFill>
                            <a:srgbClr val="000000"/>
                          </a:solidFill>
                          <a:effectLst/>
                          <a:latin typeface="Arial" panose="020B0604020202020204" pitchFamily="34" charset="0"/>
                          <a:cs typeface="Arial" panose="020B0604020202020204" pitchFamily="34" charset="0"/>
                        </a:rPr>
                        <a:t>Планируемое значение показателя                           на 2024 год</a:t>
                      </a:r>
                    </a:p>
                  </a:txBody>
                  <a:tcPr marL="7620" marR="7620" marT="7620" marB="0"/>
                </a:tc>
                <a:tc>
                  <a:txBody>
                    <a:bodyPr/>
                    <a:lstStyle/>
                    <a:p>
                      <a:pPr algn="ctr" fontAlgn="t"/>
                      <a:r>
                        <a:rPr lang="ru-RU" sz="1100" b="1" i="0" u="none" strike="noStrike" dirty="0">
                          <a:solidFill>
                            <a:srgbClr val="000000"/>
                          </a:solidFill>
                          <a:effectLst/>
                          <a:latin typeface="Arial" panose="020B0604020202020204" pitchFamily="34" charset="0"/>
                          <a:cs typeface="Arial" panose="020B0604020202020204" pitchFamily="34" charset="0"/>
                        </a:rPr>
                        <a:t>Достигнутое значение показателя </a:t>
                      </a:r>
                      <a:br>
                        <a:rPr lang="ru-RU" sz="1100" b="1" i="0" u="none" strike="noStrike" dirty="0">
                          <a:solidFill>
                            <a:srgbClr val="000000"/>
                          </a:solidFill>
                          <a:effectLst/>
                          <a:latin typeface="Arial" panose="020B0604020202020204" pitchFamily="34" charset="0"/>
                          <a:cs typeface="Arial" panose="020B0604020202020204" pitchFamily="34" charset="0"/>
                        </a:rPr>
                      </a:br>
                      <a:r>
                        <a:rPr lang="ru-RU" sz="1100" b="1" i="0" u="none" strike="noStrike" dirty="0">
                          <a:solidFill>
                            <a:srgbClr val="000000"/>
                          </a:solidFill>
                          <a:effectLst/>
                          <a:latin typeface="Arial" panose="020B0604020202020204" pitchFamily="34" charset="0"/>
                          <a:cs typeface="Arial" panose="020B0604020202020204" pitchFamily="34" charset="0"/>
                        </a:rPr>
                        <a:t>за 2024 год</a:t>
                      </a:r>
                    </a:p>
                  </a:txBody>
                  <a:tcPr marL="7620" marR="7620" marT="7620" marB="0"/>
                </a:tc>
                <a:tc>
                  <a:txBody>
                    <a:bodyPr/>
                    <a:lstStyle/>
                    <a:p>
                      <a:pPr algn="ctr" fontAlgn="t"/>
                      <a:r>
                        <a:rPr lang="ru-RU" sz="1100" b="1" i="0" u="none" strike="noStrike" dirty="0">
                          <a:solidFill>
                            <a:srgbClr val="000000"/>
                          </a:solidFill>
                          <a:effectLst/>
                          <a:latin typeface="Arial" panose="020B0604020202020204" pitchFamily="34" charset="0"/>
                          <a:cs typeface="Arial" panose="020B0604020202020204" pitchFamily="34" charset="0"/>
                        </a:rPr>
                        <a:t>% исполнения планируемого значения</a:t>
                      </a:r>
                    </a:p>
                  </a:txBody>
                  <a:tcPr marL="7620" marR="7620" marT="7620" marB="0"/>
                </a:tc>
                <a:tc>
                  <a:txBody>
                    <a:bodyPr/>
                    <a:lstStyle/>
                    <a:p>
                      <a:pPr algn="ctr" fontAlgn="t"/>
                      <a:r>
                        <a:rPr lang="ru-RU" sz="1100" b="1" i="0" u="none" strike="noStrike" dirty="0">
                          <a:solidFill>
                            <a:srgbClr val="000000"/>
                          </a:solidFill>
                          <a:effectLst/>
                          <a:latin typeface="Arial" panose="020B0604020202020204" pitchFamily="34" charset="0"/>
                          <a:cs typeface="Arial" panose="020B0604020202020204" pitchFamily="34" charset="0"/>
                        </a:rPr>
                        <a:t>Пояснения причин невыполнения плановых значений</a:t>
                      </a:r>
                    </a:p>
                  </a:txBody>
                  <a:tcPr marL="7620" marR="7620" marT="7620" marB="0"/>
                </a:tc>
                <a:extLst>
                  <a:ext uri="{0D108BD9-81ED-4DB2-BD59-A6C34878D82A}">
                    <a16:rowId xmlns:a16="http://schemas.microsoft.com/office/drawing/2014/main" val="1084884128"/>
                  </a:ext>
                </a:extLst>
              </a:tr>
              <a:tr h="128567">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1</a:t>
                      </a:r>
                    </a:p>
                  </a:txBody>
                  <a:tcPr marL="7620" marR="7620" marT="7620" marB="0" anchor="ctr"/>
                </a:tc>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2</a:t>
                      </a:r>
                    </a:p>
                  </a:txBody>
                  <a:tcPr marL="7620" marR="7620" marT="7620" marB="0" anchor="ctr"/>
                </a:tc>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3</a:t>
                      </a:r>
                    </a:p>
                  </a:txBody>
                  <a:tcPr marL="7620" marR="7620" marT="7620" marB="0" anchor="ctr"/>
                </a:tc>
                <a:tc>
                  <a:txBody>
                    <a:bodyPr/>
                    <a:lstStyle/>
                    <a:p>
                      <a:pPr algn="ctr" fontAlgn="ctr"/>
                      <a:r>
                        <a:rPr lang="ru-RU" sz="1100" b="0" i="0" u="none" strike="noStrike" dirty="0">
                          <a:solidFill>
                            <a:srgbClr val="000000"/>
                          </a:solidFill>
                          <a:effectLst/>
                          <a:latin typeface="Arial" panose="020B0604020202020204" pitchFamily="34" charset="0"/>
                          <a:cs typeface="Arial" panose="020B0604020202020204" pitchFamily="34" charset="0"/>
                        </a:rPr>
                        <a:t>4</a:t>
                      </a:r>
                    </a:p>
                  </a:txBody>
                  <a:tcPr marL="7620" marR="7620" marT="7620" marB="0" anchor="ctr"/>
                </a:tc>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5</a:t>
                      </a:r>
                    </a:p>
                  </a:txBody>
                  <a:tcPr marL="7620" marR="7620" marT="7620" marB="0" anchor="ctr"/>
                </a:tc>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6</a:t>
                      </a:r>
                    </a:p>
                  </a:txBody>
                  <a:tcPr marL="7620" marR="7620" marT="7620" marB="0" anchor="ctr"/>
                </a:tc>
                <a:tc>
                  <a:txBody>
                    <a:bodyPr/>
                    <a:lstStyle/>
                    <a:p>
                      <a:pPr algn="ctr" fontAlgn="ctr"/>
                      <a:r>
                        <a:rPr lang="ru-RU" sz="1100" b="0" i="0" u="none" strike="noStrike" dirty="0">
                          <a:solidFill>
                            <a:srgbClr val="000000"/>
                          </a:solidFill>
                          <a:effectLst/>
                          <a:latin typeface="Arial" panose="020B0604020202020204" pitchFamily="34" charset="0"/>
                          <a:cs typeface="Arial" panose="020B0604020202020204" pitchFamily="34" charset="0"/>
                        </a:rPr>
                        <a:t>7</a:t>
                      </a:r>
                    </a:p>
                  </a:txBody>
                  <a:tcPr marL="7620" marR="7620" marT="7620" marB="0" anchor="ctr"/>
                </a:tc>
                <a:extLst>
                  <a:ext uri="{0D108BD9-81ED-4DB2-BD59-A6C34878D82A}">
                    <a16:rowId xmlns:a16="http://schemas.microsoft.com/office/drawing/2014/main" val="2350382176"/>
                  </a:ext>
                </a:extLst>
              </a:tr>
              <a:tr h="542506">
                <a:tc>
                  <a:txBody>
                    <a:bodyPr/>
                    <a:lstStyle/>
                    <a:p>
                      <a:pPr algn="ctr" fontAlgn="ctr"/>
                      <a:r>
                        <a:rPr lang="ru-RU" sz="1100" u="none" strike="noStrike">
                          <a:effectLst/>
                          <a:latin typeface="Arial" panose="020B0604020202020204" pitchFamily="34" charset="0"/>
                          <a:cs typeface="Arial" panose="020B0604020202020204" pitchFamily="34" charset="0"/>
                        </a:rPr>
                        <a:t>5</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398" marR="6398" marT="6398" marB="0" anchor="ctr"/>
                </a:tc>
                <a:tc>
                  <a:txBody>
                    <a:bodyPr/>
                    <a:lstStyle/>
                    <a:p>
                      <a:pPr algn="l" fontAlgn="ctr"/>
                      <a:r>
                        <a:rPr lang="ru-RU" sz="1100" u="none" strike="noStrike">
                          <a:effectLst/>
                          <a:latin typeface="Arial" panose="020B0604020202020204" pitchFamily="34" charset="0"/>
                          <a:cs typeface="Arial" panose="020B0604020202020204" pitchFamily="34" charset="0"/>
                        </a:rPr>
                        <a:t>2024 Доля юридически значимого электронного документооборота в органах местного самоуправления и подведомственных им учреждениях в Московской области</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398" marR="6398" marT="6398"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Процент</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6398" marR="6398" marT="6398"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93</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398" marR="6398" marT="6398"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93</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6398" marR="6398" marT="6398"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100</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6398" marR="6398" marT="6398"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Показатель достигнут</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6398" marR="6398" marT="6398" marB="0" anchor="ctr"/>
                </a:tc>
                <a:extLst>
                  <a:ext uri="{0D108BD9-81ED-4DB2-BD59-A6C34878D82A}">
                    <a16:rowId xmlns:a16="http://schemas.microsoft.com/office/drawing/2014/main" val="2673582758"/>
                  </a:ext>
                </a:extLst>
              </a:tr>
              <a:tr h="928521">
                <a:tc>
                  <a:txBody>
                    <a:bodyPr/>
                    <a:lstStyle/>
                    <a:p>
                      <a:pPr algn="ctr" fontAlgn="ctr"/>
                      <a:r>
                        <a:rPr lang="ru-RU" sz="1100" u="none" strike="noStrike">
                          <a:effectLst/>
                          <a:latin typeface="Arial" panose="020B0604020202020204" pitchFamily="34" charset="0"/>
                          <a:cs typeface="Arial" panose="020B0604020202020204" pitchFamily="34" charset="0"/>
                        </a:rPr>
                        <a:t>6</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398" marR="6398" marT="6398" marB="0" anchor="ctr"/>
                </a:tc>
                <a:tc>
                  <a:txBody>
                    <a:bodyPr/>
                    <a:lstStyle/>
                    <a:p>
                      <a:pPr algn="l" fontAlgn="ctr"/>
                      <a:r>
                        <a:rPr lang="ru-RU" sz="1100" u="none" strike="noStrike">
                          <a:effectLst/>
                          <a:latin typeface="Arial" panose="020B0604020202020204" pitchFamily="34" charset="0"/>
                          <a:cs typeface="Arial" panose="020B0604020202020204" pitchFamily="34" charset="0"/>
                        </a:rPr>
                        <a:t>2024 Быстро/качественно решаем - Доля сообщений, отправленных на портал «Добродел» пользователями с подтвержденной учётной записью ЕСИА, которые имеют признак повторной отправки, повторного переноса сроков решения, нарушения срока предоставления ответа</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398" marR="6398" marT="6398"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Процент</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398" marR="6398" marT="6398"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398" marR="6398" marT="6398"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0,03</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6398" marR="6398" marT="6398"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3333,3</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6398" marR="6398" marT="6398"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Показатель достигнут</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6398" marR="6398" marT="6398" marB="0" anchor="ctr"/>
                </a:tc>
                <a:extLst>
                  <a:ext uri="{0D108BD9-81ED-4DB2-BD59-A6C34878D82A}">
                    <a16:rowId xmlns:a16="http://schemas.microsoft.com/office/drawing/2014/main" val="2822573803"/>
                  </a:ext>
                </a:extLst>
              </a:tr>
              <a:tr h="740729">
                <a:tc>
                  <a:txBody>
                    <a:bodyPr/>
                    <a:lstStyle/>
                    <a:p>
                      <a:pPr algn="ctr" fontAlgn="ctr"/>
                      <a:r>
                        <a:rPr lang="ru-RU" sz="1100" u="none" strike="noStrike">
                          <a:effectLst/>
                          <a:latin typeface="Arial" panose="020B0604020202020204" pitchFamily="34" charset="0"/>
                          <a:cs typeface="Arial" panose="020B0604020202020204" pitchFamily="34" charset="0"/>
                        </a:rPr>
                        <a:t>7</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398" marR="6398" marT="6398" marB="0" anchor="ctr"/>
                </a:tc>
                <a:tc>
                  <a:txBody>
                    <a:bodyPr/>
                    <a:lstStyle/>
                    <a:p>
                      <a:pPr algn="l" fontAlgn="ctr"/>
                      <a:r>
                        <a:rPr lang="ru-RU" sz="1100" u="none" strike="noStrike" dirty="0">
                          <a:effectLst/>
                          <a:latin typeface="Arial" panose="020B0604020202020204" pitchFamily="34" charset="0"/>
                          <a:cs typeface="Arial" panose="020B0604020202020204" pitchFamily="34" charset="0"/>
                        </a:rPr>
                        <a:t>2024 Доля муниципальных (государственных) услуг, предоставленных без нарушения регламентного срока при оказании услуг в электронном виде на региональном портале государственных услуг</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6398" marR="6398" marT="6398"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Процент</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398" marR="6398" marT="6398"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98</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398" marR="6398" marT="6398"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98</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398" marR="6398" marT="6398"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398" marR="6398" marT="6398"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Показатель достигнут</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6398" marR="6398" marT="6398" marB="0" anchor="ctr"/>
                </a:tc>
                <a:extLst>
                  <a:ext uri="{0D108BD9-81ED-4DB2-BD59-A6C34878D82A}">
                    <a16:rowId xmlns:a16="http://schemas.microsoft.com/office/drawing/2014/main" val="3141186690"/>
                  </a:ext>
                </a:extLst>
              </a:tr>
              <a:tr h="552939">
                <a:tc>
                  <a:txBody>
                    <a:bodyPr/>
                    <a:lstStyle/>
                    <a:p>
                      <a:pPr algn="ctr" fontAlgn="ctr"/>
                      <a:r>
                        <a:rPr lang="ru-RU" sz="1100" u="none" strike="noStrike">
                          <a:effectLst/>
                          <a:latin typeface="Arial" panose="020B0604020202020204" pitchFamily="34" charset="0"/>
                          <a:cs typeface="Arial" panose="020B0604020202020204" pitchFamily="34" charset="0"/>
                        </a:rPr>
                        <a:t>8</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398" marR="6398" marT="6398" marB="0" anchor="ctr"/>
                </a:tc>
                <a:tc>
                  <a:txBody>
                    <a:bodyPr/>
                    <a:lstStyle/>
                    <a:p>
                      <a:pPr algn="l" fontAlgn="ctr"/>
                      <a:r>
                        <a:rPr lang="ru-RU" sz="1100" u="none" strike="noStrike">
                          <a:effectLst/>
                          <a:latin typeface="Arial" panose="020B0604020202020204" pitchFamily="34" charset="0"/>
                          <a:cs typeface="Arial" panose="020B0604020202020204" pitchFamily="34" charset="0"/>
                        </a:rPr>
                        <a:t>2024 Стоимостная доля закупаемого и (или) арендуемого ОМСУ муниципального образования Московской области отечественного программного обеспечения</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398" marR="6398" marT="6398"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Процент</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398" marR="6398" marT="6398"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95</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398" marR="6398" marT="6398"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95</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398" marR="6398" marT="6398"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398" marR="6398" marT="6398"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Показатель достигнут</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6398" marR="6398" marT="6398" marB="0" anchor="ctr"/>
                </a:tc>
                <a:extLst>
                  <a:ext uri="{0D108BD9-81ED-4DB2-BD59-A6C34878D82A}">
                    <a16:rowId xmlns:a16="http://schemas.microsoft.com/office/drawing/2014/main" val="1844455387"/>
                  </a:ext>
                </a:extLst>
              </a:tr>
              <a:tr h="792893">
                <a:tc>
                  <a:txBody>
                    <a:bodyPr/>
                    <a:lstStyle/>
                    <a:p>
                      <a:pPr algn="ctr" fontAlgn="ctr"/>
                      <a:r>
                        <a:rPr lang="ru-RU" sz="1100" u="none" strike="noStrike">
                          <a:effectLst/>
                          <a:latin typeface="Arial" panose="020B0604020202020204" pitchFamily="34" charset="0"/>
                          <a:cs typeface="Arial" panose="020B0604020202020204" pitchFamily="34" charset="0"/>
                        </a:rPr>
                        <a:t>9</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398" marR="6398" marT="6398" marB="0" anchor="ctr"/>
                </a:tc>
                <a:tc>
                  <a:txBody>
                    <a:bodyPr/>
                    <a:lstStyle/>
                    <a:p>
                      <a:pPr algn="l" fontAlgn="ctr"/>
                      <a:r>
                        <a:rPr lang="ru-RU" sz="1100" u="none" strike="noStrike" dirty="0">
                          <a:effectLst/>
                          <a:latin typeface="Arial" panose="020B0604020202020204" pitchFamily="34" charset="0"/>
                          <a:cs typeface="Arial" panose="020B0604020202020204" pitchFamily="34" charset="0"/>
                        </a:rPr>
                        <a:t>2024 Доля обращений за получением муниципальных (государственных) услуг в электронном виде с использованием РПГУ без необходимости личного посещения органов местного самоуправления и МФЦ от общего количества таких услуг</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6398" marR="6398" marT="6398"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Процент</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398" marR="6398" marT="6398"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95,7</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398" marR="6398" marT="6398"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95,7</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398" marR="6398" marT="6398"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398" marR="6398" marT="6398"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Показатель достигнут</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6398" marR="6398" marT="6398" marB="0" anchor="ctr"/>
                </a:tc>
                <a:extLst>
                  <a:ext uri="{0D108BD9-81ED-4DB2-BD59-A6C34878D82A}">
                    <a16:rowId xmlns:a16="http://schemas.microsoft.com/office/drawing/2014/main" val="2025630468"/>
                  </a:ext>
                </a:extLst>
              </a:tr>
              <a:tr h="1022415">
                <a:tc>
                  <a:txBody>
                    <a:bodyPr/>
                    <a:lstStyle/>
                    <a:p>
                      <a:pPr algn="ctr" fontAlgn="ctr"/>
                      <a:r>
                        <a:rPr lang="ru-RU" sz="1100" u="none" strike="noStrike">
                          <a:effectLst/>
                          <a:latin typeface="Arial" panose="020B0604020202020204" pitchFamily="34" charset="0"/>
                          <a:cs typeface="Arial" panose="020B0604020202020204" pitchFamily="34" charset="0"/>
                        </a:rPr>
                        <a:t>10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398" marR="6398" marT="6398" marB="0" anchor="ctr"/>
                </a:tc>
                <a:tc>
                  <a:txBody>
                    <a:bodyPr/>
                    <a:lstStyle/>
                    <a:p>
                      <a:pPr algn="l" fontAlgn="ctr"/>
                      <a:r>
                        <a:rPr lang="ru-RU" sz="1100" u="none" strike="noStrike">
                          <a:effectLst/>
                          <a:latin typeface="Arial" panose="020B0604020202020204" pitchFamily="34" charset="0"/>
                          <a:cs typeface="Arial" panose="020B0604020202020204" pitchFamily="34" charset="0"/>
                        </a:rPr>
                        <a:t>2024 Доля домохозяйств, которым обеспечена возможность фиксированного широкополосного доступа к информационно-телекоммуникационной сети «Интернет»</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398" marR="6398" marT="6398"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Процент</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398" marR="6398" marT="6398"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90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398" marR="6398" marT="6398"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54</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398" marR="6398" marT="6398"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60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398" marR="6398" marT="6398" marB="0" anchor="ctr"/>
                </a:tc>
                <a:tc>
                  <a:txBody>
                    <a:bodyPr/>
                    <a:lstStyle/>
                    <a:p>
                      <a:pPr algn="l" fontAlgn="t"/>
                      <a:r>
                        <a:rPr lang="ru-RU" sz="1100" u="none" strike="noStrike" dirty="0">
                          <a:effectLst/>
                          <a:latin typeface="Arial" panose="020B0604020202020204" pitchFamily="34" charset="0"/>
                          <a:cs typeface="Arial" panose="020B0604020202020204" pitchFamily="34" charset="0"/>
                        </a:rPr>
                        <a:t>Отсутствие заинтересованности со стороны провайдеров. Усилить работу с провайдерами, а так же обеспечить информационное обеспечение населения о подключении фиксированного </a:t>
                      </a:r>
                      <a:r>
                        <a:rPr lang="ru-RU" sz="1100" u="none" strike="noStrike" dirty="0" err="1">
                          <a:effectLst/>
                          <a:latin typeface="Arial" panose="020B0604020202020204" pitchFamily="34" charset="0"/>
                          <a:cs typeface="Arial" panose="020B0604020202020204" pitchFamily="34" charset="0"/>
                        </a:rPr>
                        <a:t>широкополостного</a:t>
                      </a:r>
                      <a:r>
                        <a:rPr lang="ru-RU" sz="1100" u="none" strike="noStrike" dirty="0">
                          <a:effectLst/>
                          <a:latin typeface="Arial" panose="020B0604020202020204" pitchFamily="34" charset="0"/>
                          <a:cs typeface="Arial" panose="020B0604020202020204" pitchFamily="34" charset="0"/>
                        </a:rPr>
                        <a:t> доступа к сети интернет </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6398" marR="6398" marT="6398" marB="0"/>
                </a:tc>
                <a:extLst>
                  <a:ext uri="{0D108BD9-81ED-4DB2-BD59-A6C34878D82A}">
                    <a16:rowId xmlns:a16="http://schemas.microsoft.com/office/drawing/2014/main" val="1094060561"/>
                  </a:ext>
                </a:extLst>
              </a:tr>
              <a:tr h="302552">
                <a:tc>
                  <a:txBody>
                    <a:bodyPr/>
                    <a:lstStyle/>
                    <a:p>
                      <a:pPr algn="ctr" fontAlgn="ctr"/>
                      <a:r>
                        <a:rPr lang="ru-RU" sz="1100" b="1" u="none" strike="noStrike" dirty="0">
                          <a:effectLst/>
                          <a:latin typeface="Arial" panose="020B0604020202020204" pitchFamily="34" charset="0"/>
                          <a:cs typeface="Arial" panose="020B0604020202020204" pitchFamily="34" charset="0"/>
                        </a:rPr>
                        <a:t>16.</a:t>
                      </a:r>
                      <a:endParaRPr lang="ru-RU" sz="1100" b="1" i="0" u="none" strike="noStrike" dirty="0">
                        <a:solidFill>
                          <a:srgbClr val="000000"/>
                        </a:solidFill>
                        <a:effectLst/>
                        <a:latin typeface="Arial" panose="020B0604020202020204" pitchFamily="34" charset="0"/>
                        <a:cs typeface="Arial" panose="020B0604020202020204" pitchFamily="34" charset="0"/>
                      </a:endParaRPr>
                    </a:p>
                  </a:txBody>
                  <a:tcPr marL="6398" marR="6398" marT="6398" marB="0" anchor="ctr"/>
                </a:tc>
                <a:tc gridSpan="6">
                  <a:txBody>
                    <a:bodyPr/>
                    <a:lstStyle/>
                    <a:p>
                      <a:pPr algn="ctr" fontAlgn="ctr"/>
                      <a:r>
                        <a:rPr lang="ru-RU" sz="1100" b="1" u="none" strike="noStrike" dirty="0">
                          <a:effectLst/>
                          <a:latin typeface="Arial" panose="020B0604020202020204" pitchFamily="34" charset="0"/>
                          <a:cs typeface="Arial" panose="020B0604020202020204" pitchFamily="34" charset="0"/>
                        </a:rPr>
                        <a:t>Муниципальная программа «Архитектура и градостроительство»</a:t>
                      </a:r>
                      <a:endParaRPr lang="ru-RU" sz="1100" b="1" i="0" u="none" strike="noStrike" dirty="0">
                        <a:solidFill>
                          <a:srgbClr val="000000"/>
                        </a:solidFill>
                        <a:effectLst/>
                        <a:latin typeface="Arial" panose="020B0604020202020204" pitchFamily="34" charset="0"/>
                        <a:cs typeface="Arial" panose="020B0604020202020204" pitchFamily="34" charset="0"/>
                      </a:endParaRPr>
                    </a:p>
                  </a:txBody>
                  <a:tcPr marL="6398" marR="6398" marT="6398"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73409124"/>
                  </a:ext>
                </a:extLst>
              </a:tr>
              <a:tr h="605103">
                <a:tc>
                  <a:txBody>
                    <a:bodyPr/>
                    <a:lstStyle/>
                    <a:p>
                      <a:pPr algn="ctr" fontAlgn="ctr"/>
                      <a:r>
                        <a:rPr lang="ru-RU" sz="1100" u="none" strike="noStrike">
                          <a:effectLst/>
                          <a:latin typeface="Arial" panose="020B0604020202020204" pitchFamily="34" charset="0"/>
                          <a:cs typeface="Arial" panose="020B0604020202020204" pitchFamily="34" charset="0"/>
                        </a:rPr>
                        <a:t>1.</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398" marR="6398" marT="6398" marB="0" anchor="ctr"/>
                </a:tc>
                <a:tc>
                  <a:txBody>
                    <a:bodyPr/>
                    <a:lstStyle/>
                    <a:p>
                      <a:pPr algn="l" fontAlgn="ctr"/>
                      <a:r>
                        <a:rPr lang="ru-RU" sz="1100" u="none" strike="noStrike">
                          <a:effectLst/>
                          <a:latin typeface="Arial" panose="020B0604020202020204" pitchFamily="34" charset="0"/>
                          <a:cs typeface="Arial" panose="020B0604020202020204" pitchFamily="34" charset="0"/>
                        </a:rPr>
                        <a:t>Обеспеченность актуальными документами территориального планирования и градостроительного зонирования городского округа Московской области</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398" marR="6398" marT="6398"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Процент</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398" marR="6398" marT="6398"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398" marR="6398" marT="6398"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398" marR="6398" marT="6398"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6398" marR="6398" marT="6398"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Показатель достигнут</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6398" marR="6398" marT="6398" marB="0" anchor="ctr"/>
                </a:tc>
                <a:extLst>
                  <a:ext uri="{0D108BD9-81ED-4DB2-BD59-A6C34878D82A}">
                    <a16:rowId xmlns:a16="http://schemas.microsoft.com/office/drawing/2014/main" val="2886238750"/>
                  </a:ext>
                </a:extLst>
              </a:tr>
            </a:tbl>
          </a:graphicData>
        </a:graphic>
      </p:graphicFrame>
    </p:spTree>
    <p:extLst>
      <p:ext uri="{BB962C8B-B14F-4D97-AF65-F5344CB8AC3E}">
        <p14:creationId xmlns:p14="http://schemas.microsoft.com/office/powerpoint/2010/main" val="6950890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4A69AFCD-3259-DAB6-9E2D-C5E70FE9FBD5}"/>
              </a:ext>
            </a:extLst>
          </p:cNvPr>
          <p:cNvGraphicFramePr>
            <a:graphicFrameLocks noGrp="1"/>
          </p:cNvGraphicFramePr>
          <p:nvPr>
            <p:extLst>
              <p:ext uri="{D42A27DB-BD31-4B8C-83A1-F6EECF244321}">
                <p14:modId xmlns:p14="http://schemas.microsoft.com/office/powerpoint/2010/main" val="1122584795"/>
              </p:ext>
            </p:extLst>
          </p:nvPr>
        </p:nvGraphicFramePr>
        <p:xfrm>
          <a:off x="272373" y="259404"/>
          <a:ext cx="11653737" cy="6369075"/>
        </p:xfrm>
        <a:graphic>
          <a:graphicData uri="http://schemas.openxmlformats.org/drawingml/2006/table">
            <a:tbl>
              <a:tblPr>
                <a:tableStyleId>{5C22544A-7EE6-4342-B048-85BDC9FD1C3A}</a:tableStyleId>
              </a:tblPr>
              <a:tblGrid>
                <a:gridCol w="445267">
                  <a:extLst>
                    <a:ext uri="{9D8B030D-6E8A-4147-A177-3AD203B41FA5}">
                      <a16:colId xmlns:a16="http://schemas.microsoft.com/office/drawing/2014/main" val="1865812140"/>
                    </a:ext>
                  </a:extLst>
                </a:gridCol>
                <a:gridCol w="4590866">
                  <a:extLst>
                    <a:ext uri="{9D8B030D-6E8A-4147-A177-3AD203B41FA5}">
                      <a16:colId xmlns:a16="http://schemas.microsoft.com/office/drawing/2014/main" val="359791255"/>
                    </a:ext>
                  </a:extLst>
                </a:gridCol>
                <a:gridCol w="798412">
                  <a:extLst>
                    <a:ext uri="{9D8B030D-6E8A-4147-A177-3AD203B41FA5}">
                      <a16:colId xmlns:a16="http://schemas.microsoft.com/office/drawing/2014/main" val="3756766036"/>
                    </a:ext>
                  </a:extLst>
                </a:gridCol>
                <a:gridCol w="967306">
                  <a:extLst>
                    <a:ext uri="{9D8B030D-6E8A-4147-A177-3AD203B41FA5}">
                      <a16:colId xmlns:a16="http://schemas.microsoft.com/office/drawing/2014/main" val="3734794373"/>
                    </a:ext>
                  </a:extLst>
                </a:gridCol>
                <a:gridCol w="967306">
                  <a:extLst>
                    <a:ext uri="{9D8B030D-6E8A-4147-A177-3AD203B41FA5}">
                      <a16:colId xmlns:a16="http://schemas.microsoft.com/office/drawing/2014/main" val="3393394345"/>
                    </a:ext>
                  </a:extLst>
                </a:gridCol>
                <a:gridCol w="951953">
                  <a:extLst>
                    <a:ext uri="{9D8B030D-6E8A-4147-A177-3AD203B41FA5}">
                      <a16:colId xmlns:a16="http://schemas.microsoft.com/office/drawing/2014/main" val="3030939895"/>
                    </a:ext>
                  </a:extLst>
                </a:gridCol>
                <a:gridCol w="2932627">
                  <a:extLst>
                    <a:ext uri="{9D8B030D-6E8A-4147-A177-3AD203B41FA5}">
                      <a16:colId xmlns:a16="http://schemas.microsoft.com/office/drawing/2014/main" val="1280995434"/>
                    </a:ext>
                  </a:extLst>
                </a:gridCol>
              </a:tblGrid>
              <a:tr h="631244">
                <a:tc>
                  <a:txBody>
                    <a:bodyPr/>
                    <a:lstStyle/>
                    <a:p>
                      <a:pPr algn="ctr" fontAlgn="ctr"/>
                      <a:r>
                        <a:rPr lang="ru-RU" sz="1100" b="1" i="0" u="none" strike="noStrike" dirty="0">
                          <a:solidFill>
                            <a:srgbClr val="000000"/>
                          </a:solidFill>
                          <a:effectLst/>
                          <a:latin typeface="Arial" panose="020B0604020202020204" pitchFamily="34" charset="0"/>
                          <a:cs typeface="Arial" panose="020B0604020202020204" pitchFamily="34" charset="0"/>
                        </a:rPr>
                        <a:t>№ п/п</a:t>
                      </a:r>
                    </a:p>
                  </a:txBody>
                  <a:tcPr marL="7620" marR="7620" marT="7620" marB="0" anchor="ctr"/>
                </a:tc>
                <a:tc>
                  <a:txBody>
                    <a:bodyPr/>
                    <a:lstStyle/>
                    <a:p>
                      <a:pPr algn="ctr" fontAlgn="ctr"/>
                      <a:r>
                        <a:rPr lang="ru-RU" sz="1100" b="1" i="0" u="none" strike="noStrike" dirty="0">
                          <a:solidFill>
                            <a:srgbClr val="000000"/>
                          </a:solidFill>
                          <a:effectLst/>
                          <a:latin typeface="Arial" panose="020B0604020202020204" pitchFamily="34" charset="0"/>
                          <a:cs typeface="Arial" panose="020B0604020202020204" pitchFamily="34" charset="0"/>
                        </a:rPr>
                        <a:t>Показатели муниципальных программ</a:t>
                      </a:r>
                    </a:p>
                  </a:txBody>
                  <a:tcPr marL="7620" marR="7620" marT="7620" marB="0" anchor="ctr"/>
                </a:tc>
                <a:tc>
                  <a:txBody>
                    <a:bodyPr/>
                    <a:lstStyle/>
                    <a:p>
                      <a:pPr algn="ctr" fontAlgn="ctr"/>
                      <a:r>
                        <a:rPr lang="ru-RU" sz="1100" b="1" i="0" u="none" strike="noStrike" dirty="0">
                          <a:solidFill>
                            <a:srgbClr val="000000"/>
                          </a:solidFill>
                          <a:effectLst/>
                          <a:latin typeface="Arial" panose="020B0604020202020204" pitchFamily="34" charset="0"/>
                          <a:cs typeface="Arial" panose="020B0604020202020204" pitchFamily="34" charset="0"/>
                        </a:rPr>
                        <a:t>Единица измерения</a:t>
                      </a:r>
                    </a:p>
                  </a:txBody>
                  <a:tcPr marL="7620" marR="7620" marT="7620" marB="0" anchor="ctr"/>
                </a:tc>
                <a:tc>
                  <a:txBody>
                    <a:bodyPr/>
                    <a:lstStyle/>
                    <a:p>
                      <a:pPr algn="ctr" fontAlgn="t"/>
                      <a:r>
                        <a:rPr lang="ru-RU" sz="1100" b="1" i="0" u="none" strike="noStrike" dirty="0">
                          <a:solidFill>
                            <a:srgbClr val="000000"/>
                          </a:solidFill>
                          <a:effectLst/>
                          <a:latin typeface="Arial" panose="020B0604020202020204" pitchFamily="34" charset="0"/>
                          <a:cs typeface="Arial" panose="020B0604020202020204" pitchFamily="34" charset="0"/>
                        </a:rPr>
                        <a:t>Планируемое значение показателя                           на 2024 год</a:t>
                      </a:r>
                    </a:p>
                  </a:txBody>
                  <a:tcPr marL="7620" marR="7620" marT="7620" marB="0"/>
                </a:tc>
                <a:tc>
                  <a:txBody>
                    <a:bodyPr/>
                    <a:lstStyle/>
                    <a:p>
                      <a:pPr algn="ctr" fontAlgn="t"/>
                      <a:r>
                        <a:rPr lang="ru-RU" sz="1100" b="1" i="0" u="none" strike="noStrike" dirty="0">
                          <a:solidFill>
                            <a:srgbClr val="000000"/>
                          </a:solidFill>
                          <a:effectLst/>
                          <a:latin typeface="Arial" panose="020B0604020202020204" pitchFamily="34" charset="0"/>
                          <a:cs typeface="Arial" panose="020B0604020202020204" pitchFamily="34" charset="0"/>
                        </a:rPr>
                        <a:t>Достигнутое значение показателя </a:t>
                      </a:r>
                      <a:br>
                        <a:rPr lang="ru-RU" sz="1100" b="1" i="0" u="none" strike="noStrike" dirty="0">
                          <a:solidFill>
                            <a:srgbClr val="000000"/>
                          </a:solidFill>
                          <a:effectLst/>
                          <a:latin typeface="Arial" panose="020B0604020202020204" pitchFamily="34" charset="0"/>
                          <a:cs typeface="Arial" panose="020B0604020202020204" pitchFamily="34" charset="0"/>
                        </a:rPr>
                      </a:br>
                      <a:r>
                        <a:rPr lang="ru-RU" sz="1100" b="1" i="0" u="none" strike="noStrike" dirty="0">
                          <a:solidFill>
                            <a:srgbClr val="000000"/>
                          </a:solidFill>
                          <a:effectLst/>
                          <a:latin typeface="Arial" panose="020B0604020202020204" pitchFamily="34" charset="0"/>
                          <a:cs typeface="Arial" panose="020B0604020202020204" pitchFamily="34" charset="0"/>
                        </a:rPr>
                        <a:t>за 2024 год</a:t>
                      </a:r>
                    </a:p>
                  </a:txBody>
                  <a:tcPr marL="7620" marR="7620" marT="7620" marB="0"/>
                </a:tc>
                <a:tc>
                  <a:txBody>
                    <a:bodyPr/>
                    <a:lstStyle/>
                    <a:p>
                      <a:pPr algn="ctr" fontAlgn="t"/>
                      <a:r>
                        <a:rPr lang="ru-RU" sz="1100" b="1" i="0" u="none" strike="noStrike" dirty="0">
                          <a:solidFill>
                            <a:srgbClr val="000000"/>
                          </a:solidFill>
                          <a:effectLst/>
                          <a:latin typeface="Arial" panose="020B0604020202020204" pitchFamily="34" charset="0"/>
                          <a:cs typeface="Arial" panose="020B0604020202020204" pitchFamily="34" charset="0"/>
                        </a:rPr>
                        <a:t>% исполнения планируемого значения</a:t>
                      </a:r>
                    </a:p>
                  </a:txBody>
                  <a:tcPr marL="7620" marR="7620" marT="7620" marB="0"/>
                </a:tc>
                <a:tc>
                  <a:txBody>
                    <a:bodyPr/>
                    <a:lstStyle/>
                    <a:p>
                      <a:pPr algn="ctr" fontAlgn="t"/>
                      <a:r>
                        <a:rPr lang="ru-RU" sz="1100" b="1" i="0" u="none" strike="noStrike" dirty="0">
                          <a:solidFill>
                            <a:srgbClr val="000000"/>
                          </a:solidFill>
                          <a:effectLst/>
                          <a:latin typeface="Arial" panose="020B0604020202020204" pitchFamily="34" charset="0"/>
                          <a:cs typeface="Arial" panose="020B0604020202020204" pitchFamily="34" charset="0"/>
                        </a:rPr>
                        <a:t>Пояснения причин невыполнения плановых значений</a:t>
                      </a:r>
                    </a:p>
                  </a:txBody>
                  <a:tcPr marL="7620" marR="7620" marT="7620" marB="0"/>
                </a:tc>
                <a:extLst>
                  <a:ext uri="{0D108BD9-81ED-4DB2-BD59-A6C34878D82A}">
                    <a16:rowId xmlns:a16="http://schemas.microsoft.com/office/drawing/2014/main" val="3298518967"/>
                  </a:ext>
                </a:extLst>
              </a:tr>
              <a:tr h="163130">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1</a:t>
                      </a:r>
                    </a:p>
                  </a:txBody>
                  <a:tcPr marL="7620" marR="7620" marT="7620" marB="0" anchor="ctr"/>
                </a:tc>
                <a:tc>
                  <a:txBody>
                    <a:bodyPr/>
                    <a:lstStyle/>
                    <a:p>
                      <a:pPr algn="ctr" fontAlgn="ctr"/>
                      <a:r>
                        <a:rPr lang="ru-RU" sz="1100" b="0" i="0" u="none" strike="noStrike" dirty="0">
                          <a:solidFill>
                            <a:srgbClr val="000000"/>
                          </a:solidFill>
                          <a:effectLst/>
                          <a:latin typeface="Arial" panose="020B0604020202020204" pitchFamily="34" charset="0"/>
                          <a:cs typeface="Arial" panose="020B0604020202020204" pitchFamily="34" charset="0"/>
                        </a:rPr>
                        <a:t>2</a:t>
                      </a:r>
                    </a:p>
                  </a:txBody>
                  <a:tcPr marL="7620" marR="7620" marT="7620" marB="0" anchor="ctr"/>
                </a:tc>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3</a:t>
                      </a:r>
                    </a:p>
                  </a:txBody>
                  <a:tcPr marL="7620" marR="7620" marT="7620" marB="0" anchor="ctr"/>
                </a:tc>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tc>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5</a:t>
                      </a:r>
                    </a:p>
                  </a:txBody>
                  <a:tcPr marL="7620" marR="7620" marT="7620" marB="0" anchor="ctr"/>
                </a:tc>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6</a:t>
                      </a:r>
                    </a:p>
                  </a:txBody>
                  <a:tcPr marL="7620" marR="7620" marT="7620" marB="0" anchor="ctr"/>
                </a:tc>
                <a:tc>
                  <a:txBody>
                    <a:bodyPr/>
                    <a:lstStyle/>
                    <a:p>
                      <a:pPr algn="ctr" fontAlgn="ctr"/>
                      <a:r>
                        <a:rPr lang="ru-RU" sz="1100" b="0" i="0" u="none" strike="noStrike" dirty="0">
                          <a:solidFill>
                            <a:srgbClr val="000000"/>
                          </a:solidFill>
                          <a:effectLst/>
                          <a:latin typeface="Arial" panose="020B0604020202020204" pitchFamily="34" charset="0"/>
                          <a:cs typeface="Arial" panose="020B0604020202020204" pitchFamily="34" charset="0"/>
                        </a:rPr>
                        <a:t>7</a:t>
                      </a:r>
                    </a:p>
                  </a:txBody>
                  <a:tcPr marL="7620" marR="7620" marT="7620" marB="0" anchor="ctr"/>
                </a:tc>
                <a:extLst>
                  <a:ext uri="{0D108BD9-81ED-4DB2-BD59-A6C34878D82A}">
                    <a16:rowId xmlns:a16="http://schemas.microsoft.com/office/drawing/2014/main" val="4209714372"/>
                  </a:ext>
                </a:extLst>
              </a:tr>
              <a:tr h="324188">
                <a:tc>
                  <a:txBody>
                    <a:bodyPr/>
                    <a:lstStyle/>
                    <a:p>
                      <a:pPr algn="ctr" fontAlgn="ctr"/>
                      <a:r>
                        <a:rPr lang="ru-RU" sz="1100" b="1" u="none" strike="noStrike" dirty="0">
                          <a:effectLst/>
                          <a:latin typeface="Arial" panose="020B0604020202020204" pitchFamily="34" charset="0"/>
                          <a:cs typeface="Arial" panose="020B0604020202020204" pitchFamily="34" charset="0"/>
                        </a:rPr>
                        <a:t>17.</a:t>
                      </a:r>
                      <a:endParaRPr lang="ru-RU" sz="1100" b="1" i="0" u="none" strike="noStrike" dirty="0">
                        <a:solidFill>
                          <a:srgbClr val="000000"/>
                        </a:solidFill>
                        <a:effectLst/>
                        <a:latin typeface="Arial" panose="020B0604020202020204" pitchFamily="34" charset="0"/>
                        <a:cs typeface="Arial" panose="020B0604020202020204" pitchFamily="34" charset="0"/>
                      </a:endParaRPr>
                    </a:p>
                  </a:txBody>
                  <a:tcPr marL="7304" marR="7304" marT="7304" marB="0" anchor="ctr"/>
                </a:tc>
                <a:tc gridSpan="6">
                  <a:txBody>
                    <a:bodyPr/>
                    <a:lstStyle/>
                    <a:p>
                      <a:pPr algn="ctr" fontAlgn="ctr"/>
                      <a:r>
                        <a:rPr lang="ru-RU" sz="1100" b="1" u="none" strike="noStrike" dirty="0">
                          <a:effectLst/>
                          <a:latin typeface="Arial" panose="020B0604020202020204" pitchFamily="34" charset="0"/>
                          <a:cs typeface="Arial" panose="020B0604020202020204" pitchFamily="34" charset="0"/>
                        </a:rPr>
                        <a:t>Муниципальная программа «Формирование современной комфортной городской среды» </a:t>
                      </a:r>
                      <a:endParaRPr lang="ru-RU" sz="1100" b="1" i="0" u="none" strike="noStrike" dirty="0">
                        <a:solidFill>
                          <a:srgbClr val="000000"/>
                        </a:solidFill>
                        <a:effectLst/>
                        <a:latin typeface="Arial" panose="020B0604020202020204" pitchFamily="34" charset="0"/>
                        <a:cs typeface="Arial" panose="020B0604020202020204" pitchFamily="34" charset="0"/>
                      </a:endParaRPr>
                    </a:p>
                  </a:txBody>
                  <a:tcPr marL="7304" marR="7304" marT="7304"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93852129"/>
                  </a:ext>
                </a:extLst>
              </a:tr>
              <a:tr h="382165">
                <a:tc>
                  <a:txBody>
                    <a:bodyPr/>
                    <a:lstStyle/>
                    <a:p>
                      <a:pPr algn="ctr" fontAlgn="ctr"/>
                      <a:r>
                        <a:rPr lang="ru-RU" sz="1100" u="none" strike="noStrike">
                          <a:effectLst/>
                          <a:latin typeface="Arial" panose="020B0604020202020204" pitchFamily="34" charset="0"/>
                          <a:cs typeface="Arial" panose="020B0604020202020204" pitchFamily="34" charset="0"/>
                        </a:rPr>
                        <a:t>1</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304" marR="7304" marT="7304" marB="0" anchor="ctr"/>
                </a:tc>
                <a:tc>
                  <a:txBody>
                    <a:bodyPr/>
                    <a:lstStyle/>
                    <a:p>
                      <a:pPr algn="l" fontAlgn="ctr"/>
                      <a:r>
                        <a:rPr lang="ru-RU" sz="1100" u="none" strike="noStrike">
                          <a:effectLst/>
                          <a:latin typeface="Arial" panose="020B0604020202020204" pitchFamily="34" charset="0"/>
                          <a:cs typeface="Arial" panose="020B0604020202020204" pitchFamily="34" charset="0"/>
                        </a:rPr>
                        <a:t>2024 Заменена неэнергоэффективных светильников наружного освещения</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304" marR="7304" marT="7304"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Единица</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304" marR="7304" marT="7304"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1251</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7304" marR="7304" marT="7304"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304" marR="7304" marT="7304"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304" marR="7304" marT="7304" marB="0" anchor="ctr"/>
                </a:tc>
                <a:tc>
                  <a:txBody>
                    <a:bodyPr/>
                    <a:lstStyle/>
                    <a:p>
                      <a:pPr algn="l" fontAlgn="ctr"/>
                      <a:r>
                        <a:rPr lang="ru-RU" sz="1100" u="none" strike="noStrike">
                          <a:effectLst/>
                          <a:latin typeface="Arial" panose="020B0604020202020204" pitchFamily="34" charset="0"/>
                          <a:cs typeface="Arial" panose="020B0604020202020204" pitchFamily="34" charset="0"/>
                        </a:rPr>
                        <a:t>Денежные средства не предусмотрены</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304" marR="7304" marT="7304" marB="0" anchor="ctr"/>
                </a:tc>
                <a:extLst>
                  <a:ext uri="{0D108BD9-81ED-4DB2-BD59-A6C34878D82A}">
                    <a16:rowId xmlns:a16="http://schemas.microsoft.com/office/drawing/2014/main" val="3513440553"/>
                  </a:ext>
                </a:extLst>
              </a:tr>
              <a:tr h="257115">
                <a:tc>
                  <a:txBody>
                    <a:bodyPr/>
                    <a:lstStyle/>
                    <a:p>
                      <a:pPr algn="ctr" fontAlgn="ctr"/>
                      <a:r>
                        <a:rPr lang="ru-RU" sz="1100" u="none" strike="noStrike">
                          <a:effectLst/>
                          <a:latin typeface="Arial" panose="020B0604020202020204" pitchFamily="34" charset="0"/>
                          <a:cs typeface="Arial" panose="020B0604020202020204" pitchFamily="34" charset="0"/>
                        </a:rPr>
                        <a:t>2</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304" marR="7304" marT="7304" marB="0" anchor="ctr"/>
                </a:tc>
                <a:tc>
                  <a:txBody>
                    <a:bodyPr/>
                    <a:lstStyle/>
                    <a:p>
                      <a:pPr algn="l" fontAlgn="ctr"/>
                      <a:r>
                        <a:rPr lang="ru-RU" sz="1100" u="none" strike="noStrike">
                          <a:effectLst/>
                          <a:latin typeface="Arial" panose="020B0604020202020204" pitchFamily="34" charset="0"/>
                          <a:cs typeface="Arial" panose="020B0604020202020204" pitchFamily="34" charset="0"/>
                        </a:rPr>
                        <a:t>2024 Замена детских игровых площадок</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304" marR="7304" marT="7304"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Единица</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304" marR="7304" marT="7304"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7</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304" marR="7304" marT="7304"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7</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7304" marR="7304" marT="7304"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304" marR="7304" marT="7304"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Показатель достигнут</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304" marR="7304" marT="7304" marB="0" anchor="ctr"/>
                </a:tc>
                <a:extLst>
                  <a:ext uri="{0D108BD9-81ED-4DB2-BD59-A6C34878D82A}">
                    <a16:rowId xmlns:a16="http://schemas.microsoft.com/office/drawing/2014/main" val="947432822"/>
                  </a:ext>
                </a:extLst>
              </a:tr>
              <a:tr h="413619">
                <a:tc>
                  <a:txBody>
                    <a:bodyPr/>
                    <a:lstStyle/>
                    <a:p>
                      <a:pPr algn="ctr" fontAlgn="ctr"/>
                      <a:r>
                        <a:rPr lang="ru-RU" sz="1100" u="none" strike="noStrike">
                          <a:effectLst/>
                          <a:latin typeface="Arial" panose="020B0604020202020204" pitchFamily="34" charset="0"/>
                          <a:cs typeface="Arial" panose="020B0604020202020204" pitchFamily="34" charset="0"/>
                        </a:rPr>
                        <a:t>3</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304" marR="7304" marT="7304" marB="0" anchor="ctr"/>
                </a:tc>
                <a:tc>
                  <a:txBody>
                    <a:bodyPr/>
                    <a:lstStyle/>
                    <a:p>
                      <a:pPr algn="l" fontAlgn="ctr"/>
                      <a:r>
                        <a:rPr lang="ru-RU" sz="1100" u="none" strike="noStrike" dirty="0">
                          <a:effectLst/>
                          <a:latin typeface="Arial" panose="020B0604020202020204" pitchFamily="34" charset="0"/>
                          <a:cs typeface="Arial" panose="020B0604020202020204" pitchFamily="34" charset="0"/>
                        </a:rPr>
                        <a:t>2024 Модернизация детских, игровых площадок, установленных ранее с привлечением средств бюджета Московской области</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7304" marR="7304" marT="7304"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Единица</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304" marR="7304" marT="7304"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3</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7304" marR="7304" marT="7304"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3</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304" marR="7304" marT="7304"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304" marR="7304" marT="7304"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Показатель достигнут</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304" marR="7304" marT="7304" marB="0" anchor="ctr"/>
                </a:tc>
                <a:extLst>
                  <a:ext uri="{0D108BD9-81ED-4DB2-BD59-A6C34878D82A}">
                    <a16:rowId xmlns:a16="http://schemas.microsoft.com/office/drawing/2014/main" val="1580535134"/>
                  </a:ext>
                </a:extLst>
              </a:tr>
              <a:tr h="257115">
                <a:tc>
                  <a:txBody>
                    <a:bodyPr/>
                    <a:lstStyle/>
                    <a:p>
                      <a:pPr algn="ctr" fontAlgn="ctr"/>
                      <a:r>
                        <a:rPr lang="ru-RU" sz="1100" u="none" strike="noStrike">
                          <a:effectLst/>
                          <a:latin typeface="Arial" panose="020B0604020202020204" pitchFamily="34" charset="0"/>
                          <a:cs typeface="Arial" panose="020B0604020202020204" pitchFamily="34" charset="0"/>
                        </a:rPr>
                        <a:t>4</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304" marR="7304" marT="7304" marB="0" anchor="ctr"/>
                </a:tc>
                <a:tc>
                  <a:txBody>
                    <a:bodyPr/>
                    <a:lstStyle/>
                    <a:p>
                      <a:pPr algn="l" fontAlgn="ctr"/>
                      <a:r>
                        <a:rPr lang="ru-RU" sz="1100" u="none" strike="noStrike">
                          <a:effectLst/>
                          <a:latin typeface="Arial" panose="020B0604020202020204" pitchFamily="34" charset="0"/>
                          <a:cs typeface="Arial" panose="020B0604020202020204" pitchFamily="34" charset="0"/>
                        </a:rPr>
                        <a:t>2024 Количество благоустроенных общественных территорий</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304" marR="7304" marT="7304"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Единица</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304" marR="7304" marT="7304"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1</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7304" marR="7304" marT="7304"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304" marR="7304" marT="7304"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304" marR="7304" marT="7304"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Показатель достигнут</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304" marR="7304" marT="7304" marB="0" anchor="ctr"/>
                </a:tc>
                <a:extLst>
                  <a:ext uri="{0D108BD9-81ED-4DB2-BD59-A6C34878D82A}">
                    <a16:rowId xmlns:a16="http://schemas.microsoft.com/office/drawing/2014/main" val="4093891833"/>
                  </a:ext>
                </a:extLst>
              </a:tr>
              <a:tr h="568776">
                <a:tc>
                  <a:txBody>
                    <a:bodyPr/>
                    <a:lstStyle/>
                    <a:p>
                      <a:pPr algn="ctr" fontAlgn="ctr"/>
                      <a:r>
                        <a:rPr lang="ru-RU" sz="1100" u="none" strike="noStrike">
                          <a:effectLst/>
                          <a:latin typeface="Arial" panose="020B0604020202020204" pitchFamily="34" charset="0"/>
                          <a:cs typeface="Arial" panose="020B0604020202020204" pitchFamily="34" charset="0"/>
                        </a:rPr>
                        <a:t>5</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304" marR="7304" marT="7304" marB="0" anchor="ctr"/>
                </a:tc>
                <a:tc>
                  <a:txBody>
                    <a:bodyPr/>
                    <a:lstStyle/>
                    <a:p>
                      <a:pPr algn="l" fontAlgn="t"/>
                      <a:r>
                        <a:rPr lang="ru-RU" sz="1100" u="none" strike="noStrike" dirty="0">
                          <a:effectLst/>
                          <a:latin typeface="Arial" panose="020B0604020202020204" pitchFamily="34" charset="0"/>
                          <a:cs typeface="Arial" panose="020B0604020202020204" pitchFamily="34" charset="0"/>
                        </a:rPr>
                        <a:t>2024 Уровень освещенности территорий общественного пользования в пределах городской черты на конец года, не менее</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7304" marR="7304" marT="7304" marB="0"/>
                </a:tc>
                <a:tc>
                  <a:txBody>
                    <a:bodyPr/>
                    <a:lstStyle/>
                    <a:p>
                      <a:pPr algn="ctr" fontAlgn="ctr"/>
                      <a:r>
                        <a:rPr lang="ru-RU" sz="1100" u="none" strike="noStrike">
                          <a:effectLst/>
                          <a:latin typeface="Arial" panose="020B0604020202020204" pitchFamily="34" charset="0"/>
                          <a:cs typeface="Arial" panose="020B0604020202020204" pitchFamily="34" charset="0"/>
                        </a:rPr>
                        <a:t>Процент</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304" marR="7304" marT="7304"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82,68</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304" marR="7304" marT="7304"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82,68</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7304" marR="7304" marT="7304"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304" marR="7304" marT="7304"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Показатель достигнут</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304" marR="7304" marT="7304" marB="0" anchor="ctr"/>
                </a:tc>
                <a:extLst>
                  <a:ext uri="{0D108BD9-81ED-4DB2-BD59-A6C34878D82A}">
                    <a16:rowId xmlns:a16="http://schemas.microsoft.com/office/drawing/2014/main" val="44557630"/>
                  </a:ext>
                </a:extLst>
              </a:tr>
              <a:tr h="568776">
                <a:tc>
                  <a:txBody>
                    <a:bodyPr/>
                    <a:lstStyle/>
                    <a:p>
                      <a:pPr algn="ctr" fontAlgn="ctr"/>
                      <a:r>
                        <a:rPr lang="ru-RU" sz="1100" u="none" strike="noStrike">
                          <a:effectLst/>
                          <a:latin typeface="Arial" panose="020B0604020202020204" pitchFamily="34" charset="0"/>
                          <a:cs typeface="Arial" panose="020B0604020202020204" pitchFamily="34" charset="0"/>
                        </a:rPr>
                        <a:t>6</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304" marR="7304" marT="7304" marB="0" anchor="ctr"/>
                </a:tc>
                <a:tc>
                  <a:txBody>
                    <a:bodyPr/>
                    <a:lstStyle/>
                    <a:p>
                      <a:pPr algn="l" fontAlgn="t"/>
                      <a:r>
                        <a:rPr lang="ru-RU" sz="1100" u="none" strike="noStrike">
                          <a:effectLst/>
                          <a:latin typeface="Arial" panose="020B0604020202020204" pitchFamily="34" charset="0"/>
                          <a:cs typeface="Arial" panose="020B0604020202020204" pitchFamily="34" charset="0"/>
                        </a:rPr>
                        <a:t>2024 Уровень освещенности территорий общественного пользования вне пределов городской черты на конец года, не менее</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304" marR="7304" marT="7304" marB="0"/>
                </a:tc>
                <a:tc>
                  <a:txBody>
                    <a:bodyPr/>
                    <a:lstStyle/>
                    <a:p>
                      <a:pPr algn="ctr" fontAlgn="ctr"/>
                      <a:r>
                        <a:rPr lang="ru-RU" sz="1100" u="none" strike="noStrike">
                          <a:effectLst/>
                          <a:latin typeface="Arial" panose="020B0604020202020204" pitchFamily="34" charset="0"/>
                          <a:cs typeface="Arial" panose="020B0604020202020204" pitchFamily="34" charset="0"/>
                        </a:rPr>
                        <a:t>Процент</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304" marR="7304" marT="7304"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80,15</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304" marR="7304" marT="7304"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80,15</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7304" marR="7304" marT="7304"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304" marR="7304" marT="7304"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Показатель достигнут</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304" marR="7304" marT="7304" marB="0" anchor="ctr"/>
                </a:tc>
                <a:extLst>
                  <a:ext uri="{0D108BD9-81ED-4DB2-BD59-A6C34878D82A}">
                    <a16:rowId xmlns:a16="http://schemas.microsoft.com/office/drawing/2014/main" val="1999557805"/>
                  </a:ext>
                </a:extLst>
              </a:tr>
              <a:tr h="941997">
                <a:tc>
                  <a:txBody>
                    <a:bodyPr/>
                    <a:lstStyle/>
                    <a:p>
                      <a:pPr algn="ctr" fontAlgn="ctr"/>
                      <a:r>
                        <a:rPr lang="ru-RU" sz="1100" u="none" strike="noStrike">
                          <a:effectLst/>
                          <a:latin typeface="Arial" panose="020B0604020202020204" pitchFamily="34" charset="0"/>
                          <a:cs typeface="Arial" panose="020B0604020202020204" pitchFamily="34" charset="0"/>
                        </a:rPr>
                        <a:t>7</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304" marR="7304" marT="7304" marB="0" anchor="ctr"/>
                </a:tc>
                <a:tc>
                  <a:txBody>
                    <a:bodyPr/>
                    <a:lstStyle/>
                    <a:p>
                      <a:pPr algn="l" fontAlgn="t"/>
                      <a:r>
                        <a:rPr lang="ru-RU" sz="1100" u="none" strike="noStrike" dirty="0">
                          <a:effectLst/>
                          <a:latin typeface="Arial" panose="020B0604020202020204" pitchFamily="34" charset="0"/>
                          <a:cs typeface="Arial" panose="020B0604020202020204" pitchFamily="34" charset="0"/>
                        </a:rPr>
                        <a:t>2024 Доля граждан, принявших участие в решении вопросов развития городской среды, от общего количества граждан в возрасте от 14 лет, проживающих в муниципальных образованиях, на территориях которых реализуются проекты по созданию комфортной городской среды</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7304" marR="7304" marT="7304" marB="0"/>
                </a:tc>
                <a:tc>
                  <a:txBody>
                    <a:bodyPr/>
                    <a:lstStyle/>
                    <a:p>
                      <a:pPr algn="ctr" fontAlgn="ctr"/>
                      <a:r>
                        <a:rPr lang="ru-RU" sz="1100" u="none" strike="noStrike">
                          <a:effectLst/>
                          <a:latin typeface="Arial" panose="020B0604020202020204" pitchFamily="34" charset="0"/>
                          <a:cs typeface="Arial" panose="020B0604020202020204" pitchFamily="34" charset="0"/>
                        </a:rPr>
                        <a:t>Процент</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304" marR="7304" marT="7304"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30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304" marR="7304" marT="7304"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30</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7304" marR="7304" marT="7304"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304" marR="7304" marT="7304"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Показатель достигнут</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304" marR="7304" marT="7304" marB="0" anchor="ctr"/>
                </a:tc>
                <a:extLst>
                  <a:ext uri="{0D108BD9-81ED-4DB2-BD59-A6C34878D82A}">
                    <a16:rowId xmlns:a16="http://schemas.microsoft.com/office/drawing/2014/main" val="1675730207"/>
                  </a:ext>
                </a:extLst>
              </a:tr>
              <a:tr h="382165">
                <a:tc>
                  <a:txBody>
                    <a:bodyPr/>
                    <a:lstStyle/>
                    <a:p>
                      <a:pPr algn="ctr" fontAlgn="ctr"/>
                      <a:r>
                        <a:rPr lang="ru-RU" sz="1100" u="none" strike="noStrike">
                          <a:effectLst/>
                          <a:latin typeface="Arial" panose="020B0604020202020204" pitchFamily="34" charset="0"/>
                          <a:cs typeface="Arial" panose="020B0604020202020204" pitchFamily="34" charset="0"/>
                        </a:rPr>
                        <a:t>8</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304" marR="7304" marT="7304" marB="0" anchor="ctr"/>
                </a:tc>
                <a:tc>
                  <a:txBody>
                    <a:bodyPr/>
                    <a:lstStyle/>
                    <a:p>
                      <a:pPr algn="l" fontAlgn="ctr"/>
                      <a:r>
                        <a:rPr lang="ru-RU" sz="1100" u="none" strike="noStrike">
                          <a:effectLst/>
                          <a:latin typeface="Arial" panose="020B0604020202020204" pitchFamily="34" charset="0"/>
                          <a:cs typeface="Arial" panose="020B0604020202020204" pitchFamily="34" charset="0"/>
                        </a:rPr>
                        <a:t>2024 Установка шкафов управления наружным освещением</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304" marR="7304" marT="7304"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Единица</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304" marR="7304" marT="7304"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45</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304" marR="7304" marT="7304"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40</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7304" marR="7304" marT="7304"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88,9</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304" marR="7304" marT="7304" marB="0" anchor="ctr"/>
                </a:tc>
                <a:tc>
                  <a:txBody>
                    <a:bodyPr/>
                    <a:lstStyle/>
                    <a:p>
                      <a:pPr algn="l" fontAlgn="ctr"/>
                      <a:r>
                        <a:rPr lang="ru-RU" sz="1100" u="none" strike="noStrike">
                          <a:effectLst/>
                          <a:latin typeface="Arial" panose="020B0604020202020204" pitchFamily="34" charset="0"/>
                          <a:cs typeface="Arial" panose="020B0604020202020204" pitchFamily="34" charset="0"/>
                        </a:rPr>
                        <a:t>В 2024 году установлено 40 шкафов управления наружным освещением</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304" marR="7304" marT="7304" marB="0" anchor="ctr"/>
                </a:tc>
                <a:extLst>
                  <a:ext uri="{0D108BD9-81ED-4DB2-BD59-A6C34878D82A}">
                    <a16:rowId xmlns:a16="http://schemas.microsoft.com/office/drawing/2014/main" val="3091262230"/>
                  </a:ext>
                </a:extLst>
              </a:tr>
              <a:tr h="402440">
                <a:tc>
                  <a:txBody>
                    <a:bodyPr/>
                    <a:lstStyle/>
                    <a:p>
                      <a:pPr algn="ctr" fontAlgn="ctr"/>
                      <a:r>
                        <a:rPr lang="ru-RU" sz="1100" u="none" strike="noStrike">
                          <a:effectLst/>
                          <a:latin typeface="Arial" panose="020B0604020202020204" pitchFamily="34" charset="0"/>
                          <a:cs typeface="Arial" panose="020B0604020202020204" pitchFamily="34" charset="0"/>
                        </a:rPr>
                        <a:t>9</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304" marR="7304" marT="7304" marB="0" anchor="ctr"/>
                </a:tc>
                <a:tc>
                  <a:txBody>
                    <a:bodyPr/>
                    <a:lstStyle/>
                    <a:p>
                      <a:pPr algn="l" fontAlgn="ctr"/>
                      <a:r>
                        <a:rPr lang="ru-RU" sz="1100" u="none" strike="noStrike">
                          <a:effectLst/>
                          <a:latin typeface="Arial" panose="020B0604020202020204" pitchFamily="34" charset="0"/>
                          <a:cs typeface="Arial" panose="020B0604020202020204" pitchFamily="34" charset="0"/>
                        </a:rPr>
                        <a:t>Количество созданных и отремонтированных пешеходных коммуникаций</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304" marR="7304" marT="7304"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Единица</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304" marR="7304" marT="7304"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4</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304" marR="7304" marT="7304"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4</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7304" marR="7304" marT="7304"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304" marR="7304" marT="7304"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Показатель достигнут</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304" marR="7304" marT="7304" marB="0" anchor="ctr"/>
                </a:tc>
                <a:extLst>
                  <a:ext uri="{0D108BD9-81ED-4DB2-BD59-A6C34878D82A}">
                    <a16:rowId xmlns:a16="http://schemas.microsoft.com/office/drawing/2014/main" val="4194074117"/>
                  </a:ext>
                </a:extLst>
              </a:tr>
              <a:tr h="603660">
                <a:tc>
                  <a:txBody>
                    <a:bodyPr/>
                    <a:lstStyle/>
                    <a:p>
                      <a:pPr algn="ctr" fontAlgn="ctr"/>
                      <a:r>
                        <a:rPr lang="ru-RU" sz="1100" u="none" strike="noStrike">
                          <a:effectLst/>
                          <a:latin typeface="Arial" panose="020B0604020202020204" pitchFamily="34" charset="0"/>
                          <a:cs typeface="Arial" panose="020B0604020202020204" pitchFamily="34" charset="0"/>
                        </a:rPr>
                        <a:t>10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304" marR="7304" marT="7304" marB="0" anchor="ctr"/>
                </a:tc>
                <a:tc>
                  <a:txBody>
                    <a:bodyPr/>
                    <a:lstStyle/>
                    <a:p>
                      <a:pPr algn="l" fontAlgn="ctr"/>
                      <a:r>
                        <a:rPr lang="ru-RU" sz="1100" u="none" strike="noStrike">
                          <a:effectLst/>
                          <a:latin typeface="Arial" panose="020B0604020202020204" pitchFamily="34" charset="0"/>
                          <a:cs typeface="Arial" panose="020B0604020202020204" pitchFamily="34" charset="0"/>
                        </a:rPr>
                        <a:t>Количество созданных и отремонтированных пешеходных коммуникаций за счет средств муниципального образования Московской области</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304" marR="7304" marT="7304"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Единица</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304" marR="7304" marT="7304"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2</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304" marR="7304" marT="7304"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2</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7304" marR="7304" marT="7304"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100</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7304" marR="7304" marT="7304"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Показатель достигнут</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304" marR="7304" marT="7304" marB="0" anchor="ctr"/>
                </a:tc>
                <a:extLst>
                  <a:ext uri="{0D108BD9-81ED-4DB2-BD59-A6C34878D82A}">
                    <a16:rowId xmlns:a16="http://schemas.microsoft.com/office/drawing/2014/main" val="174355152"/>
                  </a:ext>
                </a:extLst>
              </a:tr>
              <a:tr h="413619">
                <a:tc>
                  <a:txBody>
                    <a:bodyPr/>
                    <a:lstStyle/>
                    <a:p>
                      <a:pPr algn="ctr" fontAlgn="ctr"/>
                      <a:r>
                        <a:rPr lang="ru-RU" sz="1100" u="none" strike="noStrike">
                          <a:effectLst/>
                          <a:latin typeface="Arial" panose="020B0604020202020204" pitchFamily="34" charset="0"/>
                          <a:cs typeface="Arial" panose="020B0604020202020204" pitchFamily="34" charset="0"/>
                        </a:rPr>
                        <a:t>11</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304" marR="7304" marT="7304" marB="0" anchor="ctr"/>
                </a:tc>
                <a:tc>
                  <a:txBody>
                    <a:bodyPr/>
                    <a:lstStyle/>
                    <a:p>
                      <a:pPr algn="l" fontAlgn="ctr"/>
                      <a:r>
                        <a:rPr lang="ru-RU" sz="1100" u="none" strike="noStrike">
                          <a:effectLst/>
                          <a:latin typeface="Arial" panose="020B0604020202020204" pitchFamily="34" charset="0"/>
                          <a:cs typeface="Arial" panose="020B0604020202020204" pitchFamily="34" charset="0"/>
                        </a:rPr>
                        <a:t>Обеспечено содержание дворовых территорий и общественных пространств за счет бюджетных средств</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304" marR="7304" marT="7304"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Тысяча кв. км</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304" marR="7304" marT="7304"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1416,72 </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304" marR="7304" marT="7304"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1416,72 </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304" marR="7304" marT="7304"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7304" marR="7304" marT="7304"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Показатель достигнут</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7304" marR="7304" marT="7304" marB="0" anchor="ctr"/>
                </a:tc>
                <a:extLst>
                  <a:ext uri="{0D108BD9-81ED-4DB2-BD59-A6C34878D82A}">
                    <a16:rowId xmlns:a16="http://schemas.microsoft.com/office/drawing/2014/main" val="2314245046"/>
                  </a:ext>
                </a:extLst>
              </a:tr>
            </a:tbl>
          </a:graphicData>
        </a:graphic>
      </p:graphicFrame>
    </p:spTree>
    <p:extLst>
      <p:ext uri="{BB962C8B-B14F-4D97-AF65-F5344CB8AC3E}">
        <p14:creationId xmlns:p14="http://schemas.microsoft.com/office/powerpoint/2010/main" val="6307437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7D631CE5-D928-1C94-2099-245D75BDAAD4}"/>
              </a:ext>
            </a:extLst>
          </p:cNvPr>
          <p:cNvGraphicFramePr>
            <a:graphicFrameLocks noGrp="1"/>
          </p:cNvGraphicFramePr>
          <p:nvPr>
            <p:extLst>
              <p:ext uri="{D42A27DB-BD31-4B8C-83A1-F6EECF244321}">
                <p14:modId xmlns:p14="http://schemas.microsoft.com/office/powerpoint/2010/main" val="1405240080"/>
              </p:ext>
            </p:extLst>
          </p:nvPr>
        </p:nvGraphicFramePr>
        <p:xfrm>
          <a:off x="214008" y="207523"/>
          <a:ext cx="11815864" cy="6530709"/>
        </p:xfrm>
        <a:graphic>
          <a:graphicData uri="http://schemas.openxmlformats.org/drawingml/2006/table">
            <a:tbl>
              <a:tblPr>
                <a:tableStyleId>{5C22544A-7EE6-4342-B048-85BDC9FD1C3A}</a:tableStyleId>
              </a:tblPr>
              <a:tblGrid>
                <a:gridCol w="451464">
                  <a:extLst>
                    <a:ext uri="{9D8B030D-6E8A-4147-A177-3AD203B41FA5}">
                      <a16:colId xmlns:a16="http://schemas.microsoft.com/office/drawing/2014/main" val="1775000126"/>
                    </a:ext>
                  </a:extLst>
                </a:gridCol>
                <a:gridCol w="4654732">
                  <a:extLst>
                    <a:ext uri="{9D8B030D-6E8A-4147-A177-3AD203B41FA5}">
                      <a16:colId xmlns:a16="http://schemas.microsoft.com/office/drawing/2014/main" val="184086885"/>
                    </a:ext>
                  </a:extLst>
                </a:gridCol>
                <a:gridCol w="809519">
                  <a:extLst>
                    <a:ext uri="{9D8B030D-6E8A-4147-A177-3AD203B41FA5}">
                      <a16:colId xmlns:a16="http://schemas.microsoft.com/office/drawing/2014/main" val="2279030202"/>
                    </a:ext>
                  </a:extLst>
                </a:gridCol>
                <a:gridCol w="980764">
                  <a:extLst>
                    <a:ext uri="{9D8B030D-6E8A-4147-A177-3AD203B41FA5}">
                      <a16:colId xmlns:a16="http://schemas.microsoft.com/office/drawing/2014/main" val="1607211631"/>
                    </a:ext>
                  </a:extLst>
                </a:gridCol>
                <a:gridCol w="980764">
                  <a:extLst>
                    <a:ext uri="{9D8B030D-6E8A-4147-A177-3AD203B41FA5}">
                      <a16:colId xmlns:a16="http://schemas.microsoft.com/office/drawing/2014/main" val="1775949327"/>
                    </a:ext>
                  </a:extLst>
                </a:gridCol>
                <a:gridCol w="965196">
                  <a:extLst>
                    <a:ext uri="{9D8B030D-6E8A-4147-A177-3AD203B41FA5}">
                      <a16:colId xmlns:a16="http://schemas.microsoft.com/office/drawing/2014/main" val="3360221772"/>
                    </a:ext>
                  </a:extLst>
                </a:gridCol>
                <a:gridCol w="2973425">
                  <a:extLst>
                    <a:ext uri="{9D8B030D-6E8A-4147-A177-3AD203B41FA5}">
                      <a16:colId xmlns:a16="http://schemas.microsoft.com/office/drawing/2014/main" val="3540778851"/>
                    </a:ext>
                  </a:extLst>
                </a:gridCol>
              </a:tblGrid>
              <a:tr h="402077">
                <a:tc>
                  <a:txBody>
                    <a:bodyPr/>
                    <a:lstStyle/>
                    <a:p>
                      <a:pPr algn="ctr" fontAlgn="ctr"/>
                      <a:r>
                        <a:rPr lang="ru-RU" sz="1100" b="1" i="0" u="none" strike="noStrike" dirty="0">
                          <a:solidFill>
                            <a:srgbClr val="000000"/>
                          </a:solidFill>
                          <a:effectLst/>
                          <a:latin typeface="Arial" panose="020B0604020202020204" pitchFamily="34" charset="0"/>
                          <a:cs typeface="Arial" panose="020B0604020202020204" pitchFamily="34" charset="0"/>
                        </a:rPr>
                        <a:t>№ п/п</a:t>
                      </a:r>
                    </a:p>
                  </a:txBody>
                  <a:tcPr marL="7620" marR="7620" marT="7620" marB="0" anchor="ctr"/>
                </a:tc>
                <a:tc>
                  <a:txBody>
                    <a:bodyPr/>
                    <a:lstStyle/>
                    <a:p>
                      <a:pPr algn="ctr" fontAlgn="ctr"/>
                      <a:r>
                        <a:rPr lang="ru-RU" sz="1100" b="1" i="0" u="none" strike="noStrike" dirty="0">
                          <a:solidFill>
                            <a:srgbClr val="000000"/>
                          </a:solidFill>
                          <a:effectLst/>
                          <a:latin typeface="Arial" panose="020B0604020202020204" pitchFamily="34" charset="0"/>
                          <a:cs typeface="Arial" panose="020B0604020202020204" pitchFamily="34" charset="0"/>
                        </a:rPr>
                        <a:t>Показатели муниципальных программ</a:t>
                      </a:r>
                    </a:p>
                  </a:txBody>
                  <a:tcPr marL="7620" marR="7620" marT="7620" marB="0" anchor="ctr"/>
                </a:tc>
                <a:tc>
                  <a:txBody>
                    <a:bodyPr/>
                    <a:lstStyle/>
                    <a:p>
                      <a:pPr algn="ctr" fontAlgn="ctr"/>
                      <a:r>
                        <a:rPr lang="ru-RU" sz="1100" b="1" i="0" u="none" strike="noStrike" dirty="0">
                          <a:solidFill>
                            <a:srgbClr val="000000"/>
                          </a:solidFill>
                          <a:effectLst/>
                          <a:latin typeface="Arial" panose="020B0604020202020204" pitchFamily="34" charset="0"/>
                          <a:cs typeface="Arial" panose="020B0604020202020204" pitchFamily="34" charset="0"/>
                        </a:rPr>
                        <a:t>Единица измерения</a:t>
                      </a:r>
                    </a:p>
                  </a:txBody>
                  <a:tcPr marL="7620" marR="7620" marT="7620" marB="0" anchor="ctr"/>
                </a:tc>
                <a:tc>
                  <a:txBody>
                    <a:bodyPr/>
                    <a:lstStyle/>
                    <a:p>
                      <a:pPr algn="ctr" fontAlgn="t"/>
                      <a:r>
                        <a:rPr lang="ru-RU" sz="1100" b="1" i="0" u="none" strike="noStrike" dirty="0">
                          <a:solidFill>
                            <a:srgbClr val="000000"/>
                          </a:solidFill>
                          <a:effectLst/>
                          <a:latin typeface="Arial" panose="020B0604020202020204" pitchFamily="34" charset="0"/>
                          <a:cs typeface="Arial" panose="020B0604020202020204" pitchFamily="34" charset="0"/>
                        </a:rPr>
                        <a:t>Планируемое значение показателя                           на 2024 год</a:t>
                      </a:r>
                    </a:p>
                  </a:txBody>
                  <a:tcPr marL="7620" marR="7620" marT="7620" marB="0"/>
                </a:tc>
                <a:tc>
                  <a:txBody>
                    <a:bodyPr/>
                    <a:lstStyle/>
                    <a:p>
                      <a:pPr algn="ctr" fontAlgn="t"/>
                      <a:r>
                        <a:rPr lang="ru-RU" sz="1100" b="1" i="0" u="none" strike="noStrike" dirty="0">
                          <a:solidFill>
                            <a:srgbClr val="000000"/>
                          </a:solidFill>
                          <a:effectLst/>
                          <a:latin typeface="Arial" panose="020B0604020202020204" pitchFamily="34" charset="0"/>
                          <a:cs typeface="Arial" panose="020B0604020202020204" pitchFamily="34" charset="0"/>
                        </a:rPr>
                        <a:t>Достигнутое значение показателя </a:t>
                      </a:r>
                      <a:br>
                        <a:rPr lang="ru-RU" sz="1100" b="1" i="0" u="none" strike="noStrike" dirty="0">
                          <a:solidFill>
                            <a:srgbClr val="000000"/>
                          </a:solidFill>
                          <a:effectLst/>
                          <a:latin typeface="Arial" panose="020B0604020202020204" pitchFamily="34" charset="0"/>
                          <a:cs typeface="Arial" panose="020B0604020202020204" pitchFamily="34" charset="0"/>
                        </a:rPr>
                      </a:br>
                      <a:r>
                        <a:rPr lang="ru-RU" sz="1100" b="1" i="0" u="none" strike="noStrike" dirty="0">
                          <a:solidFill>
                            <a:srgbClr val="000000"/>
                          </a:solidFill>
                          <a:effectLst/>
                          <a:latin typeface="Arial" panose="020B0604020202020204" pitchFamily="34" charset="0"/>
                          <a:cs typeface="Arial" panose="020B0604020202020204" pitchFamily="34" charset="0"/>
                        </a:rPr>
                        <a:t>за 2024 год</a:t>
                      </a:r>
                    </a:p>
                  </a:txBody>
                  <a:tcPr marL="7620" marR="7620" marT="7620" marB="0"/>
                </a:tc>
                <a:tc>
                  <a:txBody>
                    <a:bodyPr/>
                    <a:lstStyle/>
                    <a:p>
                      <a:pPr algn="ctr" fontAlgn="t"/>
                      <a:r>
                        <a:rPr lang="ru-RU" sz="1100" b="1" i="0" u="none" strike="noStrike" dirty="0">
                          <a:solidFill>
                            <a:srgbClr val="000000"/>
                          </a:solidFill>
                          <a:effectLst/>
                          <a:latin typeface="Arial" panose="020B0604020202020204" pitchFamily="34" charset="0"/>
                          <a:cs typeface="Arial" panose="020B0604020202020204" pitchFamily="34" charset="0"/>
                        </a:rPr>
                        <a:t>% исполнения планируемого значения</a:t>
                      </a:r>
                    </a:p>
                  </a:txBody>
                  <a:tcPr marL="7620" marR="7620" marT="7620" marB="0"/>
                </a:tc>
                <a:tc>
                  <a:txBody>
                    <a:bodyPr/>
                    <a:lstStyle/>
                    <a:p>
                      <a:pPr algn="ctr" fontAlgn="t"/>
                      <a:r>
                        <a:rPr lang="ru-RU" sz="1100" b="1" i="0" u="none" strike="noStrike" dirty="0">
                          <a:solidFill>
                            <a:srgbClr val="000000"/>
                          </a:solidFill>
                          <a:effectLst/>
                          <a:latin typeface="Arial" panose="020B0604020202020204" pitchFamily="34" charset="0"/>
                          <a:cs typeface="Arial" panose="020B0604020202020204" pitchFamily="34" charset="0"/>
                        </a:rPr>
                        <a:t>Пояснения причин невыполнения плановых значений</a:t>
                      </a:r>
                    </a:p>
                  </a:txBody>
                  <a:tcPr marL="7620" marR="7620" marT="7620" marB="0"/>
                </a:tc>
                <a:extLst>
                  <a:ext uri="{0D108BD9-81ED-4DB2-BD59-A6C34878D82A}">
                    <a16:rowId xmlns:a16="http://schemas.microsoft.com/office/drawing/2014/main" val="3976350975"/>
                  </a:ext>
                </a:extLst>
              </a:tr>
              <a:tr h="102627">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1</a:t>
                      </a:r>
                    </a:p>
                  </a:txBody>
                  <a:tcPr marL="7620" marR="7620" marT="7620" marB="0" anchor="ctr"/>
                </a:tc>
                <a:tc>
                  <a:txBody>
                    <a:bodyPr/>
                    <a:lstStyle/>
                    <a:p>
                      <a:pPr algn="ctr" fontAlgn="ctr"/>
                      <a:r>
                        <a:rPr lang="ru-RU" sz="1100" b="0" i="0" u="none" strike="noStrike" dirty="0">
                          <a:solidFill>
                            <a:srgbClr val="000000"/>
                          </a:solidFill>
                          <a:effectLst/>
                          <a:latin typeface="Arial" panose="020B0604020202020204" pitchFamily="34" charset="0"/>
                          <a:cs typeface="Arial" panose="020B0604020202020204" pitchFamily="34" charset="0"/>
                        </a:rPr>
                        <a:t>2</a:t>
                      </a:r>
                    </a:p>
                  </a:txBody>
                  <a:tcPr marL="7620" marR="7620" marT="7620" marB="0" anchor="ctr"/>
                </a:tc>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3</a:t>
                      </a:r>
                    </a:p>
                  </a:txBody>
                  <a:tcPr marL="7620" marR="7620" marT="7620" marB="0" anchor="ctr"/>
                </a:tc>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tc>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5</a:t>
                      </a:r>
                    </a:p>
                  </a:txBody>
                  <a:tcPr marL="7620" marR="7620" marT="7620" marB="0" anchor="ctr"/>
                </a:tc>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6</a:t>
                      </a:r>
                    </a:p>
                  </a:txBody>
                  <a:tcPr marL="7620" marR="7620" marT="7620" marB="0" anchor="ctr"/>
                </a:tc>
                <a:tc>
                  <a:txBody>
                    <a:bodyPr/>
                    <a:lstStyle/>
                    <a:p>
                      <a:pPr algn="ctr" fontAlgn="ctr"/>
                      <a:r>
                        <a:rPr lang="ru-RU" sz="1100" b="0" i="0" u="none" strike="noStrike" dirty="0">
                          <a:solidFill>
                            <a:srgbClr val="000000"/>
                          </a:solidFill>
                          <a:effectLst/>
                          <a:latin typeface="Arial" panose="020B0604020202020204" pitchFamily="34" charset="0"/>
                          <a:cs typeface="Arial" panose="020B0604020202020204" pitchFamily="34" charset="0"/>
                        </a:rPr>
                        <a:t>7</a:t>
                      </a:r>
                    </a:p>
                  </a:txBody>
                  <a:tcPr marL="7620" marR="7620" marT="7620" marB="0" anchor="ctr"/>
                </a:tc>
                <a:extLst>
                  <a:ext uri="{0D108BD9-81ED-4DB2-BD59-A6C34878D82A}">
                    <a16:rowId xmlns:a16="http://schemas.microsoft.com/office/drawing/2014/main" val="3021141768"/>
                  </a:ext>
                </a:extLst>
              </a:tr>
              <a:tr h="385875">
                <a:tc>
                  <a:txBody>
                    <a:bodyPr/>
                    <a:lstStyle/>
                    <a:p>
                      <a:pPr algn="ctr" fontAlgn="ctr"/>
                      <a:r>
                        <a:rPr lang="ru-RU" sz="1100" b="1" u="none" strike="noStrike" dirty="0">
                          <a:effectLst/>
                          <a:latin typeface="Arial" panose="020B0604020202020204" pitchFamily="34" charset="0"/>
                          <a:cs typeface="Arial" panose="020B0604020202020204" pitchFamily="34" charset="0"/>
                        </a:rPr>
                        <a:t>18.</a:t>
                      </a:r>
                      <a:endParaRPr lang="ru-RU" sz="1100" b="1" i="0" u="none" strike="noStrike" dirty="0">
                        <a:solidFill>
                          <a:srgbClr val="000000"/>
                        </a:solidFill>
                        <a:effectLst/>
                        <a:latin typeface="Arial" panose="020B0604020202020204" pitchFamily="34" charset="0"/>
                        <a:cs typeface="Arial" panose="020B0604020202020204" pitchFamily="34" charset="0"/>
                      </a:endParaRPr>
                    </a:p>
                  </a:txBody>
                  <a:tcPr marL="5722" marR="5722" marT="5722" marB="0" anchor="ctr"/>
                </a:tc>
                <a:tc gridSpan="6">
                  <a:txBody>
                    <a:bodyPr/>
                    <a:lstStyle/>
                    <a:p>
                      <a:pPr algn="ctr" fontAlgn="t"/>
                      <a:r>
                        <a:rPr lang="ru-RU" sz="1100" b="1" u="none" strike="noStrike" dirty="0">
                          <a:effectLst/>
                          <a:latin typeface="Arial" panose="020B0604020202020204" pitchFamily="34" charset="0"/>
                          <a:cs typeface="Arial" panose="020B0604020202020204" pitchFamily="34" charset="0"/>
                        </a:rPr>
                        <a:t>Муниципальная программа Строительство и капитальный ремонт объектов социальной инфраструктуры </a:t>
                      </a:r>
                      <a:br>
                        <a:rPr lang="ru-RU" sz="1100" b="1" u="none" strike="noStrike" dirty="0">
                          <a:effectLst/>
                          <a:latin typeface="Arial" panose="020B0604020202020204" pitchFamily="34" charset="0"/>
                          <a:cs typeface="Arial" panose="020B0604020202020204" pitchFamily="34" charset="0"/>
                        </a:rPr>
                      </a:br>
                      <a:r>
                        <a:rPr lang="ru-RU" sz="1100" b="1" u="none" strike="noStrike" dirty="0">
                          <a:effectLst/>
                          <a:latin typeface="Arial" panose="020B0604020202020204" pitchFamily="34" charset="0"/>
                          <a:cs typeface="Arial" panose="020B0604020202020204" pitchFamily="34" charset="0"/>
                        </a:rPr>
                        <a:t>(указаны </a:t>
                      </a:r>
                      <a:r>
                        <a:rPr lang="ru-RU" sz="1100" b="1" u="sng" strike="noStrike" dirty="0">
                          <a:effectLst/>
                          <a:latin typeface="Arial" panose="020B0604020202020204" pitchFamily="34" charset="0"/>
                          <a:cs typeface="Arial" panose="020B0604020202020204" pitchFamily="34" charset="0"/>
                        </a:rPr>
                        <a:t>результаты</a:t>
                      </a:r>
                      <a:r>
                        <a:rPr lang="ru-RU" sz="1100" b="1" u="none" strike="noStrike" dirty="0">
                          <a:effectLst/>
                          <a:latin typeface="Arial" panose="020B0604020202020204" pitchFamily="34" charset="0"/>
                          <a:cs typeface="Arial" panose="020B0604020202020204" pitchFamily="34" charset="0"/>
                        </a:rPr>
                        <a:t>, т.к. показатели в муниципальной программе не предусмотрены)</a:t>
                      </a:r>
                      <a:endParaRPr lang="ru-RU" sz="1100" b="1" i="0" u="none" strike="noStrike" dirty="0">
                        <a:solidFill>
                          <a:srgbClr val="000000"/>
                        </a:solidFill>
                        <a:effectLst/>
                        <a:latin typeface="Arial" panose="020B0604020202020204" pitchFamily="34" charset="0"/>
                        <a:cs typeface="Arial" panose="020B0604020202020204" pitchFamily="34" charset="0"/>
                      </a:endParaRPr>
                    </a:p>
                  </a:txBody>
                  <a:tcPr marL="5722" marR="5722" marT="5722"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692053606"/>
                  </a:ext>
                </a:extLst>
              </a:tr>
              <a:tr h="357640">
                <a:tc>
                  <a:txBody>
                    <a:bodyPr/>
                    <a:lstStyle/>
                    <a:p>
                      <a:pPr algn="ctr" fontAlgn="ctr"/>
                      <a:r>
                        <a:rPr lang="ru-RU" sz="1100" u="none" strike="noStrike">
                          <a:effectLst/>
                          <a:latin typeface="Arial" panose="020B0604020202020204" pitchFamily="34" charset="0"/>
                          <a:cs typeface="Arial" panose="020B0604020202020204" pitchFamily="34" charset="0"/>
                        </a:rPr>
                        <a:t>1</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22" marR="5722" marT="5722" marB="0" anchor="ctr"/>
                </a:tc>
                <a:tc>
                  <a:txBody>
                    <a:bodyPr/>
                    <a:lstStyle/>
                    <a:p>
                      <a:pPr algn="l" fontAlgn="t"/>
                      <a:r>
                        <a:rPr lang="ru-RU" sz="1100" u="none" strike="noStrike">
                          <a:effectLst/>
                          <a:latin typeface="Arial" panose="020B0604020202020204" pitchFamily="34" charset="0"/>
                          <a:cs typeface="Arial" panose="020B0604020202020204" pitchFamily="34" charset="0"/>
                        </a:rPr>
                        <a:t>Проведен капитальный ремонт дошкольных образовательных организаций</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22" marR="5722" marT="5722" marB="0"/>
                </a:tc>
                <a:tc>
                  <a:txBody>
                    <a:bodyPr/>
                    <a:lstStyle/>
                    <a:p>
                      <a:pPr algn="ctr" fontAlgn="ctr"/>
                      <a:r>
                        <a:rPr lang="ru-RU" sz="1100" u="none" strike="noStrike">
                          <a:effectLst/>
                          <a:latin typeface="Arial" panose="020B0604020202020204" pitchFamily="34" charset="0"/>
                          <a:cs typeface="Arial" panose="020B0604020202020204" pitchFamily="34" charset="0"/>
                        </a:rPr>
                        <a:t>Единиц</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22" marR="5722" marT="5722"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22" marR="5722" marT="5722"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22" marR="5722" marT="5722"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22" marR="5722" marT="5722"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Результат достигнут</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5722" marR="5722" marT="5722" marB="0" anchor="ctr"/>
                </a:tc>
                <a:extLst>
                  <a:ext uri="{0D108BD9-81ED-4DB2-BD59-A6C34878D82A}">
                    <a16:rowId xmlns:a16="http://schemas.microsoft.com/office/drawing/2014/main" val="1080305771"/>
                  </a:ext>
                </a:extLst>
              </a:tr>
              <a:tr h="649275">
                <a:tc>
                  <a:txBody>
                    <a:bodyPr/>
                    <a:lstStyle/>
                    <a:p>
                      <a:pPr algn="ctr" fontAlgn="ctr"/>
                      <a:r>
                        <a:rPr lang="ru-RU" sz="1100" u="none" strike="noStrike">
                          <a:effectLst/>
                          <a:latin typeface="Arial" panose="020B0604020202020204" pitchFamily="34" charset="0"/>
                          <a:cs typeface="Arial" panose="020B0604020202020204" pitchFamily="34" charset="0"/>
                        </a:rPr>
                        <a:t>2</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22" marR="5722" marT="5722" marB="0" anchor="ctr"/>
                </a:tc>
                <a:tc>
                  <a:txBody>
                    <a:bodyPr/>
                    <a:lstStyle/>
                    <a:p>
                      <a:pPr algn="l" fontAlgn="t"/>
                      <a:r>
                        <a:rPr lang="ru-RU" sz="1100" u="none" strike="noStrike" dirty="0">
                          <a:effectLst/>
                          <a:latin typeface="Arial" panose="020B0604020202020204" pitchFamily="34" charset="0"/>
                          <a:cs typeface="Arial" panose="020B0604020202020204" pitchFamily="34" charset="0"/>
                        </a:rPr>
                        <a:t>Оснащены средствами обучения и воспитания отремонтированные здания муниципальных дошкольных образовательных организаций и дошкольных отделений муниципальных общеобразовательных организаций</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5722" marR="5722" marT="5722" marB="0"/>
                </a:tc>
                <a:tc>
                  <a:txBody>
                    <a:bodyPr/>
                    <a:lstStyle/>
                    <a:p>
                      <a:pPr algn="ctr" fontAlgn="ctr"/>
                      <a:r>
                        <a:rPr lang="ru-RU" sz="1100" u="none" strike="noStrike">
                          <a:effectLst/>
                          <a:latin typeface="Arial" panose="020B0604020202020204" pitchFamily="34" charset="0"/>
                          <a:cs typeface="Arial" panose="020B0604020202020204" pitchFamily="34" charset="0"/>
                        </a:rPr>
                        <a:t>Единиц</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22" marR="5722" marT="5722"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22" marR="5722" marT="5722"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22" marR="5722" marT="5722"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22" marR="5722" marT="5722"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Результат достигнут</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5722" marR="5722" marT="5722" marB="0" anchor="ctr"/>
                </a:tc>
                <a:extLst>
                  <a:ext uri="{0D108BD9-81ED-4DB2-BD59-A6C34878D82A}">
                    <a16:rowId xmlns:a16="http://schemas.microsoft.com/office/drawing/2014/main" val="113529205"/>
                  </a:ext>
                </a:extLst>
              </a:tr>
              <a:tr h="488839">
                <a:tc>
                  <a:txBody>
                    <a:bodyPr/>
                    <a:lstStyle/>
                    <a:p>
                      <a:pPr algn="ctr" fontAlgn="ctr"/>
                      <a:r>
                        <a:rPr lang="ru-RU" sz="1100" u="none" strike="noStrike">
                          <a:effectLst/>
                          <a:latin typeface="Arial" panose="020B0604020202020204" pitchFamily="34" charset="0"/>
                          <a:cs typeface="Arial" panose="020B0604020202020204" pitchFamily="34" charset="0"/>
                        </a:rPr>
                        <a:t>3</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22" marR="5722" marT="5722" marB="0" anchor="ctr"/>
                </a:tc>
                <a:tc>
                  <a:txBody>
                    <a:bodyPr/>
                    <a:lstStyle/>
                    <a:p>
                      <a:pPr algn="l" fontAlgn="t"/>
                      <a:r>
                        <a:rPr lang="ru-RU" sz="1100" u="none" strike="noStrike">
                          <a:effectLst/>
                          <a:latin typeface="Arial" panose="020B0604020202020204" pitchFamily="34" charset="0"/>
                          <a:cs typeface="Arial" panose="020B0604020202020204" pitchFamily="34" charset="0"/>
                        </a:rPr>
                        <a:t>Проведен капитальный ремонт, технически переоснащены и благоустроены территории дошкольных образовательных организаций</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22" marR="5722" marT="5722" marB="0"/>
                </a:tc>
                <a:tc>
                  <a:txBody>
                    <a:bodyPr/>
                    <a:lstStyle/>
                    <a:p>
                      <a:pPr algn="ctr" fontAlgn="ctr"/>
                      <a:r>
                        <a:rPr lang="ru-RU" sz="1100" u="none" strike="noStrike">
                          <a:effectLst/>
                          <a:latin typeface="Arial" panose="020B0604020202020204" pitchFamily="34" charset="0"/>
                          <a:cs typeface="Arial" panose="020B0604020202020204" pitchFamily="34" charset="0"/>
                        </a:rPr>
                        <a:t>Единиц</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22" marR="5722" marT="5722"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2</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22" marR="5722" marT="5722"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2</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22" marR="5722" marT="5722"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22" marR="5722" marT="5722"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Результат достигнут</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22" marR="5722" marT="5722" marB="0" anchor="ctr"/>
                </a:tc>
                <a:extLst>
                  <a:ext uri="{0D108BD9-81ED-4DB2-BD59-A6C34878D82A}">
                    <a16:rowId xmlns:a16="http://schemas.microsoft.com/office/drawing/2014/main" val="2152640362"/>
                  </a:ext>
                </a:extLst>
              </a:tr>
              <a:tr h="338817">
                <a:tc>
                  <a:txBody>
                    <a:bodyPr/>
                    <a:lstStyle/>
                    <a:p>
                      <a:pPr algn="ctr" fontAlgn="ctr"/>
                      <a:r>
                        <a:rPr lang="ru-RU" sz="1100" u="none" strike="noStrike">
                          <a:effectLst/>
                          <a:latin typeface="Arial" panose="020B0604020202020204" pitchFamily="34" charset="0"/>
                          <a:cs typeface="Arial" panose="020B0604020202020204" pitchFamily="34" charset="0"/>
                        </a:rPr>
                        <a:t>4</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22" marR="5722" marT="5722" marB="0" anchor="ctr"/>
                </a:tc>
                <a:tc>
                  <a:txBody>
                    <a:bodyPr/>
                    <a:lstStyle/>
                    <a:p>
                      <a:pPr algn="l" fontAlgn="t"/>
                      <a:r>
                        <a:rPr lang="ru-RU" sz="1100" u="none" strike="noStrike" dirty="0">
                          <a:effectLst/>
                          <a:latin typeface="Arial" panose="020B0604020202020204" pitchFamily="34" charset="0"/>
                          <a:cs typeface="Arial" panose="020B0604020202020204" pitchFamily="34" charset="0"/>
                        </a:rPr>
                        <a:t>Проведен капитальный ремонт, технически переоснащены и благоустроены территории общеобразовательных организаций</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5722" marR="5722" marT="5722" marB="0"/>
                </a:tc>
                <a:tc>
                  <a:txBody>
                    <a:bodyPr/>
                    <a:lstStyle/>
                    <a:p>
                      <a:pPr algn="ctr" fontAlgn="ctr"/>
                      <a:r>
                        <a:rPr lang="ru-RU" sz="1100" u="none" strike="noStrike">
                          <a:effectLst/>
                          <a:latin typeface="Arial" panose="020B0604020202020204" pitchFamily="34" charset="0"/>
                          <a:cs typeface="Arial" panose="020B0604020202020204" pitchFamily="34" charset="0"/>
                        </a:rPr>
                        <a:t>Единиц</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22" marR="5722" marT="5722"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22" marR="5722" marT="5722"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22" marR="5722" marT="5722"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22" marR="5722" marT="5722"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Результат достигнут</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5722" marR="5722" marT="5722" marB="0" anchor="ctr"/>
                </a:tc>
                <a:extLst>
                  <a:ext uri="{0D108BD9-81ED-4DB2-BD59-A6C34878D82A}">
                    <a16:rowId xmlns:a16="http://schemas.microsoft.com/office/drawing/2014/main" val="3909797252"/>
                  </a:ext>
                </a:extLst>
              </a:tr>
              <a:tr h="291760">
                <a:tc>
                  <a:txBody>
                    <a:bodyPr/>
                    <a:lstStyle/>
                    <a:p>
                      <a:pPr algn="ctr" fontAlgn="ctr"/>
                      <a:r>
                        <a:rPr lang="ru-RU" sz="1100" b="1" u="none" strike="noStrike" dirty="0">
                          <a:effectLst/>
                          <a:latin typeface="Arial" panose="020B0604020202020204" pitchFamily="34" charset="0"/>
                          <a:cs typeface="Arial" panose="020B0604020202020204" pitchFamily="34" charset="0"/>
                        </a:rPr>
                        <a:t>19.</a:t>
                      </a:r>
                      <a:endParaRPr lang="ru-RU" sz="1100" b="1" i="0" u="none" strike="noStrike" dirty="0">
                        <a:solidFill>
                          <a:srgbClr val="000000"/>
                        </a:solidFill>
                        <a:effectLst/>
                        <a:latin typeface="Arial" panose="020B0604020202020204" pitchFamily="34" charset="0"/>
                        <a:cs typeface="Arial" panose="020B0604020202020204" pitchFamily="34" charset="0"/>
                      </a:endParaRPr>
                    </a:p>
                  </a:txBody>
                  <a:tcPr marL="5722" marR="5722" marT="5722" marB="0" anchor="ctr"/>
                </a:tc>
                <a:tc gridSpan="6">
                  <a:txBody>
                    <a:bodyPr/>
                    <a:lstStyle/>
                    <a:p>
                      <a:pPr algn="ctr" fontAlgn="ctr"/>
                      <a:r>
                        <a:rPr lang="ru-RU" sz="1100" b="1" u="none" strike="noStrike" dirty="0">
                          <a:effectLst/>
                          <a:latin typeface="Arial" panose="020B0604020202020204" pitchFamily="34" charset="0"/>
                          <a:cs typeface="Arial" panose="020B0604020202020204" pitchFamily="34" charset="0"/>
                        </a:rPr>
                        <a:t>Муниципальная программа «Переселение граждан из аварийного жилищного фонда»</a:t>
                      </a:r>
                      <a:endParaRPr lang="ru-RU" sz="1100" b="1" i="0" u="none" strike="noStrike" dirty="0">
                        <a:solidFill>
                          <a:srgbClr val="000000"/>
                        </a:solidFill>
                        <a:effectLst/>
                        <a:latin typeface="Arial" panose="020B0604020202020204" pitchFamily="34" charset="0"/>
                        <a:cs typeface="Arial" panose="020B0604020202020204" pitchFamily="34" charset="0"/>
                      </a:endParaRPr>
                    </a:p>
                  </a:txBody>
                  <a:tcPr marL="5722" marR="5722" marT="5722"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430130496"/>
                  </a:ext>
                </a:extLst>
              </a:tr>
              <a:tr h="517637">
                <a:tc>
                  <a:txBody>
                    <a:bodyPr/>
                    <a:lstStyle/>
                    <a:p>
                      <a:pPr algn="ctr" fontAlgn="ctr"/>
                      <a:r>
                        <a:rPr lang="ru-RU" sz="1100" u="none" strike="noStrike">
                          <a:effectLst/>
                          <a:latin typeface="Arial" panose="020B0604020202020204" pitchFamily="34" charset="0"/>
                          <a:cs typeface="Arial" panose="020B0604020202020204" pitchFamily="34" charset="0"/>
                        </a:rPr>
                        <a:t>1</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22" marR="5722" marT="5722" marB="0" anchor="ctr"/>
                </a:tc>
                <a:tc>
                  <a:txBody>
                    <a:bodyPr/>
                    <a:lstStyle/>
                    <a:p>
                      <a:pPr algn="l" fontAlgn="ctr"/>
                      <a:r>
                        <a:rPr lang="ru-RU" sz="1100" u="none" strike="noStrike">
                          <a:effectLst/>
                          <a:latin typeface="Arial" panose="020B0604020202020204" pitchFamily="34" charset="0"/>
                          <a:cs typeface="Arial" panose="020B0604020202020204" pitchFamily="34" charset="0"/>
                        </a:rPr>
                        <a:t>Количество квадратных метров непригодного для проживания жилищного фонда, признанного аварийными до 01.01.2017, расселенного по Подпрограмме 2.</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22" marR="5722" marT="5722"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Тысяча квадратных метров</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22" marR="5722" marT="5722"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0,033</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22" marR="5722" marT="5722"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0,033</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22" marR="5722" marT="5722"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22" marR="5722" marT="5722"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Переселено одно жилое помещений</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5722" marR="5722" marT="5722" marB="0" anchor="ctr"/>
                </a:tc>
                <a:extLst>
                  <a:ext uri="{0D108BD9-81ED-4DB2-BD59-A6C34878D82A}">
                    <a16:rowId xmlns:a16="http://schemas.microsoft.com/office/drawing/2014/main" val="2190479098"/>
                  </a:ext>
                </a:extLst>
              </a:tr>
              <a:tr h="527049">
                <a:tc>
                  <a:txBody>
                    <a:bodyPr/>
                    <a:lstStyle/>
                    <a:p>
                      <a:pPr algn="ctr" fontAlgn="ctr"/>
                      <a:r>
                        <a:rPr lang="ru-RU" sz="1100" u="none" strike="noStrike">
                          <a:effectLst/>
                          <a:latin typeface="Arial" panose="020B0604020202020204" pitchFamily="34" charset="0"/>
                          <a:cs typeface="Arial" panose="020B0604020202020204" pitchFamily="34" charset="0"/>
                        </a:rPr>
                        <a:t>2</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22" marR="5722" marT="5722" marB="0" anchor="ctr"/>
                </a:tc>
                <a:tc>
                  <a:txBody>
                    <a:bodyPr/>
                    <a:lstStyle/>
                    <a:p>
                      <a:pPr algn="l" fontAlgn="ctr"/>
                      <a:r>
                        <a:rPr lang="ru-RU" sz="1100" u="none" strike="noStrike">
                          <a:effectLst/>
                          <a:latin typeface="Arial" panose="020B0604020202020204" pitchFamily="34" charset="0"/>
                          <a:cs typeface="Arial" panose="020B0604020202020204" pitchFamily="34" charset="0"/>
                        </a:rPr>
                        <a:t>Количество граждан, расселенных из непригодного для проживания жилищного фонда, признанного аварийными до 01.01.2017, расселенного по Подпрограмме 3.</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22" marR="5722" marT="5722"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Тысяча человек</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22" marR="5722" marT="5722"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0,004</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22" marR="5722" marT="5722"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0,004</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22" marR="5722" marT="5722"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22" marR="5722" marT="5722"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Переселено одно жилое помещений</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5722" marR="5722" marT="5722" marB="0" anchor="ctr"/>
                </a:tc>
                <a:extLst>
                  <a:ext uri="{0D108BD9-81ED-4DB2-BD59-A6C34878D82A}">
                    <a16:rowId xmlns:a16="http://schemas.microsoft.com/office/drawing/2014/main" val="2900118803"/>
                  </a:ext>
                </a:extLst>
              </a:tr>
              <a:tr h="527049">
                <a:tc>
                  <a:txBody>
                    <a:bodyPr/>
                    <a:lstStyle/>
                    <a:p>
                      <a:pPr algn="ctr" fontAlgn="ctr"/>
                      <a:r>
                        <a:rPr lang="ru-RU" sz="1100" u="none" strike="noStrike">
                          <a:effectLst/>
                          <a:latin typeface="Arial" panose="020B0604020202020204" pitchFamily="34" charset="0"/>
                          <a:cs typeface="Arial" panose="020B0604020202020204" pitchFamily="34" charset="0"/>
                        </a:rPr>
                        <a:t>3</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22" marR="5722" marT="5722" marB="0" anchor="ctr"/>
                </a:tc>
                <a:tc>
                  <a:txBody>
                    <a:bodyPr/>
                    <a:lstStyle/>
                    <a:p>
                      <a:pPr algn="l" fontAlgn="ctr"/>
                      <a:r>
                        <a:rPr lang="ru-RU" sz="1100" u="none" strike="noStrike" dirty="0">
                          <a:effectLst/>
                          <a:latin typeface="Arial" panose="020B0604020202020204" pitchFamily="34" charset="0"/>
                          <a:cs typeface="Arial" panose="020B0604020202020204" pitchFamily="34" charset="0"/>
                        </a:rPr>
                        <a:t>Количество граждан, расселенных из непригодного для проживания жилищного фонда, признанного аварийными до 01.01.2017, расселенного по Подпрограмме 2.</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5722" marR="5722" marT="5722"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Тысяча человек</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22" marR="5722" marT="5722"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0,001</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22" marR="5722" marT="5722"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0,001</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22" marR="5722" marT="5722"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22" marR="5722" marT="5722"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Переселено одно жилое помещений</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5722" marR="5722" marT="5722" marB="0" anchor="ctr"/>
                </a:tc>
                <a:extLst>
                  <a:ext uri="{0D108BD9-81ED-4DB2-BD59-A6C34878D82A}">
                    <a16:rowId xmlns:a16="http://schemas.microsoft.com/office/drawing/2014/main" val="1101495884"/>
                  </a:ext>
                </a:extLst>
              </a:tr>
              <a:tr h="527049">
                <a:tc>
                  <a:txBody>
                    <a:bodyPr/>
                    <a:lstStyle/>
                    <a:p>
                      <a:pPr algn="ctr" fontAlgn="ctr"/>
                      <a:r>
                        <a:rPr lang="ru-RU" sz="1100" u="none" strike="noStrike">
                          <a:effectLst/>
                          <a:latin typeface="Arial" panose="020B0604020202020204" pitchFamily="34" charset="0"/>
                          <a:cs typeface="Arial" panose="020B0604020202020204" pitchFamily="34" charset="0"/>
                        </a:rPr>
                        <a:t>4</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22" marR="5722" marT="5722" marB="0" anchor="ctr"/>
                </a:tc>
                <a:tc>
                  <a:txBody>
                    <a:bodyPr/>
                    <a:lstStyle/>
                    <a:p>
                      <a:pPr algn="l" fontAlgn="ctr"/>
                      <a:r>
                        <a:rPr lang="ru-RU" sz="1100" u="none" strike="noStrike">
                          <a:effectLst/>
                          <a:latin typeface="Arial" panose="020B0604020202020204" pitchFamily="34" charset="0"/>
                          <a:cs typeface="Arial" panose="020B0604020202020204" pitchFamily="34" charset="0"/>
                        </a:rPr>
                        <a:t>Количество квадратных метров непригодного для проживания жилищного фонда, признанного аварийными до 01.01.2017, расселенного по Подпрограмме 3.</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22" marR="5722" marT="5722"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Тысяча квадратных метров</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22" marR="5722" marT="5722"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0,07</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22" marR="5722" marT="5722"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0,07</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22" marR="5722" marT="5722"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100</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22" marR="5722" marT="5722"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Показатель достигнут</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5722" marR="5722" marT="5722" marB="0" anchor="ctr"/>
                </a:tc>
                <a:extLst>
                  <a:ext uri="{0D108BD9-81ED-4DB2-BD59-A6C34878D82A}">
                    <a16:rowId xmlns:a16="http://schemas.microsoft.com/office/drawing/2014/main" val="280550789"/>
                  </a:ext>
                </a:extLst>
              </a:tr>
              <a:tr h="496932">
                <a:tc>
                  <a:txBody>
                    <a:bodyPr/>
                    <a:lstStyle/>
                    <a:p>
                      <a:pPr algn="ctr" fontAlgn="ctr"/>
                      <a:r>
                        <a:rPr lang="ru-RU" sz="1100" u="none" strike="noStrike">
                          <a:effectLst/>
                          <a:latin typeface="Arial" panose="020B0604020202020204" pitchFamily="34" charset="0"/>
                          <a:cs typeface="Arial" panose="020B0604020202020204" pitchFamily="34" charset="0"/>
                        </a:rPr>
                        <a:t>5</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22" marR="5722" marT="5722" marB="0" anchor="ctr"/>
                </a:tc>
                <a:tc>
                  <a:txBody>
                    <a:bodyPr/>
                    <a:lstStyle/>
                    <a:p>
                      <a:pPr algn="l" fontAlgn="ctr"/>
                      <a:r>
                        <a:rPr lang="ru-RU" sz="1100" u="none" strike="noStrike">
                          <a:effectLst/>
                          <a:latin typeface="Arial" panose="020B0604020202020204" pitchFamily="34" charset="0"/>
                          <a:cs typeface="Arial" panose="020B0604020202020204" pitchFamily="34" charset="0"/>
                        </a:rPr>
                        <a:t>Количество квадратных метров непригодного для проживания жилищного фонда, признанного аварийными после 01.01.2017, расселенного по Подпрограмме 4</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22" marR="5722" marT="5722"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Тысяча квадратных метров</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22" marR="5722" marT="5722"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2,08</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22" marR="5722" marT="5722"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0,897</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22" marR="5722" marT="5722"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43,1</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22" marR="5722" marT="5722"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Переселено 22 семьи. </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5722" marR="5722" marT="5722" marB="0" anchor="ctr"/>
                </a:tc>
                <a:extLst>
                  <a:ext uri="{0D108BD9-81ED-4DB2-BD59-A6C34878D82A}">
                    <a16:rowId xmlns:a16="http://schemas.microsoft.com/office/drawing/2014/main" val="855822271"/>
                  </a:ext>
                </a:extLst>
              </a:tr>
              <a:tr h="496932">
                <a:tc>
                  <a:txBody>
                    <a:bodyPr/>
                    <a:lstStyle/>
                    <a:p>
                      <a:pPr algn="ctr" fontAlgn="ctr"/>
                      <a:r>
                        <a:rPr lang="ru-RU" sz="1100" u="none" strike="noStrike">
                          <a:effectLst/>
                          <a:latin typeface="Arial" panose="020B0604020202020204" pitchFamily="34" charset="0"/>
                          <a:cs typeface="Arial" panose="020B0604020202020204" pitchFamily="34" charset="0"/>
                        </a:rPr>
                        <a:t>6</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22" marR="5722" marT="5722" marB="0" anchor="ctr"/>
                </a:tc>
                <a:tc>
                  <a:txBody>
                    <a:bodyPr/>
                    <a:lstStyle/>
                    <a:p>
                      <a:pPr algn="l" fontAlgn="ctr"/>
                      <a:r>
                        <a:rPr lang="ru-RU" sz="1100" u="none" strike="noStrike">
                          <a:effectLst/>
                          <a:latin typeface="Arial" panose="020B0604020202020204" pitchFamily="34" charset="0"/>
                          <a:cs typeface="Arial" panose="020B0604020202020204" pitchFamily="34" charset="0"/>
                        </a:rPr>
                        <a:t>Количество граждан, расселенных из непригодного для проживания жилищного фонда, признанного аварийными после 01.01.2017, расселенного по Подпрограмме 4</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22" marR="5722" marT="5722"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Тысяча человек</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22" marR="5722" marT="5722"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0,12</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22" marR="5722" marT="5722"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0,055</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22" marR="5722" marT="5722" marB="0" anchor="ctr"/>
                </a:tc>
                <a:tc>
                  <a:txBody>
                    <a:bodyPr/>
                    <a:lstStyle/>
                    <a:p>
                      <a:pPr algn="ctr" fontAlgn="ctr"/>
                      <a:r>
                        <a:rPr lang="ru-RU" sz="1100" u="none" strike="noStrike">
                          <a:effectLst/>
                          <a:latin typeface="Arial" panose="020B0604020202020204" pitchFamily="34" charset="0"/>
                          <a:cs typeface="Arial" panose="020B0604020202020204" pitchFamily="34" charset="0"/>
                        </a:rPr>
                        <a:t>45,8</a:t>
                      </a:r>
                      <a:endParaRPr lang="ru-RU" sz="1100" b="0" i="0" u="none" strike="noStrike">
                        <a:solidFill>
                          <a:srgbClr val="000000"/>
                        </a:solidFill>
                        <a:effectLst/>
                        <a:latin typeface="Arial" panose="020B0604020202020204" pitchFamily="34" charset="0"/>
                        <a:cs typeface="Arial" panose="020B0604020202020204" pitchFamily="34" charset="0"/>
                      </a:endParaRPr>
                    </a:p>
                  </a:txBody>
                  <a:tcPr marL="5722" marR="5722" marT="5722" marB="0" anchor="ctr"/>
                </a:tc>
                <a:tc>
                  <a:txBody>
                    <a:bodyPr/>
                    <a:lstStyle/>
                    <a:p>
                      <a:pPr algn="ctr" fontAlgn="ctr"/>
                      <a:r>
                        <a:rPr lang="ru-RU" sz="1100" u="none" strike="noStrike" dirty="0">
                          <a:effectLst/>
                          <a:latin typeface="Arial" panose="020B0604020202020204" pitchFamily="34" charset="0"/>
                          <a:cs typeface="Arial" panose="020B0604020202020204" pitchFamily="34" charset="0"/>
                        </a:rPr>
                        <a:t>Переселено 22 семьи. </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5722" marR="5722" marT="5722" marB="0" anchor="ctr"/>
                </a:tc>
                <a:extLst>
                  <a:ext uri="{0D108BD9-81ED-4DB2-BD59-A6C34878D82A}">
                    <a16:rowId xmlns:a16="http://schemas.microsoft.com/office/drawing/2014/main" val="2202412173"/>
                  </a:ext>
                </a:extLst>
              </a:tr>
            </a:tbl>
          </a:graphicData>
        </a:graphic>
      </p:graphicFrame>
    </p:spTree>
    <p:extLst>
      <p:ext uri="{BB962C8B-B14F-4D97-AF65-F5344CB8AC3E}">
        <p14:creationId xmlns:p14="http://schemas.microsoft.com/office/powerpoint/2010/main" val="16466268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508A5B8-B7F9-A63E-555F-319712EE9ACE}"/>
              </a:ext>
            </a:extLst>
          </p:cNvPr>
          <p:cNvSpPr txBox="1">
            <a:spLocks/>
          </p:cNvSpPr>
          <p:nvPr/>
        </p:nvSpPr>
        <p:spPr>
          <a:xfrm>
            <a:off x="838200" y="134008"/>
            <a:ext cx="10515600" cy="369332"/>
          </a:xfrm>
          <a:prstGeom prst="rect">
            <a:avLst/>
          </a:prstGeom>
        </p:spPr>
        <p:txBody>
          <a:bodyPr>
            <a:no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a:r>
              <a:rPr lang="ru-RU" sz="1600" dirty="0">
                <a:solidFill>
                  <a:srgbClr val="000000"/>
                </a:solidFill>
                <a:latin typeface="Times New Roman" panose="02020603050405020304" pitchFamily="18" charset="0"/>
                <a:cs typeface="Times New Roman" panose="02020603050405020304" pitchFamily="18" charset="0"/>
              </a:rPr>
              <a:t>Информация о расходах бюджета с учетом интересов целевых групп пользователей</a:t>
            </a:r>
            <a:br>
              <a:rPr lang="ru-RU" sz="1600" dirty="0">
                <a:latin typeface="Times New Roman" panose="02020603050405020304" pitchFamily="18" charset="0"/>
                <a:cs typeface="Times New Roman" panose="02020603050405020304" pitchFamily="18" charset="0"/>
              </a:rPr>
            </a:br>
            <a:endParaRPr lang="ru-RU" sz="1600" dirty="0">
              <a:latin typeface="Times New Roman" panose="02020603050405020304" pitchFamily="18" charset="0"/>
              <a:cs typeface="Times New Roman" panose="02020603050405020304" pitchFamily="18" charset="0"/>
            </a:endParaRPr>
          </a:p>
        </p:txBody>
      </p:sp>
      <p:graphicFrame>
        <p:nvGraphicFramePr>
          <p:cNvPr id="3" name="Таблица 2">
            <a:extLst>
              <a:ext uri="{FF2B5EF4-FFF2-40B4-BE49-F238E27FC236}">
                <a16:creationId xmlns:a16="http://schemas.microsoft.com/office/drawing/2014/main" id="{66414BE1-B1F8-4072-751C-2F99BB8D1451}"/>
              </a:ext>
            </a:extLst>
          </p:cNvPr>
          <p:cNvGraphicFramePr>
            <a:graphicFrameLocks noGrp="1"/>
          </p:cNvGraphicFramePr>
          <p:nvPr>
            <p:extLst>
              <p:ext uri="{D42A27DB-BD31-4B8C-83A1-F6EECF244321}">
                <p14:modId xmlns:p14="http://schemas.microsoft.com/office/powerpoint/2010/main" val="3595021412"/>
              </p:ext>
            </p:extLst>
          </p:nvPr>
        </p:nvGraphicFramePr>
        <p:xfrm>
          <a:off x="176169" y="471673"/>
          <a:ext cx="11828475" cy="6285937"/>
        </p:xfrm>
        <a:graphic>
          <a:graphicData uri="http://schemas.openxmlformats.org/drawingml/2006/table">
            <a:tbl>
              <a:tblPr/>
              <a:tblGrid>
                <a:gridCol w="237362">
                  <a:extLst>
                    <a:ext uri="{9D8B030D-6E8A-4147-A177-3AD203B41FA5}">
                      <a16:colId xmlns:a16="http://schemas.microsoft.com/office/drawing/2014/main" val="20000"/>
                    </a:ext>
                  </a:extLst>
                </a:gridCol>
                <a:gridCol w="1476912">
                  <a:extLst>
                    <a:ext uri="{9D8B030D-6E8A-4147-A177-3AD203B41FA5}">
                      <a16:colId xmlns:a16="http://schemas.microsoft.com/office/drawing/2014/main" val="20001"/>
                    </a:ext>
                  </a:extLst>
                </a:gridCol>
                <a:gridCol w="830762">
                  <a:extLst>
                    <a:ext uri="{9D8B030D-6E8A-4147-A177-3AD203B41FA5}">
                      <a16:colId xmlns:a16="http://schemas.microsoft.com/office/drawing/2014/main" val="20002"/>
                    </a:ext>
                  </a:extLst>
                </a:gridCol>
                <a:gridCol w="2610966">
                  <a:extLst>
                    <a:ext uri="{9D8B030D-6E8A-4147-A177-3AD203B41FA5}">
                      <a16:colId xmlns:a16="http://schemas.microsoft.com/office/drawing/2014/main" val="20003"/>
                    </a:ext>
                  </a:extLst>
                </a:gridCol>
                <a:gridCol w="2874701">
                  <a:extLst>
                    <a:ext uri="{9D8B030D-6E8A-4147-A177-3AD203B41FA5}">
                      <a16:colId xmlns:a16="http://schemas.microsoft.com/office/drawing/2014/main" val="20004"/>
                    </a:ext>
                  </a:extLst>
                </a:gridCol>
                <a:gridCol w="949443">
                  <a:extLst>
                    <a:ext uri="{9D8B030D-6E8A-4147-A177-3AD203B41FA5}">
                      <a16:colId xmlns:a16="http://schemas.microsoft.com/office/drawing/2014/main" val="20005"/>
                    </a:ext>
                  </a:extLst>
                </a:gridCol>
                <a:gridCol w="949443">
                  <a:extLst>
                    <a:ext uri="{9D8B030D-6E8A-4147-A177-3AD203B41FA5}">
                      <a16:colId xmlns:a16="http://schemas.microsoft.com/office/drawing/2014/main" val="20006"/>
                    </a:ext>
                  </a:extLst>
                </a:gridCol>
                <a:gridCol w="949443">
                  <a:extLst>
                    <a:ext uri="{9D8B030D-6E8A-4147-A177-3AD203B41FA5}">
                      <a16:colId xmlns:a16="http://schemas.microsoft.com/office/drawing/2014/main" val="20007"/>
                    </a:ext>
                  </a:extLst>
                </a:gridCol>
                <a:gridCol w="949443">
                  <a:extLst>
                    <a:ext uri="{9D8B030D-6E8A-4147-A177-3AD203B41FA5}">
                      <a16:colId xmlns:a16="http://schemas.microsoft.com/office/drawing/2014/main" val="20008"/>
                    </a:ext>
                  </a:extLst>
                </a:gridCol>
              </a:tblGrid>
              <a:tr h="0">
                <a:tc gridSpan="9">
                  <a:txBody>
                    <a:bodyPr/>
                    <a:lstStyle/>
                    <a:p>
                      <a:pPr algn="ctr" fontAlgn="b"/>
                      <a:endParaRPr lang="ru-RU" sz="1000" b="1" i="0" u="none" strike="noStrike" dirty="0">
                        <a:solidFill>
                          <a:srgbClr val="000000"/>
                        </a:solidFill>
                        <a:latin typeface="Times New Roman"/>
                      </a:endParaRPr>
                    </a:p>
                  </a:txBody>
                  <a:tcPr marL="4078" marR="4078" marT="4078"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ru-RU"/>
                    </a:p>
                  </a:txBody>
                  <a:tcPr>
                    <a:lnL w="12700" cmpd="sng">
                      <a:noFill/>
                      <a:prstDash val="solid"/>
                    </a:ln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602778">
                <a:tc>
                  <a:txBody>
                    <a:bodyPr/>
                    <a:lstStyle/>
                    <a:p>
                      <a:pPr algn="ctr" fontAlgn="ctr"/>
                      <a:r>
                        <a:rPr lang="ru-RU" sz="1000" b="0" i="0" u="none" strike="noStrike" dirty="0">
                          <a:solidFill>
                            <a:srgbClr val="000000"/>
                          </a:solidFill>
                          <a:latin typeface="Times New Roman"/>
                        </a:rPr>
                        <a:t>№</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ru-RU" sz="1000" b="0" i="0" u="none" strike="noStrike" dirty="0">
                          <a:solidFill>
                            <a:srgbClr val="000000"/>
                          </a:solidFill>
                          <a:latin typeface="Times New Roman"/>
                        </a:rPr>
                        <a:t>Наименование целевой группы</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ru-RU" sz="1000" b="0" i="0" u="none" strike="noStrike" dirty="0">
                          <a:solidFill>
                            <a:srgbClr val="000000"/>
                          </a:solidFill>
                          <a:latin typeface="Times New Roman"/>
                        </a:rPr>
                        <a:t>Численность целевой группы</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ru-RU" sz="1000" b="0" i="0" u="none" strike="noStrike" dirty="0">
                          <a:solidFill>
                            <a:srgbClr val="000000"/>
                          </a:solidFill>
                          <a:latin typeface="Times New Roman"/>
                        </a:rPr>
                        <a:t>Наименование мер социальной поддержки</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ru-RU" sz="1000" b="0" i="0" u="none" strike="noStrike" dirty="0">
                          <a:solidFill>
                            <a:srgbClr val="000000"/>
                          </a:solidFill>
                          <a:latin typeface="Times New Roman"/>
                        </a:rPr>
                        <a:t>НПА</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ru-RU" sz="1000" b="0" i="0" u="none" strike="noStrike" dirty="0">
                          <a:solidFill>
                            <a:srgbClr val="000000"/>
                          </a:solidFill>
                          <a:latin typeface="Times New Roman"/>
                        </a:rPr>
                        <a:t>Размер выплат на 1 получателя (руб.)</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ru-RU" sz="1000" b="0" i="0" u="none" strike="noStrike" dirty="0">
                          <a:solidFill>
                            <a:srgbClr val="000000"/>
                          </a:solidFill>
                          <a:latin typeface="Times New Roman"/>
                        </a:rPr>
                        <a:t>Плановые значения на 2024 год ( тыс. рублей)</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ru-RU" sz="1000" b="0" i="0" u="none" strike="noStrike" dirty="0">
                          <a:solidFill>
                            <a:srgbClr val="000000"/>
                          </a:solidFill>
                          <a:latin typeface="Times New Roman"/>
                        </a:rPr>
                        <a:t>Фактические значения 2024 год ( тыс. рублей)</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ru-RU" sz="1000" b="0" i="0" u="none" strike="noStrike">
                          <a:solidFill>
                            <a:srgbClr val="000000"/>
                          </a:solidFill>
                          <a:latin typeface="Times New Roman"/>
                        </a:rPr>
                        <a:t>% исполнения плановых назначений</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1"/>
                  </a:ext>
                </a:extLst>
              </a:tr>
              <a:tr h="153698">
                <a:tc>
                  <a:txBody>
                    <a:bodyPr/>
                    <a:lstStyle/>
                    <a:p>
                      <a:pPr algn="ctr" fontAlgn="ctr"/>
                      <a:r>
                        <a:rPr lang="ru-RU" sz="1000" b="0" i="0" u="none" strike="noStrike">
                          <a:solidFill>
                            <a:srgbClr val="000000"/>
                          </a:solidFill>
                          <a:latin typeface="Times New Roman"/>
                        </a:rPr>
                        <a:t>1</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ru-RU" sz="1000" b="0" i="0" u="none" strike="noStrike">
                          <a:solidFill>
                            <a:srgbClr val="000000"/>
                          </a:solidFill>
                          <a:latin typeface="Times New Roman"/>
                        </a:rPr>
                        <a:t>2</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ru-RU" sz="1000" b="0" i="0" u="none" strike="noStrike">
                          <a:solidFill>
                            <a:srgbClr val="000000"/>
                          </a:solidFill>
                          <a:latin typeface="Times New Roman"/>
                        </a:rPr>
                        <a:t>3</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ru-RU" sz="1000" b="0" i="0" u="none" strike="noStrike">
                          <a:solidFill>
                            <a:srgbClr val="000000"/>
                          </a:solidFill>
                          <a:latin typeface="Times New Roman"/>
                        </a:rPr>
                        <a:t>4</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ru-RU" sz="1000" b="0" i="0" u="none" strike="noStrike" dirty="0">
                          <a:solidFill>
                            <a:srgbClr val="000000"/>
                          </a:solidFill>
                          <a:latin typeface="Times New Roman"/>
                        </a:rPr>
                        <a:t>5</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ru-RU" sz="1000" b="0" i="0" u="none" strike="noStrike" dirty="0">
                          <a:solidFill>
                            <a:srgbClr val="000000"/>
                          </a:solidFill>
                          <a:latin typeface="Times New Roman"/>
                        </a:rPr>
                        <a:t>6</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ru-RU" sz="1000" b="0" i="0" u="none" strike="noStrike" dirty="0">
                          <a:solidFill>
                            <a:srgbClr val="000000"/>
                          </a:solidFill>
                          <a:latin typeface="Times New Roman"/>
                        </a:rPr>
                        <a:t>7</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ru-RU" sz="1000" b="0" i="0" u="none" strike="noStrike">
                          <a:solidFill>
                            <a:srgbClr val="000000"/>
                          </a:solidFill>
                          <a:latin typeface="Times New Roman"/>
                        </a:rPr>
                        <a:t>8</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ru-RU" sz="1000" b="0" i="0" u="none" strike="noStrike" dirty="0">
                          <a:solidFill>
                            <a:srgbClr val="000000"/>
                          </a:solidFill>
                          <a:latin typeface="Times New Roman"/>
                        </a:rPr>
                        <a:t>9</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2"/>
                  </a:ext>
                </a:extLst>
              </a:tr>
              <a:tr h="223527">
                <a:tc gridSpan="9">
                  <a:txBody>
                    <a:bodyPr/>
                    <a:lstStyle/>
                    <a:p>
                      <a:pPr algn="ctr" fontAlgn="ctr"/>
                      <a:r>
                        <a:rPr lang="ru-RU" sz="1000" b="0" i="0" u="none" strike="noStrike" dirty="0">
                          <a:solidFill>
                            <a:srgbClr val="000000"/>
                          </a:solidFill>
                          <a:latin typeface="Times New Roman"/>
                        </a:rPr>
                        <a:t>Муниципальная программа «Образование»</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pPr algn="ctr" fontAlgn="ctr"/>
                      <a:endParaRPr lang="ru-RU" sz="1000" b="0" i="0" u="none" strike="noStrike" dirty="0">
                        <a:solidFill>
                          <a:srgbClr val="000000"/>
                        </a:solidFill>
                        <a:latin typeface="Times New Roman"/>
                      </a:endParaRP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pPr algn="ctr" fontAlgn="ctr"/>
                      <a:endParaRPr lang="ru-RU" sz="1000" b="0" i="0" u="none" strike="noStrike" dirty="0">
                        <a:solidFill>
                          <a:srgbClr val="000000"/>
                        </a:solidFill>
                        <a:latin typeface="Times New Roman"/>
                      </a:endParaRP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pPr algn="ctr" fontAlgn="ctr"/>
                      <a:endParaRPr lang="ru-RU" sz="1000" b="0" i="0" u="none" strike="noStrike" dirty="0">
                        <a:solidFill>
                          <a:srgbClr val="000000"/>
                        </a:solidFill>
                        <a:latin typeface="Times New Roman"/>
                      </a:endParaRP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pPr algn="ctr" fontAlgn="ctr"/>
                      <a:endParaRPr lang="ru-RU" sz="1000" b="0" i="0" u="none" strike="noStrike" dirty="0">
                        <a:solidFill>
                          <a:srgbClr val="000000"/>
                        </a:solidFill>
                        <a:latin typeface="Times New Roman"/>
                      </a:endParaRP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pPr algn="ctr" fontAlgn="ctr"/>
                      <a:endParaRPr lang="ru-RU" sz="1000" b="0" i="0" u="none" strike="noStrike" dirty="0">
                        <a:solidFill>
                          <a:srgbClr val="000000"/>
                        </a:solidFill>
                        <a:latin typeface="Times New Roman"/>
                      </a:endParaRP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pPr algn="ctr" fontAlgn="ctr"/>
                      <a:endParaRPr lang="ru-RU" sz="1000" b="0" i="0" u="none" strike="noStrike" dirty="0">
                        <a:solidFill>
                          <a:srgbClr val="000000"/>
                        </a:solidFill>
                        <a:latin typeface="Times New Roman"/>
                      </a:endParaRP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pPr algn="ctr" fontAlgn="ctr"/>
                      <a:endParaRPr lang="ru-RU" sz="1000" b="0" i="0" u="none" strike="noStrike" dirty="0">
                        <a:solidFill>
                          <a:srgbClr val="000000"/>
                        </a:solidFill>
                        <a:latin typeface="Times New Roman"/>
                      </a:endParaRP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pPr algn="ctr" fontAlgn="ctr"/>
                      <a:endParaRPr lang="ru-RU" sz="1000" b="0" i="0" u="none" strike="noStrike" dirty="0">
                        <a:solidFill>
                          <a:srgbClr val="000000"/>
                        </a:solidFill>
                        <a:latin typeface="Times New Roman"/>
                      </a:endParaRP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3"/>
                  </a:ext>
                </a:extLst>
              </a:tr>
              <a:tr h="138729">
                <a:tc gridSpan="9">
                  <a:txBody>
                    <a:bodyPr/>
                    <a:lstStyle/>
                    <a:p>
                      <a:pPr algn="ctr" fontAlgn="ctr"/>
                      <a:r>
                        <a:rPr lang="ru-RU" sz="900" b="0" i="0" kern="1200" dirty="0">
                          <a:solidFill>
                            <a:schemeClr val="bg1"/>
                          </a:solidFill>
                          <a:latin typeface="Times New Roman" pitchFamily="18" charset="0"/>
                          <a:ea typeface="+mn-ea"/>
                          <a:cs typeface="Times New Roman" pitchFamily="18" charset="0"/>
                        </a:rPr>
                        <a:t>Финансовое </a:t>
                      </a:r>
                      <a:r>
                        <a:rPr lang="ru-RU" sz="900" b="0" i="0" kern="1200" baseline="0" dirty="0">
                          <a:solidFill>
                            <a:schemeClr val="bg1"/>
                          </a:solidFill>
                          <a:latin typeface="Times New Roman" pitchFamily="18" charset="0"/>
                          <a:ea typeface="+mn-ea"/>
                          <a:cs typeface="Times New Roman" pitchFamily="18" charset="0"/>
                        </a:rPr>
                        <a:t>обеспечение</a:t>
                      </a:r>
                      <a:r>
                        <a:rPr lang="ru-RU" sz="900" b="0" i="0" kern="1200" dirty="0">
                          <a:solidFill>
                            <a:schemeClr val="bg1"/>
                          </a:solidFill>
                          <a:latin typeface="Times New Roman" pitchFamily="18" charset="0"/>
                          <a:ea typeface="+mn-ea"/>
                          <a:cs typeface="Times New Roman" pitchFamily="18" charset="0"/>
                        </a:rPr>
                        <a:t> реализации прав граждан на получение общедоступного и бесплатного дошкольного образования</a:t>
                      </a:r>
                      <a:endParaRPr lang="ru-RU" sz="900" b="0" i="0" u="none" strike="noStrike" dirty="0">
                        <a:solidFill>
                          <a:schemeClr val="bg1"/>
                        </a:solidFill>
                        <a:latin typeface="Times New Roman" pitchFamily="18" charset="0"/>
                        <a:cs typeface="Times New Roman" pitchFamily="18" charset="0"/>
                      </a:endParaRP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endParaRPr lang="ru-RU"/>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4"/>
                  </a:ext>
                </a:extLst>
              </a:tr>
              <a:tr h="1216519">
                <a:tc>
                  <a:txBody>
                    <a:bodyPr/>
                    <a:lstStyle/>
                    <a:p>
                      <a:pPr algn="ctr" fontAlgn="ctr"/>
                      <a:r>
                        <a:rPr lang="ru-RU" sz="900" b="0" i="0" u="none" strike="noStrike" dirty="0">
                          <a:solidFill>
                            <a:srgbClr val="000000"/>
                          </a:solidFill>
                          <a:latin typeface="Times New Roman" panose="02020603050405020304" pitchFamily="18" charset="0"/>
                          <a:cs typeface="Times New Roman" panose="02020603050405020304" pitchFamily="18" charset="0"/>
                        </a:rPr>
                        <a:t>1</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a:solidFill>
                            <a:srgbClr val="000000"/>
                          </a:solidFill>
                          <a:latin typeface="Times New Roman" panose="02020603050405020304" pitchFamily="18" charset="0"/>
                          <a:cs typeface="Times New Roman" panose="02020603050405020304" pitchFamily="18" charset="0"/>
                        </a:rPr>
                        <a:t>Дети в возрасте от 1 до 7 лет</a:t>
                      </a:r>
                    </a:p>
                    <a:p>
                      <a:pPr algn="ctr" fontAlgn="ctr"/>
                      <a:endParaRPr lang="ru-RU" sz="900" b="0" i="0" u="none" strike="noStrike" dirty="0">
                        <a:solidFill>
                          <a:srgbClr val="000000"/>
                        </a:solidFill>
                        <a:latin typeface="Times New Roman" panose="02020603050405020304" pitchFamily="18" charset="0"/>
                        <a:cs typeface="Times New Roman" panose="02020603050405020304" pitchFamily="18" charset="0"/>
                      </a:endParaRP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ru-RU" sz="900" b="0" i="0" u="none" strike="noStrike" dirty="0">
                          <a:solidFill>
                            <a:srgbClr val="000000"/>
                          </a:solidFill>
                          <a:latin typeface="Times New Roman" panose="02020603050405020304" pitchFamily="18" charset="0"/>
                          <a:cs typeface="Times New Roman" panose="02020603050405020304" pitchFamily="18" charset="0"/>
                        </a:rPr>
                        <a:t>3140 человек</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a:solidFill>
                            <a:srgbClr val="000000"/>
                          </a:solidFill>
                          <a:latin typeface="Times New Roman" panose="02020603050405020304" pitchFamily="18" charset="0"/>
                          <a:cs typeface="Times New Roman" panose="02020603050405020304" pitchFamily="18" charset="0"/>
                        </a:rPr>
                        <a:t>Компенсация родительской платы за присмотр и уход за детьми, осваивающими образовательные программы дошкольного образования в организациях Московской области, осуществляющих образовательную деятельность</a:t>
                      </a:r>
                    </a:p>
                    <a:p>
                      <a:pPr algn="ctr" fontAlgn="ctr"/>
                      <a:endParaRPr lang="ru-RU" sz="900" b="0" i="0" u="none" strike="noStrike" dirty="0">
                        <a:solidFill>
                          <a:srgbClr val="000000"/>
                        </a:solidFill>
                        <a:latin typeface="Times New Roman" panose="02020603050405020304" pitchFamily="18" charset="0"/>
                        <a:cs typeface="Times New Roman" panose="02020603050405020304" pitchFamily="18" charset="0"/>
                      </a:endParaRP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a:solidFill>
                            <a:srgbClr val="000000"/>
                          </a:solidFill>
                          <a:latin typeface="Times New Roman" panose="02020603050405020304" pitchFamily="18" charset="0"/>
                          <a:cs typeface="Times New Roman" panose="02020603050405020304" pitchFamily="18" charset="0"/>
                        </a:rPr>
                        <a:t>Постановление от 23.08.2019 № 4151 "Об утверждении Порядка обращения за компенсацией родительской платы за присмотр и уход за детьми, осваивающими образовательные программы дошкольного образования в муниципальных дошкольных образовательных организациях Рузского городского округа Московской области, осуществляющих образовательную деятельность, и порядок ее выплаты» с изменениями</a:t>
                      </a:r>
                    </a:p>
                    <a:p>
                      <a:pPr algn="ctr" fontAlgn="ctr"/>
                      <a:endParaRPr lang="ru-RU" sz="900" b="0" i="0" u="none" strike="noStrike" dirty="0">
                        <a:solidFill>
                          <a:srgbClr val="000000"/>
                        </a:solidFill>
                        <a:latin typeface="Times New Roman" panose="02020603050405020304" pitchFamily="18" charset="0"/>
                        <a:cs typeface="Times New Roman" panose="02020603050405020304" pitchFamily="18" charset="0"/>
                      </a:endParaRP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a:solidFill>
                            <a:srgbClr val="000000"/>
                          </a:solidFill>
                          <a:latin typeface="Times New Roman" panose="02020603050405020304" pitchFamily="18" charset="0"/>
                          <a:cs typeface="Times New Roman" panose="02020603050405020304" pitchFamily="18" charset="0"/>
                        </a:rPr>
                        <a:t>исчисляется индивидуально для каждого ребенка</a:t>
                      </a:r>
                    </a:p>
                    <a:p>
                      <a:pPr algn="ctr" fontAlgn="ctr"/>
                      <a:endParaRPr lang="ru-RU" sz="900" b="0" i="0" u="none" strike="noStrike" dirty="0">
                        <a:solidFill>
                          <a:srgbClr val="000000"/>
                        </a:solidFill>
                        <a:latin typeface="Times New Roman" panose="02020603050405020304" pitchFamily="18" charset="0"/>
                        <a:cs typeface="Times New Roman" panose="02020603050405020304" pitchFamily="18" charset="0"/>
                      </a:endParaRP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n-US" sz="900" b="0" i="0" u="none" strike="noStrike" dirty="0">
                          <a:solidFill>
                            <a:srgbClr val="000000"/>
                          </a:solidFill>
                          <a:latin typeface="Times New Roman" panose="02020603050405020304" pitchFamily="18" charset="0"/>
                          <a:cs typeface="Times New Roman" panose="02020603050405020304" pitchFamily="18" charset="0"/>
                        </a:rPr>
                        <a:t>18 405,0</a:t>
                      </a:r>
                      <a:endParaRPr lang="ru-RU" sz="900" b="0" i="0" u="none" strike="noStrike" dirty="0">
                        <a:solidFill>
                          <a:srgbClr val="000000"/>
                        </a:solidFill>
                        <a:latin typeface="Times New Roman" panose="02020603050405020304" pitchFamily="18" charset="0"/>
                        <a:cs typeface="Times New Roman" panose="02020603050405020304" pitchFamily="18" charset="0"/>
                      </a:endParaRP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n-US" sz="900" b="0" i="0" u="none" strike="noStrike" dirty="0">
                          <a:solidFill>
                            <a:srgbClr val="000000"/>
                          </a:solidFill>
                          <a:latin typeface="Times New Roman" panose="02020603050405020304" pitchFamily="18" charset="0"/>
                          <a:cs typeface="Times New Roman" panose="02020603050405020304" pitchFamily="18" charset="0"/>
                        </a:rPr>
                        <a:t>11 146,9</a:t>
                      </a:r>
                      <a:endParaRPr lang="ru-RU" sz="900" b="0" i="0" u="none" strike="noStrike" dirty="0">
                        <a:solidFill>
                          <a:srgbClr val="000000"/>
                        </a:solidFill>
                        <a:latin typeface="Times New Roman" panose="02020603050405020304" pitchFamily="18" charset="0"/>
                        <a:cs typeface="Times New Roman" panose="02020603050405020304" pitchFamily="18" charset="0"/>
                      </a:endParaRP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n-US" sz="900" b="0" i="0" u="none" strike="noStrike" dirty="0">
                          <a:solidFill>
                            <a:srgbClr val="000000"/>
                          </a:solidFill>
                          <a:latin typeface="Times New Roman" panose="02020603050405020304" pitchFamily="18" charset="0"/>
                          <a:cs typeface="Times New Roman" panose="02020603050405020304" pitchFamily="18" charset="0"/>
                        </a:rPr>
                        <a:t>60,6</a:t>
                      </a:r>
                      <a:endParaRPr lang="ru-RU" sz="900" b="0" i="0" u="none" strike="noStrike" dirty="0">
                        <a:solidFill>
                          <a:srgbClr val="000000"/>
                        </a:solidFill>
                        <a:latin typeface="Times New Roman" panose="02020603050405020304" pitchFamily="18" charset="0"/>
                        <a:cs typeface="Times New Roman" panose="02020603050405020304" pitchFamily="18" charset="0"/>
                      </a:endParaRP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5"/>
                  </a:ext>
                </a:extLst>
              </a:tr>
              <a:tr h="140984">
                <a:tc gridSpan="9">
                  <a:txBody>
                    <a:bodyPr/>
                    <a:lstStyle/>
                    <a:p>
                      <a:pPr algn="ctr" fontAlgn="ctr"/>
                      <a:r>
                        <a:rPr lang="ru-RU" sz="900" b="0" i="0" u="none" strike="noStrike" dirty="0">
                          <a:solidFill>
                            <a:srgbClr val="000000"/>
                          </a:solidFill>
                          <a:latin typeface="Times New Roman"/>
                        </a:rPr>
                        <a:t>Муниципальная программа «Социальная защита населения»</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pPr algn="ctr" fontAlgn="ctr"/>
                      <a:endParaRPr lang="ru-RU" sz="1000" b="0" i="0" u="none" strike="noStrike" dirty="0">
                        <a:solidFill>
                          <a:srgbClr val="000000"/>
                        </a:solidFill>
                        <a:latin typeface="+mn-lt"/>
                      </a:endParaRP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pPr algn="ctr" fontAlgn="ctr"/>
                      <a:endParaRPr lang="ru-RU" sz="1000" b="0" i="0" u="none" strike="noStrike" dirty="0">
                        <a:solidFill>
                          <a:srgbClr val="000000"/>
                        </a:solidFill>
                        <a:latin typeface="Times New Roman"/>
                      </a:endParaRP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pPr algn="ctr" fontAlgn="ctr"/>
                      <a:endParaRPr lang="ru-RU" sz="1000" b="0" i="0" u="none" strike="noStrike" dirty="0">
                        <a:solidFill>
                          <a:srgbClr val="000000"/>
                        </a:solidFill>
                        <a:latin typeface="Times New Roman"/>
                      </a:endParaRP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pPr algn="ctr" fontAlgn="ctr"/>
                      <a:endParaRPr lang="ru-RU" sz="1000" b="0" i="0" u="none" strike="noStrike" dirty="0">
                        <a:solidFill>
                          <a:srgbClr val="000000"/>
                        </a:solidFill>
                        <a:latin typeface="Times New Roman"/>
                      </a:endParaRP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pPr algn="ctr" fontAlgn="ctr"/>
                      <a:endParaRPr lang="ru-RU" sz="1000" b="0" i="0" u="none" strike="noStrike" dirty="0">
                        <a:solidFill>
                          <a:srgbClr val="000000"/>
                        </a:solidFill>
                        <a:latin typeface="Times New Roman"/>
                      </a:endParaRP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pPr algn="ctr" fontAlgn="ctr"/>
                      <a:endParaRPr lang="ru-RU" sz="1000" b="0" i="0" u="none" strike="noStrike" dirty="0">
                        <a:solidFill>
                          <a:srgbClr val="000000"/>
                        </a:solidFill>
                        <a:latin typeface="Times New Roman"/>
                      </a:endParaRP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pPr algn="ctr" fontAlgn="ctr"/>
                      <a:endParaRPr lang="ru-RU" sz="1000" b="0" i="0" u="none" strike="noStrike" dirty="0">
                        <a:solidFill>
                          <a:srgbClr val="000000"/>
                        </a:solidFill>
                        <a:latin typeface="Times New Roman"/>
                      </a:endParaRP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pPr algn="ctr" fontAlgn="ctr"/>
                      <a:endParaRPr lang="ru-RU" sz="1000" b="0" i="0" u="none" strike="noStrike" dirty="0">
                        <a:solidFill>
                          <a:srgbClr val="000000"/>
                        </a:solidFill>
                        <a:latin typeface="Times New Roman"/>
                      </a:endParaRP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6"/>
                  </a:ext>
                </a:extLst>
              </a:tr>
              <a:tr h="138729">
                <a:tc gridSpan="9">
                  <a:txBody>
                    <a:bodyPr/>
                    <a:lstStyle/>
                    <a:p>
                      <a:pPr algn="ctr" fontAlgn="ctr"/>
                      <a:r>
                        <a:rPr lang="ru-RU" sz="900" b="0" i="0" kern="1200" baseline="0" dirty="0">
                          <a:solidFill>
                            <a:schemeClr val="bg1"/>
                          </a:solidFill>
                          <a:latin typeface="Times New Roman" pitchFamily="18" charset="0"/>
                          <a:ea typeface="+mn-ea"/>
                          <a:cs typeface="Times New Roman" pitchFamily="18" charset="0"/>
                        </a:rPr>
                        <a:t>Мероприятия по организации отдыха детей в каникулярное время, проводимые муниципальными образованиями Московской области</a:t>
                      </a:r>
                      <a:endParaRPr lang="ru-RU" sz="900" b="0" i="0" u="none" strike="noStrike" baseline="0" dirty="0">
                        <a:solidFill>
                          <a:schemeClr val="bg1"/>
                        </a:solidFill>
                        <a:latin typeface="Times New Roman" pitchFamily="18" charset="0"/>
                        <a:cs typeface="Times New Roman" pitchFamily="18" charset="0"/>
                      </a:endParaRP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endParaRPr lang="ru-RU"/>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7"/>
                  </a:ext>
                </a:extLst>
              </a:tr>
              <a:tr h="1545148">
                <a:tc>
                  <a:txBody>
                    <a:bodyPr/>
                    <a:lstStyle/>
                    <a:p>
                      <a:pPr algn="ctr" fontAlgn="ctr"/>
                      <a:r>
                        <a:rPr lang="ru-RU" sz="900" b="0" i="0" u="none" strike="noStrike" dirty="0">
                          <a:solidFill>
                            <a:srgbClr val="000000"/>
                          </a:solidFill>
                          <a:latin typeface="Times New Roman" panose="02020603050405020304" pitchFamily="18" charset="0"/>
                          <a:cs typeface="Times New Roman" panose="02020603050405020304" pitchFamily="18" charset="0"/>
                        </a:rPr>
                        <a:t>2</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a:solidFill>
                            <a:srgbClr val="000000"/>
                          </a:solidFill>
                          <a:latin typeface="Times New Roman" panose="02020603050405020304" pitchFamily="18" charset="0"/>
                          <a:cs typeface="Times New Roman" panose="02020603050405020304" pitchFamily="18" charset="0"/>
                        </a:rPr>
                        <a:t>Дети в возрасте от 7 до 15 лет</a:t>
                      </a:r>
                    </a:p>
                    <a:p>
                      <a:pPr algn="ctr" fontAlgn="ctr"/>
                      <a:endParaRPr lang="ru-RU" sz="900" b="0" i="0" u="none" strike="noStrike" dirty="0">
                        <a:solidFill>
                          <a:srgbClr val="000000"/>
                        </a:solidFill>
                        <a:latin typeface="Times New Roman" panose="02020603050405020304" pitchFamily="18" charset="0"/>
                        <a:cs typeface="Times New Roman" panose="02020603050405020304" pitchFamily="18" charset="0"/>
                      </a:endParaRP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ru-RU" sz="900" b="0" i="0" u="none" strike="noStrike" dirty="0">
                          <a:solidFill>
                            <a:srgbClr val="000000"/>
                          </a:solidFill>
                          <a:latin typeface="Times New Roman" panose="02020603050405020304" pitchFamily="18" charset="0"/>
                          <a:cs typeface="Times New Roman" panose="02020603050405020304" pitchFamily="18" charset="0"/>
                        </a:rPr>
                        <a:t>1556 человек</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a:solidFill>
                            <a:srgbClr val="000000"/>
                          </a:solidFill>
                          <a:latin typeface="Times New Roman" panose="02020603050405020304" pitchFamily="18" charset="0"/>
                          <a:cs typeface="Times New Roman" panose="02020603050405020304" pitchFamily="18" charset="0"/>
                        </a:rPr>
                        <a:t>Организация отдыха детей в каникулярное время </a:t>
                      </a:r>
                    </a:p>
                    <a:p>
                      <a:pPr algn="ctr" fontAlgn="ctr"/>
                      <a:endParaRPr lang="ru-RU" sz="900" b="0" i="0" u="none" strike="noStrike" dirty="0">
                        <a:solidFill>
                          <a:srgbClr val="000000"/>
                        </a:solidFill>
                        <a:latin typeface="Times New Roman" panose="02020603050405020304" pitchFamily="18" charset="0"/>
                        <a:cs typeface="Times New Roman" panose="02020603050405020304" pitchFamily="18" charset="0"/>
                      </a:endParaRP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a:solidFill>
                            <a:srgbClr val="000000"/>
                          </a:solidFill>
                          <a:latin typeface="Times New Roman" pitchFamily="18" charset="0"/>
                          <a:cs typeface="Times New Roman" pitchFamily="18" charset="0"/>
                        </a:rPr>
                        <a:t>Постановление  Администрации Рузского городского округа от  05.04.2022 №1236</a:t>
                      </a:r>
                      <a:r>
                        <a:rPr lang="ru-RU" sz="900" b="0" i="0" u="none" strike="noStrike" baseline="0" dirty="0">
                          <a:solidFill>
                            <a:srgbClr val="000000"/>
                          </a:solidFill>
                          <a:latin typeface="Times New Roman" pitchFamily="18" charset="0"/>
                          <a:cs typeface="Times New Roman" pitchFamily="18" charset="0"/>
                        </a:rPr>
                        <a:t> «Об утверждении Порядка организации отдыха и оздоровления детей, проживающих на территории Рузского городского округа»,  Постановление Администрации Рузского городского округа от 18.04.2024 №2185 «</a:t>
                      </a:r>
                      <a:r>
                        <a:rPr lang="ru-RU" sz="900" baseline="0" dirty="0">
                          <a:solidFill>
                            <a:schemeClr val="bg1"/>
                          </a:solidFill>
                          <a:latin typeface="Times New Roman" pitchFamily="18" charset="0"/>
                          <a:cs typeface="Times New Roman" pitchFamily="18" charset="0"/>
                        </a:rPr>
                        <a:t>Об утверждении Плана мероприятий по организации отдыха, оздоровления детей и подростков, проживающих на территории Рузского городского округа Московской области в 2024 году»</a:t>
                      </a:r>
                      <a:endParaRPr lang="ru-RU" sz="900" b="0" i="0" u="none" strike="noStrike" baseline="0" dirty="0">
                        <a:solidFill>
                          <a:schemeClr val="bg1"/>
                        </a:solidFill>
                        <a:latin typeface="Times New Roman" pitchFamily="18" charset="0"/>
                        <a:cs typeface="Times New Roman" pitchFamily="18" charset="0"/>
                      </a:endParaRPr>
                    </a:p>
                    <a:p>
                      <a:pPr algn="ctr" fontAlgn="ctr"/>
                      <a:endParaRPr lang="ru-RU" sz="900" b="0" i="0" u="none" strike="noStrike" dirty="0">
                        <a:solidFill>
                          <a:srgbClr val="000000"/>
                        </a:solidFill>
                        <a:latin typeface="Times New Roman" panose="02020603050405020304" pitchFamily="18" charset="0"/>
                        <a:cs typeface="Times New Roman" panose="02020603050405020304" pitchFamily="18" charset="0"/>
                      </a:endParaRP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a:solidFill>
                            <a:srgbClr val="000000"/>
                          </a:solidFill>
                          <a:latin typeface="Times New Roman" panose="02020603050405020304" pitchFamily="18" charset="0"/>
                          <a:cs typeface="Times New Roman" panose="02020603050405020304" pitchFamily="18" charset="0"/>
                        </a:rPr>
                        <a:t>исчисляется индивидуально для каждого ребенка</a:t>
                      </a:r>
                    </a:p>
                    <a:p>
                      <a:pPr algn="ctr" fontAlgn="ctr"/>
                      <a:endParaRPr lang="ru-RU" sz="900" b="0" i="0" u="none" strike="noStrike" dirty="0">
                        <a:solidFill>
                          <a:srgbClr val="000000"/>
                        </a:solidFill>
                        <a:latin typeface="Times New Roman" panose="02020603050405020304" pitchFamily="18" charset="0"/>
                        <a:cs typeface="Times New Roman" panose="02020603050405020304" pitchFamily="18" charset="0"/>
                      </a:endParaRP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ru-RU" sz="900" b="0" i="0" u="none" strike="noStrike" dirty="0">
                          <a:solidFill>
                            <a:srgbClr val="000000"/>
                          </a:solidFill>
                          <a:latin typeface="Times New Roman" panose="02020603050405020304" pitchFamily="18" charset="0"/>
                          <a:cs typeface="Times New Roman" panose="02020603050405020304" pitchFamily="18" charset="0"/>
                        </a:rPr>
                        <a:t>12 497,5</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ru-RU" sz="900" b="0" i="0" u="none" strike="noStrike" dirty="0">
                          <a:solidFill>
                            <a:srgbClr val="000000"/>
                          </a:solidFill>
                          <a:latin typeface="Times New Roman" panose="02020603050405020304" pitchFamily="18" charset="0"/>
                          <a:cs typeface="Times New Roman" panose="02020603050405020304" pitchFamily="18" charset="0"/>
                        </a:rPr>
                        <a:t>12 497,5</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ru-RU" sz="900" b="0" i="0" u="none" strike="noStrike" dirty="0">
                          <a:solidFill>
                            <a:srgbClr val="000000"/>
                          </a:solidFill>
                          <a:latin typeface="Times New Roman" panose="02020603050405020304" pitchFamily="18" charset="0"/>
                          <a:cs typeface="Times New Roman" panose="02020603050405020304" pitchFamily="18" charset="0"/>
                        </a:rPr>
                        <a:t>100</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8"/>
                  </a:ext>
                </a:extLst>
              </a:tr>
              <a:tr h="140984">
                <a:tc gridSpan="9">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900" b="0" i="0" kern="1200" dirty="0">
                          <a:solidFill>
                            <a:schemeClr val="bg1"/>
                          </a:solidFill>
                          <a:latin typeface="Times New Roman" pitchFamily="18" charset="0"/>
                          <a:ea typeface="+mn-ea"/>
                          <a:cs typeface="Times New Roman" pitchFamily="18" charset="0"/>
                        </a:rPr>
                        <a:t>Дополнительные меры </a:t>
                      </a:r>
                      <a:r>
                        <a:rPr lang="ru-RU" sz="900" b="0" i="0" kern="1200" baseline="0" dirty="0">
                          <a:solidFill>
                            <a:schemeClr val="bg1"/>
                          </a:solidFill>
                          <a:latin typeface="Times New Roman" pitchFamily="18" charset="0"/>
                          <a:ea typeface="+mn-ea"/>
                          <a:cs typeface="Times New Roman" pitchFamily="18" charset="0"/>
                        </a:rPr>
                        <a:t>социальной</a:t>
                      </a:r>
                      <a:r>
                        <a:rPr lang="ru-RU" sz="900" b="0" i="0" kern="1200" dirty="0">
                          <a:solidFill>
                            <a:schemeClr val="bg1"/>
                          </a:solidFill>
                          <a:latin typeface="Times New Roman" pitchFamily="18" charset="0"/>
                          <a:ea typeface="+mn-ea"/>
                          <a:cs typeface="Times New Roman" pitchFamily="18" charset="0"/>
                        </a:rPr>
                        <a:t> поддержки и социальной помощи гражданам</a:t>
                      </a:r>
                      <a:endParaRPr lang="ru-RU" sz="900" b="0" i="0" u="none" strike="noStrike" dirty="0">
                        <a:solidFill>
                          <a:schemeClr val="bg1"/>
                        </a:solidFill>
                        <a:latin typeface="Times New Roman" pitchFamily="18" charset="0"/>
                        <a:cs typeface="Times New Roman" pitchFamily="18" charset="0"/>
                      </a:endParaRP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ru-RU" sz="1000" b="0" i="0" u="none" strike="noStrike" dirty="0">
                        <a:solidFill>
                          <a:srgbClr val="000000"/>
                        </a:solidFill>
                        <a:latin typeface="+mn-lt"/>
                      </a:endParaRP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pPr algn="ctr" fontAlgn="ctr"/>
                      <a:endParaRPr lang="ru-RU" sz="1000" b="0" i="0" u="none" strike="noStrike" dirty="0">
                        <a:solidFill>
                          <a:srgbClr val="000000"/>
                        </a:solidFill>
                        <a:latin typeface="Times New Roman"/>
                      </a:endParaRP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ru-RU" sz="1000" b="0" i="0" u="none" strike="noStrike" dirty="0">
                        <a:solidFill>
                          <a:srgbClr val="000000"/>
                        </a:solidFill>
                        <a:latin typeface="+mn-lt"/>
                      </a:endParaRP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ru-RU" sz="900" b="0" i="0" u="none" strike="noStrike" dirty="0">
                        <a:solidFill>
                          <a:schemeClr val="tx1"/>
                        </a:solidFill>
                        <a:latin typeface="+mn-lt"/>
                      </a:endParaRP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ru-RU" sz="1000" b="0" i="0" u="none" strike="noStrike" dirty="0">
                        <a:solidFill>
                          <a:srgbClr val="000000"/>
                        </a:solidFill>
                        <a:latin typeface="+mn-lt"/>
                      </a:endParaRP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pPr algn="ctr" fontAlgn="ctr"/>
                      <a:endParaRPr lang="ru-RU" sz="1000" b="0" i="0" u="none" strike="noStrike" dirty="0">
                        <a:solidFill>
                          <a:srgbClr val="000000"/>
                        </a:solidFill>
                        <a:latin typeface="Times New Roman"/>
                      </a:endParaRP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pPr algn="ctr" fontAlgn="ctr"/>
                      <a:endParaRPr lang="ru-RU" sz="1000" b="0" i="0" u="none" strike="noStrike" dirty="0">
                        <a:solidFill>
                          <a:srgbClr val="000000"/>
                        </a:solidFill>
                        <a:latin typeface="Times New Roman"/>
                      </a:endParaRP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pPr algn="ctr" fontAlgn="ctr"/>
                      <a:endParaRPr lang="ru-RU" sz="1000" b="0" i="0" u="none" strike="noStrike" dirty="0">
                        <a:solidFill>
                          <a:srgbClr val="000000"/>
                        </a:solidFill>
                        <a:latin typeface="Times New Roman"/>
                      </a:endParaRP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326126734"/>
                  </a:ext>
                </a:extLst>
              </a:tr>
              <a:tr h="1755415">
                <a:tc>
                  <a:txBody>
                    <a:bodyPr/>
                    <a:lstStyle/>
                    <a:p>
                      <a:pPr algn="ctr" fontAlgn="ctr"/>
                      <a:r>
                        <a:rPr lang="ru-RU" sz="900" b="0" i="0" u="none" strike="noStrike" dirty="0">
                          <a:solidFill>
                            <a:srgbClr val="000000"/>
                          </a:solidFill>
                          <a:latin typeface="Times New Roman" pitchFamily="18" charset="0"/>
                          <a:cs typeface="Times New Roman" pitchFamily="18" charset="0"/>
                        </a:rPr>
                        <a:t>3</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a:solidFill>
                            <a:srgbClr val="000000"/>
                          </a:solidFill>
                          <a:latin typeface="Times New Roman" panose="02020603050405020304" pitchFamily="18" charset="0"/>
                          <a:cs typeface="Times New Roman" panose="02020603050405020304" pitchFamily="18" charset="0"/>
                        </a:rPr>
                        <a:t>Компенсация на оплату за жилое помещение и коммунальные услуги инвалидам и участникам Великой отечественной войны, проживающим в Рузском городском округе</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ru-RU" sz="900" b="0" i="0" u="none" strike="noStrike" baseline="0" dirty="0">
                          <a:solidFill>
                            <a:schemeClr val="bg1"/>
                          </a:solidFill>
                          <a:latin typeface="Times New Roman" panose="02020603050405020304" pitchFamily="18" charset="0"/>
                          <a:cs typeface="Times New Roman" panose="02020603050405020304" pitchFamily="18" charset="0"/>
                        </a:rPr>
                        <a:t>5 человек</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a:solidFill>
                            <a:srgbClr val="000000"/>
                          </a:solidFill>
                          <a:latin typeface="Times New Roman" panose="02020603050405020304" pitchFamily="18" charset="0"/>
                          <a:cs typeface="Times New Roman" panose="02020603050405020304" pitchFamily="18" charset="0"/>
                        </a:rPr>
                        <a:t>Оказание мер социальной поддержки отдельным категориям граждан из бюджета Рузского городского округа</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a:solidFill>
                            <a:srgbClr val="000000"/>
                          </a:solidFill>
                          <a:latin typeface="Times New Roman" panose="02020603050405020304" pitchFamily="18" charset="0"/>
                          <a:cs typeface="Times New Roman" panose="02020603050405020304" pitchFamily="18" charset="0"/>
                        </a:rPr>
                        <a:t>Решение Совета депутатов Рузского городского округа от 25.04.2018 №222/21 «О дополнительных мерах социальной поддержки инвалидов Великой отечественной</a:t>
                      </a:r>
                      <a:r>
                        <a:rPr lang="ru-RU" sz="900" b="0" i="0" u="none" strike="noStrike" baseline="0" dirty="0">
                          <a:solidFill>
                            <a:srgbClr val="000000"/>
                          </a:solidFill>
                          <a:latin typeface="Times New Roman" panose="02020603050405020304" pitchFamily="18" charset="0"/>
                          <a:cs typeface="Times New Roman" panose="02020603050405020304" pitchFamily="18" charset="0"/>
                        </a:rPr>
                        <a:t> войны и участников Великой Отечественной войны, проживающих на территории Рузского городского округа Московской области», </a:t>
                      </a:r>
                      <a:r>
                        <a:rPr lang="ru-RU" sz="900" b="0" i="0" u="none" strike="noStrike" dirty="0">
                          <a:solidFill>
                            <a:srgbClr val="000000"/>
                          </a:solidFill>
                          <a:latin typeface="Times New Roman" panose="02020603050405020304" pitchFamily="18" charset="0"/>
                          <a:cs typeface="Times New Roman" panose="02020603050405020304" pitchFamily="18" charset="0"/>
                        </a:rPr>
                        <a:t>Постановление Администрации Рузского городского округа от 21.06.2021 №2184 «Об утверждении Порядка предоставления компенсации платы за жилое помещение и коммунальные услуги инвалидам Великой Отечественной войны и  участникам Великой Отечественной</a:t>
                      </a:r>
                      <a:r>
                        <a:rPr lang="ru-RU" sz="900" b="0" i="0" u="none" strike="noStrike" baseline="0" dirty="0">
                          <a:solidFill>
                            <a:srgbClr val="000000"/>
                          </a:solidFill>
                          <a:latin typeface="Times New Roman" panose="02020603050405020304" pitchFamily="18" charset="0"/>
                          <a:cs typeface="Times New Roman" panose="02020603050405020304" pitchFamily="18" charset="0"/>
                        </a:rPr>
                        <a:t> войны, проживающим на территории Рузского городского округа»</a:t>
                      </a:r>
                      <a:endParaRPr lang="ru-RU" sz="900" b="0" i="0" u="none" strike="noStrike" dirty="0">
                        <a:solidFill>
                          <a:srgbClr val="000000"/>
                        </a:solidFill>
                        <a:latin typeface="Times New Roman" panose="02020603050405020304" pitchFamily="18" charset="0"/>
                        <a:cs typeface="Times New Roman" panose="02020603050405020304" pitchFamily="18" charset="0"/>
                      </a:endParaRP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a:solidFill>
                            <a:srgbClr val="000000"/>
                          </a:solidFill>
                          <a:latin typeface="Times New Roman" panose="02020603050405020304" pitchFamily="18" charset="0"/>
                          <a:cs typeface="Times New Roman" panose="02020603050405020304" pitchFamily="18" charset="0"/>
                        </a:rPr>
                        <a:t>5 000 руб. в месяц</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ru-RU" sz="900" b="0" i="0" u="none" strike="noStrike" dirty="0">
                          <a:solidFill>
                            <a:srgbClr val="000000"/>
                          </a:solidFill>
                          <a:latin typeface="Times New Roman" panose="02020603050405020304" pitchFamily="18" charset="0"/>
                          <a:cs typeface="Times New Roman" panose="02020603050405020304" pitchFamily="18" charset="0"/>
                        </a:rPr>
                        <a:t>265,0</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ru-RU" sz="900" b="0" i="0" u="none" strike="noStrike" dirty="0">
                          <a:solidFill>
                            <a:srgbClr val="000000"/>
                          </a:solidFill>
                          <a:latin typeface="Times New Roman" panose="02020603050405020304" pitchFamily="18" charset="0"/>
                          <a:cs typeface="Times New Roman" panose="02020603050405020304" pitchFamily="18" charset="0"/>
                        </a:rPr>
                        <a:t>265,0</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ru-RU" sz="900" b="0" i="0" u="none" strike="noStrike" dirty="0">
                          <a:solidFill>
                            <a:srgbClr val="000000"/>
                          </a:solidFill>
                          <a:latin typeface="Times New Roman" panose="02020603050405020304" pitchFamily="18" charset="0"/>
                          <a:cs typeface="Times New Roman" panose="02020603050405020304" pitchFamily="18" charset="0"/>
                        </a:rPr>
                        <a:t>100</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3220381792"/>
                  </a:ext>
                </a:extLst>
              </a:tr>
            </a:tbl>
          </a:graphicData>
        </a:graphic>
      </p:graphicFrame>
    </p:spTree>
    <p:extLst>
      <p:ext uri="{BB962C8B-B14F-4D97-AF65-F5344CB8AC3E}">
        <p14:creationId xmlns:p14="http://schemas.microsoft.com/office/powerpoint/2010/main" val="4093798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5A6FE9-65AD-672E-EE92-976983D1663E}"/>
              </a:ext>
            </a:extLst>
          </p:cNvPr>
          <p:cNvSpPr>
            <a:spLocks noGrp="1"/>
          </p:cNvSpPr>
          <p:nvPr>
            <p:ph type="title"/>
          </p:nvPr>
        </p:nvSpPr>
        <p:spPr>
          <a:xfrm>
            <a:off x="838200" y="365126"/>
            <a:ext cx="10515600" cy="584786"/>
          </a:xfrm>
        </p:spPr>
        <p:txBody>
          <a:bodyPr>
            <a:normAutofit fontScale="90000"/>
          </a:bodyPr>
          <a:lstStyle/>
          <a:p>
            <a:pPr algn="ctr"/>
            <a:r>
              <a:rPr lang="ru-RU" sz="2800" dirty="0">
                <a:latin typeface="Arial" panose="020B0604020202020204" pitchFamily="34" charset="0"/>
                <a:cs typeface="Arial" panose="020B0604020202020204" pitchFamily="34" charset="0"/>
              </a:rPr>
              <a:t>Основные параметры исполнения бюджета в 2024 году в сравнении с бюджетом 2023 года </a:t>
            </a:r>
          </a:p>
        </p:txBody>
      </p:sp>
      <p:graphicFrame>
        <p:nvGraphicFramePr>
          <p:cNvPr id="3" name="Таблица 2">
            <a:extLst>
              <a:ext uri="{FF2B5EF4-FFF2-40B4-BE49-F238E27FC236}">
                <a16:creationId xmlns:a16="http://schemas.microsoft.com/office/drawing/2014/main" id="{CE4DED92-D0BE-B527-2C3A-357DBF737C02}"/>
              </a:ext>
            </a:extLst>
          </p:cNvPr>
          <p:cNvGraphicFramePr>
            <a:graphicFrameLocks noGrp="1"/>
          </p:cNvGraphicFramePr>
          <p:nvPr>
            <p:extLst>
              <p:ext uri="{D42A27DB-BD31-4B8C-83A1-F6EECF244321}">
                <p14:modId xmlns:p14="http://schemas.microsoft.com/office/powerpoint/2010/main" val="524580463"/>
              </p:ext>
            </p:extLst>
          </p:nvPr>
        </p:nvGraphicFramePr>
        <p:xfrm>
          <a:off x="568172" y="1118586"/>
          <a:ext cx="11159229" cy="5468646"/>
        </p:xfrm>
        <a:graphic>
          <a:graphicData uri="http://schemas.openxmlformats.org/drawingml/2006/table">
            <a:tbl>
              <a:tblPr firstRow="1" bandRow="1"/>
              <a:tblGrid>
                <a:gridCol w="2152822">
                  <a:extLst>
                    <a:ext uri="{9D8B030D-6E8A-4147-A177-3AD203B41FA5}">
                      <a16:colId xmlns:a16="http://schemas.microsoft.com/office/drawing/2014/main" val="3266800019"/>
                    </a:ext>
                  </a:extLst>
                </a:gridCol>
                <a:gridCol w="1392743">
                  <a:extLst>
                    <a:ext uri="{9D8B030D-6E8A-4147-A177-3AD203B41FA5}">
                      <a16:colId xmlns:a16="http://schemas.microsoft.com/office/drawing/2014/main" val="2484820897"/>
                    </a:ext>
                  </a:extLst>
                </a:gridCol>
                <a:gridCol w="1578443">
                  <a:extLst>
                    <a:ext uri="{9D8B030D-6E8A-4147-A177-3AD203B41FA5}">
                      <a16:colId xmlns:a16="http://schemas.microsoft.com/office/drawing/2014/main" val="2467357933"/>
                    </a:ext>
                  </a:extLst>
                </a:gridCol>
                <a:gridCol w="1485594">
                  <a:extLst>
                    <a:ext uri="{9D8B030D-6E8A-4147-A177-3AD203B41FA5}">
                      <a16:colId xmlns:a16="http://schemas.microsoft.com/office/drawing/2014/main" val="3616635097"/>
                    </a:ext>
                  </a:extLst>
                </a:gridCol>
                <a:gridCol w="1764142">
                  <a:extLst>
                    <a:ext uri="{9D8B030D-6E8A-4147-A177-3AD203B41FA5}">
                      <a16:colId xmlns:a16="http://schemas.microsoft.com/office/drawing/2014/main" val="3024945987"/>
                    </a:ext>
                  </a:extLst>
                </a:gridCol>
                <a:gridCol w="1392743">
                  <a:extLst>
                    <a:ext uri="{9D8B030D-6E8A-4147-A177-3AD203B41FA5}">
                      <a16:colId xmlns:a16="http://schemas.microsoft.com/office/drawing/2014/main" val="3809052665"/>
                    </a:ext>
                  </a:extLst>
                </a:gridCol>
                <a:gridCol w="1392742">
                  <a:extLst>
                    <a:ext uri="{9D8B030D-6E8A-4147-A177-3AD203B41FA5}">
                      <a16:colId xmlns:a16="http://schemas.microsoft.com/office/drawing/2014/main" val="3044544848"/>
                    </a:ext>
                  </a:extLst>
                </a:gridCol>
              </a:tblGrid>
              <a:tr h="406545">
                <a:tc>
                  <a:txBody>
                    <a:bodyPr/>
                    <a:lstStyle>
                      <a:lvl1pPr marL="0" algn="l" defTabSz="914400" rtl="0" eaLnBrk="1" latinLnBrk="0" hangingPunct="1">
                        <a:defRPr sz="1800" b="1" kern="1200">
                          <a:solidFill>
                            <a:schemeClr val="lt1"/>
                          </a:solidFill>
                          <a:latin typeface="Trebuchet MS"/>
                        </a:defRPr>
                      </a:lvl1pPr>
                      <a:lvl2pPr marL="457200" algn="l" defTabSz="914400" rtl="0" eaLnBrk="1" latinLnBrk="0" hangingPunct="1">
                        <a:defRPr sz="1800" b="1" kern="1200">
                          <a:solidFill>
                            <a:schemeClr val="lt1"/>
                          </a:solidFill>
                          <a:latin typeface="Trebuchet MS"/>
                        </a:defRPr>
                      </a:lvl2pPr>
                      <a:lvl3pPr marL="914400" algn="l" defTabSz="914400" rtl="0" eaLnBrk="1" latinLnBrk="0" hangingPunct="1">
                        <a:defRPr sz="1800" b="1" kern="1200">
                          <a:solidFill>
                            <a:schemeClr val="lt1"/>
                          </a:solidFill>
                          <a:latin typeface="Trebuchet MS"/>
                        </a:defRPr>
                      </a:lvl3pPr>
                      <a:lvl4pPr marL="1371600" algn="l" defTabSz="914400" rtl="0" eaLnBrk="1" latinLnBrk="0" hangingPunct="1">
                        <a:defRPr sz="1800" b="1" kern="1200">
                          <a:solidFill>
                            <a:schemeClr val="lt1"/>
                          </a:solidFill>
                          <a:latin typeface="Trebuchet MS"/>
                        </a:defRPr>
                      </a:lvl4pPr>
                      <a:lvl5pPr marL="1828800" algn="l" defTabSz="914400" rtl="0" eaLnBrk="1" latinLnBrk="0" hangingPunct="1">
                        <a:defRPr sz="1800" b="1" kern="1200">
                          <a:solidFill>
                            <a:schemeClr val="lt1"/>
                          </a:solidFill>
                          <a:latin typeface="Trebuchet MS"/>
                        </a:defRPr>
                      </a:lvl5pPr>
                      <a:lvl6pPr marL="2286000" algn="l" defTabSz="914400" rtl="0" eaLnBrk="1" latinLnBrk="0" hangingPunct="1">
                        <a:defRPr sz="1800" b="1" kern="1200">
                          <a:solidFill>
                            <a:schemeClr val="lt1"/>
                          </a:solidFill>
                          <a:latin typeface="Trebuchet MS"/>
                        </a:defRPr>
                      </a:lvl6pPr>
                      <a:lvl7pPr marL="2743200" algn="l" defTabSz="914400" rtl="0" eaLnBrk="1" latinLnBrk="0" hangingPunct="1">
                        <a:defRPr sz="1800" b="1" kern="1200">
                          <a:solidFill>
                            <a:schemeClr val="lt1"/>
                          </a:solidFill>
                          <a:latin typeface="Trebuchet MS"/>
                        </a:defRPr>
                      </a:lvl7pPr>
                      <a:lvl8pPr marL="3200400" algn="l" defTabSz="914400" rtl="0" eaLnBrk="1" latinLnBrk="0" hangingPunct="1">
                        <a:defRPr sz="1800" b="1" kern="1200">
                          <a:solidFill>
                            <a:schemeClr val="lt1"/>
                          </a:solidFill>
                          <a:latin typeface="Trebuchet MS"/>
                        </a:defRPr>
                      </a:lvl8pPr>
                      <a:lvl9pPr marL="3657600" algn="l" defTabSz="914400" rtl="0" eaLnBrk="1" latinLnBrk="0" hangingPunct="1">
                        <a:defRPr sz="1800" b="1" kern="1200">
                          <a:solidFill>
                            <a:schemeClr val="lt1"/>
                          </a:solidFill>
                          <a:latin typeface="Trebuchet MS"/>
                        </a:defRPr>
                      </a:lvl9pPr>
                    </a:lstStyle>
                    <a:p>
                      <a:endParaRPr lang="ru-RU" dirty="0">
                        <a:latin typeface="Times New Roman" pitchFamily="18" charset="0"/>
                        <a:cs typeface="Times New Roman"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gridSpan="3">
                  <a:txBody>
                    <a:bodyPr/>
                    <a:lstStyle>
                      <a:lvl1pPr marL="0" algn="l" defTabSz="914400" rtl="0" eaLnBrk="1" latinLnBrk="0" hangingPunct="1">
                        <a:defRPr sz="1800" b="1" kern="1200">
                          <a:solidFill>
                            <a:schemeClr val="lt1"/>
                          </a:solidFill>
                          <a:latin typeface="Trebuchet MS"/>
                        </a:defRPr>
                      </a:lvl1pPr>
                      <a:lvl2pPr marL="457200" algn="l" defTabSz="914400" rtl="0" eaLnBrk="1" latinLnBrk="0" hangingPunct="1">
                        <a:defRPr sz="1800" b="1" kern="1200">
                          <a:solidFill>
                            <a:schemeClr val="lt1"/>
                          </a:solidFill>
                          <a:latin typeface="Trebuchet MS"/>
                        </a:defRPr>
                      </a:lvl2pPr>
                      <a:lvl3pPr marL="914400" algn="l" defTabSz="914400" rtl="0" eaLnBrk="1" latinLnBrk="0" hangingPunct="1">
                        <a:defRPr sz="1800" b="1" kern="1200">
                          <a:solidFill>
                            <a:schemeClr val="lt1"/>
                          </a:solidFill>
                          <a:latin typeface="Trebuchet MS"/>
                        </a:defRPr>
                      </a:lvl3pPr>
                      <a:lvl4pPr marL="1371600" algn="l" defTabSz="914400" rtl="0" eaLnBrk="1" latinLnBrk="0" hangingPunct="1">
                        <a:defRPr sz="1800" b="1" kern="1200">
                          <a:solidFill>
                            <a:schemeClr val="lt1"/>
                          </a:solidFill>
                          <a:latin typeface="Trebuchet MS"/>
                        </a:defRPr>
                      </a:lvl4pPr>
                      <a:lvl5pPr marL="1828800" algn="l" defTabSz="914400" rtl="0" eaLnBrk="1" latinLnBrk="0" hangingPunct="1">
                        <a:defRPr sz="1800" b="1" kern="1200">
                          <a:solidFill>
                            <a:schemeClr val="lt1"/>
                          </a:solidFill>
                          <a:latin typeface="Trebuchet MS"/>
                        </a:defRPr>
                      </a:lvl5pPr>
                      <a:lvl6pPr marL="2286000" algn="l" defTabSz="914400" rtl="0" eaLnBrk="1" latinLnBrk="0" hangingPunct="1">
                        <a:defRPr sz="1800" b="1" kern="1200">
                          <a:solidFill>
                            <a:schemeClr val="lt1"/>
                          </a:solidFill>
                          <a:latin typeface="Trebuchet MS"/>
                        </a:defRPr>
                      </a:lvl6pPr>
                      <a:lvl7pPr marL="2743200" algn="l" defTabSz="914400" rtl="0" eaLnBrk="1" latinLnBrk="0" hangingPunct="1">
                        <a:defRPr sz="1800" b="1" kern="1200">
                          <a:solidFill>
                            <a:schemeClr val="lt1"/>
                          </a:solidFill>
                          <a:latin typeface="Trebuchet MS"/>
                        </a:defRPr>
                      </a:lvl7pPr>
                      <a:lvl8pPr marL="3200400" algn="l" defTabSz="914400" rtl="0" eaLnBrk="1" latinLnBrk="0" hangingPunct="1">
                        <a:defRPr sz="1800" b="1" kern="1200">
                          <a:solidFill>
                            <a:schemeClr val="lt1"/>
                          </a:solidFill>
                          <a:latin typeface="Trebuchet MS"/>
                        </a:defRPr>
                      </a:lvl8pPr>
                      <a:lvl9pPr marL="3657600" algn="l" defTabSz="914400" rtl="0" eaLnBrk="1" latinLnBrk="0" hangingPunct="1">
                        <a:defRPr sz="1800" b="1" kern="1200">
                          <a:solidFill>
                            <a:schemeClr val="lt1"/>
                          </a:solidFill>
                          <a:latin typeface="Trebuchet MS"/>
                        </a:defRPr>
                      </a:lvl9pPr>
                    </a:lstStyle>
                    <a:p>
                      <a:pPr algn="ctr"/>
                      <a:r>
                        <a:rPr lang="ru-RU" dirty="0">
                          <a:solidFill>
                            <a:schemeClr val="bg1"/>
                          </a:solidFill>
                          <a:latin typeface="Times New Roman" pitchFamily="18" charset="0"/>
                          <a:cs typeface="Times New Roman" pitchFamily="18" charset="0"/>
                        </a:rPr>
                        <a:t>2024 год</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hMerge="1">
                  <a:txBody>
                    <a:bodyPr/>
                    <a:lstStyle/>
                    <a:p>
                      <a:endParaRPr lang="ru-RU" dirty="0"/>
                    </a:p>
                  </a:txBody>
                  <a:tcPr/>
                </a:tc>
                <a:tc hMerge="1">
                  <a:txBody>
                    <a:bodyPr/>
                    <a:lstStyle/>
                    <a:p>
                      <a:endParaRPr lang="ru-RU" dirty="0"/>
                    </a:p>
                  </a:txBody>
                  <a:tcPr/>
                </a:tc>
                <a:tc gridSpan="3">
                  <a:txBody>
                    <a:bodyPr/>
                    <a:lstStyle>
                      <a:lvl1pPr marL="0" algn="l" defTabSz="914400" rtl="0" eaLnBrk="1" latinLnBrk="0" hangingPunct="1">
                        <a:defRPr sz="1800" b="1" kern="1200">
                          <a:solidFill>
                            <a:schemeClr val="lt1"/>
                          </a:solidFill>
                          <a:latin typeface="Trebuchet MS"/>
                        </a:defRPr>
                      </a:lvl1pPr>
                      <a:lvl2pPr marL="457200" algn="l" defTabSz="914400" rtl="0" eaLnBrk="1" latinLnBrk="0" hangingPunct="1">
                        <a:defRPr sz="1800" b="1" kern="1200">
                          <a:solidFill>
                            <a:schemeClr val="lt1"/>
                          </a:solidFill>
                          <a:latin typeface="Trebuchet MS"/>
                        </a:defRPr>
                      </a:lvl2pPr>
                      <a:lvl3pPr marL="914400" algn="l" defTabSz="914400" rtl="0" eaLnBrk="1" latinLnBrk="0" hangingPunct="1">
                        <a:defRPr sz="1800" b="1" kern="1200">
                          <a:solidFill>
                            <a:schemeClr val="lt1"/>
                          </a:solidFill>
                          <a:latin typeface="Trebuchet MS"/>
                        </a:defRPr>
                      </a:lvl3pPr>
                      <a:lvl4pPr marL="1371600" algn="l" defTabSz="914400" rtl="0" eaLnBrk="1" latinLnBrk="0" hangingPunct="1">
                        <a:defRPr sz="1800" b="1" kern="1200">
                          <a:solidFill>
                            <a:schemeClr val="lt1"/>
                          </a:solidFill>
                          <a:latin typeface="Trebuchet MS"/>
                        </a:defRPr>
                      </a:lvl4pPr>
                      <a:lvl5pPr marL="1828800" algn="l" defTabSz="914400" rtl="0" eaLnBrk="1" latinLnBrk="0" hangingPunct="1">
                        <a:defRPr sz="1800" b="1" kern="1200">
                          <a:solidFill>
                            <a:schemeClr val="lt1"/>
                          </a:solidFill>
                          <a:latin typeface="Trebuchet MS"/>
                        </a:defRPr>
                      </a:lvl5pPr>
                      <a:lvl6pPr marL="2286000" algn="l" defTabSz="914400" rtl="0" eaLnBrk="1" latinLnBrk="0" hangingPunct="1">
                        <a:defRPr sz="1800" b="1" kern="1200">
                          <a:solidFill>
                            <a:schemeClr val="lt1"/>
                          </a:solidFill>
                          <a:latin typeface="Trebuchet MS"/>
                        </a:defRPr>
                      </a:lvl6pPr>
                      <a:lvl7pPr marL="2743200" algn="l" defTabSz="914400" rtl="0" eaLnBrk="1" latinLnBrk="0" hangingPunct="1">
                        <a:defRPr sz="1800" b="1" kern="1200">
                          <a:solidFill>
                            <a:schemeClr val="lt1"/>
                          </a:solidFill>
                          <a:latin typeface="Trebuchet MS"/>
                        </a:defRPr>
                      </a:lvl7pPr>
                      <a:lvl8pPr marL="3200400" algn="l" defTabSz="914400" rtl="0" eaLnBrk="1" latinLnBrk="0" hangingPunct="1">
                        <a:defRPr sz="1800" b="1" kern="1200">
                          <a:solidFill>
                            <a:schemeClr val="lt1"/>
                          </a:solidFill>
                          <a:latin typeface="Trebuchet MS"/>
                        </a:defRPr>
                      </a:lvl8pPr>
                      <a:lvl9pPr marL="3657600" algn="l" defTabSz="914400" rtl="0" eaLnBrk="1" latinLnBrk="0" hangingPunct="1">
                        <a:defRPr sz="1800" b="1" kern="1200">
                          <a:solidFill>
                            <a:schemeClr val="lt1"/>
                          </a:solidFill>
                          <a:latin typeface="Trebuchet MS"/>
                        </a:defRPr>
                      </a:lvl9pPr>
                    </a:lstStyle>
                    <a:p>
                      <a:pPr algn="ctr"/>
                      <a:r>
                        <a:rPr lang="ru-RU" dirty="0">
                          <a:solidFill>
                            <a:schemeClr val="bg1"/>
                          </a:solidFill>
                          <a:latin typeface="Times New Roman" pitchFamily="18" charset="0"/>
                          <a:cs typeface="Times New Roman" pitchFamily="18" charset="0"/>
                        </a:rPr>
                        <a:t>2023 год</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hMerge="1">
                  <a:txBody>
                    <a:bodyPr/>
                    <a:lstStyle/>
                    <a:p>
                      <a:endParaRPr lang="ru-RU" dirty="0"/>
                    </a:p>
                  </a:txBody>
                  <a:tcPr/>
                </a:tc>
                <a:tc hMerge="1">
                  <a:txBody>
                    <a:bodyPr/>
                    <a:lstStyle/>
                    <a:p>
                      <a:endParaRPr lang="ru-RU" dirty="0"/>
                    </a:p>
                  </a:txBody>
                  <a:tcPr/>
                </a:tc>
                <a:extLst>
                  <a:ext uri="{0D108BD9-81ED-4DB2-BD59-A6C34878D82A}">
                    <a16:rowId xmlns:a16="http://schemas.microsoft.com/office/drawing/2014/main" val="1439270728"/>
                  </a:ext>
                </a:extLst>
              </a:tr>
              <a:tr h="508183">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endParaRPr lang="ru-RU" dirty="0">
                        <a:latin typeface="Times New Roman" pitchFamily="18" charset="0"/>
                        <a:cs typeface="Times New Roman" pitchFamily="18"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a:r>
                        <a:rPr lang="ru-RU" sz="1200" b="1" dirty="0">
                          <a:latin typeface="Times New Roman" pitchFamily="18" charset="0"/>
                          <a:cs typeface="Times New Roman" pitchFamily="18" charset="0"/>
                        </a:rPr>
                        <a:t>ПЛАН (млн. рублей)</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a:r>
                        <a:rPr lang="ru-RU" sz="1200" b="1" dirty="0">
                          <a:latin typeface="Times New Roman" pitchFamily="18" charset="0"/>
                          <a:cs typeface="Times New Roman" pitchFamily="18" charset="0"/>
                        </a:rPr>
                        <a:t>ФАКТ (млн. рублей)</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a:r>
                        <a:rPr lang="ru-RU" sz="1200" b="1" dirty="0">
                          <a:latin typeface="Times New Roman" pitchFamily="18" charset="0"/>
                          <a:cs typeface="Times New Roman" pitchFamily="18" charset="0"/>
                        </a:rPr>
                        <a:t>% исполнения</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a:r>
                        <a:rPr lang="ru-RU" sz="1200" b="1" dirty="0">
                          <a:latin typeface="Times New Roman" pitchFamily="18" charset="0"/>
                          <a:cs typeface="Times New Roman" pitchFamily="18" charset="0"/>
                        </a:rPr>
                        <a:t>ПЛАН (млн. рублей)</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a:r>
                        <a:rPr lang="ru-RU" sz="1200" b="1" dirty="0">
                          <a:latin typeface="Times New Roman" pitchFamily="18" charset="0"/>
                          <a:cs typeface="Times New Roman" pitchFamily="18" charset="0"/>
                        </a:rPr>
                        <a:t>ФАКТ (млн. </a:t>
                      </a:r>
                      <a:r>
                        <a:rPr lang="ru-RU" sz="1200" b="1">
                          <a:latin typeface="Times New Roman" pitchFamily="18" charset="0"/>
                          <a:cs typeface="Times New Roman" pitchFamily="18" charset="0"/>
                        </a:rPr>
                        <a:t>рублей)</a:t>
                      </a:r>
                      <a:endParaRPr lang="ru-RU" sz="1200" b="1" dirty="0">
                        <a:latin typeface="Times New Roman" pitchFamily="18" charset="0"/>
                        <a:cs typeface="Times New Roman" pitchFamily="18"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a:r>
                        <a:rPr lang="ru-RU" sz="1200" b="1" dirty="0">
                          <a:latin typeface="Times New Roman" pitchFamily="18" charset="0"/>
                          <a:cs typeface="Times New Roman" pitchFamily="18" charset="0"/>
                        </a:rPr>
                        <a:t>% исполнения</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3260114205"/>
                  </a:ext>
                </a:extLst>
              </a:tr>
              <a:tr h="609819">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r>
                        <a:rPr lang="ru-RU" dirty="0">
                          <a:latin typeface="Times New Roman" pitchFamily="18" charset="0"/>
                          <a:cs typeface="Times New Roman" pitchFamily="18" charset="0"/>
                        </a:rPr>
                        <a:t>ДОХОДЫ</a:t>
                      </a:r>
                    </a:p>
                    <a:p>
                      <a:r>
                        <a:rPr lang="ru-RU" sz="1200" baseline="0" dirty="0">
                          <a:latin typeface="Times New Roman" pitchFamily="18" charset="0"/>
                          <a:cs typeface="Times New Roman" pitchFamily="18" charset="0"/>
                        </a:rPr>
                        <a:t>в том числе:</a:t>
                      </a:r>
                      <a:endParaRPr lang="ru-RU" sz="1200" dirty="0">
                        <a:latin typeface="Times New Roman" pitchFamily="18" charset="0"/>
                        <a:cs typeface="Times New Roman"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r>
                        <a:rPr lang="ru-RU" sz="2000" dirty="0">
                          <a:latin typeface="Times New Roman" pitchFamily="18" charset="0"/>
                          <a:cs typeface="Times New Roman" pitchFamily="18" charset="0"/>
                        </a:rPr>
                        <a:t>6 258,3</a:t>
                      </a:r>
                    </a:p>
                  </a:txBody>
                  <a:tcPr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r>
                        <a:rPr lang="ru-RU" sz="2000" dirty="0">
                          <a:latin typeface="Times New Roman" pitchFamily="18" charset="0"/>
                          <a:cs typeface="Times New Roman" pitchFamily="18" charset="0"/>
                        </a:rPr>
                        <a:t>6 193,5</a:t>
                      </a:r>
                    </a:p>
                  </a:txBody>
                  <a:tcPr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r>
                        <a:rPr lang="ru-RU" sz="2000" dirty="0">
                          <a:latin typeface="Times New Roman" pitchFamily="18" charset="0"/>
                          <a:cs typeface="Times New Roman" pitchFamily="18" charset="0"/>
                        </a:rPr>
                        <a:t>99,0</a:t>
                      </a:r>
                    </a:p>
                  </a:txBody>
                  <a:tcPr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r>
                        <a:rPr lang="ru-RU" sz="2000" dirty="0">
                          <a:latin typeface="Times New Roman" pitchFamily="18" charset="0"/>
                          <a:cs typeface="Times New Roman" pitchFamily="18" charset="0"/>
                        </a:rPr>
                        <a:t>6 072,4</a:t>
                      </a:r>
                    </a:p>
                  </a:txBody>
                  <a:tcPr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r>
                        <a:rPr lang="ru-RU" sz="2000" dirty="0">
                          <a:latin typeface="Times New Roman" pitchFamily="18" charset="0"/>
                          <a:cs typeface="Times New Roman" pitchFamily="18" charset="0"/>
                        </a:rPr>
                        <a:t>6 041,3</a:t>
                      </a:r>
                    </a:p>
                  </a:txBody>
                  <a:tcPr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r>
                        <a:rPr lang="ru-RU" sz="2000" dirty="0">
                          <a:latin typeface="Times New Roman" pitchFamily="18" charset="0"/>
                          <a:cs typeface="Times New Roman" pitchFamily="18" charset="0"/>
                        </a:rPr>
                        <a:t>99,5</a:t>
                      </a:r>
                    </a:p>
                  </a:txBody>
                  <a:tcPr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2639961744"/>
                  </a:ext>
                </a:extLst>
              </a:tr>
              <a:tr h="813091">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r>
                        <a:rPr lang="ru-RU" sz="1400" dirty="0">
                          <a:latin typeface="Times New Roman" pitchFamily="18" charset="0"/>
                          <a:cs typeface="Times New Roman" pitchFamily="18" charset="0"/>
                        </a:rPr>
                        <a:t>Налоговые и неналоговые</a:t>
                      </a:r>
                      <a:r>
                        <a:rPr lang="ru-RU" sz="1400" baseline="0" dirty="0">
                          <a:latin typeface="Times New Roman" pitchFamily="18" charset="0"/>
                          <a:cs typeface="Times New Roman" pitchFamily="18" charset="0"/>
                        </a:rPr>
                        <a:t> доходы</a:t>
                      </a:r>
                      <a:endParaRPr lang="ru-RU" sz="1400" dirty="0">
                        <a:latin typeface="Times New Roman" pitchFamily="18" charset="0"/>
                        <a:cs typeface="Times New Roman"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r>
                        <a:rPr lang="ru-RU" sz="2000" dirty="0">
                          <a:latin typeface="Times New Roman" pitchFamily="18" charset="0"/>
                          <a:cs typeface="Times New Roman" pitchFamily="18" charset="0"/>
                        </a:rPr>
                        <a:t>3 455,9</a:t>
                      </a:r>
                    </a:p>
                  </a:txBody>
                  <a:tcPr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r>
                        <a:rPr lang="ru-RU" sz="2000" dirty="0">
                          <a:latin typeface="Times New Roman" pitchFamily="18" charset="0"/>
                          <a:cs typeface="Times New Roman" pitchFamily="18" charset="0"/>
                        </a:rPr>
                        <a:t>3 816,8</a:t>
                      </a:r>
                    </a:p>
                  </a:txBody>
                  <a:tcPr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r>
                        <a:rPr lang="ru-RU" sz="2000" dirty="0">
                          <a:latin typeface="Times New Roman" pitchFamily="18" charset="0"/>
                          <a:cs typeface="Times New Roman" pitchFamily="18" charset="0"/>
                        </a:rPr>
                        <a:t>110,4</a:t>
                      </a:r>
                    </a:p>
                  </a:txBody>
                  <a:tcPr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r>
                        <a:rPr lang="ru-RU" sz="2000" dirty="0">
                          <a:latin typeface="Times New Roman" pitchFamily="18" charset="0"/>
                          <a:cs typeface="Times New Roman" pitchFamily="18" charset="0"/>
                        </a:rPr>
                        <a:t>2 825,2</a:t>
                      </a:r>
                    </a:p>
                  </a:txBody>
                  <a:tcPr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r>
                        <a:rPr lang="ru-RU" sz="2000" dirty="0">
                          <a:latin typeface="Times New Roman" pitchFamily="18" charset="0"/>
                          <a:cs typeface="Times New Roman" pitchFamily="18" charset="0"/>
                        </a:rPr>
                        <a:t>3 176,3</a:t>
                      </a:r>
                    </a:p>
                  </a:txBody>
                  <a:tcPr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r>
                        <a:rPr lang="ru-RU" sz="2000" dirty="0">
                          <a:latin typeface="Times New Roman" pitchFamily="18" charset="0"/>
                          <a:cs typeface="Times New Roman" pitchFamily="18" charset="0"/>
                        </a:rPr>
                        <a:t>112,4</a:t>
                      </a:r>
                    </a:p>
                  </a:txBody>
                  <a:tcPr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3202149654"/>
                  </a:ext>
                </a:extLst>
              </a:tr>
              <a:tr h="605327">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r>
                        <a:rPr lang="ru-RU" sz="1400" dirty="0">
                          <a:latin typeface="Times New Roman" pitchFamily="18" charset="0"/>
                          <a:cs typeface="Times New Roman" pitchFamily="18" charset="0"/>
                        </a:rPr>
                        <a:t>Безвозмездные поступления</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r>
                        <a:rPr lang="ru-RU" sz="2000" dirty="0">
                          <a:latin typeface="Times New Roman" pitchFamily="18" charset="0"/>
                          <a:cs typeface="Times New Roman" pitchFamily="18" charset="0"/>
                        </a:rPr>
                        <a:t>2 802,4</a:t>
                      </a:r>
                    </a:p>
                  </a:txBody>
                  <a:tcPr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r>
                        <a:rPr lang="ru-RU" sz="2000" dirty="0">
                          <a:latin typeface="Times New Roman" pitchFamily="18" charset="0"/>
                          <a:cs typeface="Times New Roman" pitchFamily="18" charset="0"/>
                        </a:rPr>
                        <a:t>2 376,7</a:t>
                      </a:r>
                    </a:p>
                  </a:txBody>
                  <a:tcPr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r>
                        <a:rPr lang="ru-RU" sz="2000" dirty="0">
                          <a:latin typeface="Times New Roman" pitchFamily="18" charset="0"/>
                          <a:cs typeface="Times New Roman" pitchFamily="18" charset="0"/>
                        </a:rPr>
                        <a:t>84,8</a:t>
                      </a:r>
                    </a:p>
                  </a:txBody>
                  <a:tcPr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r>
                        <a:rPr lang="ru-RU" sz="2000" dirty="0">
                          <a:latin typeface="Times New Roman" pitchFamily="18" charset="0"/>
                          <a:cs typeface="Times New Roman" pitchFamily="18" charset="0"/>
                        </a:rPr>
                        <a:t>3 247,2</a:t>
                      </a:r>
                    </a:p>
                  </a:txBody>
                  <a:tcPr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r>
                        <a:rPr lang="ru-RU" sz="2000" dirty="0">
                          <a:latin typeface="Times New Roman" pitchFamily="18" charset="0"/>
                          <a:cs typeface="Times New Roman" pitchFamily="18" charset="0"/>
                        </a:rPr>
                        <a:t>2 865,0</a:t>
                      </a:r>
                    </a:p>
                  </a:txBody>
                  <a:tcPr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r>
                        <a:rPr lang="ru-RU" sz="2000" dirty="0">
                          <a:latin typeface="Times New Roman" pitchFamily="18" charset="0"/>
                          <a:cs typeface="Times New Roman" pitchFamily="18" charset="0"/>
                        </a:rPr>
                        <a:t>88,2</a:t>
                      </a:r>
                    </a:p>
                  </a:txBody>
                  <a:tcPr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47796659"/>
                  </a:ext>
                </a:extLst>
              </a:tr>
              <a:tr h="638425">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r>
                        <a:rPr lang="ru-RU" dirty="0">
                          <a:latin typeface="Times New Roman" pitchFamily="18" charset="0"/>
                          <a:cs typeface="Times New Roman" pitchFamily="18" charset="0"/>
                        </a:rPr>
                        <a:t>РАСХОДЫ</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r>
                        <a:rPr lang="ru-RU" sz="2000" dirty="0">
                          <a:latin typeface="Times New Roman" pitchFamily="18" charset="0"/>
                          <a:cs typeface="Times New Roman" pitchFamily="18" charset="0"/>
                        </a:rPr>
                        <a:t>6 577,8</a:t>
                      </a:r>
                    </a:p>
                  </a:txBody>
                  <a:tcPr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r>
                        <a:rPr lang="ru-RU" sz="2000" dirty="0">
                          <a:latin typeface="Times New Roman" pitchFamily="18" charset="0"/>
                          <a:cs typeface="Times New Roman" pitchFamily="18" charset="0"/>
                        </a:rPr>
                        <a:t>6 092,6</a:t>
                      </a:r>
                    </a:p>
                  </a:txBody>
                  <a:tcPr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r>
                        <a:rPr lang="ru-RU" sz="2000" dirty="0">
                          <a:latin typeface="Times New Roman" pitchFamily="18" charset="0"/>
                          <a:cs typeface="Times New Roman" pitchFamily="18" charset="0"/>
                        </a:rPr>
                        <a:t>92,6</a:t>
                      </a:r>
                    </a:p>
                  </a:txBody>
                  <a:tcPr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r>
                        <a:rPr lang="ru-RU" sz="2000" dirty="0">
                          <a:latin typeface="Times New Roman" pitchFamily="18" charset="0"/>
                          <a:cs typeface="Times New Roman" pitchFamily="18" charset="0"/>
                        </a:rPr>
                        <a:t>6 351,8</a:t>
                      </a:r>
                    </a:p>
                  </a:txBody>
                  <a:tcPr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r>
                        <a:rPr lang="ru-RU" sz="2000" dirty="0">
                          <a:latin typeface="Times New Roman" pitchFamily="18" charset="0"/>
                          <a:cs typeface="Times New Roman" pitchFamily="18" charset="0"/>
                        </a:rPr>
                        <a:t>5 871,5</a:t>
                      </a:r>
                    </a:p>
                  </a:txBody>
                  <a:tcPr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r>
                        <a:rPr lang="ru-RU" sz="2000" dirty="0">
                          <a:latin typeface="Times New Roman" pitchFamily="18" charset="0"/>
                          <a:cs typeface="Times New Roman" pitchFamily="18" charset="0"/>
                        </a:rPr>
                        <a:t>92,4</a:t>
                      </a:r>
                    </a:p>
                  </a:txBody>
                  <a:tcPr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2477595831"/>
                  </a:ext>
                </a:extLst>
              </a:tr>
              <a:tr h="608794">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r>
                        <a:rPr lang="ru-RU" sz="1200" dirty="0">
                          <a:latin typeface="Times New Roman" pitchFamily="18" charset="0"/>
                          <a:cs typeface="Times New Roman" pitchFamily="18" charset="0"/>
                        </a:rPr>
                        <a:t>ДЕФИЦИТ</a:t>
                      </a:r>
                      <a:r>
                        <a:rPr lang="ru-RU" sz="1200" baseline="0" dirty="0">
                          <a:latin typeface="Times New Roman" pitchFamily="18" charset="0"/>
                          <a:cs typeface="Times New Roman" pitchFamily="18" charset="0"/>
                        </a:rPr>
                        <a:t> (-</a:t>
                      </a:r>
                      <a:r>
                        <a:rPr lang="ru-RU" sz="1200" dirty="0">
                          <a:latin typeface="Times New Roman" pitchFamily="18" charset="0"/>
                          <a:cs typeface="Times New Roman" pitchFamily="18" charset="0"/>
                        </a:rPr>
                        <a:t>) /ПРОФИЦИТ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r>
                        <a:rPr lang="ru-RU" sz="2000" dirty="0">
                          <a:latin typeface="Times New Roman" pitchFamily="18" charset="0"/>
                          <a:cs typeface="Times New Roman" pitchFamily="18" charset="0"/>
                        </a:rPr>
                        <a:t>- 319,5</a:t>
                      </a:r>
                    </a:p>
                  </a:txBody>
                  <a:tcPr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r>
                        <a:rPr lang="ru-RU" sz="2000" dirty="0">
                          <a:latin typeface="Times New Roman" pitchFamily="18" charset="0"/>
                          <a:cs typeface="Times New Roman" pitchFamily="18" charset="0"/>
                        </a:rPr>
                        <a:t>100,9</a:t>
                      </a:r>
                    </a:p>
                  </a:txBody>
                  <a:tcPr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endParaRPr lang="ru-RU" sz="2000" dirty="0">
                        <a:latin typeface="Times New Roman" pitchFamily="18" charset="0"/>
                        <a:cs typeface="Times New Roman" pitchFamily="18" charset="0"/>
                      </a:endParaRPr>
                    </a:p>
                  </a:txBody>
                  <a:tcPr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r>
                        <a:rPr lang="ru-RU" sz="2000" dirty="0">
                          <a:latin typeface="Times New Roman" pitchFamily="18" charset="0"/>
                          <a:cs typeface="Times New Roman" pitchFamily="18" charset="0"/>
                        </a:rPr>
                        <a:t>-279,4</a:t>
                      </a:r>
                    </a:p>
                  </a:txBody>
                  <a:tcPr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r>
                        <a:rPr lang="ru-RU" sz="2000" dirty="0">
                          <a:latin typeface="Times New Roman" pitchFamily="18" charset="0"/>
                          <a:cs typeface="Times New Roman" pitchFamily="18" charset="0"/>
                        </a:rPr>
                        <a:t>169,8</a:t>
                      </a:r>
                    </a:p>
                  </a:txBody>
                  <a:tcPr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endParaRPr lang="ru-RU" sz="2000" dirty="0">
                        <a:latin typeface="Times New Roman" pitchFamily="18" charset="0"/>
                        <a:cs typeface="Times New Roman" pitchFamily="18" charset="0"/>
                      </a:endParaRPr>
                    </a:p>
                  </a:txBody>
                  <a:tcPr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4264219961"/>
                  </a:ext>
                </a:extLst>
              </a:tr>
              <a:tr h="1278462">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r>
                        <a:rPr lang="ru-RU" sz="1200" dirty="0">
                          <a:latin typeface="Times New Roman" pitchFamily="18" charset="0"/>
                          <a:cs typeface="Times New Roman" pitchFamily="18" charset="0"/>
                        </a:rPr>
                        <a:t>Муниципальный долг на 1 января</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endParaRPr lang="ru-RU" sz="2000" dirty="0">
                        <a:latin typeface="Times New Roman" pitchFamily="18" charset="0"/>
                        <a:cs typeface="Times New Roman" pitchFamily="18" charset="0"/>
                      </a:endParaRPr>
                    </a:p>
                  </a:txBody>
                  <a:tcPr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r>
                        <a:rPr lang="ru-RU" sz="2000" dirty="0">
                          <a:latin typeface="Times New Roman" pitchFamily="18" charset="0"/>
                          <a:cs typeface="Times New Roman" pitchFamily="18" charset="0"/>
                        </a:rPr>
                        <a:t>109,4</a:t>
                      </a:r>
                    </a:p>
                  </a:txBody>
                  <a:tcPr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endParaRPr lang="ru-RU" sz="2000" dirty="0">
                        <a:latin typeface="Times New Roman" pitchFamily="18" charset="0"/>
                        <a:cs typeface="Times New Roman" pitchFamily="18" charset="0"/>
                      </a:endParaRPr>
                    </a:p>
                  </a:txBody>
                  <a:tcPr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endParaRPr lang="ru-RU" sz="2000" dirty="0">
                        <a:latin typeface="Times New Roman" pitchFamily="18" charset="0"/>
                        <a:cs typeface="Times New Roman" pitchFamily="18" charset="0"/>
                      </a:endParaRPr>
                    </a:p>
                  </a:txBody>
                  <a:tcPr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r>
                        <a:rPr lang="ru-RU" sz="2000" dirty="0">
                          <a:latin typeface="Times New Roman" pitchFamily="18" charset="0"/>
                          <a:cs typeface="Times New Roman" pitchFamily="18" charset="0"/>
                        </a:rPr>
                        <a:t>163,3</a:t>
                      </a:r>
                    </a:p>
                  </a:txBody>
                  <a:tcPr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endParaRPr lang="ru-RU" sz="2000" dirty="0">
                        <a:latin typeface="Times New Roman" pitchFamily="18" charset="0"/>
                        <a:cs typeface="Times New Roman" pitchFamily="18" charset="0"/>
                      </a:endParaRPr>
                    </a:p>
                  </a:txBody>
                  <a:tcPr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589723464"/>
                  </a:ext>
                </a:extLst>
              </a:tr>
            </a:tbl>
          </a:graphicData>
        </a:graphic>
      </p:graphicFrame>
    </p:spTree>
    <p:extLst>
      <p:ext uri="{BB962C8B-B14F-4D97-AF65-F5344CB8AC3E}">
        <p14:creationId xmlns:p14="http://schemas.microsoft.com/office/powerpoint/2010/main" val="16660918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454C2DF2-5FD9-AB65-E606-0831731F7175}"/>
              </a:ext>
            </a:extLst>
          </p:cNvPr>
          <p:cNvGraphicFramePr>
            <a:graphicFrameLocks noGrp="1"/>
          </p:cNvGraphicFramePr>
          <p:nvPr>
            <p:extLst>
              <p:ext uri="{D42A27DB-BD31-4B8C-83A1-F6EECF244321}">
                <p14:modId xmlns:p14="http://schemas.microsoft.com/office/powerpoint/2010/main" val="3215974805"/>
              </p:ext>
            </p:extLst>
          </p:nvPr>
        </p:nvGraphicFramePr>
        <p:xfrm>
          <a:off x="151002" y="503340"/>
          <a:ext cx="11786531" cy="6118906"/>
        </p:xfrm>
        <a:graphic>
          <a:graphicData uri="http://schemas.openxmlformats.org/drawingml/2006/table">
            <a:tbl>
              <a:tblPr/>
              <a:tblGrid>
                <a:gridCol w="264895">
                  <a:extLst>
                    <a:ext uri="{9D8B030D-6E8A-4147-A177-3AD203B41FA5}">
                      <a16:colId xmlns:a16="http://schemas.microsoft.com/office/drawing/2014/main" val="20000"/>
                    </a:ext>
                  </a:extLst>
                </a:gridCol>
                <a:gridCol w="1468059">
                  <a:extLst>
                    <a:ext uri="{9D8B030D-6E8A-4147-A177-3AD203B41FA5}">
                      <a16:colId xmlns:a16="http://schemas.microsoft.com/office/drawing/2014/main" val="20001"/>
                    </a:ext>
                  </a:extLst>
                </a:gridCol>
                <a:gridCol w="825784">
                  <a:extLst>
                    <a:ext uri="{9D8B030D-6E8A-4147-A177-3AD203B41FA5}">
                      <a16:colId xmlns:a16="http://schemas.microsoft.com/office/drawing/2014/main" val="20002"/>
                    </a:ext>
                  </a:extLst>
                </a:gridCol>
                <a:gridCol w="2595315">
                  <a:extLst>
                    <a:ext uri="{9D8B030D-6E8A-4147-A177-3AD203B41FA5}">
                      <a16:colId xmlns:a16="http://schemas.microsoft.com/office/drawing/2014/main" val="20003"/>
                    </a:ext>
                  </a:extLst>
                </a:gridCol>
                <a:gridCol w="2857470">
                  <a:extLst>
                    <a:ext uri="{9D8B030D-6E8A-4147-A177-3AD203B41FA5}">
                      <a16:colId xmlns:a16="http://schemas.microsoft.com/office/drawing/2014/main" val="20004"/>
                    </a:ext>
                  </a:extLst>
                </a:gridCol>
                <a:gridCol w="943752">
                  <a:extLst>
                    <a:ext uri="{9D8B030D-6E8A-4147-A177-3AD203B41FA5}">
                      <a16:colId xmlns:a16="http://schemas.microsoft.com/office/drawing/2014/main" val="20005"/>
                    </a:ext>
                  </a:extLst>
                </a:gridCol>
                <a:gridCol w="943752">
                  <a:extLst>
                    <a:ext uri="{9D8B030D-6E8A-4147-A177-3AD203B41FA5}">
                      <a16:colId xmlns:a16="http://schemas.microsoft.com/office/drawing/2014/main" val="20006"/>
                    </a:ext>
                  </a:extLst>
                </a:gridCol>
                <a:gridCol w="943752">
                  <a:extLst>
                    <a:ext uri="{9D8B030D-6E8A-4147-A177-3AD203B41FA5}">
                      <a16:colId xmlns:a16="http://schemas.microsoft.com/office/drawing/2014/main" val="20007"/>
                    </a:ext>
                  </a:extLst>
                </a:gridCol>
                <a:gridCol w="943752">
                  <a:extLst>
                    <a:ext uri="{9D8B030D-6E8A-4147-A177-3AD203B41FA5}">
                      <a16:colId xmlns:a16="http://schemas.microsoft.com/office/drawing/2014/main" val="20008"/>
                    </a:ext>
                  </a:extLst>
                </a:gridCol>
              </a:tblGrid>
              <a:tr h="612823">
                <a:tc>
                  <a:txBody>
                    <a:bodyPr/>
                    <a:lstStyle/>
                    <a:p>
                      <a:pPr algn="ctr" fontAlgn="ctr"/>
                      <a:r>
                        <a:rPr lang="ru-RU" sz="1000" b="0" i="0" u="none" strike="noStrike" dirty="0">
                          <a:solidFill>
                            <a:srgbClr val="000000"/>
                          </a:solidFill>
                          <a:latin typeface="Times New Roman"/>
                        </a:rPr>
                        <a:t>№</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ru-RU" sz="1000" b="0" i="0" u="none" strike="noStrike" dirty="0">
                          <a:solidFill>
                            <a:srgbClr val="000000"/>
                          </a:solidFill>
                          <a:latin typeface="Times New Roman"/>
                        </a:rPr>
                        <a:t>Наименование целевой группы</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ru-RU" sz="1000" b="0" i="0" u="none" strike="noStrike">
                          <a:solidFill>
                            <a:srgbClr val="000000"/>
                          </a:solidFill>
                          <a:latin typeface="Times New Roman"/>
                        </a:rPr>
                        <a:t>Численность целевой группы</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ru-RU" sz="1000" b="0" i="0" u="none" strike="noStrike" dirty="0">
                          <a:solidFill>
                            <a:srgbClr val="000000"/>
                          </a:solidFill>
                          <a:latin typeface="Times New Roman"/>
                        </a:rPr>
                        <a:t>Наименование мер социальной поддержки</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ru-RU" sz="1000" b="0" i="0" u="none" strike="noStrike" dirty="0">
                          <a:solidFill>
                            <a:srgbClr val="000000"/>
                          </a:solidFill>
                          <a:latin typeface="Times New Roman"/>
                        </a:rPr>
                        <a:t>НПА</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ru-RU" sz="1000" b="0" i="0" u="none" strike="noStrike" dirty="0">
                          <a:solidFill>
                            <a:srgbClr val="000000"/>
                          </a:solidFill>
                          <a:latin typeface="Times New Roman"/>
                        </a:rPr>
                        <a:t>Размер выплат на 1 получателя (руб.)</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ru-RU" sz="1000" b="0" i="0" u="none" strike="noStrike" dirty="0">
                          <a:solidFill>
                            <a:srgbClr val="000000"/>
                          </a:solidFill>
                          <a:latin typeface="Times New Roman"/>
                        </a:rPr>
                        <a:t>Плановые значения на 2024 год ( тыс. рублей)</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ru-RU" sz="1000" b="0" i="0" u="none" strike="noStrike" dirty="0">
                          <a:solidFill>
                            <a:srgbClr val="000000"/>
                          </a:solidFill>
                          <a:latin typeface="Times New Roman"/>
                        </a:rPr>
                        <a:t>Фактические значения 2024 год ( тыс. рублей)</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ru-RU" sz="1000" b="0" i="0" u="none" strike="noStrike">
                          <a:solidFill>
                            <a:srgbClr val="000000"/>
                          </a:solidFill>
                          <a:latin typeface="Times New Roman"/>
                        </a:rPr>
                        <a:t>% исполнения плановых назначений</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0"/>
                  </a:ext>
                </a:extLst>
              </a:tr>
              <a:tr h="225516">
                <a:tc>
                  <a:txBody>
                    <a:bodyPr/>
                    <a:lstStyle/>
                    <a:p>
                      <a:pPr algn="ctr" fontAlgn="ctr"/>
                      <a:r>
                        <a:rPr lang="ru-RU" sz="1000" b="0" i="0" u="none" strike="noStrike">
                          <a:solidFill>
                            <a:srgbClr val="000000"/>
                          </a:solidFill>
                          <a:latin typeface="Times New Roman"/>
                        </a:rPr>
                        <a:t>1</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ru-RU" sz="1000" b="0" i="0" u="none" strike="noStrike">
                          <a:solidFill>
                            <a:srgbClr val="000000"/>
                          </a:solidFill>
                          <a:latin typeface="Times New Roman"/>
                        </a:rPr>
                        <a:t>2</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ru-RU" sz="1000" b="0" i="0" u="none" strike="noStrike">
                          <a:solidFill>
                            <a:srgbClr val="000000"/>
                          </a:solidFill>
                          <a:latin typeface="Times New Roman"/>
                        </a:rPr>
                        <a:t>3</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ru-RU" sz="1000" b="0" i="0" u="none" strike="noStrike">
                          <a:solidFill>
                            <a:srgbClr val="000000"/>
                          </a:solidFill>
                          <a:latin typeface="Times New Roman"/>
                        </a:rPr>
                        <a:t>4</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ru-RU" sz="1000" b="0" i="0" u="none" strike="noStrike" dirty="0">
                          <a:solidFill>
                            <a:srgbClr val="000000"/>
                          </a:solidFill>
                          <a:latin typeface="Times New Roman"/>
                        </a:rPr>
                        <a:t>5</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ru-RU" sz="1000" b="0" i="0" u="none" strike="noStrike" dirty="0">
                          <a:solidFill>
                            <a:srgbClr val="000000"/>
                          </a:solidFill>
                          <a:latin typeface="Times New Roman"/>
                        </a:rPr>
                        <a:t>6</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ru-RU" sz="1000" b="0" i="0" u="none" strike="noStrike" dirty="0">
                          <a:solidFill>
                            <a:srgbClr val="000000"/>
                          </a:solidFill>
                          <a:latin typeface="Times New Roman"/>
                        </a:rPr>
                        <a:t>7</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ru-RU" sz="1000" b="0" i="0" u="none" strike="noStrike">
                          <a:solidFill>
                            <a:srgbClr val="000000"/>
                          </a:solidFill>
                          <a:latin typeface="Times New Roman"/>
                        </a:rPr>
                        <a:t>8</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ru-RU" sz="1000" b="0" i="0" u="none" strike="noStrike" dirty="0">
                          <a:solidFill>
                            <a:srgbClr val="000000"/>
                          </a:solidFill>
                          <a:latin typeface="Times New Roman"/>
                        </a:rPr>
                        <a:t>9</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1"/>
                  </a:ext>
                </a:extLst>
              </a:tr>
              <a:tr h="141041">
                <a:tc gridSpan="9">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a:solidFill>
                            <a:srgbClr val="000000"/>
                          </a:solidFill>
                          <a:latin typeface="Times New Roman"/>
                        </a:rPr>
                        <a:t>Муниципальная программа</a:t>
                      </a:r>
                      <a:r>
                        <a:rPr lang="ru-RU" sz="900" b="0" i="0" u="none" strike="noStrike" baseline="0" dirty="0">
                          <a:solidFill>
                            <a:srgbClr val="000000"/>
                          </a:solidFill>
                          <a:latin typeface="Times New Roman"/>
                        </a:rPr>
                        <a:t> «Здравоохранение»</a:t>
                      </a:r>
                      <a:endParaRPr lang="ru-RU" sz="900" b="0" i="0" u="none" strike="noStrike" dirty="0">
                        <a:solidFill>
                          <a:srgbClr val="000000"/>
                        </a:solidFill>
                        <a:latin typeface="Times New Roman"/>
                      </a:endParaRP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pPr algn="ctr" fontAlgn="ctr"/>
                      <a:endParaRPr lang="ru-RU" sz="1000" b="0" i="0" u="none" strike="noStrike" dirty="0">
                        <a:solidFill>
                          <a:srgbClr val="000000"/>
                        </a:solidFill>
                        <a:latin typeface="Times New Roman"/>
                      </a:endParaRP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pPr algn="ctr" fontAlgn="ctr"/>
                      <a:endParaRPr lang="ru-RU" sz="1000" b="0" i="0" u="none" strike="noStrike" dirty="0">
                        <a:solidFill>
                          <a:srgbClr val="000000"/>
                        </a:solidFill>
                        <a:latin typeface="Times New Roman"/>
                      </a:endParaRPr>
                    </a:p>
                  </a:txBody>
                  <a:tcPr marL="4078" marR="4078" marT="4078" marB="0" anchor="ctr">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EAF1DD"/>
                    </a:solidFill>
                  </a:tcPr>
                </a:tc>
                <a:tc hMerge="1">
                  <a:txBody>
                    <a:bodyPr/>
                    <a:lstStyle/>
                    <a:p>
                      <a:pPr algn="ctr" fontAlgn="ctr"/>
                      <a:endParaRPr lang="ru-RU" sz="1000" b="0" i="0" u="none" strike="noStrike" dirty="0">
                        <a:solidFill>
                          <a:srgbClr val="000000"/>
                        </a:solidFill>
                        <a:latin typeface="Times New Roman"/>
                      </a:endParaRP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ru-RU" sz="900" b="0" i="0" u="none" strike="noStrike" dirty="0">
                        <a:solidFill>
                          <a:schemeClr val="tx1"/>
                        </a:solidFill>
                        <a:latin typeface="+mn-lt"/>
                      </a:endParaRPr>
                    </a:p>
                  </a:txBody>
                  <a:tcPr marL="4078" marR="4078" marT="4078" marB="0" anchor="ctr">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EAF1DD"/>
                    </a:solidFill>
                  </a:tcPr>
                </a:tc>
                <a:tc hMerge="1">
                  <a:txBody>
                    <a:bodyPr/>
                    <a:lstStyle/>
                    <a:p>
                      <a:pPr algn="ctr" fontAlgn="ctr"/>
                      <a:endParaRPr lang="ru-RU" sz="1000" b="0" i="0" u="none" strike="noStrike" dirty="0">
                        <a:solidFill>
                          <a:srgbClr val="000000"/>
                        </a:solidFill>
                        <a:latin typeface="Times New Roman"/>
                      </a:endParaRPr>
                    </a:p>
                  </a:txBody>
                  <a:tcPr marL="4078" marR="4078" marT="4078"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pPr algn="ctr" fontAlgn="ctr"/>
                      <a:endParaRPr lang="ru-RU" sz="1000" b="0" i="0" u="none" strike="noStrike" dirty="0">
                        <a:solidFill>
                          <a:srgbClr val="000000"/>
                        </a:solidFill>
                        <a:latin typeface="Times New Roman"/>
                      </a:endParaRPr>
                    </a:p>
                  </a:txBody>
                  <a:tcPr marL="4078" marR="4078" marT="4078"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pPr algn="ctr" fontAlgn="ctr"/>
                      <a:endParaRPr lang="ru-RU" sz="1000" b="0" i="0" u="none" strike="noStrike" dirty="0">
                        <a:solidFill>
                          <a:srgbClr val="000000"/>
                        </a:solidFill>
                        <a:latin typeface="Times New Roman"/>
                      </a:endParaRP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pPr algn="ctr" fontAlgn="ctr"/>
                      <a:endParaRPr lang="ru-RU" sz="1000" b="0" i="0" u="none" strike="noStrike" dirty="0">
                        <a:solidFill>
                          <a:srgbClr val="000000"/>
                        </a:solidFill>
                        <a:latin typeface="Times New Roman"/>
                      </a:endParaRPr>
                    </a:p>
                  </a:txBody>
                  <a:tcPr marL="4078" marR="4078" marT="4078" marB="0" anchor="ctr">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4"/>
                  </a:ext>
                </a:extLst>
              </a:tr>
              <a:tr h="151862">
                <a:tc gridSpan="9">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900" b="0" i="0" kern="1200" baseline="0" dirty="0">
                          <a:solidFill>
                            <a:schemeClr val="bg1"/>
                          </a:solidFill>
                          <a:latin typeface="Times New Roman" pitchFamily="18" charset="0"/>
                          <a:ea typeface="+mn-ea"/>
                          <a:cs typeface="Times New Roman" pitchFamily="18" charset="0"/>
                        </a:rPr>
                        <a:t>Развитие</a:t>
                      </a:r>
                      <a:r>
                        <a:rPr lang="ru-RU" sz="900" b="0" i="0" kern="1200" dirty="0">
                          <a:solidFill>
                            <a:schemeClr val="bg1"/>
                          </a:solidFill>
                          <a:latin typeface="Times New Roman" pitchFamily="18" charset="0"/>
                          <a:ea typeface="+mn-ea"/>
                          <a:cs typeface="Times New Roman" pitchFamily="18" charset="0"/>
                        </a:rPr>
                        <a:t> мер социальной поддержки медицинских работников</a:t>
                      </a:r>
                      <a:endParaRPr lang="ru-RU" sz="900" b="0" i="0" u="none" strike="noStrike" dirty="0">
                        <a:solidFill>
                          <a:schemeClr val="bg1"/>
                        </a:solidFill>
                        <a:latin typeface="Times New Roman" pitchFamily="18" charset="0"/>
                        <a:cs typeface="Times New Roman" pitchFamily="18" charset="0"/>
                      </a:endParaRP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ru-RU" sz="1000" b="0" i="0" u="none" strike="noStrike" dirty="0">
                        <a:solidFill>
                          <a:srgbClr val="000000"/>
                        </a:solidFill>
                        <a:latin typeface="+mn-lt"/>
                      </a:endParaRP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pPr algn="ctr" fontAlgn="ctr"/>
                      <a:endParaRPr lang="ru-RU" sz="1000" b="0" i="0" u="none" strike="noStrike" dirty="0">
                        <a:solidFill>
                          <a:schemeClr val="tx1"/>
                        </a:solidFill>
                        <a:latin typeface="Times New Roman"/>
                      </a:endParaRPr>
                    </a:p>
                  </a:txBody>
                  <a:tcPr marL="4078" marR="4078" marT="4078"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ru-RU" sz="1000" b="0" i="0" u="none" strike="noStrike" dirty="0">
                        <a:solidFill>
                          <a:srgbClr val="000000"/>
                        </a:solidFill>
                        <a:latin typeface="+mn-lt"/>
                      </a:endParaRP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ru-RU" sz="900" b="0" i="0" u="none" strike="noStrike" dirty="0">
                        <a:solidFill>
                          <a:srgbClr val="000000"/>
                        </a:solidFill>
                        <a:latin typeface="+mn-lt"/>
                      </a:endParaRPr>
                    </a:p>
                  </a:txBody>
                  <a:tcPr marL="4078" marR="4078" marT="4078"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ru-RU" sz="1000" b="0" i="0" u="none" strike="noStrike" dirty="0">
                        <a:solidFill>
                          <a:srgbClr val="000000"/>
                        </a:solidFill>
                        <a:latin typeface="+mn-lt"/>
                      </a:endParaRPr>
                    </a:p>
                  </a:txBody>
                  <a:tcPr marL="4078" marR="4078" marT="4078"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pPr algn="ctr" fontAlgn="ctr"/>
                      <a:endParaRPr lang="ru-RU" sz="1000" b="0" i="0" u="none" strike="noStrike" dirty="0">
                        <a:solidFill>
                          <a:srgbClr val="000000"/>
                        </a:solidFill>
                        <a:latin typeface="Times New Roman"/>
                      </a:endParaRPr>
                    </a:p>
                  </a:txBody>
                  <a:tcPr marL="4078" marR="4078" marT="4078"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pPr algn="ctr" fontAlgn="ctr"/>
                      <a:endParaRPr lang="ru-RU" sz="1000" b="0" i="0" u="none" strike="noStrike" dirty="0">
                        <a:solidFill>
                          <a:srgbClr val="000000"/>
                        </a:solidFill>
                        <a:latin typeface="Times New Roman"/>
                      </a:endParaRP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pPr algn="ctr" fontAlgn="ctr"/>
                      <a:endParaRPr lang="ru-RU" sz="1000" b="0" i="0" u="none" strike="noStrike" dirty="0">
                        <a:solidFill>
                          <a:srgbClr val="000000"/>
                        </a:solidFill>
                        <a:latin typeface="Times New Roman"/>
                      </a:endParaRPr>
                    </a:p>
                  </a:txBody>
                  <a:tcPr marL="4078" marR="4078" marT="4078"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5"/>
                  </a:ext>
                </a:extLst>
              </a:tr>
              <a:tr h="1510730">
                <a:tc>
                  <a:txBody>
                    <a:bodyPr/>
                    <a:lstStyle/>
                    <a:p>
                      <a:pPr algn="ctr" fontAlgn="ctr"/>
                      <a:r>
                        <a:rPr lang="ru-RU" sz="900" b="0" i="0" u="none" strike="noStrike" dirty="0">
                          <a:solidFill>
                            <a:srgbClr val="000000"/>
                          </a:solidFill>
                          <a:latin typeface="Times New Roman" panose="02020603050405020304" pitchFamily="18" charset="0"/>
                          <a:cs typeface="Times New Roman" panose="02020603050405020304" pitchFamily="18" charset="0"/>
                        </a:rPr>
                        <a:t>4</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a:solidFill>
                            <a:srgbClr val="000000"/>
                          </a:solidFill>
                          <a:latin typeface="Times New Roman" panose="02020603050405020304" pitchFamily="18" charset="0"/>
                          <a:cs typeface="Times New Roman" panose="02020603050405020304" pitchFamily="18" charset="0"/>
                        </a:rPr>
                        <a:t>Врачи государственных учреждений здравоохранения Московской области, расположенных на территории Рузского городского округа</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ru-RU" sz="900" b="0" i="0" u="none" strike="noStrike" dirty="0">
                          <a:solidFill>
                            <a:schemeClr val="bg1"/>
                          </a:solidFill>
                          <a:latin typeface="Times New Roman" panose="02020603050405020304" pitchFamily="18" charset="0"/>
                          <a:cs typeface="Times New Roman" panose="02020603050405020304" pitchFamily="18" charset="0"/>
                        </a:rPr>
                        <a:t>3 человека</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a:solidFill>
                            <a:srgbClr val="000000"/>
                          </a:solidFill>
                          <a:latin typeface="Times New Roman" panose="02020603050405020304" pitchFamily="18" charset="0"/>
                          <a:cs typeface="Times New Roman" panose="02020603050405020304" pitchFamily="18" charset="0"/>
                        </a:rPr>
                        <a:t>Выплата ежемесячной денежной компенсации врачам государственных учреждений здравоохранения Московской области, расположенных на территории Рузского городского округа за наем (поднаем) жилых помещений</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a:solidFill>
                            <a:srgbClr val="000000"/>
                          </a:solidFill>
                          <a:latin typeface="Times New Roman" panose="02020603050405020304" pitchFamily="18" charset="0"/>
                          <a:cs typeface="Times New Roman" panose="02020603050405020304" pitchFamily="18" charset="0"/>
                        </a:rPr>
                        <a:t>Решение Совета депутатов Рузского городского округа № 223/21 от 25.04.2018 года «О ежемесячной денежной компенсации за наем (поднаем) жилых помещений врачам государственных учреждений здравоохранения Московской области, расположенных на территории Рузского городского округа Московской области»,  Постановление администрации Рузского городского округа от 5.03.2018 №709 " Об утверждении Порядка ежемесячной денежной компенсации врачам ГУЗ МО, расположенных на территории РГО за наем жилых помещений"</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a:solidFill>
                            <a:srgbClr val="000000"/>
                          </a:solidFill>
                          <a:latin typeface="Times New Roman" panose="02020603050405020304" pitchFamily="18" charset="0"/>
                          <a:cs typeface="Times New Roman" panose="02020603050405020304" pitchFamily="18" charset="0"/>
                        </a:rPr>
                        <a:t>15 000.00 за месяц</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n-US" sz="900" b="0" i="0" u="none" strike="noStrike" dirty="0">
                          <a:solidFill>
                            <a:srgbClr val="000000"/>
                          </a:solidFill>
                          <a:latin typeface="Times New Roman" panose="02020603050405020304" pitchFamily="18" charset="0"/>
                          <a:cs typeface="Times New Roman" panose="02020603050405020304" pitchFamily="18" charset="0"/>
                        </a:rPr>
                        <a:t>547,3</a:t>
                      </a:r>
                      <a:endParaRPr lang="ru-RU" sz="900" b="0" i="0" u="none" strike="noStrike" dirty="0">
                        <a:solidFill>
                          <a:srgbClr val="000000"/>
                        </a:solidFill>
                        <a:latin typeface="Times New Roman" panose="02020603050405020304" pitchFamily="18" charset="0"/>
                        <a:cs typeface="Times New Roman" panose="02020603050405020304" pitchFamily="18" charset="0"/>
                      </a:endParaRP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n-US" sz="900" b="0" i="0" u="none" strike="noStrike" dirty="0">
                          <a:solidFill>
                            <a:srgbClr val="000000"/>
                          </a:solidFill>
                          <a:latin typeface="Times New Roman" panose="02020603050405020304" pitchFamily="18" charset="0"/>
                          <a:cs typeface="Times New Roman" panose="02020603050405020304" pitchFamily="18" charset="0"/>
                        </a:rPr>
                        <a:t>547,3</a:t>
                      </a:r>
                      <a:endParaRPr lang="ru-RU" sz="900" b="0" i="0" u="none" strike="noStrike" dirty="0">
                        <a:solidFill>
                          <a:srgbClr val="000000"/>
                        </a:solidFill>
                        <a:latin typeface="Times New Roman" panose="02020603050405020304" pitchFamily="18" charset="0"/>
                        <a:cs typeface="Times New Roman" panose="02020603050405020304" pitchFamily="18" charset="0"/>
                      </a:endParaRP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n-US" sz="900" b="0" i="0" u="none" strike="noStrike" dirty="0">
                          <a:solidFill>
                            <a:srgbClr val="000000"/>
                          </a:solidFill>
                          <a:latin typeface="Times New Roman" panose="02020603050405020304" pitchFamily="18" charset="0"/>
                          <a:cs typeface="Times New Roman" panose="02020603050405020304" pitchFamily="18" charset="0"/>
                        </a:rPr>
                        <a:t>100</a:t>
                      </a:r>
                      <a:endParaRPr lang="ru-RU" sz="900" b="0" i="0" u="none" strike="noStrike" dirty="0">
                        <a:solidFill>
                          <a:srgbClr val="000000"/>
                        </a:solidFill>
                        <a:latin typeface="Times New Roman" panose="02020603050405020304" pitchFamily="18" charset="0"/>
                        <a:cs typeface="Times New Roman" panose="02020603050405020304" pitchFamily="18" charset="0"/>
                      </a:endParaRP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4172363875"/>
                  </a:ext>
                </a:extLst>
              </a:tr>
              <a:tr h="147918">
                <a:tc gridSpan="9">
                  <a:txBody>
                    <a:bodyPr/>
                    <a:lstStyle/>
                    <a:p>
                      <a:pPr algn="ctr" fontAlgn="ctr"/>
                      <a:r>
                        <a:rPr lang="ru-RU" sz="900" b="0" i="0" u="none" strike="noStrike" dirty="0">
                          <a:solidFill>
                            <a:schemeClr val="bg1"/>
                          </a:solidFill>
                          <a:latin typeface="Times New Roman"/>
                        </a:rPr>
                        <a:t>Муниципальная программа «Жилище»</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ru-RU" sz="900" b="0" i="0" u="none" strike="noStrike" dirty="0">
                        <a:solidFill>
                          <a:srgbClr val="000000"/>
                        </a:solidFill>
                        <a:latin typeface="+mn-lt"/>
                      </a:endParaRP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pPr algn="ctr" fontAlgn="ctr"/>
                      <a:endParaRPr lang="ru-RU" sz="900" b="0" i="0" u="none" strike="noStrike" dirty="0">
                        <a:solidFill>
                          <a:schemeClr val="tx1"/>
                        </a:solidFill>
                        <a:latin typeface="Times New Roman"/>
                      </a:endParaRPr>
                    </a:p>
                  </a:txBody>
                  <a:tcPr marL="4078" marR="4078" marT="4078"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ru-RU" sz="900" b="0" i="0" u="none" strike="noStrike" dirty="0">
                        <a:solidFill>
                          <a:srgbClr val="000000"/>
                        </a:solidFill>
                        <a:latin typeface="+mn-lt"/>
                      </a:endParaRP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ru-RU" sz="900" b="0" i="0" u="none" strike="noStrike" dirty="0">
                        <a:solidFill>
                          <a:srgbClr val="000000"/>
                        </a:solidFill>
                        <a:latin typeface="+mn-lt"/>
                      </a:endParaRPr>
                    </a:p>
                  </a:txBody>
                  <a:tcPr marL="4078" marR="4078" marT="4078"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ru-RU" sz="900" b="0" i="0" u="none" strike="noStrike" dirty="0">
                        <a:solidFill>
                          <a:srgbClr val="000000"/>
                        </a:solidFill>
                        <a:latin typeface="+mn-lt"/>
                      </a:endParaRPr>
                    </a:p>
                  </a:txBody>
                  <a:tcPr marL="4078" marR="4078" marT="4078"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pPr algn="ctr" fontAlgn="ctr"/>
                      <a:endParaRPr lang="ru-RU" sz="900" b="0" i="0" u="none" strike="noStrike" dirty="0">
                        <a:solidFill>
                          <a:srgbClr val="000000"/>
                        </a:solidFill>
                        <a:latin typeface="Times New Roman"/>
                      </a:endParaRPr>
                    </a:p>
                  </a:txBody>
                  <a:tcPr marL="4078" marR="4078" marT="4078"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pPr algn="ctr" fontAlgn="ctr"/>
                      <a:endParaRPr lang="ru-RU" sz="900" b="0" i="0" u="none" strike="noStrike" dirty="0">
                        <a:solidFill>
                          <a:srgbClr val="000000"/>
                        </a:solidFill>
                        <a:latin typeface="Times New Roman"/>
                      </a:endParaRP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pPr algn="ctr" fontAlgn="ctr"/>
                      <a:endParaRPr lang="ru-RU" sz="900" b="0" i="0" u="none" strike="noStrike" dirty="0">
                        <a:solidFill>
                          <a:srgbClr val="000000"/>
                        </a:solidFill>
                        <a:latin typeface="Times New Roman"/>
                      </a:endParaRPr>
                    </a:p>
                  </a:txBody>
                  <a:tcPr marL="4078" marR="4078" marT="4078"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637411658"/>
                  </a:ext>
                </a:extLst>
              </a:tr>
              <a:tr h="147918">
                <a:tc gridSpan="9">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900" b="0" i="0" kern="1200" baseline="0" dirty="0">
                          <a:solidFill>
                            <a:schemeClr val="bg1"/>
                          </a:solidFill>
                          <a:latin typeface="Times New Roman" pitchFamily="18" charset="0"/>
                          <a:ea typeface="+mn-ea"/>
                          <a:cs typeface="Times New Roman" pitchFamily="18" charset="0"/>
                        </a:rPr>
                        <a:t>Оказание государственной поддержки молодым семьям в виде социальных выплат на приобретение жилого помещения или создание объекта индивидуального жилищного строительства</a:t>
                      </a:r>
                      <a:endParaRPr lang="ru-RU" sz="900" b="0" i="0" u="none" strike="noStrike" baseline="0" dirty="0">
                        <a:solidFill>
                          <a:schemeClr val="bg1"/>
                        </a:solidFill>
                        <a:latin typeface="Times New Roman" pitchFamily="18" charset="0"/>
                        <a:cs typeface="Times New Roman" pitchFamily="18" charset="0"/>
                      </a:endParaRP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ru-RU" sz="900" b="0" i="0" u="none" strike="noStrike" dirty="0">
                        <a:solidFill>
                          <a:srgbClr val="000000"/>
                        </a:solidFill>
                        <a:latin typeface="+mn-lt"/>
                      </a:endParaRP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pPr algn="ctr" fontAlgn="ctr"/>
                      <a:endParaRPr lang="ru-RU" sz="900" b="0" i="0" u="none" strike="noStrike" dirty="0">
                        <a:solidFill>
                          <a:schemeClr val="tx1"/>
                        </a:solidFill>
                        <a:latin typeface="Times New Roman"/>
                      </a:endParaRPr>
                    </a:p>
                  </a:txBody>
                  <a:tcPr marL="4078" marR="4078" marT="4078"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ru-RU" sz="900" b="0" i="0" u="none" strike="noStrike" dirty="0">
                        <a:solidFill>
                          <a:srgbClr val="000000"/>
                        </a:solidFill>
                        <a:latin typeface="+mn-lt"/>
                      </a:endParaRP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ru-RU" sz="900" b="0" i="0" u="none" strike="noStrike" dirty="0">
                        <a:solidFill>
                          <a:srgbClr val="000000"/>
                        </a:solidFill>
                        <a:latin typeface="+mn-lt"/>
                      </a:endParaRPr>
                    </a:p>
                  </a:txBody>
                  <a:tcPr marL="4078" marR="4078" marT="4078"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ru-RU" sz="900" b="0" i="0" u="none" strike="noStrike" dirty="0">
                        <a:solidFill>
                          <a:srgbClr val="000000"/>
                        </a:solidFill>
                        <a:latin typeface="+mn-lt"/>
                      </a:endParaRPr>
                    </a:p>
                  </a:txBody>
                  <a:tcPr marL="4078" marR="4078" marT="4078"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pPr algn="ctr" fontAlgn="ctr"/>
                      <a:endParaRPr lang="ru-RU" sz="900" b="0" i="0" u="none" strike="noStrike" dirty="0">
                        <a:solidFill>
                          <a:srgbClr val="000000"/>
                        </a:solidFill>
                        <a:latin typeface="Times New Roman"/>
                      </a:endParaRPr>
                    </a:p>
                  </a:txBody>
                  <a:tcPr marL="4078" marR="4078" marT="4078"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pPr algn="ctr" fontAlgn="ctr"/>
                      <a:endParaRPr lang="ru-RU" sz="900" b="0" i="0" u="none" strike="noStrike" dirty="0">
                        <a:solidFill>
                          <a:srgbClr val="000000"/>
                        </a:solidFill>
                        <a:latin typeface="Times New Roman"/>
                      </a:endParaRP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pPr algn="ctr" fontAlgn="ctr"/>
                      <a:endParaRPr lang="ru-RU" sz="900" b="0" i="0" u="none" strike="noStrike" dirty="0">
                        <a:solidFill>
                          <a:srgbClr val="000000"/>
                        </a:solidFill>
                        <a:latin typeface="Times New Roman"/>
                      </a:endParaRPr>
                    </a:p>
                  </a:txBody>
                  <a:tcPr marL="4078" marR="4078" marT="4078"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2915830385"/>
                  </a:ext>
                </a:extLst>
              </a:tr>
              <a:tr h="1510730">
                <a:tc>
                  <a:txBody>
                    <a:bodyPr/>
                    <a:lstStyle/>
                    <a:p>
                      <a:pPr algn="ctr" fontAlgn="ctr"/>
                      <a:r>
                        <a:rPr lang="ru-RU" sz="900" b="0" i="0" u="none" strike="noStrike" dirty="0">
                          <a:solidFill>
                            <a:srgbClr val="000000"/>
                          </a:solidFill>
                          <a:latin typeface="Times New Roman" panose="02020603050405020304" pitchFamily="18" charset="0"/>
                          <a:cs typeface="Times New Roman" panose="02020603050405020304" pitchFamily="18" charset="0"/>
                        </a:rPr>
                        <a:t>5</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a:solidFill>
                            <a:srgbClr val="000000"/>
                          </a:solidFill>
                          <a:latin typeface="Times New Roman" panose="02020603050405020304" pitchFamily="18" charset="0"/>
                          <a:cs typeface="Times New Roman" panose="02020603050405020304" pitchFamily="18" charset="0"/>
                        </a:rPr>
                        <a:t>Молодые семьи,   в которых  возраст каждого из супругов не превышает 35 лет</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n-US" sz="900" b="0" i="0" u="none" strike="noStrike" dirty="0">
                          <a:solidFill>
                            <a:schemeClr val="bg1"/>
                          </a:solidFill>
                          <a:latin typeface="Times New Roman" panose="02020603050405020304" pitchFamily="18" charset="0"/>
                          <a:cs typeface="Times New Roman" panose="02020603050405020304" pitchFamily="18" charset="0"/>
                        </a:rPr>
                        <a:t>6</a:t>
                      </a:r>
                      <a:r>
                        <a:rPr lang="ru-RU" sz="900" b="0" i="0" u="none" strike="noStrike" dirty="0">
                          <a:solidFill>
                            <a:schemeClr val="bg1"/>
                          </a:solidFill>
                          <a:latin typeface="Times New Roman" panose="02020603050405020304" pitchFamily="18" charset="0"/>
                          <a:cs typeface="Times New Roman" panose="02020603050405020304" pitchFamily="18" charset="0"/>
                        </a:rPr>
                        <a:t> семей</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a:solidFill>
                            <a:srgbClr val="000000"/>
                          </a:solidFill>
                          <a:latin typeface="Times New Roman" panose="02020603050405020304" pitchFamily="18" charset="0"/>
                          <a:cs typeface="Times New Roman" panose="02020603050405020304" pitchFamily="18" charset="0"/>
                        </a:rPr>
                        <a:t>Обеспечение жильем молодых семей</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a:solidFill>
                            <a:srgbClr val="000000"/>
                          </a:solidFill>
                          <a:latin typeface="Times New Roman" panose="02020603050405020304" pitchFamily="18" charset="0"/>
                          <a:cs typeface="Times New Roman" panose="02020603050405020304" pitchFamily="18" charset="0"/>
                        </a:rPr>
                        <a:t>Подпрограмма «Обеспечение жильем молодых семей» муниципальной программы Рузского городского округа "Жилище», утвержденная постановлением Администрации Рузского городского округа №5176 от  31.10.2019</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err="1">
                          <a:solidFill>
                            <a:srgbClr val="000000"/>
                          </a:solidFill>
                          <a:latin typeface="Times New Roman" panose="02020603050405020304" pitchFamily="18" charset="0"/>
                          <a:cs typeface="Times New Roman" panose="02020603050405020304" pitchFamily="18" charset="0"/>
                        </a:rPr>
                        <a:t>расчитывается</a:t>
                      </a:r>
                      <a:r>
                        <a:rPr lang="ru-RU" sz="900" b="0" i="0" u="none" strike="noStrike" dirty="0">
                          <a:solidFill>
                            <a:srgbClr val="000000"/>
                          </a:solidFill>
                          <a:latin typeface="Times New Roman" panose="02020603050405020304" pitchFamily="18" charset="0"/>
                          <a:cs typeface="Times New Roman" panose="02020603050405020304" pitchFamily="18" charset="0"/>
                        </a:rPr>
                        <a:t> исходя из численности молодой семьи</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n-US" sz="900" b="0" i="0" u="none" strike="noStrike" dirty="0">
                          <a:solidFill>
                            <a:srgbClr val="000000"/>
                          </a:solidFill>
                          <a:latin typeface="Times New Roman" panose="02020603050405020304" pitchFamily="18" charset="0"/>
                          <a:cs typeface="Times New Roman" panose="02020603050405020304" pitchFamily="18" charset="0"/>
                        </a:rPr>
                        <a:t>21 922,3</a:t>
                      </a:r>
                      <a:endParaRPr lang="ru-RU" sz="900" b="0" i="0" u="none" strike="noStrike" dirty="0">
                        <a:solidFill>
                          <a:srgbClr val="000000"/>
                        </a:solidFill>
                        <a:latin typeface="Times New Roman" panose="02020603050405020304" pitchFamily="18" charset="0"/>
                        <a:cs typeface="Times New Roman" panose="02020603050405020304" pitchFamily="18" charset="0"/>
                      </a:endParaRP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n-US" sz="900" b="0" i="0" u="none" strike="noStrike" dirty="0">
                          <a:solidFill>
                            <a:srgbClr val="000000"/>
                          </a:solidFill>
                          <a:latin typeface="Times New Roman" panose="02020603050405020304" pitchFamily="18" charset="0"/>
                          <a:cs typeface="Times New Roman" panose="02020603050405020304" pitchFamily="18" charset="0"/>
                        </a:rPr>
                        <a:t>21 922,1</a:t>
                      </a:r>
                      <a:endParaRPr lang="ru-RU" sz="900" b="0" i="0" u="none" strike="noStrike" dirty="0">
                        <a:solidFill>
                          <a:srgbClr val="000000"/>
                        </a:solidFill>
                        <a:latin typeface="Times New Roman" panose="02020603050405020304" pitchFamily="18" charset="0"/>
                        <a:cs typeface="Times New Roman" panose="02020603050405020304" pitchFamily="18" charset="0"/>
                      </a:endParaRP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n-US" sz="900" b="0" i="0" u="none" strike="noStrike" dirty="0">
                          <a:solidFill>
                            <a:srgbClr val="000000"/>
                          </a:solidFill>
                          <a:latin typeface="Times New Roman" panose="02020603050405020304" pitchFamily="18" charset="0"/>
                          <a:cs typeface="Times New Roman" panose="02020603050405020304" pitchFamily="18" charset="0"/>
                        </a:rPr>
                        <a:t>100</a:t>
                      </a:r>
                      <a:endParaRPr lang="ru-RU" sz="900" b="0" i="0" u="none" strike="noStrike" dirty="0">
                        <a:solidFill>
                          <a:srgbClr val="000000"/>
                        </a:solidFill>
                        <a:latin typeface="Times New Roman" panose="02020603050405020304" pitchFamily="18" charset="0"/>
                        <a:cs typeface="Times New Roman" panose="02020603050405020304" pitchFamily="18" charset="0"/>
                      </a:endParaRP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3958413739"/>
                  </a:ext>
                </a:extLst>
              </a:tr>
              <a:tr h="147918">
                <a:tc gridSpan="9">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00" b="0" i="0" kern="1200" baseline="0" dirty="0">
                          <a:solidFill>
                            <a:schemeClr val="bg1"/>
                          </a:solidFill>
                          <a:latin typeface="Times New Roman" pitchFamily="18" charset="0"/>
                          <a:ea typeface="+mn-ea"/>
                          <a:cs typeface="Times New Roman" pitchFamily="18" charset="0"/>
                        </a:rPr>
                        <a:t>Оказание мер социальной поддержки детям-сиротам, детям, оставшимся без попечения родителей, лицам из числа указанной категории детей, а также гражданам, желающим взять детей на воспитание в семью</a:t>
                      </a:r>
                      <a:endParaRPr lang="ru-RU" sz="1000" b="0" i="0" u="none" strike="noStrike" baseline="0" dirty="0">
                        <a:solidFill>
                          <a:schemeClr val="bg1"/>
                        </a:solidFill>
                        <a:latin typeface="Times New Roman" pitchFamily="18" charset="0"/>
                        <a:cs typeface="Times New Roman" pitchFamily="18" charset="0"/>
                      </a:endParaRP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ru-RU" sz="900" b="0" i="0" u="none" strike="noStrike" dirty="0">
                        <a:solidFill>
                          <a:srgbClr val="000000"/>
                        </a:solidFill>
                        <a:latin typeface="+mn-lt"/>
                      </a:endParaRP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pPr algn="ctr" fontAlgn="ctr"/>
                      <a:endParaRPr lang="ru-RU" sz="900" b="0" i="0" u="none" strike="noStrike" dirty="0">
                        <a:solidFill>
                          <a:schemeClr val="tx1"/>
                        </a:solidFill>
                        <a:latin typeface="Times New Roman"/>
                      </a:endParaRPr>
                    </a:p>
                  </a:txBody>
                  <a:tcPr marL="4078" marR="4078" marT="4078"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ru-RU" sz="900" b="0" i="0" u="none" strike="noStrike" dirty="0">
                        <a:solidFill>
                          <a:srgbClr val="000000"/>
                        </a:solidFill>
                        <a:latin typeface="+mn-lt"/>
                      </a:endParaRP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ru-RU" sz="900" b="0" i="0" u="none" strike="noStrike" dirty="0">
                        <a:solidFill>
                          <a:srgbClr val="000000"/>
                        </a:solidFill>
                        <a:latin typeface="+mn-lt"/>
                      </a:endParaRPr>
                    </a:p>
                  </a:txBody>
                  <a:tcPr marL="4078" marR="4078" marT="4078"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ru-RU" sz="900" b="0" i="0" u="none" strike="noStrike" dirty="0">
                        <a:solidFill>
                          <a:srgbClr val="000000"/>
                        </a:solidFill>
                        <a:latin typeface="+mn-lt"/>
                      </a:endParaRPr>
                    </a:p>
                  </a:txBody>
                  <a:tcPr marL="4078" marR="4078" marT="4078"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pPr algn="ctr" fontAlgn="ctr"/>
                      <a:endParaRPr lang="ru-RU" sz="900" b="0" i="0" u="none" strike="noStrike" dirty="0">
                        <a:solidFill>
                          <a:srgbClr val="000000"/>
                        </a:solidFill>
                        <a:latin typeface="Times New Roman"/>
                      </a:endParaRPr>
                    </a:p>
                  </a:txBody>
                  <a:tcPr marL="4078" marR="4078" marT="4078"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pPr algn="ctr" fontAlgn="ctr"/>
                      <a:endParaRPr lang="ru-RU" sz="900" b="0" i="0" u="none" strike="noStrike" dirty="0">
                        <a:solidFill>
                          <a:srgbClr val="000000"/>
                        </a:solidFill>
                        <a:latin typeface="Times New Roman"/>
                      </a:endParaRP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pPr algn="ctr" fontAlgn="ctr"/>
                      <a:endParaRPr lang="ru-RU" sz="900" b="0" i="0" u="none" strike="noStrike" dirty="0">
                        <a:solidFill>
                          <a:srgbClr val="000000"/>
                        </a:solidFill>
                        <a:latin typeface="Times New Roman"/>
                      </a:endParaRPr>
                    </a:p>
                  </a:txBody>
                  <a:tcPr marL="4078" marR="4078" marT="4078"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798423442"/>
                  </a:ext>
                </a:extLst>
              </a:tr>
              <a:tr h="1510730">
                <a:tc>
                  <a:txBody>
                    <a:bodyPr/>
                    <a:lstStyle/>
                    <a:p>
                      <a:pPr algn="ctr" fontAlgn="ctr"/>
                      <a:r>
                        <a:rPr lang="ru-RU" sz="900" b="0" i="0" u="none" strike="noStrike" dirty="0">
                          <a:solidFill>
                            <a:srgbClr val="000000"/>
                          </a:solidFill>
                          <a:latin typeface="Times New Roman" panose="02020603050405020304" pitchFamily="18" charset="0"/>
                          <a:cs typeface="Times New Roman" panose="02020603050405020304" pitchFamily="18" charset="0"/>
                        </a:rPr>
                        <a:t>6</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a:solidFill>
                            <a:srgbClr val="000000"/>
                          </a:solidFill>
                          <a:latin typeface="Times New Roman" panose="02020603050405020304" pitchFamily="18" charset="0"/>
                          <a:cs typeface="Times New Roman" panose="02020603050405020304" pitchFamily="18" charset="0"/>
                        </a:rPr>
                        <a:t>Дети-сироты и дети, оставшиеся без попечения родителей, лица из их числа </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ru-RU" sz="900" b="0" i="0" u="none" strike="noStrike" dirty="0">
                          <a:solidFill>
                            <a:schemeClr val="bg1"/>
                          </a:solidFill>
                          <a:latin typeface="Times New Roman" panose="02020603050405020304" pitchFamily="18" charset="0"/>
                          <a:cs typeface="Times New Roman" panose="02020603050405020304" pitchFamily="18" charset="0"/>
                        </a:rPr>
                        <a:t>7 человек</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a:solidFill>
                            <a:srgbClr val="000000"/>
                          </a:solidFill>
                          <a:latin typeface="Times New Roman" panose="02020603050405020304" pitchFamily="18" charset="0"/>
                          <a:cs typeface="Times New Roman" panose="02020603050405020304" pitchFamily="18" charset="0"/>
                        </a:rPr>
                        <a:t>Предоставление жилых помещений детям-сиротам и детям, оставшимся без попечения родителей, лицам из их числа по договорам найма специализированных жилых помещений</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a:solidFill>
                            <a:srgbClr val="000000"/>
                          </a:solidFill>
                          <a:latin typeface="Times New Roman" panose="02020603050405020304" pitchFamily="18" charset="0"/>
                          <a:cs typeface="Times New Roman" panose="02020603050405020304" pitchFamily="18" charset="0"/>
                        </a:rPr>
                        <a:t>Подпрограмма «Обеспечение жильем детей-сирот и детей, оставшихся без попечения родителей, лиц из числа детей-сирот и детей, оставшихся без попечения родителей» муниципальной программы Рузского городского округа «Жилище», утвержденная постановлением Администрации Рузского городского округа №5176 от 31.10.2019</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a:solidFill>
                            <a:srgbClr val="000000"/>
                          </a:solidFill>
                          <a:latin typeface="Times New Roman" panose="02020603050405020304" pitchFamily="18" charset="0"/>
                          <a:cs typeface="Times New Roman" panose="02020603050405020304" pitchFamily="18" charset="0"/>
                        </a:rPr>
                        <a:t>предоставляются жилые помещения</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ru-RU" sz="900" b="0" i="0" u="none" strike="noStrike" dirty="0">
                          <a:solidFill>
                            <a:srgbClr val="000000"/>
                          </a:solidFill>
                          <a:latin typeface="Times New Roman" panose="02020603050405020304" pitchFamily="18" charset="0"/>
                          <a:cs typeface="Times New Roman" panose="02020603050405020304" pitchFamily="18" charset="0"/>
                        </a:rPr>
                        <a:t>26 608,0</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ru-RU" sz="900" b="0" i="0" u="none" strike="noStrike" dirty="0">
                          <a:solidFill>
                            <a:srgbClr val="000000"/>
                          </a:solidFill>
                          <a:latin typeface="Times New Roman" panose="02020603050405020304" pitchFamily="18" charset="0"/>
                          <a:cs typeface="Times New Roman" panose="02020603050405020304" pitchFamily="18" charset="0"/>
                        </a:rPr>
                        <a:t>26 606,7</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ru-RU" sz="900" b="0" i="0" u="none" strike="noStrike" dirty="0">
                          <a:solidFill>
                            <a:srgbClr val="000000"/>
                          </a:solidFill>
                          <a:latin typeface="Times New Roman" panose="02020603050405020304" pitchFamily="18" charset="0"/>
                          <a:cs typeface="Times New Roman" panose="02020603050405020304" pitchFamily="18" charset="0"/>
                        </a:rPr>
                        <a:t>100</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593177822"/>
                  </a:ext>
                </a:extLst>
              </a:tr>
            </a:tbl>
          </a:graphicData>
        </a:graphic>
      </p:graphicFrame>
    </p:spTree>
    <p:extLst>
      <p:ext uri="{BB962C8B-B14F-4D97-AF65-F5344CB8AC3E}">
        <p14:creationId xmlns:p14="http://schemas.microsoft.com/office/powerpoint/2010/main" val="15581265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857EFA-221C-0C63-EEF7-2D0038B17B69}"/>
              </a:ext>
            </a:extLst>
          </p:cNvPr>
          <p:cNvSpPr>
            <a:spLocks noGrp="1"/>
          </p:cNvSpPr>
          <p:nvPr>
            <p:ph type="title"/>
          </p:nvPr>
        </p:nvSpPr>
        <p:spPr>
          <a:xfrm>
            <a:off x="599237" y="319687"/>
            <a:ext cx="11199185" cy="603591"/>
          </a:xfrm>
        </p:spPr>
        <p:txBody>
          <a:bodyPr>
            <a:normAutofit fontScale="90000"/>
          </a:bodyPr>
          <a:lstStyle/>
          <a:p>
            <a:pPr algn="ctr"/>
            <a:r>
              <a:rPr lang="ru-RU" sz="2000" dirty="0"/>
              <a:t>Реализация общественно значимых проектов на территории Рузского городского округа Московской области</a:t>
            </a:r>
          </a:p>
        </p:txBody>
      </p:sp>
      <p:graphicFrame>
        <p:nvGraphicFramePr>
          <p:cNvPr id="3" name="Таблица 2">
            <a:extLst>
              <a:ext uri="{FF2B5EF4-FFF2-40B4-BE49-F238E27FC236}">
                <a16:creationId xmlns:a16="http://schemas.microsoft.com/office/drawing/2014/main" id="{C25F4FE6-F764-6250-B9B7-0010C3038CFC}"/>
              </a:ext>
            </a:extLst>
          </p:cNvPr>
          <p:cNvGraphicFramePr>
            <a:graphicFrameLocks noGrp="1"/>
          </p:cNvGraphicFramePr>
          <p:nvPr>
            <p:extLst>
              <p:ext uri="{D42A27DB-BD31-4B8C-83A1-F6EECF244321}">
                <p14:modId xmlns:p14="http://schemas.microsoft.com/office/powerpoint/2010/main" val="1728661204"/>
              </p:ext>
            </p:extLst>
          </p:nvPr>
        </p:nvGraphicFramePr>
        <p:xfrm>
          <a:off x="266331" y="923278"/>
          <a:ext cx="11727401" cy="5632585"/>
        </p:xfrm>
        <a:graphic>
          <a:graphicData uri="http://schemas.openxmlformats.org/drawingml/2006/table">
            <a:tbl>
              <a:tblPr/>
              <a:tblGrid>
                <a:gridCol w="476157">
                  <a:extLst>
                    <a:ext uri="{9D8B030D-6E8A-4147-A177-3AD203B41FA5}">
                      <a16:colId xmlns:a16="http://schemas.microsoft.com/office/drawing/2014/main" val="1340608249"/>
                    </a:ext>
                  </a:extLst>
                </a:gridCol>
                <a:gridCol w="3432582">
                  <a:extLst>
                    <a:ext uri="{9D8B030D-6E8A-4147-A177-3AD203B41FA5}">
                      <a16:colId xmlns:a16="http://schemas.microsoft.com/office/drawing/2014/main" val="1707409230"/>
                    </a:ext>
                  </a:extLst>
                </a:gridCol>
                <a:gridCol w="2051255">
                  <a:extLst>
                    <a:ext uri="{9D8B030D-6E8A-4147-A177-3AD203B41FA5}">
                      <a16:colId xmlns:a16="http://schemas.microsoft.com/office/drawing/2014/main" val="178830345"/>
                    </a:ext>
                  </a:extLst>
                </a:gridCol>
                <a:gridCol w="672883">
                  <a:extLst>
                    <a:ext uri="{9D8B030D-6E8A-4147-A177-3AD203B41FA5}">
                      <a16:colId xmlns:a16="http://schemas.microsoft.com/office/drawing/2014/main" val="2487235617"/>
                    </a:ext>
                  </a:extLst>
                </a:gridCol>
                <a:gridCol w="708445">
                  <a:extLst>
                    <a:ext uri="{9D8B030D-6E8A-4147-A177-3AD203B41FA5}">
                      <a16:colId xmlns:a16="http://schemas.microsoft.com/office/drawing/2014/main" val="792073674"/>
                    </a:ext>
                  </a:extLst>
                </a:gridCol>
                <a:gridCol w="858145">
                  <a:extLst>
                    <a:ext uri="{9D8B030D-6E8A-4147-A177-3AD203B41FA5}">
                      <a16:colId xmlns:a16="http://schemas.microsoft.com/office/drawing/2014/main" val="1967951244"/>
                    </a:ext>
                  </a:extLst>
                </a:gridCol>
                <a:gridCol w="572097">
                  <a:extLst>
                    <a:ext uri="{9D8B030D-6E8A-4147-A177-3AD203B41FA5}">
                      <a16:colId xmlns:a16="http://schemas.microsoft.com/office/drawing/2014/main" val="2177452873"/>
                    </a:ext>
                  </a:extLst>
                </a:gridCol>
                <a:gridCol w="2955837">
                  <a:extLst>
                    <a:ext uri="{9D8B030D-6E8A-4147-A177-3AD203B41FA5}">
                      <a16:colId xmlns:a16="http://schemas.microsoft.com/office/drawing/2014/main" val="991422395"/>
                    </a:ext>
                  </a:extLst>
                </a:gridCol>
              </a:tblGrid>
              <a:tr h="483662">
                <a:tc>
                  <a:txBody>
                    <a:bodyPr/>
                    <a:lstStyle/>
                    <a:p>
                      <a:pPr algn="ctr" fontAlgn="ctr"/>
                      <a:r>
                        <a:rPr lang="ru-RU" sz="900" b="1" i="0" u="none" strike="noStrike" dirty="0">
                          <a:solidFill>
                            <a:srgbClr val="000000"/>
                          </a:solidFill>
                          <a:latin typeface="Times New Roman"/>
                        </a:rPr>
                        <a:t>№ </a:t>
                      </a:r>
                      <a:r>
                        <a:rPr lang="ru-RU" sz="900" b="1" i="0" u="none" strike="noStrike" dirty="0" err="1">
                          <a:solidFill>
                            <a:srgbClr val="000000"/>
                          </a:solidFill>
                          <a:latin typeface="Times New Roman"/>
                        </a:rPr>
                        <a:t>п</a:t>
                      </a:r>
                      <a:r>
                        <a:rPr lang="ru-RU" sz="900" b="1" i="0" u="none" strike="noStrike" dirty="0">
                          <a:solidFill>
                            <a:srgbClr val="000000"/>
                          </a:solidFill>
                          <a:latin typeface="Times New Roman"/>
                        </a:rPr>
                        <a:t>/</a:t>
                      </a:r>
                      <a:r>
                        <a:rPr lang="ru-RU" sz="900" b="1" i="0" u="none" strike="noStrike" dirty="0" err="1">
                          <a:solidFill>
                            <a:srgbClr val="000000"/>
                          </a:solidFill>
                          <a:latin typeface="Times New Roman"/>
                        </a:rPr>
                        <a:t>п</a:t>
                      </a:r>
                      <a:endParaRPr lang="ru-RU" sz="900" b="1" i="0" u="none" strike="noStrike" dirty="0">
                        <a:solidFill>
                          <a:srgbClr val="000000"/>
                        </a:solidFill>
                        <a:latin typeface="Times New Roman"/>
                      </a:endParaRP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ru-RU" sz="900" b="1" i="0" u="none" strike="noStrike" dirty="0">
                          <a:solidFill>
                            <a:srgbClr val="000000"/>
                          </a:solidFill>
                          <a:latin typeface="Times New Roman"/>
                        </a:rPr>
                        <a:t>Наименование общественно- значимого проекта</a:t>
                      </a: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ru-RU" sz="900" b="1" i="0" u="none" strike="noStrike" dirty="0">
                          <a:solidFill>
                            <a:srgbClr val="000000"/>
                          </a:solidFill>
                          <a:latin typeface="Times New Roman"/>
                        </a:rPr>
                        <a:t>Место реализации проекта</a:t>
                      </a: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ru-RU" sz="900" b="1" i="0" u="none" strike="noStrike" dirty="0">
                          <a:solidFill>
                            <a:srgbClr val="000000"/>
                          </a:solidFill>
                          <a:latin typeface="Times New Roman"/>
                        </a:rPr>
                        <a:t>Срок ввода объекта</a:t>
                      </a: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ru-RU" sz="900" b="1" i="0" u="none" strike="noStrike" dirty="0">
                          <a:solidFill>
                            <a:srgbClr val="000000"/>
                          </a:solidFill>
                          <a:latin typeface="Times New Roman"/>
                        </a:rPr>
                        <a:t>План,</a:t>
                      </a:r>
                      <a:r>
                        <a:rPr lang="ru-RU" sz="900" b="1" i="0" u="none" strike="noStrike" baseline="0" dirty="0">
                          <a:solidFill>
                            <a:srgbClr val="000000"/>
                          </a:solidFill>
                          <a:latin typeface="Times New Roman"/>
                        </a:rPr>
                        <a:t> тыс. руб.</a:t>
                      </a:r>
                      <a:endParaRPr lang="ru-RU" sz="900" b="1" i="0" u="none" strike="noStrike" dirty="0">
                        <a:solidFill>
                          <a:srgbClr val="000000"/>
                        </a:solidFill>
                        <a:latin typeface="Times New Roman"/>
                      </a:endParaRP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ru-RU" sz="900" b="1" i="0" u="none" strike="noStrike" dirty="0">
                          <a:solidFill>
                            <a:srgbClr val="000000"/>
                          </a:solidFill>
                          <a:latin typeface="Times New Roman"/>
                        </a:rPr>
                        <a:t>Факт, тыс.руб.</a:t>
                      </a: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ru-RU" sz="900" b="1" i="0" u="none" strike="noStrike" dirty="0">
                          <a:solidFill>
                            <a:srgbClr val="000000"/>
                          </a:solidFill>
                          <a:latin typeface="Times New Roman"/>
                        </a:rPr>
                        <a:t>% исполнения </a:t>
                      </a: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ru-RU" sz="900" b="1" i="0" u="none" strike="noStrike" dirty="0">
                          <a:solidFill>
                            <a:srgbClr val="000000"/>
                          </a:solidFill>
                          <a:latin typeface="Times New Roman"/>
                        </a:rPr>
                        <a:t>Результат реализации проекта</a:t>
                      </a: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extLst>
                  <a:ext uri="{0D108BD9-81ED-4DB2-BD59-A6C34878D82A}">
                    <a16:rowId xmlns:a16="http://schemas.microsoft.com/office/drawing/2014/main" val="3793229469"/>
                  </a:ext>
                </a:extLst>
              </a:tr>
              <a:tr h="163392">
                <a:tc>
                  <a:txBody>
                    <a:bodyPr/>
                    <a:lstStyle/>
                    <a:p>
                      <a:pPr algn="ctr" fontAlgn="ctr"/>
                      <a:r>
                        <a:rPr lang="ru-RU" sz="900" b="1" i="0" u="none" strike="noStrike" dirty="0">
                          <a:solidFill>
                            <a:srgbClr val="000000"/>
                          </a:solidFill>
                          <a:latin typeface="Times New Roman"/>
                        </a:rPr>
                        <a:t>1</a:t>
                      </a: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900" b="1" i="0" u="none" strike="noStrike">
                          <a:solidFill>
                            <a:srgbClr val="000000"/>
                          </a:solidFill>
                          <a:latin typeface="Times New Roman"/>
                        </a:rPr>
                        <a:t>2</a:t>
                      </a: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900" b="1" i="0" u="none" strike="noStrike" dirty="0">
                          <a:solidFill>
                            <a:srgbClr val="000000"/>
                          </a:solidFill>
                          <a:latin typeface="Times New Roman"/>
                        </a:rPr>
                        <a:t>3</a:t>
                      </a: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900" b="1" i="0" u="none" strike="noStrike">
                          <a:solidFill>
                            <a:srgbClr val="000000"/>
                          </a:solidFill>
                          <a:latin typeface="Times New Roman"/>
                        </a:rPr>
                        <a:t>4</a:t>
                      </a: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900" b="1" i="0" u="none" strike="noStrike" dirty="0">
                          <a:solidFill>
                            <a:srgbClr val="000000"/>
                          </a:solidFill>
                          <a:latin typeface="Times New Roman"/>
                        </a:rPr>
                        <a:t>5</a:t>
                      </a: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900" b="1" i="0" u="none" strike="noStrike" dirty="0">
                          <a:solidFill>
                            <a:srgbClr val="000000"/>
                          </a:solidFill>
                          <a:latin typeface="Times New Roman"/>
                        </a:rPr>
                        <a:t>6</a:t>
                      </a: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900" b="1" i="0" u="none" strike="noStrike" dirty="0">
                          <a:solidFill>
                            <a:srgbClr val="000000"/>
                          </a:solidFill>
                          <a:latin typeface="Times New Roman"/>
                        </a:rPr>
                        <a:t>7</a:t>
                      </a: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900" b="1" i="0" u="none" strike="noStrike" dirty="0">
                          <a:solidFill>
                            <a:srgbClr val="000000"/>
                          </a:solidFill>
                          <a:latin typeface="Times New Roman"/>
                        </a:rPr>
                        <a:t>8</a:t>
                      </a: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799132007"/>
                  </a:ext>
                </a:extLst>
              </a:tr>
              <a:tr h="188895">
                <a:tc gridSpan="8">
                  <a:txBody>
                    <a:bodyPr/>
                    <a:lstStyle/>
                    <a:p>
                      <a:pPr algn="ctr" fontAlgn="ctr"/>
                      <a:r>
                        <a:rPr lang="ru-RU" sz="1000" b="0" i="0" u="none" strike="noStrike" dirty="0">
                          <a:solidFill>
                            <a:srgbClr val="000000"/>
                          </a:solidFill>
                          <a:latin typeface="Times New Roman" pitchFamily="18" charset="0"/>
                          <a:cs typeface="Times New Roman" pitchFamily="18" charset="0"/>
                        </a:rPr>
                        <a:t>Муниципальная программа «Жилище»</a:t>
                      </a: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ctr"/>
                      <a:endParaRPr lang="ru-RU" sz="900" b="0" i="0" u="none" strike="noStrike" dirty="0">
                        <a:solidFill>
                          <a:srgbClr val="000000"/>
                        </a:solidFill>
                        <a:latin typeface="Times New Roman"/>
                      </a:endParaRP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ru-RU" sz="900" b="0" i="0" u="none" strike="noStrike" dirty="0">
                        <a:solidFill>
                          <a:srgbClr val="000000"/>
                        </a:solidFill>
                        <a:latin typeface="Times New Roman"/>
                      </a:endParaRP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ru-RU" sz="900" b="0" i="0" u="none" strike="noStrike" dirty="0">
                        <a:solidFill>
                          <a:srgbClr val="000000"/>
                        </a:solidFill>
                        <a:latin typeface="Times New Roman"/>
                      </a:endParaRP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r" fontAlgn="ctr"/>
                      <a:endParaRPr lang="ru-RU" sz="900" b="0" i="0" u="none" strike="noStrike" dirty="0">
                        <a:solidFill>
                          <a:srgbClr val="000000"/>
                        </a:solidFill>
                        <a:latin typeface="Times New Roman"/>
                      </a:endParaRP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r" fontAlgn="ctr"/>
                      <a:endParaRPr lang="ru-RU" sz="900" b="0" i="0" u="none" strike="noStrike" dirty="0">
                        <a:solidFill>
                          <a:srgbClr val="000000"/>
                        </a:solidFill>
                        <a:latin typeface="Times New Roman"/>
                      </a:endParaRP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ru-RU" sz="900" b="0" i="0" u="none" strike="noStrike" dirty="0">
                        <a:solidFill>
                          <a:srgbClr val="000000"/>
                        </a:solidFill>
                        <a:latin typeface="Times New Roman"/>
                      </a:endParaRP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ru-RU" sz="900" b="0" i="0" u="none" strike="noStrike" dirty="0">
                        <a:solidFill>
                          <a:srgbClr val="000000"/>
                        </a:solidFill>
                        <a:latin typeface="Times New Roman"/>
                      </a:endParaRP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13344700"/>
                  </a:ext>
                </a:extLst>
              </a:tr>
              <a:tr h="803932">
                <a:tc>
                  <a:txBody>
                    <a:bodyPr/>
                    <a:lstStyle/>
                    <a:p>
                      <a:pPr algn="ctr" fontAlgn="ctr"/>
                      <a:r>
                        <a:rPr lang="ru-RU" sz="1000" b="0" i="0" u="none" strike="noStrike" dirty="0">
                          <a:solidFill>
                            <a:srgbClr val="000000"/>
                          </a:solidFill>
                          <a:latin typeface="Times New Roman" pitchFamily="18" charset="0"/>
                          <a:cs typeface="Times New Roman" pitchFamily="18" charset="0"/>
                        </a:rPr>
                        <a:t>1</a:t>
                      </a: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000" b="0" i="0" u="none" strike="noStrike" dirty="0">
                          <a:solidFill>
                            <a:srgbClr val="000000"/>
                          </a:solidFill>
                          <a:latin typeface="Times New Roman" pitchFamily="18" charset="0"/>
                          <a:cs typeface="Times New Roman" pitchFamily="18" charset="0"/>
                        </a:rPr>
                        <a:t>Приобретение жилья детям-сиротам и детям, оставшимся без попечения родителей, лицам из числа детей-сирот</a:t>
                      </a:r>
                      <a:r>
                        <a:rPr lang="ru-RU" sz="1000" b="0" i="0" u="none" strike="noStrike" baseline="0" dirty="0">
                          <a:solidFill>
                            <a:srgbClr val="000000"/>
                          </a:solidFill>
                          <a:latin typeface="Times New Roman" pitchFamily="18" charset="0"/>
                          <a:cs typeface="Times New Roman" pitchFamily="18" charset="0"/>
                        </a:rPr>
                        <a:t> и детей, оставшихся без попечения родителей, по договорам найма специализированных жилых помещений</a:t>
                      </a:r>
                      <a:endParaRPr lang="ru-RU" sz="1000" b="0" i="0" u="none" strike="noStrike" dirty="0">
                        <a:solidFill>
                          <a:srgbClr val="000000"/>
                        </a:solidFill>
                        <a:latin typeface="Times New Roman" pitchFamily="18" charset="0"/>
                        <a:cs typeface="Times New Roman" pitchFamily="18" charset="0"/>
                      </a:endParaRP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000" b="0" i="0" u="none" strike="noStrike" dirty="0">
                          <a:solidFill>
                            <a:srgbClr val="000000"/>
                          </a:solidFill>
                          <a:latin typeface="Times New Roman" pitchFamily="18" charset="0"/>
                          <a:cs typeface="Times New Roman" pitchFamily="18" charset="0"/>
                        </a:rPr>
                        <a:t>на территории Рузского городского округа</a:t>
                      </a:r>
                    </a:p>
                    <a:p>
                      <a:pPr algn="ctr" fontAlgn="ctr"/>
                      <a:endParaRPr lang="ru-RU" sz="1000" b="0" i="0" u="none" strike="noStrike" dirty="0">
                        <a:solidFill>
                          <a:srgbClr val="000000"/>
                        </a:solidFill>
                        <a:latin typeface="Times New Roman" pitchFamily="18" charset="0"/>
                        <a:cs typeface="Times New Roman" pitchFamily="18" charset="0"/>
                      </a:endParaRP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pitchFamily="18" charset="0"/>
                          <a:cs typeface="Times New Roman" pitchFamily="18" charset="0"/>
                        </a:rPr>
                        <a:t>2024 год</a:t>
                      </a: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1000" b="0" i="0" u="none" strike="noStrike" dirty="0">
                          <a:solidFill>
                            <a:srgbClr val="000000"/>
                          </a:solidFill>
                          <a:latin typeface="Times New Roman" pitchFamily="18" charset="0"/>
                          <a:cs typeface="Times New Roman" pitchFamily="18" charset="0"/>
                        </a:rPr>
                        <a:t>26 608,0</a:t>
                      </a: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1000" b="0" i="0" u="none" strike="noStrike" dirty="0">
                          <a:solidFill>
                            <a:srgbClr val="000000"/>
                          </a:solidFill>
                          <a:latin typeface="Times New Roman" pitchFamily="18" charset="0"/>
                          <a:cs typeface="Times New Roman" pitchFamily="18" charset="0"/>
                        </a:rPr>
                        <a:t>26 606,7</a:t>
                      </a: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pitchFamily="18" charset="0"/>
                          <a:cs typeface="Times New Roman" pitchFamily="18" charset="0"/>
                        </a:rPr>
                        <a:t>100</a:t>
                      </a: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pitchFamily="18" charset="0"/>
                          <a:cs typeface="Times New Roman" pitchFamily="18" charset="0"/>
                        </a:rPr>
                        <a:t>Приобретение квартир детям-сиротам</a:t>
                      </a: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47638097"/>
                  </a:ext>
                </a:extLst>
              </a:tr>
              <a:tr h="204904">
                <a:tc gridSpan="8">
                  <a:txBody>
                    <a:bodyPr/>
                    <a:lstStyle/>
                    <a:p>
                      <a:pPr algn="ctr" fontAlgn="ctr"/>
                      <a:r>
                        <a:rPr lang="ru-RU" sz="1000" b="0" i="0" u="none" strike="noStrike" dirty="0">
                          <a:solidFill>
                            <a:srgbClr val="000000"/>
                          </a:solidFill>
                          <a:latin typeface="Times New Roman" pitchFamily="18" charset="0"/>
                          <a:cs typeface="Times New Roman" pitchFamily="18" charset="0"/>
                        </a:rPr>
                        <a:t>Муниципальная программа «Переселение граждан из аварийного жилищного фонда»</a:t>
                      </a: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ctr"/>
                      <a:endParaRPr lang="ru-RU" sz="900" b="0" i="0" u="none" strike="noStrike" dirty="0">
                        <a:solidFill>
                          <a:srgbClr val="000000"/>
                        </a:solidFill>
                        <a:latin typeface="Times New Roman"/>
                      </a:endParaRP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ru-RU" sz="900" b="0" i="0" u="none" strike="noStrike" dirty="0">
                        <a:solidFill>
                          <a:srgbClr val="000000"/>
                        </a:solidFill>
                        <a:latin typeface="Times New Roman"/>
                      </a:endParaRP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ru-RU" sz="900" b="0" i="0" u="none" strike="noStrike" dirty="0">
                        <a:solidFill>
                          <a:srgbClr val="000000"/>
                        </a:solidFill>
                        <a:latin typeface="Times New Roman"/>
                      </a:endParaRP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r" fontAlgn="ctr"/>
                      <a:endParaRPr lang="ru-RU" sz="900" b="0" i="0" u="none" strike="noStrike" dirty="0">
                        <a:solidFill>
                          <a:srgbClr val="000000"/>
                        </a:solidFill>
                        <a:latin typeface="Times New Roman"/>
                      </a:endParaRP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r" fontAlgn="ctr"/>
                      <a:endParaRPr lang="ru-RU" sz="900" b="0" i="0" u="none" strike="noStrike" dirty="0">
                        <a:solidFill>
                          <a:srgbClr val="000000"/>
                        </a:solidFill>
                        <a:latin typeface="Times New Roman"/>
                      </a:endParaRP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ru-RU" sz="900" b="0" i="0" u="none" strike="noStrike" dirty="0">
                        <a:solidFill>
                          <a:srgbClr val="000000"/>
                        </a:solidFill>
                        <a:latin typeface="Times New Roman"/>
                      </a:endParaRP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ru-RU" sz="900" b="0" i="0" u="none" strike="noStrike" dirty="0">
                        <a:solidFill>
                          <a:srgbClr val="000000"/>
                        </a:solidFill>
                        <a:latin typeface="Times New Roman"/>
                      </a:endParaRP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84636703"/>
                  </a:ext>
                </a:extLst>
              </a:tr>
              <a:tr h="803932">
                <a:tc>
                  <a:txBody>
                    <a:bodyPr/>
                    <a:lstStyle/>
                    <a:p>
                      <a:pPr algn="ctr" fontAlgn="ctr"/>
                      <a:r>
                        <a:rPr lang="ru-RU" sz="1000" b="0" i="0" u="none" strike="noStrike" dirty="0">
                          <a:solidFill>
                            <a:srgbClr val="000000"/>
                          </a:solidFill>
                          <a:latin typeface="Times New Roman" pitchFamily="18" charset="0"/>
                          <a:cs typeface="Times New Roman" pitchFamily="18" charset="0"/>
                        </a:rPr>
                        <a:t>2</a:t>
                      </a: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000" b="0" i="0" u="none" strike="noStrike" dirty="0">
                          <a:solidFill>
                            <a:srgbClr val="000000"/>
                          </a:solidFill>
                          <a:latin typeface="Times New Roman" pitchFamily="18" charset="0"/>
                          <a:cs typeface="Times New Roman" pitchFamily="18" charset="0"/>
                        </a:rPr>
                        <a:t>Приобретение квартир с целью переселения граждан из аварийного жилищного фонда в рамках реализации программы Московской области по переселению граждан из аварийного жилищного фонда</a:t>
                      </a: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pitchFamily="18" charset="0"/>
                          <a:cs typeface="Times New Roman" pitchFamily="18" charset="0"/>
                        </a:rPr>
                        <a:t>на территории Рузского городского округа</a:t>
                      </a: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pitchFamily="18" charset="0"/>
                          <a:cs typeface="Times New Roman" pitchFamily="18" charset="0"/>
                        </a:rPr>
                        <a:t>2024 год </a:t>
                      </a: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1000" b="0" i="0" u="none" strike="noStrike" dirty="0">
                          <a:solidFill>
                            <a:srgbClr val="000000"/>
                          </a:solidFill>
                          <a:latin typeface="Times New Roman" pitchFamily="18" charset="0"/>
                          <a:cs typeface="Times New Roman" pitchFamily="18" charset="0"/>
                        </a:rPr>
                        <a:t>103 908,8</a:t>
                      </a: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1000" b="0" i="0" u="none" strike="noStrike" dirty="0">
                          <a:solidFill>
                            <a:srgbClr val="000000"/>
                          </a:solidFill>
                          <a:latin typeface="Times New Roman" pitchFamily="18" charset="0"/>
                          <a:cs typeface="Times New Roman" pitchFamily="18" charset="0"/>
                        </a:rPr>
                        <a:t>103 908,4</a:t>
                      </a: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pitchFamily="18" charset="0"/>
                          <a:cs typeface="Times New Roman" pitchFamily="18" charset="0"/>
                        </a:rPr>
                        <a:t>100</a:t>
                      </a: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pitchFamily="18" charset="0"/>
                          <a:cs typeface="Times New Roman" pitchFamily="18" charset="0"/>
                        </a:rPr>
                        <a:t>Переселение граждан из аварийного жилищного фонда</a:t>
                      </a: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87096018"/>
                  </a:ext>
                </a:extLst>
              </a:tr>
              <a:tr h="163392">
                <a:tc gridSpan="8">
                  <a:txBody>
                    <a:bodyPr/>
                    <a:lstStyle/>
                    <a:p>
                      <a:pPr algn="ctr" fontAlgn="ctr"/>
                      <a:r>
                        <a:rPr lang="ru-RU" sz="1000" b="0" i="0" u="none" strike="noStrike" dirty="0">
                          <a:solidFill>
                            <a:srgbClr val="000000"/>
                          </a:solidFill>
                          <a:latin typeface="Times New Roman" pitchFamily="18" charset="0"/>
                          <a:cs typeface="Times New Roman" pitchFamily="18" charset="0"/>
                        </a:rPr>
                        <a:t>Муниципальная программа «Развитие инженерной инфраструктуры,</a:t>
                      </a:r>
                      <a:r>
                        <a:rPr lang="ru-RU" sz="1000" b="0" i="0" u="none" strike="noStrike" baseline="0" dirty="0">
                          <a:solidFill>
                            <a:srgbClr val="000000"/>
                          </a:solidFill>
                          <a:latin typeface="Times New Roman" pitchFamily="18" charset="0"/>
                          <a:cs typeface="Times New Roman" pitchFamily="18" charset="0"/>
                        </a:rPr>
                        <a:t> энергоэффективности и отрасли обращения с отходами»</a:t>
                      </a:r>
                      <a:endParaRPr lang="ru-RU" sz="1000" b="0" i="0" u="none" strike="noStrike" dirty="0">
                        <a:solidFill>
                          <a:srgbClr val="000000"/>
                        </a:solidFill>
                        <a:latin typeface="Times New Roman" pitchFamily="18" charset="0"/>
                        <a:cs typeface="Times New Roman" pitchFamily="18" charset="0"/>
                      </a:endParaRP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ctr"/>
                      <a:endParaRPr lang="ru-RU" sz="900" b="0" i="0" u="none" strike="noStrike" dirty="0">
                        <a:solidFill>
                          <a:srgbClr val="000000"/>
                        </a:solidFill>
                        <a:latin typeface="Times New Roman"/>
                      </a:endParaRP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ru-RU" sz="900" b="0" i="0" u="none" strike="noStrike" dirty="0">
                        <a:solidFill>
                          <a:srgbClr val="000000"/>
                        </a:solidFill>
                        <a:latin typeface="Times New Roman"/>
                      </a:endParaRP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ru-RU" sz="900" b="0" i="0" u="none" strike="noStrike" dirty="0">
                        <a:solidFill>
                          <a:srgbClr val="000000"/>
                        </a:solidFill>
                        <a:latin typeface="Times New Roman"/>
                      </a:endParaRP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r" fontAlgn="ctr"/>
                      <a:endParaRPr lang="ru-RU" sz="900" b="0" i="0" u="none" strike="noStrike" dirty="0">
                        <a:solidFill>
                          <a:srgbClr val="000000"/>
                        </a:solidFill>
                        <a:latin typeface="Times New Roman"/>
                      </a:endParaRP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r" fontAlgn="ctr"/>
                      <a:endParaRPr lang="ru-RU" sz="900" b="0" i="0" u="none" strike="noStrike" dirty="0">
                        <a:solidFill>
                          <a:srgbClr val="000000"/>
                        </a:solidFill>
                        <a:latin typeface="Times New Roman"/>
                      </a:endParaRP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ru-RU" sz="900" b="0" i="0" u="none" strike="noStrike" dirty="0">
                        <a:solidFill>
                          <a:srgbClr val="000000"/>
                        </a:solidFill>
                        <a:latin typeface="Times New Roman"/>
                      </a:endParaRP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ru-RU" sz="900" b="0" i="0" u="none" strike="noStrike" dirty="0">
                        <a:solidFill>
                          <a:srgbClr val="000000"/>
                        </a:solidFill>
                        <a:latin typeface="Times New Roman"/>
                      </a:endParaRP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00001983"/>
                  </a:ext>
                </a:extLst>
              </a:tr>
              <a:tr h="483662">
                <a:tc>
                  <a:txBody>
                    <a:bodyPr/>
                    <a:lstStyle/>
                    <a:p>
                      <a:pPr algn="ctr" fontAlgn="ctr"/>
                      <a:r>
                        <a:rPr lang="ru-RU" sz="1000" b="0" i="0" u="none" strike="noStrike" dirty="0">
                          <a:solidFill>
                            <a:srgbClr val="000000"/>
                          </a:solidFill>
                          <a:latin typeface="Times New Roman" pitchFamily="18" charset="0"/>
                          <a:cs typeface="Times New Roman" pitchFamily="18" charset="0"/>
                        </a:rPr>
                        <a:t>3</a:t>
                      </a: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000" b="0" i="0" u="none" strike="noStrike" dirty="0">
                          <a:solidFill>
                            <a:srgbClr val="000000"/>
                          </a:solidFill>
                          <a:latin typeface="Times New Roman" pitchFamily="18" charset="0"/>
                          <a:cs typeface="Times New Roman" pitchFamily="18" charset="0"/>
                        </a:rPr>
                        <a:t>Приобретение и установка локальных очистных сооружений  </a:t>
                      </a: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pitchFamily="18" charset="0"/>
                          <a:cs typeface="Times New Roman" pitchFamily="18" charset="0"/>
                        </a:rPr>
                        <a:t>Московская область, Рузский городской округ, с. Покровское (ж/г Ольховка)</a:t>
                      </a: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pitchFamily="18" charset="0"/>
                          <a:cs typeface="Times New Roman" pitchFamily="18" charset="0"/>
                        </a:rPr>
                        <a:t>2024 год</a:t>
                      </a: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1000" b="0" i="0" u="none" strike="noStrike" dirty="0">
                          <a:solidFill>
                            <a:srgbClr val="000000"/>
                          </a:solidFill>
                          <a:latin typeface="Times New Roman" pitchFamily="18" charset="0"/>
                          <a:cs typeface="Times New Roman" pitchFamily="18" charset="0"/>
                        </a:rPr>
                        <a:t>7 339,8</a:t>
                      </a: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1000" b="0" i="0" u="none" strike="noStrike" dirty="0">
                          <a:solidFill>
                            <a:srgbClr val="000000"/>
                          </a:solidFill>
                          <a:latin typeface="Times New Roman" pitchFamily="18" charset="0"/>
                          <a:cs typeface="Times New Roman" pitchFamily="18" charset="0"/>
                        </a:rPr>
                        <a:t>7 339,8</a:t>
                      </a: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pitchFamily="18" charset="0"/>
                          <a:cs typeface="Times New Roman" pitchFamily="18" charset="0"/>
                        </a:rPr>
                        <a:t>100</a:t>
                      </a: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5">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000" kern="1200" dirty="0">
                          <a:solidFill>
                            <a:schemeClr val="bg1"/>
                          </a:solidFill>
                          <a:latin typeface="Times New Roman" pitchFamily="18" charset="0"/>
                          <a:ea typeface="+mn-ea"/>
                          <a:cs typeface="Times New Roman" pitchFamily="18" charset="0"/>
                        </a:rPr>
                        <a:t>Предоставление коммунальных услуг надлежащего качества населению</a:t>
                      </a:r>
                      <a:br>
                        <a:rPr lang="ru-RU" sz="1000" kern="1200" dirty="0">
                          <a:solidFill>
                            <a:schemeClr val="bg1"/>
                          </a:solidFill>
                          <a:latin typeface="Times New Roman" pitchFamily="18" charset="0"/>
                          <a:ea typeface="+mn-ea"/>
                          <a:cs typeface="Times New Roman" pitchFamily="18" charset="0"/>
                        </a:rPr>
                      </a:br>
                      <a:r>
                        <a:rPr lang="ru-RU" sz="1000" kern="1200" dirty="0">
                          <a:solidFill>
                            <a:schemeClr val="tx1"/>
                          </a:solidFill>
                          <a:latin typeface="Times New Roman" pitchFamily="18" charset="0"/>
                          <a:ea typeface="+mn-ea"/>
                          <a:cs typeface="Times New Roman" pitchFamily="18" charset="0"/>
                        </a:rPr>
                        <a:t>Обеспечение перспективного спроса на коммунальные услуги в соответствии с нормативными требованиями к качеству и надежности, и сохранение (или повышение) уровня доступности коммунальных услуг для потребителей</a:t>
                      </a:r>
                    </a:p>
                    <a:p>
                      <a:pPr algn="ctr" fontAlgn="ctr"/>
                      <a:endParaRPr lang="ru-RU" sz="1000" b="0" i="0" u="none" strike="noStrike" dirty="0">
                        <a:solidFill>
                          <a:srgbClr val="000000"/>
                        </a:solidFill>
                        <a:latin typeface="Times New Roman" pitchFamily="18" charset="0"/>
                        <a:cs typeface="Times New Roman" pitchFamily="18" charset="0"/>
                      </a:endParaRP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48296622"/>
                  </a:ext>
                </a:extLst>
              </a:tr>
              <a:tr h="442440">
                <a:tc>
                  <a:txBody>
                    <a:bodyPr/>
                    <a:lstStyle/>
                    <a:p>
                      <a:pPr algn="ctr" fontAlgn="ctr"/>
                      <a:r>
                        <a:rPr lang="ru-RU" sz="1000" b="0" i="0" u="none" strike="noStrike" dirty="0">
                          <a:solidFill>
                            <a:srgbClr val="000000"/>
                          </a:solidFill>
                          <a:latin typeface="Times New Roman" pitchFamily="18" charset="0"/>
                          <a:cs typeface="Times New Roman" pitchFamily="18" charset="0"/>
                        </a:rPr>
                        <a:t>4</a:t>
                      </a: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000" b="0" i="0" u="none" strike="noStrike" dirty="0">
                          <a:solidFill>
                            <a:srgbClr val="000000"/>
                          </a:solidFill>
                          <a:latin typeface="Times New Roman" pitchFamily="18" charset="0"/>
                          <a:cs typeface="Times New Roman" pitchFamily="18" charset="0"/>
                        </a:rPr>
                        <a:t>Строительство блочно-модульных очистных сооружений, КНС и прокладка коллектора</a:t>
                      </a: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pitchFamily="18" charset="0"/>
                          <a:cs typeface="Times New Roman" pitchFamily="18" charset="0"/>
                        </a:rPr>
                        <a:t>Московская область, Рузский городской округ, п. </a:t>
                      </a:r>
                      <a:r>
                        <a:rPr lang="ru-RU" sz="1000" b="0" i="0" u="none" strike="noStrike" dirty="0" err="1">
                          <a:solidFill>
                            <a:srgbClr val="000000"/>
                          </a:solidFill>
                          <a:latin typeface="Times New Roman" pitchFamily="18" charset="0"/>
                          <a:cs typeface="Times New Roman" pitchFamily="18" charset="0"/>
                        </a:rPr>
                        <a:t>Полушкино</a:t>
                      </a:r>
                      <a:endParaRPr lang="ru-RU" sz="1000" b="0" i="0" u="none" strike="noStrike" dirty="0">
                        <a:solidFill>
                          <a:srgbClr val="000000"/>
                        </a:solidFill>
                        <a:latin typeface="Times New Roman" pitchFamily="18" charset="0"/>
                        <a:cs typeface="Times New Roman" pitchFamily="18" charset="0"/>
                      </a:endParaRP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pitchFamily="18" charset="0"/>
                          <a:cs typeface="Times New Roman" pitchFamily="18" charset="0"/>
                        </a:rPr>
                        <a:t>2025 год</a:t>
                      </a: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1000" b="0" i="0" u="none" strike="noStrike" dirty="0">
                          <a:solidFill>
                            <a:srgbClr val="000000"/>
                          </a:solidFill>
                          <a:latin typeface="Times New Roman" pitchFamily="18" charset="0"/>
                          <a:cs typeface="Times New Roman" pitchFamily="18" charset="0"/>
                        </a:rPr>
                        <a:t>46 500,0</a:t>
                      </a: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1000" b="0" i="0" u="none" strike="noStrike" dirty="0">
                          <a:solidFill>
                            <a:srgbClr val="000000"/>
                          </a:solidFill>
                          <a:latin typeface="Times New Roman" pitchFamily="18" charset="0"/>
                          <a:cs typeface="Times New Roman" pitchFamily="18" charset="0"/>
                        </a:rPr>
                        <a:t>46 500,0</a:t>
                      </a: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pitchFamily="18" charset="0"/>
                          <a:cs typeface="Times New Roman" pitchFamily="18" charset="0"/>
                        </a:rPr>
                        <a:t>100</a:t>
                      </a: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pPr algn="ctr" fontAlgn="ctr"/>
                      <a:endParaRPr lang="ru-RU" sz="900" b="0" i="0" u="none" strike="noStrike" dirty="0">
                        <a:solidFill>
                          <a:srgbClr val="000000"/>
                        </a:solidFill>
                        <a:latin typeface="Times New Roman"/>
                      </a:endParaRP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89579852"/>
                  </a:ext>
                </a:extLst>
              </a:tr>
              <a:tr h="483662">
                <a:tc>
                  <a:txBody>
                    <a:bodyPr/>
                    <a:lstStyle/>
                    <a:p>
                      <a:pPr algn="ctr" fontAlgn="ctr"/>
                      <a:r>
                        <a:rPr lang="ru-RU" sz="1000" b="0" i="0" u="none" strike="noStrike" dirty="0">
                          <a:solidFill>
                            <a:srgbClr val="000000"/>
                          </a:solidFill>
                          <a:latin typeface="Times New Roman" pitchFamily="18" charset="0"/>
                          <a:cs typeface="Times New Roman" pitchFamily="18" charset="0"/>
                        </a:rPr>
                        <a:t>5</a:t>
                      </a: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000" b="0" i="0" u="none" strike="noStrike" dirty="0">
                          <a:solidFill>
                            <a:srgbClr val="000000"/>
                          </a:solidFill>
                          <a:latin typeface="Times New Roman" pitchFamily="18" charset="0"/>
                          <a:cs typeface="Times New Roman" pitchFamily="18" charset="0"/>
                        </a:rPr>
                        <a:t>Разработка проектов санитарной зоны защиты и проектов НДВ</a:t>
                      </a: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000" b="0" i="0" u="none" strike="noStrike" dirty="0">
                          <a:solidFill>
                            <a:srgbClr val="000000"/>
                          </a:solidFill>
                          <a:latin typeface="Times New Roman" pitchFamily="18" charset="0"/>
                          <a:cs typeface="Times New Roman" pitchFamily="18" charset="0"/>
                        </a:rPr>
                        <a:t>Московская область, Рузский городской округ, п. Тучково</a:t>
                      </a: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latin typeface="Times New Roman" pitchFamily="18" charset="0"/>
                          <a:cs typeface="Times New Roman" pitchFamily="18" charset="0"/>
                        </a:rPr>
                        <a:t>2024 </a:t>
                      </a:r>
                      <a:r>
                        <a:rPr lang="ru-RU" sz="1000" b="0" i="0" u="none" strike="noStrike" dirty="0">
                          <a:solidFill>
                            <a:srgbClr val="000000"/>
                          </a:solidFill>
                          <a:latin typeface="Times New Roman" pitchFamily="18" charset="0"/>
                          <a:cs typeface="Times New Roman" pitchFamily="18" charset="0"/>
                        </a:rPr>
                        <a:t>год</a:t>
                      </a: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1000" b="0" i="0" u="none" strike="noStrike" dirty="0">
                          <a:solidFill>
                            <a:srgbClr val="000000"/>
                          </a:solidFill>
                          <a:latin typeface="Times New Roman" pitchFamily="18" charset="0"/>
                          <a:cs typeface="Times New Roman" pitchFamily="18" charset="0"/>
                        </a:rPr>
                        <a:t>284,6</a:t>
                      </a: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1000" b="0" i="0" u="none" strike="noStrike" dirty="0">
                          <a:solidFill>
                            <a:srgbClr val="000000"/>
                          </a:solidFill>
                          <a:latin typeface="Times New Roman" pitchFamily="18" charset="0"/>
                          <a:cs typeface="Times New Roman" pitchFamily="18" charset="0"/>
                        </a:rPr>
                        <a:t>284,6</a:t>
                      </a: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pitchFamily="18" charset="0"/>
                          <a:cs typeface="Times New Roman" pitchFamily="18" charset="0"/>
                        </a:rPr>
                        <a:t>100</a:t>
                      </a: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pPr algn="ctr" fontAlgn="ctr"/>
                      <a:endParaRPr lang="ru-RU" sz="900" b="0" i="0" u="none" strike="noStrike" dirty="0">
                        <a:solidFill>
                          <a:srgbClr val="000000"/>
                        </a:solidFill>
                        <a:latin typeface="Times New Roman"/>
                      </a:endParaRP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90859712"/>
                  </a:ext>
                </a:extLst>
              </a:tr>
              <a:tr h="442440">
                <a:tc>
                  <a:txBody>
                    <a:bodyPr/>
                    <a:lstStyle/>
                    <a:p>
                      <a:pPr algn="ctr" fontAlgn="ctr"/>
                      <a:r>
                        <a:rPr lang="ru-RU" sz="1000" b="0" i="0" u="none" strike="noStrike" dirty="0">
                          <a:solidFill>
                            <a:srgbClr val="000000"/>
                          </a:solidFill>
                          <a:latin typeface="Times New Roman" pitchFamily="18" charset="0"/>
                          <a:cs typeface="Times New Roman" pitchFamily="18" charset="0"/>
                        </a:rPr>
                        <a:t>6</a:t>
                      </a: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000" b="0" i="0" u="none" strike="noStrike" dirty="0">
                          <a:solidFill>
                            <a:srgbClr val="000000"/>
                          </a:solidFill>
                          <a:latin typeface="Times New Roman" pitchFamily="18" charset="0"/>
                          <a:cs typeface="Times New Roman" pitchFamily="18" charset="0"/>
                        </a:rPr>
                        <a:t>Приобретение, монтаж и ввод в эксплуатацию локальных очистных сооружений </a:t>
                      </a: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pitchFamily="18" charset="0"/>
                          <a:cs typeface="Times New Roman" pitchFamily="18" charset="0"/>
                        </a:rPr>
                        <a:t>Московская область, Рузский городской округ, д. </a:t>
                      </a:r>
                      <a:r>
                        <a:rPr lang="ru-RU" sz="1000" b="0" i="0" u="none" strike="noStrike" dirty="0" err="1">
                          <a:solidFill>
                            <a:srgbClr val="000000"/>
                          </a:solidFill>
                          <a:latin typeface="Times New Roman" pitchFamily="18" charset="0"/>
                          <a:cs typeface="Times New Roman" pitchFamily="18" charset="0"/>
                        </a:rPr>
                        <a:t>Лихачево</a:t>
                      </a:r>
                      <a:endParaRPr lang="ru-RU" sz="1000" b="0" i="0" u="none" strike="noStrike" dirty="0">
                        <a:solidFill>
                          <a:srgbClr val="000000"/>
                        </a:solidFill>
                        <a:latin typeface="Times New Roman" pitchFamily="18" charset="0"/>
                        <a:cs typeface="Times New Roman" pitchFamily="18" charset="0"/>
                      </a:endParaRP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pitchFamily="18" charset="0"/>
                          <a:cs typeface="Times New Roman" pitchFamily="18" charset="0"/>
                        </a:rPr>
                        <a:t>2024 год</a:t>
                      </a: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1000" b="0" i="0" u="none" strike="noStrike" dirty="0">
                          <a:solidFill>
                            <a:srgbClr val="000000"/>
                          </a:solidFill>
                          <a:latin typeface="Times New Roman" pitchFamily="18" charset="0"/>
                          <a:cs typeface="Times New Roman" pitchFamily="18" charset="0"/>
                        </a:rPr>
                        <a:t>11 000,0</a:t>
                      </a: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1000" b="0" i="0" u="none" strike="noStrike" dirty="0">
                          <a:solidFill>
                            <a:srgbClr val="000000"/>
                          </a:solidFill>
                          <a:latin typeface="Times New Roman" pitchFamily="18" charset="0"/>
                          <a:cs typeface="Times New Roman" pitchFamily="18" charset="0"/>
                        </a:rPr>
                        <a:t>6 494,6</a:t>
                      </a: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pitchFamily="18" charset="0"/>
                          <a:cs typeface="Times New Roman" pitchFamily="18" charset="0"/>
                        </a:rPr>
                        <a:t>59</a:t>
                      </a: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ru-RU"/>
                    </a:p>
                  </a:txBody>
                  <a:tcPr/>
                </a:tc>
                <a:extLst>
                  <a:ext uri="{0D108BD9-81ED-4DB2-BD59-A6C34878D82A}">
                    <a16:rowId xmlns:a16="http://schemas.microsoft.com/office/drawing/2014/main" val="271807577"/>
                  </a:ext>
                </a:extLst>
              </a:tr>
              <a:tr h="323527">
                <a:tc>
                  <a:txBody>
                    <a:bodyPr/>
                    <a:lstStyle/>
                    <a:p>
                      <a:pPr algn="ctr" fontAlgn="ctr"/>
                      <a:r>
                        <a:rPr lang="ru-RU" sz="1000" b="0" i="0" u="none" strike="noStrike" dirty="0">
                          <a:solidFill>
                            <a:srgbClr val="000000"/>
                          </a:solidFill>
                          <a:latin typeface="Times New Roman" pitchFamily="18" charset="0"/>
                          <a:cs typeface="Times New Roman" pitchFamily="18" charset="0"/>
                        </a:rPr>
                        <a:t>7</a:t>
                      </a: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000" b="0" i="0" u="none" strike="noStrike" dirty="0">
                          <a:solidFill>
                            <a:srgbClr val="000000"/>
                          </a:solidFill>
                          <a:latin typeface="Times New Roman" pitchFamily="18" charset="0"/>
                          <a:cs typeface="Times New Roman" pitchFamily="18" charset="0"/>
                        </a:rPr>
                        <a:t>Строительство БМК</a:t>
                      </a: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pitchFamily="18" charset="0"/>
                          <a:cs typeface="Times New Roman" pitchFamily="18" charset="0"/>
                        </a:rPr>
                        <a:t>Московская область, г. Руза, Волоколамское шоссе</a:t>
                      </a: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pitchFamily="18" charset="0"/>
                          <a:cs typeface="Times New Roman" pitchFamily="18" charset="0"/>
                        </a:rPr>
                        <a:t>2024 год</a:t>
                      </a: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1000" b="0" i="0" u="none" strike="noStrike" dirty="0">
                          <a:solidFill>
                            <a:srgbClr val="000000"/>
                          </a:solidFill>
                          <a:latin typeface="Times New Roman" pitchFamily="18" charset="0"/>
                          <a:cs typeface="Times New Roman" pitchFamily="18" charset="0"/>
                        </a:rPr>
                        <a:t>50 078,3</a:t>
                      </a: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1000" b="0" i="0" u="none" strike="noStrike" dirty="0">
                          <a:solidFill>
                            <a:srgbClr val="000000"/>
                          </a:solidFill>
                          <a:latin typeface="Times New Roman" pitchFamily="18" charset="0"/>
                          <a:cs typeface="Times New Roman" pitchFamily="18" charset="0"/>
                        </a:rPr>
                        <a:t>50 078,3</a:t>
                      </a: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pitchFamily="18" charset="0"/>
                          <a:cs typeface="Times New Roman" pitchFamily="18" charset="0"/>
                        </a:rPr>
                        <a:t>100</a:t>
                      </a: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pPr algn="ctr" fontAlgn="ctr"/>
                      <a:endParaRPr lang="ru-RU" sz="900" b="0" i="0" u="none" strike="noStrike" dirty="0">
                        <a:solidFill>
                          <a:srgbClr val="000000"/>
                        </a:solidFill>
                        <a:latin typeface="Times New Roman"/>
                      </a:endParaRP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83404865"/>
                  </a:ext>
                </a:extLst>
              </a:tr>
              <a:tr h="184755">
                <a:tc gridSpan="8">
                  <a:txBody>
                    <a:bodyPr/>
                    <a:lstStyle/>
                    <a:p>
                      <a:pPr algn="ctr" fontAlgn="ctr"/>
                      <a:r>
                        <a:rPr lang="ru-RU" sz="1000" b="0" i="0" u="none" strike="noStrike" dirty="0">
                          <a:solidFill>
                            <a:srgbClr val="000000"/>
                          </a:solidFill>
                          <a:latin typeface="Times New Roman" pitchFamily="18" charset="0"/>
                          <a:cs typeface="Times New Roman" pitchFamily="18" charset="0"/>
                        </a:rPr>
                        <a:t>Муниципальная программа «Формирование современной городской среды»</a:t>
                      </a: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ctr"/>
                      <a:endParaRPr lang="ru-RU" sz="900" b="0" i="0" u="none" strike="noStrike" dirty="0">
                        <a:solidFill>
                          <a:srgbClr val="000000"/>
                        </a:solidFill>
                        <a:latin typeface="Times New Roman"/>
                      </a:endParaRP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ru-RU" sz="900" b="0" i="0" u="none" strike="noStrike" dirty="0">
                        <a:solidFill>
                          <a:srgbClr val="000000"/>
                        </a:solidFill>
                        <a:latin typeface="Times New Roman"/>
                      </a:endParaRP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ru-RU" sz="900" b="0" i="0" u="none" strike="noStrike" dirty="0">
                        <a:solidFill>
                          <a:srgbClr val="000000"/>
                        </a:solidFill>
                        <a:latin typeface="Times New Roman"/>
                      </a:endParaRP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r" fontAlgn="ctr"/>
                      <a:endParaRPr lang="ru-RU" sz="900" b="0" i="0" u="none" strike="noStrike" dirty="0">
                        <a:solidFill>
                          <a:srgbClr val="000000"/>
                        </a:solidFill>
                        <a:latin typeface="Times New Roman"/>
                      </a:endParaRP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r" fontAlgn="ctr"/>
                      <a:endParaRPr lang="ru-RU" sz="900" b="0" i="0" u="none" strike="noStrike" dirty="0">
                        <a:solidFill>
                          <a:srgbClr val="000000"/>
                        </a:solidFill>
                        <a:latin typeface="Times New Roman"/>
                      </a:endParaRP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ru-RU" sz="900" b="0" i="0" u="none" strike="noStrike" dirty="0">
                        <a:solidFill>
                          <a:srgbClr val="000000"/>
                        </a:solidFill>
                        <a:latin typeface="Times New Roman"/>
                      </a:endParaRP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ru-RU" sz="900" b="0" i="0" u="none" strike="noStrike" dirty="0">
                        <a:solidFill>
                          <a:srgbClr val="000000"/>
                        </a:solidFill>
                        <a:latin typeface="Times New Roman"/>
                      </a:endParaRP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10985875"/>
                  </a:ext>
                </a:extLst>
              </a:tr>
              <a:tr h="442440">
                <a:tc>
                  <a:txBody>
                    <a:bodyPr/>
                    <a:lstStyle/>
                    <a:p>
                      <a:pPr algn="ctr" fontAlgn="ctr"/>
                      <a:r>
                        <a:rPr lang="ru-RU" sz="1000" b="0" i="0" u="none" strike="noStrike" dirty="0">
                          <a:solidFill>
                            <a:srgbClr val="000000"/>
                          </a:solidFill>
                          <a:latin typeface="Times New Roman" pitchFamily="18" charset="0"/>
                          <a:cs typeface="Times New Roman" pitchFamily="18" charset="0"/>
                        </a:rPr>
                        <a:t>8</a:t>
                      </a: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000" b="0" i="0" u="none" strike="noStrike" dirty="0">
                          <a:solidFill>
                            <a:srgbClr val="000000"/>
                          </a:solidFill>
                          <a:latin typeface="Times New Roman" pitchFamily="18" charset="0"/>
                          <a:cs typeface="Times New Roman" pitchFamily="18" charset="0"/>
                        </a:rPr>
                        <a:t>Изготовление и установка стел</a:t>
                      </a: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pitchFamily="18" charset="0"/>
                          <a:cs typeface="Times New Roman" pitchFamily="18" charset="0"/>
                        </a:rPr>
                        <a:t>Московская область, г. Руза</a:t>
                      </a: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pitchFamily="18" charset="0"/>
                          <a:cs typeface="Times New Roman" pitchFamily="18" charset="0"/>
                        </a:rPr>
                        <a:t>2025 год</a:t>
                      </a: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1000" b="0" i="0" u="none" strike="noStrike" dirty="0">
                          <a:solidFill>
                            <a:srgbClr val="000000"/>
                          </a:solidFill>
                          <a:latin typeface="Times New Roman" pitchFamily="18" charset="0"/>
                          <a:cs typeface="Times New Roman" pitchFamily="18" charset="0"/>
                        </a:rPr>
                        <a:t>4 284,7</a:t>
                      </a: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1000" b="0" i="0" u="none" strike="noStrike" dirty="0">
                          <a:solidFill>
                            <a:srgbClr val="000000"/>
                          </a:solidFill>
                          <a:latin typeface="Times New Roman" pitchFamily="18" charset="0"/>
                          <a:cs typeface="Times New Roman" pitchFamily="18" charset="0"/>
                        </a:rPr>
                        <a:t>4 284,7</a:t>
                      </a: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pitchFamily="18" charset="0"/>
                          <a:cs typeface="Times New Roman" pitchFamily="18" charset="0"/>
                        </a:rPr>
                        <a:t>100</a:t>
                      </a: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pitchFamily="18" charset="0"/>
                          <a:cs typeface="Times New Roman" pitchFamily="18" charset="0"/>
                        </a:rPr>
                        <a:t>Создание благоустроенных общественных территорий</a:t>
                      </a:r>
                    </a:p>
                    <a:p>
                      <a:pPr algn="ctr" fontAlgn="ctr"/>
                      <a:endParaRPr lang="ru-RU" sz="1000" b="0" i="0" u="none" strike="noStrike" dirty="0">
                        <a:solidFill>
                          <a:srgbClr val="000000"/>
                        </a:solidFill>
                        <a:latin typeface="Times New Roman" pitchFamily="18" charset="0"/>
                        <a:cs typeface="Times New Roman" pitchFamily="18" charset="0"/>
                      </a:endParaRPr>
                    </a:p>
                  </a:txBody>
                  <a:tcPr marL="2790" marR="2790" marT="27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72957113"/>
                  </a:ext>
                </a:extLst>
              </a:tr>
            </a:tbl>
          </a:graphicData>
        </a:graphic>
      </p:graphicFrame>
    </p:spTree>
    <p:extLst>
      <p:ext uri="{BB962C8B-B14F-4D97-AF65-F5344CB8AC3E}">
        <p14:creationId xmlns:p14="http://schemas.microsoft.com/office/powerpoint/2010/main" val="7190267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9BEA12-C416-D84A-09AE-99C9A2ABB0B7}"/>
              </a:ext>
            </a:extLst>
          </p:cNvPr>
          <p:cNvSpPr txBox="1"/>
          <p:nvPr/>
        </p:nvSpPr>
        <p:spPr>
          <a:xfrm>
            <a:off x="2982897" y="230819"/>
            <a:ext cx="6158883" cy="523220"/>
          </a:xfrm>
          <a:prstGeom prst="rect">
            <a:avLst/>
          </a:prstGeom>
          <a:noFill/>
        </p:spPr>
        <p:txBody>
          <a:bodyPr wrap="square">
            <a:spAutoFit/>
          </a:bodyPr>
          <a:lstStyle/>
          <a:p>
            <a:pPr algn="ctr"/>
            <a:r>
              <a:rPr lang="ru-RU" sz="2800" dirty="0">
                <a:solidFill>
                  <a:schemeClr val="bg1"/>
                </a:solidFill>
              </a:rPr>
              <a:t>Контактная информация </a:t>
            </a:r>
          </a:p>
        </p:txBody>
      </p:sp>
      <p:sp>
        <p:nvSpPr>
          <p:cNvPr id="4" name="Прямоугольник 3">
            <a:extLst>
              <a:ext uri="{FF2B5EF4-FFF2-40B4-BE49-F238E27FC236}">
                <a16:creationId xmlns:a16="http://schemas.microsoft.com/office/drawing/2014/main" id="{FBD32B34-B8FC-E9EB-B43E-296F3274CC05}"/>
              </a:ext>
            </a:extLst>
          </p:cNvPr>
          <p:cNvSpPr/>
          <p:nvPr/>
        </p:nvSpPr>
        <p:spPr>
          <a:xfrm>
            <a:off x="177554" y="830510"/>
            <a:ext cx="11751592" cy="36933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solidFill>
                  <a:srgbClr val="FF0000"/>
                </a:solidFill>
                <a:latin typeface="Arial" panose="020B0604020202020204" pitchFamily="34" charset="0"/>
                <a:cs typeface="Arial" panose="020B0604020202020204" pitchFamily="34" charset="0"/>
              </a:rPr>
              <a:t>Финансовое управление Администрации Рузского муниципального округа Московской области</a:t>
            </a:r>
          </a:p>
        </p:txBody>
      </p:sp>
      <p:sp>
        <p:nvSpPr>
          <p:cNvPr id="6" name="TextBox 5">
            <a:extLst>
              <a:ext uri="{FF2B5EF4-FFF2-40B4-BE49-F238E27FC236}">
                <a16:creationId xmlns:a16="http://schemas.microsoft.com/office/drawing/2014/main" id="{F454883D-BF03-E6A5-32C4-B9DED3E57335}"/>
              </a:ext>
            </a:extLst>
          </p:cNvPr>
          <p:cNvSpPr txBox="1"/>
          <p:nvPr/>
        </p:nvSpPr>
        <p:spPr>
          <a:xfrm>
            <a:off x="539552" y="2123169"/>
            <a:ext cx="11294382" cy="2616101"/>
          </a:xfrm>
          <a:prstGeom prst="rect">
            <a:avLst/>
          </a:prstGeom>
          <a:noFill/>
        </p:spPr>
        <p:txBody>
          <a:bodyPr wrap="square">
            <a:spAutoFit/>
          </a:bodyPr>
          <a:lstStyle/>
          <a:p>
            <a:pPr marL="273050" indent="-273050">
              <a:spcBef>
                <a:spcPts val="600"/>
              </a:spcBef>
              <a:buClr>
                <a:schemeClr val="accent1"/>
              </a:buClr>
              <a:buSzPct val="70000"/>
              <a:buFont typeface="Wingdings" pitchFamily="2" charset="2"/>
              <a:buChar char=""/>
              <a:defRPr/>
            </a:pPr>
            <a:r>
              <a:rPr lang="ru-RU" sz="2400" dirty="0">
                <a:latin typeface="Arial" panose="020B0604020202020204" pitchFamily="34" charset="0"/>
                <a:cs typeface="Arial" panose="020B0604020202020204" pitchFamily="34" charset="0"/>
              </a:rPr>
              <a:t>Адрес: 143100 Московская область, г. Руза, </a:t>
            </a:r>
            <a:r>
              <a:rPr lang="ru-RU" sz="2400" dirty="0" err="1">
                <a:latin typeface="Arial" panose="020B0604020202020204" pitchFamily="34" charset="0"/>
                <a:cs typeface="Arial" panose="020B0604020202020204" pitchFamily="34" charset="0"/>
              </a:rPr>
              <a:t>ул.Солнцева</a:t>
            </a:r>
            <a:r>
              <a:rPr lang="ru-RU" sz="2400" dirty="0">
                <a:latin typeface="Arial" panose="020B0604020202020204" pitchFamily="34" charset="0"/>
                <a:cs typeface="Arial" panose="020B0604020202020204" pitchFamily="34" charset="0"/>
              </a:rPr>
              <a:t>, дом 11, </a:t>
            </a:r>
            <a:r>
              <a:rPr lang="ru-RU" sz="2400" dirty="0" err="1">
                <a:latin typeface="Arial" panose="020B0604020202020204" pitchFamily="34" charset="0"/>
                <a:cs typeface="Arial" panose="020B0604020202020204" pitchFamily="34" charset="0"/>
              </a:rPr>
              <a:t>каб</a:t>
            </a:r>
            <a:r>
              <a:rPr lang="ru-RU" sz="2400" dirty="0">
                <a:latin typeface="Arial" panose="020B0604020202020204" pitchFamily="34" charset="0"/>
                <a:cs typeface="Arial" panose="020B0604020202020204" pitchFamily="34" charset="0"/>
              </a:rPr>
              <a:t>. 217</a:t>
            </a:r>
          </a:p>
          <a:p>
            <a:pPr marL="273050" indent="-273050">
              <a:spcBef>
                <a:spcPts val="600"/>
              </a:spcBef>
              <a:buClr>
                <a:schemeClr val="accent1"/>
              </a:buClr>
              <a:buSzPct val="70000"/>
              <a:buFont typeface="Wingdings" pitchFamily="2" charset="2"/>
              <a:buChar char=""/>
              <a:defRPr/>
            </a:pPr>
            <a:r>
              <a:rPr lang="ru-RU" sz="2400" dirty="0">
                <a:latin typeface="Arial" panose="020B0604020202020204" pitchFamily="34" charset="0"/>
                <a:cs typeface="Arial" panose="020B0604020202020204" pitchFamily="34" charset="0"/>
              </a:rPr>
              <a:t> Телефон 8 49627 24758</a:t>
            </a:r>
          </a:p>
          <a:p>
            <a:pPr marL="273050" indent="-273050">
              <a:spcBef>
                <a:spcPts val="600"/>
              </a:spcBef>
              <a:buClr>
                <a:schemeClr val="accent1"/>
              </a:buClr>
              <a:buSzPct val="70000"/>
              <a:buFont typeface="Wingdings" pitchFamily="2" charset="2"/>
              <a:buChar char=""/>
              <a:defRPr/>
            </a:pPr>
            <a:r>
              <a:rPr lang="ru-RU" sz="2400" dirty="0">
                <a:latin typeface="Arial" panose="020B0604020202020204" pitchFamily="34" charset="0"/>
                <a:cs typeface="Arial" panose="020B0604020202020204" pitchFamily="34" charset="0"/>
              </a:rPr>
              <a:t> Электронная почта: </a:t>
            </a:r>
            <a:r>
              <a:rPr lang="en-US" sz="2400" dirty="0">
                <a:latin typeface="Arial" panose="020B0604020202020204" pitchFamily="34" charset="0"/>
                <a:cs typeface="Arial" panose="020B0604020202020204" pitchFamily="34" charset="0"/>
                <a:hlinkClick r:id="rId2"/>
              </a:rPr>
              <a:t>ruza_finruza@mosreg.ru</a:t>
            </a:r>
            <a:endParaRPr lang="en-US" sz="2400" dirty="0">
              <a:latin typeface="Arial" panose="020B0604020202020204" pitchFamily="34" charset="0"/>
              <a:cs typeface="Arial" panose="020B0604020202020204" pitchFamily="34" charset="0"/>
            </a:endParaRPr>
          </a:p>
          <a:p>
            <a:pPr marL="273050" indent="-273050">
              <a:spcBef>
                <a:spcPts val="600"/>
              </a:spcBef>
              <a:buClr>
                <a:schemeClr val="accent1"/>
              </a:buClr>
              <a:buSzPct val="70000"/>
              <a:buFont typeface="Wingdings" pitchFamily="2" charset="2"/>
              <a:buChar char=""/>
              <a:defRPr/>
            </a:pPr>
            <a:r>
              <a:rPr lang="en-US" sz="2400" dirty="0">
                <a:latin typeface="Arial" panose="020B0604020202020204" pitchFamily="34" charset="0"/>
                <a:cs typeface="Arial" panose="020B0604020202020204" pitchFamily="34" charset="0"/>
              </a:rPr>
              <a:t> </a:t>
            </a:r>
            <a:r>
              <a:rPr lang="ru-RU" sz="2400" dirty="0">
                <a:latin typeface="Arial" panose="020B0604020202020204" pitchFamily="34" charset="0"/>
                <a:cs typeface="Arial" panose="020B0604020202020204" pitchFamily="34" charset="0"/>
              </a:rPr>
              <a:t>График работы: раб. дни с 8:45 до 18:00, обед с 13:00 до 14:00 </a:t>
            </a:r>
          </a:p>
          <a:p>
            <a:pPr marL="273050" indent="-273050">
              <a:spcBef>
                <a:spcPts val="600"/>
              </a:spcBef>
              <a:buClr>
                <a:schemeClr val="accent1"/>
              </a:buClr>
              <a:buSzPct val="70000"/>
              <a:buFont typeface="Wingdings" pitchFamily="2" charset="2"/>
              <a:buChar char=""/>
              <a:defRPr/>
            </a:pPr>
            <a:r>
              <a:rPr lang="ru-RU" sz="2400" dirty="0">
                <a:latin typeface="Arial" panose="020B0604020202020204" pitchFamily="34" charset="0"/>
                <a:cs typeface="Arial" panose="020B0604020202020204" pitchFamily="34" charset="0"/>
              </a:rPr>
              <a:t>Личный прием граждан осуществляется согласно графику работы Финуправления</a:t>
            </a:r>
          </a:p>
        </p:txBody>
      </p:sp>
    </p:spTree>
    <p:extLst>
      <p:ext uri="{BB962C8B-B14F-4D97-AF65-F5344CB8AC3E}">
        <p14:creationId xmlns:p14="http://schemas.microsoft.com/office/powerpoint/2010/main" val="4000871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2">
            <a:extLst>
              <a:ext uri="{FF2B5EF4-FFF2-40B4-BE49-F238E27FC236}">
                <a16:creationId xmlns:a16="http://schemas.microsoft.com/office/drawing/2014/main" id="{4EB2B31E-6F2A-48CC-DA97-ACBD2450E58D}"/>
              </a:ext>
            </a:extLst>
          </p:cNvPr>
          <p:cNvGraphicFramePr>
            <a:graphicFrameLocks/>
          </p:cNvGraphicFramePr>
          <p:nvPr>
            <p:extLst>
              <p:ext uri="{D42A27DB-BD31-4B8C-83A1-F6EECF244321}">
                <p14:modId xmlns:p14="http://schemas.microsoft.com/office/powerpoint/2010/main" val="3027052702"/>
              </p:ext>
            </p:extLst>
          </p:nvPr>
        </p:nvGraphicFramePr>
        <p:xfrm>
          <a:off x="308008" y="933651"/>
          <a:ext cx="11261557" cy="5805287"/>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E22B6D3D-4D5F-9713-2F5F-D6D21CD43CC8}"/>
              </a:ext>
            </a:extLst>
          </p:cNvPr>
          <p:cNvSpPr txBox="1"/>
          <p:nvPr/>
        </p:nvSpPr>
        <p:spPr>
          <a:xfrm>
            <a:off x="1038687" y="119062"/>
            <a:ext cx="10413507" cy="461665"/>
          </a:xfrm>
          <a:prstGeom prst="rect">
            <a:avLst/>
          </a:prstGeom>
          <a:noFill/>
        </p:spPr>
        <p:txBody>
          <a:bodyPr wrap="square">
            <a:spAutoFit/>
          </a:bodyPr>
          <a:lstStyle/>
          <a:p>
            <a:pPr algn="ctr"/>
            <a:r>
              <a:rPr lang="ru-RU" sz="2400" b="1" dirty="0">
                <a:solidFill>
                  <a:schemeClr val="bg1"/>
                </a:solidFill>
              </a:rPr>
              <a:t>Динамика доходов бюджета (млн. рублей)</a:t>
            </a:r>
          </a:p>
        </p:txBody>
      </p:sp>
    </p:spTree>
    <p:extLst>
      <p:ext uri="{BB962C8B-B14F-4D97-AF65-F5344CB8AC3E}">
        <p14:creationId xmlns:p14="http://schemas.microsoft.com/office/powerpoint/2010/main" val="2349163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Диаграмма 8">
            <a:extLst>
              <a:ext uri="{FF2B5EF4-FFF2-40B4-BE49-F238E27FC236}">
                <a16:creationId xmlns:a16="http://schemas.microsoft.com/office/drawing/2014/main" id="{22C6E295-73E0-69FD-0D26-6FC17C2D474F}"/>
              </a:ext>
            </a:extLst>
          </p:cNvPr>
          <p:cNvGraphicFramePr/>
          <p:nvPr>
            <p:extLst>
              <p:ext uri="{D42A27DB-BD31-4B8C-83A1-F6EECF244321}">
                <p14:modId xmlns:p14="http://schemas.microsoft.com/office/powerpoint/2010/main" val="2798080258"/>
              </p:ext>
            </p:extLst>
          </p:nvPr>
        </p:nvGraphicFramePr>
        <p:xfrm>
          <a:off x="292013" y="264998"/>
          <a:ext cx="11607973" cy="63280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88762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3">
            <a:extLst>
              <a:ext uri="{FF2B5EF4-FFF2-40B4-BE49-F238E27FC236}">
                <a16:creationId xmlns:a16="http://schemas.microsoft.com/office/drawing/2014/main" id="{57219024-217A-D4F1-F33B-DA27E48434AD}"/>
              </a:ext>
            </a:extLst>
          </p:cNvPr>
          <p:cNvGraphicFramePr/>
          <p:nvPr>
            <p:extLst>
              <p:ext uri="{D42A27DB-BD31-4B8C-83A1-F6EECF244321}">
                <p14:modId xmlns:p14="http://schemas.microsoft.com/office/powerpoint/2010/main" val="1374807682"/>
              </p:ext>
            </p:extLst>
          </p:nvPr>
        </p:nvGraphicFramePr>
        <p:xfrm>
          <a:off x="731520" y="375385"/>
          <a:ext cx="10664792" cy="60446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18671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BC981ED-889A-592A-3557-94857424CA08}"/>
              </a:ext>
            </a:extLst>
          </p:cNvPr>
          <p:cNvSpPr>
            <a:spLocks noGrp="1"/>
          </p:cNvSpPr>
          <p:nvPr>
            <p:ph type="title"/>
          </p:nvPr>
        </p:nvSpPr>
        <p:spPr>
          <a:xfrm>
            <a:off x="1016488" y="-133074"/>
            <a:ext cx="9784080" cy="1508760"/>
          </a:xfrm>
        </p:spPr>
        <p:txBody>
          <a:bodyPr>
            <a:normAutofit/>
          </a:bodyPr>
          <a:lstStyle/>
          <a:p>
            <a:r>
              <a:rPr lang="ru-RU" sz="1600" b="1" dirty="0"/>
              <a:t>Объем и структура налоговых, неналоговых доходов и межбюджетных трансфертов </a:t>
            </a:r>
            <a:r>
              <a:rPr lang="ru-RU" sz="1800" b="1" dirty="0"/>
              <a:t>бюджета Рузского городского округа Московской области </a:t>
            </a:r>
            <a:r>
              <a:rPr lang="ru-RU" sz="1200" b="1" dirty="0"/>
              <a:t>(млн. рублей)</a:t>
            </a:r>
            <a:endParaRPr lang="ru-RU" sz="1200" dirty="0"/>
          </a:p>
        </p:txBody>
      </p:sp>
      <p:graphicFrame>
        <p:nvGraphicFramePr>
          <p:cNvPr id="6" name="Таблица 5">
            <a:extLst>
              <a:ext uri="{FF2B5EF4-FFF2-40B4-BE49-F238E27FC236}">
                <a16:creationId xmlns:a16="http://schemas.microsoft.com/office/drawing/2014/main" id="{76AD8DA7-4954-B4C4-4569-DB12A4050409}"/>
              </a:ext>
            </a:extLst>
          </p:cNvPr>
          <p:cNvGraphicFramePr>
            <a:graphicFrameLocks noGrp="1"/>
          </p:cNvGraphicFramePr>
          <p:nvPr>
            <p:extLst>
              <p:ext uri="{D42A27DB-BD31-4B8C-83A1-F6EECF244321}">
                <p14:modId xmlns:p14="http://schemas.microsoft.com/office/powerpoint/2010/main" val="2878315704"/>
              </p:ext>
            </p:extLst>
          </p:nvPr>
        </p:nvGraphicFramePr>
        <p:xfrm>
          <a:off x="541538" y="967666"/>
          <a:ext cx="11256886" cy="5844963"/>
        </p:xfrm>
        <a:graphic>
          <a:graphicData uri="http://schemas.openxmlformats.org/drawingml/2006/table">
            <a:tbl>
              <a:tblPr>
                <a:tableStyleId>{5C22544A-7EE6-4342-B048-85BDC9FD1C3A}</a:tableStyleId>
              </a:tblPr>
              <a:tblGrid>
                <a:gridCol w="3461467">
                  <a:extLst>
                    <a:ext uri="{9D8B030D-6E8A-4147-A177-3AD203B41FA5}">
                      <a16:colId xmlns:a16="http://schemas.microsoft.com/office/drawing/2014/main" val="1509846572"/>
                    </a:ext>
                  </a:extLst>
                </a:gridCol>
                <a:gridCol w="2052113">
                  <a:extLst>
                    <a:ext uri="{9D8B030D-6E8A-4147-A177-3AD203B41FA5}">
                      <a16:colId xmlns:a16="http://schemas.microsoft.com/office/drawing/2014/main" val="1893340003"/>
                    </a:ext>
                  </a:extLst>
                </a:gridCol>
                <a:gridCol w="1495607">
                  <a:extLst>
                    <a:ext uri="{9D8B030D-6E8A-4147-A177-3AD203B41FA5}">
                      <a16:colId xmlns:a16="http://schemas.microsoft.com/office/drawing/2014/main" val="4203997979"/>
                    </a:ext>
                  </a:extLst>
                </a:gridCol>
                <a:gridCol w="1304309">
                  <a:extLst>
                    <a:ext uri="{9D8B030D-6E8A-4147-A177-3AD203B41FA5}">
                      <a16:colId xmlns:a16="http://schemas.microsoft.com/office/drawing/2014/main" val="1787425308"/>
                    </a:ext>
                  </a:extLst>
                </a:gridCol>
                <a:gridCol w="1495607">
                  <a:extLst>
                    <a:ext uri="{9D8B030D-6E8A-4147-A177-3AD203B41FA5}">
                      <a16:colId xmlns:a16="http://schemas.microsoft.com/office/drawing/2014/main" val="1338824444"/>
                    </a:ext>
                  </a:extLst>
                </a:gridCol>
                <a:gridCol w="1447783">
                  <a:extLst>
                    <a:ext uri="{9D8B030D-6E8A-4147-A177-3AD203B41FA5}">
                      <a16:colId xmlns:a16="http://schemas.microsoft.com/office/drawing/2014/main" val="3459758684"/>
                    </a:ext>
                  </a:extLst>
                </a:gridCol>
              </a:tblGrid>
              <a:tr h="165025">
                <a:tc rowSpan="2">
                  <a:txBody>
                    <a:bodyPr/>
                    <a:lstStyle/>
                    <a:p>
                      <a:pPr algn="ctr" fontAlgn="ctr"/>
                      <a:r>
                        <a:rPr lang="ru-RU" sz="1000" b="1" u="none" strike="noStrike" dirty="0">
                          <a:effectLst/>
                          <a:latin typeface="Arial" panose="020B0604020202020204" pitchFamily="34" charset="0"/>
                          <a:cs typeface="Arial" panose="020B0604020202020204" pitchFamily="34" charset="0"/>
                        </a:rPr>
                        <a:t>Наименование показателя</a:t>
                      </a:r>
                      <a:endParaRPr lang="ru-RU" sz="1000" b="1" i="0" u="none" strike="noStrike" dirty="0">
                        <a:solidFill>
                          <a:srgbClr val="000000"/>
                        </a:solidFill>
                        <a:effectLst/>
                        <a:latin typeface="Arial" panose="020B0604020202020204" pitchFamily="34" charset="0"/>
                        <a:cs typeface="Arial" panose="020B0604020202020204" pitchFamily="34" charset="0"/>
                      </a:endParaRPr>
                    </a:p>
                  </a:txBody>
                  <a:tcPr marL="6874" marR="6874" marT="6874" marB="0" anchor="ctr"/>
                </a:tc>
                <a:tc rowSpan="2">
                  <a:txBody>
                    <a:bodyPr/>
                    <a:lstStyle/>
                    <a:p>
                      <a:pPr algn="ctr" fontAlgn="ctr"/>
                      <a:r>
                        <a:rPr lang="ru-RU" sz="1000" b="1" u="none" strike="noStrike" dirty="0">
                          <a:effectLst/>
                          <a:latin typeface="Arial" panose="020B0604020202020204" pitchFamily="34" charset="0"/>
                          <a:cs typeface="Arial" panose="020B0604020202020204" pitchFamily="34" charset="0"/>
                        </a:rPr>
                        <a:t>Код дохода по бюджетной классификации</a:t>
                      </a:r>
                      <a:endParaRPr lang="ru-RU" sz="1000" b="1" i="0" u="none" strike="noStrike" dirty="0">
                        <a:solidFill>
                          <a:srgbClr val="000000"/>
                        </a:solidFill>
                        <a:effectLst/>
                        <a:latin typeface="Arial" panose="020B0604020202020204" pitchFamily="34" charset="0"/>
                        <a:cs typeface="Arial" panose="020B0604020202020204" pitchFamily="34" charset="0"/>
                      </a:endParaRPr>
                    </a:p>
                  </a:txBody>
                  <a:tcPr marL="6874" marR="6874" marT="6874" marB="0" anchor="ctr"/>
                </a:tc>
                <a:tc rowSpan="2">
                  <a:txBody>
                    <a:bodyPr/>
                    <a:lstStyle/>
                    <a:p>
                      <a:pPr algn="ctr" fontAlgn="ctr"/>
                      <a:r>
                        <a:rPr lang="ru-RU" sz="1000" b="1" u="none" strike="noStrike" dirty="0">
                          <a:effectLst/>
                          <a:latin typeface="Arial" panose="020B0604020202020204" pitchFamily="34" charset="0"/>
                          <a:cs typeface="Arial" panose="020B0604020202020204" pitchFamily="34" charset="0"/>
                        </a:rPr>
                        <a:t>Исполнено за 2023 год</a:t>
                      </a:r>
                      <a:endParaRPr lang="ru-RU" sz="1000" b="1" i="0" u="none" strike="noStrike" dirty="0">
                        <a:solidFill>
                          <a:srgbClr val="000000"/>
                        </a:solidFill>
                        <a:effectLst/>
                        <a:latin typeface="Arial" panose="020B0604020202020204" pitchFamily="34" charset="0"/>
                        <a:cs typeface="Arial" panose="020B0604020202020204" pitchFamily="34" charset="0"/>
                      </a:endParaRPr>
                    </a:p>
                  </a:txBody>
                  <a:tcPr marL="6874" marR="6874" marT="6874" marB="0" anchor="ctr"/>
                </a:tc>
                <a:tc gridSpan="3">
                  <a:txBody>
                    <a:bodyPr/>
                    <a:lstStyle/>
                    <a:p>
                      <a:pPr algn="ctr" fontAlgn="ctr"/>
                      <a:r>
                        <a:rPr lang="ru-RU" sz="1000" b="1" u="none" strike="noStrike" dirty="0">
                          <a:effectLst/>
                          <a:latin typeface="Arial" panose="020B0604020202020204" pitchFamily="34" charset="0"/>
                          <a:cs typeface="Arial" panose="020B0604020202020204" pitchFamily="34" charset="0"/>
                        </a:rPr>
                        <a:t>2024 год</a:t>
                      </a:r>
                      <a:endParaRPr lang="ru-RU" sz="1000" b="1" i="0" u="none" strike="noStrike" dirty="0">
                        <a:solidFill>
                          <a:srgbClr val="000000"/>
                        </a:solidFill>
                        <a:effectLst/>
                        <a:latin typeface="Arial" panose="020B0604020202020204" pitchFamily="34" charset="0"/>
                        <a:cs typeface="Arial" panose="020B0604020202020204" pitchFamily="34" charset="0"/>
                      </a:endParaRPr>
                    </a:p>
                  </a:txBody>
                  <a:tcPr marL="6874" marR="6874" marT="6874" marB="0" anchor="ct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293956293"/>
                  </a:ext>
                </a:extLst>
              </a:tr>
              <a:tr h="384762">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000" b="1" u="none" strike="noStrike" dirty="0">
                          <a:effectLst/>
                          <a:latin typeface="Arial" panose="020B0604020202020204" pitchFamily="34" charset="0"/>
                          <a:cs typeface="Arial" panose="020B0604020202020204" pitchFamily="34" charset="0"/>
                        </a:rPr>
                        <a:t>Утвержденные бюджетные назначения</a:t>
                      </a:r>
                      <a:endParaRPr lang="ru-RU" sz="1000" b="1" i="0" u="none" strike="noStrike" dirty="0">
                        <a:solidFill>
                          <a:srgbClr val="000000"/>
                        </a:solidFill>
                        <a:effectLst/>
                        <a:latin typeface="Arial" panose="020B0604020202020204" pitchFamily="34" charset="0"/>
                        <a:cs typeface="Arial" panose="020B0604020202020204" pitchFamily="34" charset="0"/>
                      </a:endParaRPr>
                    </a:p>
                  </a:txBody>
                  <a:tcPr marL="6874" marR="6874" marT="6874" marB="0" anchor="ctr"/>
                </a:tc>
                <a:tc>
                  <a:txBody>
                    <a:bodyPr/>
                    <a:lstStyle/>
                    <a:p>
                      <a:pPr algn="ctr" fontAlgn="ctr"/>
                      <a:r>
                        <a:rPr lang="ru-RU" sz="1000" b="1" u="none" strike="noStrike" dirty="0">
                          <a:effectLst/>
                          <a:latin typeface="Arial" panose="020B0604020202020204" pitchFamily="34" charset="0"/>
                          <a:cs typeface="Arial" panose="020B0604020202020204" pitchFamily="34" charset="0"/>
                        </a:rPr>
                        <a:t>Исполнено</a:t>
                      </a:r>
                      <a:endParaRPr lang="ru-RU" sz="1000" b="1" i="0" u="none" strike="noStrike" dirty="0">
                        <a:solidFill>
                          <a:srgbClr val="000000"/>
                        </a:solidFill>
                        <a:effectLst/>
                        <a:latin typeface="Arial" panose="020B0604020202020204" pitchFamily="34" charset="0"/>
                        <a:cs typeface="Arial" panose="020B0604020202020204" pitchFamily="34" charset="0"/>
                      </a:endParaRPr>
                    </a:p>
                  </a:txBody>
                  <a:tcPr marL="6874" marR="6874" marT="6874" marB="0" anchor="ctr"/>
                </a:tc>
                <a:tc>
                  <a:txBody>
                    <a:bodyPr/>
                    <a:lstStyle/>
                    <a:p>
                      <a:pPr algn="ctr" fontAlgn="ctr"/>
                      <a:r>
                        <a:rPr lang="ru-RU" sz="1000" b="1" u="none" strike="noStrike" dirty="0">
                          <a:effectLst/>
                          <a:latin typeface="Arial" panose="020B0604020202020204" pitchFamily="34" charset="0"/>
                          <a:cs typeface="Arial" panose="020B0604020202020204" pitchFamily="34" charset="0"/>
                        </a:rPr>
                        <a:t>% исполнения к утвержденным назначениям</a:t>
                      </a:r>
                      <a:endParaRPr lang="ru-RU" sz="1000" b="1" i="0" u="none" strike="noStrike" dirty="0">
                        <a:solidFill>
                          <a:srgbClr val="000000"/>
                        </a:solidFill>
                        <a:effectLst/>
                        <a:latin typeface="Arial" panose="020B0604020202020204" pitchFamily="34" charset="0"/>
                        <a:cs typeface="Arial" panose="020B0604020202020204" pitchFamily="34" charset="0"/>
                      </a:endParaRPr>
                    </a:p>
                  </a:txBody>
                  <a:tcPr marL="6874" marR="6874" marT="6874" marB="0" anchor="ctr"/>
                </a:tc>
                <a:extLst>
                  <a:ext uri="{0D108BD9-81ED-4DB2-BD59-A6C34878D82A}">
                    <a16:rowId xmlns:a16="http://schemas.microsoft.com/office/drawing/2014/main" val="3022830004"/>
                  </a:ext>
                </a:extLst>
              </a:tr>
              <a:tr h="192381">
                <a:tc>
                  <a:txBody>
                    <a:bodyPr/>
                    <a:lstStyle/>
                    <a:p>
                      <a:pPr algn="ctr" fontAlgn="ctr"/>
                      <a:r>
                        <a:rPr lang="ru-RU" sz="1000" u="none" strike="noStrike">
                          <a:effectLst/>
                        </a:rPr>
                        <a:t>1</a:t>
                      </a:r>
                      <a:endParaRPr lang="ru-RU" sz="1000" b="0" i="0" u="none" strike="noStrike">
                        <a:solidFill>
                          <a:srgbClr val="000000"/>
                        </a:solidFill>
                        <a:effectLst/>
                        <a:latin typeface="Times New Roman" panose="02020603050405020304" pitchFamily="18" charset="0"/>
                      </a:endParaRPr>
                    </a:p>
                  </a:txBody>
                  <a:tcPr marL="6874" marR="6874" marT="6874" marB="0" anchor="ctr"/>
                </a:tc>
                <a:tc>
                  <a:txBody>
                    <a:bodyPr/>
                    <a:lstStyle/>
                    <a:p>
                      <a:pPr algn="ctr" fontAlgn="ctr"/>
                      <a:r>
                        <a:rPr lang="ru-RU" sz="1000" u="none" strike="noStrike" dirty="0">
                          <a:effectLst/>
                        </a:rPr>
                        <a:t>2 </a:t>
                      </a:r>
                      <a:endParaRPr lang="ru-RU" sz="1000" b="0" i="0" u="none" strike="noStrike" dirty="0">
                        <a:solidFill>
                          <a:srgbClr val="000000"/>
                        </a:solidFill>
                        <a:effectLst/>
                        <a:latin typeface="Times New Roman" panose="02020603050405020304" pitchFamily="18" charset="0"/>
                      </a:endParaRPr>
                    </a:p>
                  </a:txBody>
                  <a:tcPr marL="6874" marR="6874" marT="6874" marB="0" anchor="ctr"/>
                </a:tc>
                <a:tc>
                  <a:txBody>
                    <a:bodyPr/>
                    <a:lstStyle/>
                    <a:p>
                      <a:pPr algn="ctr" fontAlgn="ctr"/>
                      <a:r>
                        <a:rPr lang="ru-RU" sz="1000" b="0" i="0" u="none" strike="noStrike" dirty="0">
                          <a:solidFill>
                            <a:srgbClr val="000000"/>
                          </a:solidFill>
                          <a:effectLst/>
                          <a:latin typeface="Times New Roman" panose="02020603050405020304" pitchFamily="18" charset="0"/>
                        </a:rPr>
                        <a:t>3</a:t>
                      </a:r>
                    </a:p>
                  </a:txBody>
                  <a:tcPr marL="6874" marR="6874" marT="6874" marB="0" anchor="ctr"/>
                </a:tc>
                <a:tc>
                  <a:txBody>
                    <a:bodyPr/>
                    <a:lstStyle/>
                    <a:p>
                      <a:pPr algn="ctr" fontAlgn="ctr"/>
                      <a:r>
                        <a:rPr lang="ru-RU" sz="1000" b="0" i="0" u="none" strike="noStrike" dirty="0">
                          <a:solidFill>
                            <a:srgbClr val="000000"/>
                          </a:solidFill>
                          <a:effectLst/>
                          <a:latin typeface="Times New Roman" panose="02020603050405020304" pitchFamily="18" charset="0"/>
                        </a:rPr>
                        <a:t>4</a:t>
                      </a:r>
                    </a:p>
                  </a:txBody>
                  <a:tcPr marL="6874" marR="6874" marT="6874" marB="0" anchor="ctr"/>
                </a:tc>
                <a:tc>
                  <a:txBody>
                    <a:bodyPr/>
                    <a:lstStyle/>
                    <a:p>
                      <a:pPr algn="ctr" fontAlgn="b"/>
                      <a:r>
                        <a:rPr lang="ru-RU" sz="1000" b="0" i="0" u="none" strike="noStrike" dirty="0">
                          <a:solidFill>
                            <a:srgbClr val="000000"/>
                          </a:solidFill>
                          <a:effectLst/>
                          <a:latin typeface="Times New Roman" panose="02020603050405020304" pitchFamily="18" charset="0"/>
                        </a:rPr>
                        <a:t>5</a:t>
                      </a:r>
                    </a:p>
                  </a:txBody>
                  <a:tcPr marL="6874" marR="6874" marT="6874" marB="0" anchor="b"/>
                </a:tc>
                <a:tc>
                  <a:txBody>
                    <a:bodyPr/>
                    <a:lstStyle/>
                    <a:p>
                      <a:pPr algn="ctr" fontAlgn="b"/>
                      <a:r>
                        <a:rPr lang="ru-RU" sz="1000" b="0" i="0" u="none" strike="noStrike" dirty="0">
                          <a:solidFill>
                            <a:srgbClr val="000000"/>
                          </a:solidFill>
                          <a:effectLst/>
                          <a:latin typeface="Times New Roman" panose="02020603050405020304" pitchFamily="18" charset="0"/>
                        </a:rPr>
                        <a:t>6</a:t>
                      </a:r>
                    </a:p>
                  </a:txBody>
                  <a:tcPr marL="6874" marR="6874" marT="6874" marB="0" anchor="b"/>
                </a:tc>
                <a:extLst>
                  <a:ext uri="{0D108BD9-81ED-4DB2-BD59-A6C34878D82A}">
                    <a16:rowId xmlns:a16="http://schemas.microsoft.com/office/drawing/2014/main" val="1691465842"/>
                  </a:ext>
                </a:extLst>
              </a:tr>
              <a:tr h="365523">
                <a:tc>
                  <a:txBody>
                    <a:bodyPr/>
                    <a:lstStyle/>
                    <a:p>
                      <a:pPr algn="l" fontAlgn="ctr"/>
                      <a:r>
                        <a:rPr lang="ru-RU" sz="1100" b="1" i="0" u="none" strike="noStrike" dirty="0">
                          <a:solidFill>
                            <a:srgbClr val="000000"/>
                          </a:solidFill>
                          <a:effectLst/>
                          <a:latin typeface="Times New Roman" panose="02020603050405020304" pitchFamily="18" charset="0"/>
                        </a:rPr>
                        <a:t>ДОХОДЫ БЮДЖЕТА - ВСЕГО</a:t>
                      </a:r>
                    </a:p>
                  </a:txBody>
                  <a:tcPr marL="9525" marR="9525" marT="9525" marB="0" anchor="ctr"/>
                </a:tc>
                <a:tc>
                  <a:txBody>
                    <a:bodyPr/>
                    <a:lstStyle/>
                    <a:p>
                      <a:pPr algn="ctr" fontAlgn="ctr"/>
                      <a:r>
                        <a:rPr lang="ru-RU" sz="1100" b="1" i="0" u="none" strike="noStrike" dirty="0">
                          <a:solidFill>
                            <a:srgbClr val="000000"/>
                          </a:solidFill>
                          <a:effectLst/>
                          <a:latin typeface="Times New Roman" panose="02020603050405020304" pitchFamily="18" charset="0"/>
                        </a:rPr>
                        <a:t>х</a:t>
                      </a:r>
                    </a:p>
                  </a:txBody>
                  <a:tcPr marL="9525" marR="9525" marT="9525" marB="0" anchor="ctr"/>
                </a:tc>
                <a:tc>
                  <a:txBody>
                    <a:bodyPr/>
                    <a:lstStyle/>
                    <a:p>
                      <a:pPr algn="ctr" fontAlgn="ctr"/>
                      <a:r>
                        <a:rPr lang="ru-RU" sz="1100" b="1" i="0" u="none" strike="noStrike" dirty="0">
                          <a:solidFill>
                            <a:srgbClr val="000000"/>
                          </a:solidFill>
                          <a:effectLst/>
                          <a:latin typeface="Times New Roman" panose="02020603050405020304" pitchFamily="18" charset="0"/>
                        </a:rPr>
                        <a:t>6 041,3</a:t>
                      </a:r>
                    </a:p>
                  </a:txBody>
                  <a:tcPr marL="9525" marR="9525" marT="9525" marB="0" anchor="ctr"/>
                </a:tc>
                <a:tc>
                  <a:txBody>
                    <a:bodyPr/>
                    <a:lstStyle/>
                    <a:p>
                      <a:pPr algn="ctr" fontAlgn="ctr"/>
                      <a:r>
                        <a:rPr lang="ru-RU" sz="1100" b="1" i="0" u="none" strike="noStrike" dirty="0">
                          <a:solidFill>
                            <a:srgbClr val="000000"/>
                          </a:solidFill>
                          <a:effectLst/>
                          <a:latin typeface="Times New Roman" panose="02020603050405020304" pitchFamily="18" charset="0"/>
                        </a:rPr>
                        <a:t>6 258,3</a:t>
                      </a:r>
                    </a:p>
                  </a:txBody>
                  <a:tcPr marL="9525" marR="9525" marT="9525" marB="0" anchor="ctr"/>
                </a:tc>
                <a:tc>
                  <a:txBody>
                    <a:bodyPr/>
                    <a:lstStyle/>
                    <a:p>
                      <a:pPr algn="ctr" fontAlgn="ctr"/>
                      <a:r>
                        <a:rPr lang="ru-RU" sz="1100" b="1" i="0" u="none" strike="noStrike" dirty="0">
                          <a:solidFill>
                            <a:srgbClr val="000000"/>
                          </a:solidFill>
                          <a:effectLst/>
                          <a:latin typeface="Times New Roman" panose="02020603050405020304" pitchFamily="18" charset="0"/>
                        </a:rPr>
                        <a:t>6 193,5</a:t>
                      </a:r>
                    </a:p>
                  </a:txBody>
                  <a:tcPr marL="9525" marR="9525" marT="9525" marB="0" anchor="ctr"/>
                </a:tc>
                <a:tc>
                  <a:txBody>
                    <a:bodyPr/>
                    <a:lstStyle/>
                    <a:p>
                      <a:pPr algn="ctr" fontAlgn="b"/>
                      <a:r>
                        <a:rPr lang="ru-RU" sz="1100" b="1" i="0" u="none" strike="noStrike" dirty="0">
                          <a:solidFill>
                            <a:srgbClr val="000000"/>
                          </a:solidFill>
                          <a:effectLst/>
                          <a:latin typeface="Times New Roman" panose="02020603050405020304" pitchFamily="18" charset="0"/>
                        </a:rPr>
                        <a:t>99,0</a:t>
                      </a:r>
                    </a:p>
                  </a:txBody>
                  <a:tcPr marL="9525" marR="9525" marT="9525" marB="0" anchor="b"/>
                </a:tc>
                <a:extLst>
                  <a:ext uri="{0D108BD9-81ED-4DB2-BD59-A6C34878D82A}">
                    <a16:rowId xmlns:a16="http://schemas.microsoft.com/office/drawing/2014/main" val="322842552"/>
                  </a:ext>
                </a:extLst>
              </a:tr>
              <a:tr h="162403">
                <a:tc>
                  <a:txBody>
                    <a:bodyPr/>
                    <a:lstStyle/>
                    <a:p>
                      <a:pPr algn="l" fontAlgn="ctr"/>
                      <a:r>
                        <a:rPr lang="ru-RU" sz="1100" b="1" i="0" u="none" strike="noStrike" dirty="0">
                          <a:solidFill>
                            <a:srgbClr val="000000"/>
                          </a:solidFill>
                          <a:effectLst/>
                          <a:latin typeface="Times New Roman" panose="02020603050405020304" pitchFamily="18" charset="0"/>
                        </a:rPr>
                        <a:t>в том числе:</a:t>
                      </a:r>
                    </a:p>
                  </a:txBody>
                  <a:tcPr marL="9525" marR="9525" marT="9525" marB="0" anchor="ctr"/>
                </a:tc>
                <a:tc>
                  <a:txBody>
                    <a:bodyPr/>
                    <a:lstStyle/>
                    <a:p>
                      <a:pPr algn="ctr" fontAlgn="ctr"/>
                      <a:endParaRPr lang="ru-RU" sz="11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11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11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11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b"/>
                      <a:endParaRPr lang="ru-RU" sz="1100" b="1"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3919832322"/>
                  </a:ext>
                </a:extLst>
              </a:tr>
              <a:tr h="365523">
                <a:tc>
                  <a:txBody>
                    <a:bodyPr/>
                    <a:lstStyle/>
                    <a:p>
                      <a:pPr algn="l" fontAlgn="ctr"/>
                      <a:r>
                        <a:rPr lang="ru-RU" sz="1100" b="1" i="0" u="none" strike="noStrike" dirty="0">
                          <a:solidFill>
                            <a:srgbClr val="000000"/>
                          </a:solidFill>
                          <a:effectLst/>
                          <a:latin typeface="Times New Roman" panose="02020603050405020304" pitchFamily="18" charset="0"/>
                        </a:rPr>
                        <a:t>НАЛОГОВЫЕ И НЕНАЛОГОВЫЕ ДОХОДЫ</a:t>
                      </a:r>
                    </a:p>
                  </a:txBody>
                  <a:tcPr marL="9525" marR="9525" marT="9525" marB="0" anchor="ctr"/>
                </a:tc>
                <a:tc>
                  <a:txBody>
                    <a:bodyPr/>
                    <a:lstStyle/>
                    <a:p>
                      <a:pPr algn="ctr" fontAlgn="ctr"/>
                      <a:r>
                        <a:rPr lang="ru-RU" sz="1100" b="1" i="0" u="none" strike="noStrike" dirty="0">
                          <a:solidFill>
                            <a:srgbClr val="000000"/>
                          </a:solidFill>
                          <a:effectLst/>
                          <a:latin typeface="Times New Roman" panose="02020603050405020304" pitchFamily="18" charset="0"/>
                        </a:rPr>
                        <a:t>00010000000000000000</a:t>
                      </a:r>
                    </a:p>
                  </a:txBody>
                  <a:tcPr marL="9525" marR="9525" marT="9525" marB="0" anchor="ctr"/>
                </a:tc>
                <a:tc>
                  <a:txBody>
                    <a:bodyPr/>
                    <a:lstStyle/>
                    <a:p>
                      <a:pPr algn="ctr" fontAlgn="ctr"/>
                      <a:r>
                        <a:rPr lang="ru-RU" sz="1100" b="1" i="0" u="none" strike="noStrike">
                          <a:solidFill>
                            <a:srgbClr val="000000"/>
                          </a:solidFill>
                          <a:effectLst/>
                          <a:latin typeface="Times New Roman" panose="02020603050405020304" pitchFamily="18" charset="0"/>
                        </a:rPr>
                        <a:t>3 176,3 </a:t>
                      </a:r>
                    </a:p>
                  </a:txBody>
                  <a:tcPr marL="9525" marR="9525" marT="9525" marB="0" anchor="ctr"/>
                </a:tc>
                <a:tc>
                  <a:txBody>
                    <a:bodyPr/>
                    <a:lstStyle/>
                    <a:p>
                      <a:pPr algn="ctr" fontAlgn="ctr"/>
                      <a:r>
                        <a:rPr lang="ru-RU" sz="1100" b="1" i="0" u="none" strike="noStrike">
                          <a:solidFill>
                            <a:srgbClr val="000000"/>
                          </a:solidFill>
                          <a:effectLst/>
                          <a:latin typeface="Times New Roman" panose="02020603050405020304" pitchFamily="18" charset="0"/>
                        </a:rPr>
                        <a:t>3 455,9 </a:t>
                      </a:r>
                    </a:p>
                  </a:txBody>
                  <a:tcPr marL="9525" marR="9525" marT="9525" marB="0" anchor="ctr"/>
                </a:tc>
                <a:tc>
                  <a:txBody>
                    <a:bodyPr/>
                    <a:lstStyle/>
                    <a:p>
                      <a:pPr algn="ctr" fontAlgn="ctr"/>
                      <a:r>
                        <a:rPr lang="ru-RU" sz="1100" b="1" i="0" u="none" strike="noStrike" dirty="0">
                          <a:solidFill>
                            <a:srgbClr val="000000"/>
                          </a:solidFill>
                          <a:effectLst/>
                          <a:latin typeface="Times New Roman" panose="02020603050405020304" pitchFamily="18" charset="0"/>
                        </a:rPr>
                        <a:t>3 816,8 </a:t>
                      </a:r>
                    </a:p>
                  </a:txBody>
                  <a:tcPr marL="9525" marR="9525" marT="9525" marB="0" anchor="ctr"/>
                </a:tc>
                <a:tc>
                  <a:txBody>
                    <a:bodyPr/>
                    <a:lstStyle/>
                    <a:p>
                      <a:pPr algn="ctr" fontAlgn="b"/>
                      <a:r>
                        <a:rPr lang="ru-RU" sz="1100" b="1" i="0" u="none" strike="noStrike">
                          <a:solidFill>
                            <a:srgbClr val="000000"/>
                          </a:solidFill>
                          <a:effectLst/>
                          <a:latin typeface="Times New Roman" panose="02020603050405020304" pitchFamily="18" charset="0"/>
                        </a:rPr>
                        <a:t>110,4</a:t>
                      </a:r>
                    </a:p>
                  </a:txBody>
                  <a:tcPr marL="9525" marR="9525" marT="9525" marB="0" anchor="b"/>
                </a:tc>
                <a:extLst>
                  <a:ext uri="{0D108BD9-81ED-4DB2-BD59-A6C34878D82A}">
                    <a16:rowId xmlns:a16="http://schemas.microsoft.com/office/drawing/2014/main" val="3954063722"/>
                  </a:ext>
                </a:extLst>
              </a:tr>
              <a:tr h="192381">
                <a:tc>
                  <a:txBody>
                    <a:bodyPr/>
                    <a:lstStyle/>
                    <a:p>
                      <a:pPr algn="l" fontAlgn="ctr"/>
                      <a:r>
                        <a:rPr lang="ru-RU" sz="1100" b="1" i="0" u="none" strike="noStrike">
                          <a:solidFill>
                            <a:srgbClr val="000000"/>
                          </a:solidFill>
                          <a:effectLst/>
                          <a:latin typeface="Times New Roman" panose="02020603050405020304" pitchFamily="18" charset="0"/>
                        </a:rPr>
                        <a:t>НАЛОГИ НА ПРИБЫЛЬ, ДОХОДЫ</a:t>
                      </a:r>
                    </a:p>
                  </a:txBody>
                  <a:tcPr marL="9525" marR="9525" marT="9525" marB="0" anchor="ctr"/>
                </a:tc>
                <a:tc>
                  <a:txBody>
                    <a:bodyPr/>
                    <a:lstStyle/>
                    <a:p>
                      <a:pPr algn="ctr" fontAlgn="ctr"/>
                      <a:r>
                        <a:rPr lang="ru-RU" sz="1100" b="1" i="0" u="none" strike="noStrike" dirty="0">
                          <a:solidFill>
                            <a:srgbClr val="000000"/>
                          </a:solidFill>
                          <a:effectLst/>
                          <a:latin typeface="Times New Roman" panose="02020603050405020304" pitchFamily="18" charset="0"/>
                        </a:rPr>
                        <a:t>00010100000000000000</a:t>
                      </a:r>
                    </a:p>
                  </a:txBody>
                  <a:tcPr marL="9525" marR="9525" marT="9525" marB="0" anchor="ctr"/>
                </a:tc>
                <a:tc>
                  <a:txBody>
                    <a:bodyPr/>
                    <a:lstStyle/>
                    <a:p>
                      <a:pPr algn="ctr" fontAlgn="ctr"/>
                      <a:r>
                        <a:rPr lang="ru-RU" sz="1100" b="1" i="0" u="none" strike="noStrike">
                          <a:solidFill>
                            <a:srgbClr val="000000"/>
                          </a:solidFill>
                          <a:effectLst/>
                          <a:latin typeface="Times New Roman" panose="02020603050405020304" pitchFamily="18" charset="0"/>
                        </a:rPr>
                        <a:t>1 917,0 </a:t>
                      </a:r>
                    </a:p>
                  </a:txBody>
                  <a:tcPr marL="9525" marR="9525" marT="9525" marB="0" anchor="ctr"/>
                </a:tc>
                <a:tc>
                  <a:txBody>
                    <a:bodyPr/>
                    <a:lstStyle/>
                    <a:p>
                      <a:pPr algn="ctr" fontAlgn="ctr"/>
                      <a:r>
                        <a:rPr lang="ru-RU" sz="1100" b="1" i="0" u="none" strike="noStrike">
                          <a:solidFill>
                            <a:srgbClr val="000000"/>
                          </a:solidFill>
                          <a:effectLst/>
                          <a:latin typeface="Times New Roman" panose="02020603050405020304" pitchFamily="18" charset="0"/>
                        </a:rPr>
                        <a:t>1 976,5 </a:t>
                      </a:r>
                    </a:p>
                  </a:txBody>
                  <a:tcPr marL="9525" marR="9525" marT="9525" marB="0" anchor="ctr"/>
                </a:tc>
                <a:tc>
                  <a:txBody>
                    <a:bodyPr/>
                    <a:lstStyle/>
                    <a:p>
                      <a:pPr algn="ctr" fontAlgn="ctr"/>
                      <a:r>
                        <a:rPr lang="ru-RU" sz="1100" b="1" i="0" u="none" strike="noStrike">
                          <a:solidFill>
                            <a:srgbClr val="000000"/>
                          </a:solidFill>
                          <a:effectLst/>
                          <a:latin typeface="Times New Roman" panose="02020603050405020304" pitchFamily="18" charset="0"/>
                        </a:rPr>
                        <a:t>2 079,7</a:t>
                      </a:r>
                    </a:p>
                  </a:txBody>
                  <a:tcPr marL="9525" marR="9525" marT="9525" marB="0" anchor="ctr"/>
                </a:tc>
                <a:tc>
                  <a:txBody>
                    <a:bodyPr/>
                    <a:lstStyle/>
                    <a:p>
                      <a:pPr algn="ctr" fontAlgn="b"/>
                      <a:r>
                        <a:rPr lang="ru-RU" sz="1100" b="1" i="0" u="none" strike="noStrike">
                          <a:solidFill>
                            <a:srgbClr val="000000"/>
                          </a:solidFill>
                          <a:effectLst/>
                          <a:latin typeface="Times New Roman" panose="02020603050405020304" pitchFamily="18" charset="0"/>
                        </a:rPr>
                        <a:t>105,2</a:t>
                      </a:r>
                    </a:p>
                  </a:txBody>
                  <a:tcPr marL="9525" marR="9525" marT="9525" marB="0" anchor="b"/>
                </a:tc>
                <a:extLst>
                  <a:ext uri="{0D108BD9-81ED-4DB2-BD59-A6C34878D82A}">
                    <a16:rowId xmlns:a16="http://schemas.microsoft.com/office/drawing/2014/main" val="1753113448"/>
                  </a:ext>
                </a:extLst>
              </a:tr>
              <a:tr h="192381">
                <a:tc>
                  <a:txBody>
                    <a:bodyPr/>
                    <a:lstStyle/>
                    <a:p>
                      <a:pPr algn="l" fontAlgn="ctr"/>
                      <a:r>
                        <a:rPr lang="ru-RU" sz="1100" b="0" i="0" u="none" strike="noStrike" dirty="0">
                          <a:solidFill>
                            <a:srgbClr val="000000"/>
                          </a:solidFill>
                          <a:effectLst/>
                          <a:latin typeface="Times New Roman" panose="02020603050405020304" pitchFamily="18" charset="0"/>
                        </a:rPr>
                        <a:t>Налог на доходы физических лиц</a:t>
                      </a:r>
                    </a:p>
                  </a:txBody>
                  <a:tcPr marL="9525" marR="9525" marT="9525" marB="0" anchor="ctr"/>
                </a:tc>
                <a:tc>
                  <a:txBody>
                    <a:bodyPr/>
                    <a:lstStyle/>
                    <a:p>
                      <a:pPr algn="ctr" fontAlgn="ctr"/>
                      <a:r>
                        <a:rPr lang="ru-RU" sz="1100" b="1" i="0" u="none" strike="noStrike" dirty="0">
                          <a:solidFill>
                            <a:srgbClr val="000000"/>
                          </a:solidFill>
                          <a:effectLst/>
                          <a:latin typeface="Times New Roman" panose="02020603050405020304" pitchFamily="18" charset="0"/>
                        </a:rPr>
                        <a:t>00010102000010000110</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1 917,0</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1 976,5 </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2 079,7 </a:t>
                      </a:r>
                    </a:p>
                  </a:txBody>
                  <a:tcPr marL="9525" marR="9525" marT="9525" marB="0" anchor="ctr"/>
                </a:tc>
                <a:tc>
                  <a:txBody>
                    <a:bodyPr/>
                    <a:lstStyle/>
                    <a:p>
                      <a:pPr algn="ctr" fontAlgn="b"/>
                      <a:r>
                        <a:rPr lang="ru-RU" sz="1100" b="0" i="0" u="none" strike="noStrike">
                          <a:solidFill>
                            <a:srgbClr val="000000"/>
                          </a:solidFill>
                          <a:effectLst/>
                          <a:latin typeface="Times New Roman" panose="02020603050405020304" pitchFamily="18" charset="0"/>
                        </a:rPr>
                        <a:t>105,2</a:t>
                      </a:r>
                    </a:p>
                  </a:txBody>
                  <a:tcPr marL="9525" marR="9525" marT="9525" marB="0" anchor="b"/>
                </a:tc>
                <a:extLst>
                  <a:ext uri="{0D108BD9-81ED-4DB2-BD59-A6C34878D82A}">
                    <a16:rowId xmlns:a16="http://schemas.microsoft.com/office/drawing/2014/main" val="778167352"/>
                  </a:ext>
                </a:extLst>
              </a:tr>
              <a:tr h="629897">
                <a:tc>
                  <a:txBody>
                    <a:bodyPr/>
                    <a:lstStyle/>
                    <a:p>
                      <a:pPr algn="l" fontAlgn="ctr"/>
                      <a:r>
                        <a:rPr lang="ru-RU" sz="1100" b="1" i="0" u="none" strike="noStrike">
                          <a:solidFill>
                            <a:srgbClr val="000000"/>
                          </a:solidFill>
                          <a:effectLst/>
                          <a:latin typeface="Times New Roman" panose="02020603050405020304" pitchFamily="18" charset="0"/>
                        </a:rPr>
                        <a:t>НАЛОГИ НА ТОВАРЫ (РАБОТЫ, УСЛУГИ), РЕАЛИЗУЕМЫЕ НА ТЕРРИТОРИИ РОССИЙСКОЙ ФЕДЕРАЦИИ</a:t>
                      </a:r>
                    </a:p>
                  </a:txBody>
                  <a:tcPr marL="9525" marR="9525" marT="9525" marB="0" anchor="ctr"/>
                </a:tc>
                <a:tc>
                  <a:txBody>
                    <a:bodyPr/>
                    <a:lstStyle/>
                    <a:p>
                      <a:pPr algn="ctr" fontAlgn="ctr"/>
                      <a:r>
                        <a:rPr lang="ru-RU" sz="1100" b="1" i="0" u="none" strike="noStrike" dirty="0">
                          <a:solidFill>
                            <a:srgbClr val="000000"/>
                          </a:solidFill>
                          <a:effectLst/>
                          <a:latin typeface="Times New Roman" panose="02020603050405020304" pitchFamily="18" charset="0"/>
                        </a:rPr>
                        <a:t>00010300000000000000</a:t>
                      </a:r>
                    </a:p>
                  </a:txBody>
                  <a:tcPr marL="9525" marR="9525" marT="9525" marB="0" anchor="ctr"/>
                </a:tc>
                <a:tc>
                  <a:txBody>
                    <a:bodyPr/>
                    <a:lstStyle/>
                    <a:p>
                      <a:pPr algn="ctr" fontAlgn="ctr"/>
                      <a:r>
                        <a:rPr lang="ru-RU" sz="1100" b="1" i="0" u="none" strike="noStrike">
                          <a:solidFill>
                            <a:srgbClr val="000000"/>
                          </a:solidFill>
                          <a:effectLst/>
                          <a:latin typeface="Times New Roman" panose="02020603050405020304" pitchFamily="18" charset="0"/>
                        </a:rPr>
                        <a:t>114,6 </a:t>
                      </a:r>
                    </a:p>
                  </a:txBody>
                  <a:tcPr marL="9525" marR="9525" marT="9525" marB="0" anchor="ctr"/>
                </a:tc>
                <a:tc>
                  <a:txBody>
                    <a:bodyPr/>
                    <a:lstStyle/>
                    <a:p>
                      <a:pPr algn="ctr" fontAlgn="ctr"/>
                      <a:r>
                        <a:rPr lang="ru-RU" sz="1100" b="1" i="0" u="none" strike="noStrike">
                          <a:solidFill>
                            <a:srgbClr val="000000"/>
                          </a:solidFill>
                          <a:effectLst/>
                          <a:latin typeface="Times New Roman" panose="02020603050405020304" pitchFamily="18" charset="0"/>
                        </a:rPr>
                        <a:t>122,0 </a:t>
                      </a:r>
                    </a:p>
                  </a:txBody>
                  <a:tcPr marL="9525" marR="9525" marT="9525" marB="0" anchor="ctr"/>
                </a:tc>
                <a:tc>
                  <a:txBody>
                    <a:bodyPr/>
                    <a:lstStyle/>
                    <a:p>
                      <a:pPr algn="ctr" fontAlgn="ctr"/>
                      <a:r>
                        <a:rPr lang="ru-RU" sz="1100" b="1" i="0" u="none" strike="noStrike">
                          <a:solidFill>
                            <a:srgbClr val="000000"/>
                          </a:solidFill>
                          <a:effectLst/>
                          <a:latin typeface="Times New Roman" panose="02020603050405020304" pitchFamily="18" charset="0"/>
                        </a:rPr>
                        <a:t>127,4</a:t>
                      </a:r>
                    </a:p>
                  </a:txBody>
                  <a:tcPr marL="9525" marR="9525" marT="9525" marB="0" anchor="ctr"/>
                </a:tc>
                <a:tc>
                  <a:txBody>
                    <a:bodyPr/>
                    <a:lstStyle/>
                    <a:p>
                      <a:pPr algn="ctr" fontAlgn="ctr"/>
                      <a:r>
                        <a:rPr lang="ru-RU" sz="1100" b="1" i="0" u="none" strike="noStrike" dirty="0">
                          <a:solidFill>
                            <a:srgbClr val="000000"/>
                          </a:solidFill>
                          <a:effectLst/>
                          <a:latin typeface="Times New Roman" panose="02020603050405020304" pitchFamily="18" charset="0"/>
                        </a:rPr>
                        <a:t>104,4</a:t>
                      </a:r>
                    </a:p>
                  </a:txBody>
                  <a:tcPr marL="9525" marR="9525" marT="9525" marB="0" anchor="ctr"/>
                </a:tc>
                <a:extLst>
                  <a:ext uri="{0D108BD9-81ED-4DB2-BD59-A6C34878D82A}">
                    <a16:rowId xmlns:a16="http://schemas.microsoft.com/office/drawing/2014/main" val="1739163323"/>
                  </a:ext>
                </a:extLst>
              </a:tr>
              <a:tr h="273669">
                <a:tc>
                  <a:txBody>
                    <a:bodyPr/>
                    <a:lstStyle/>
                    <a:p>
                      <a:pPr algn="l" fontAlgn="ctr"/>
                      <a:r>
                        <a:rPr lang="ru-RU" sz="1100" b="0" i="0" u="none" strike="noStrike">
                          <a:solidFill>
                            <a:srgbClr val="000000"/>
                          </a:solidFill>
                          <a:effectLst/>
                          <a:latin typeface="Times New Roman" panose="02020603050405020304" pitchFamily="18" charset="0"/>
                        </a:rPr>
                        <a:t>Акцизы по подакцизным товарам (продукции), производимым на территории Российской Федерации</a:t>
                      </a:r>
                    </a:p>
                  </a:txBody>
                  <a:tcPr marL="9525" marR="9525" marT="9525" marB="0" anchor="ctr"/>
                </a:tc>
                <a:tc>
                  <a:txBody>
                    <a:bodyPr/>
                    <a:lstStyle/>
                    <a:p>
                      <a:pPr algn="ctr" fontAlgn="ctr"/>
                      <a:r>
                        <a:rPr lang="ru-RU" sz="1100" b="1" i="0" u="none" strike="noStrike" dirty="0">
                          <a:solidFill>
                            <a:srgbClr val="000000"/>
                          </a:solidFill>
                          <a:effectLst/>
                          <a:latin typeface="Times New Roman" panose="02020603050405020304" pitchFamily="18" charset="0"/>
                        </a:rPr>
                        <a:t>00010302000010000110</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114,6</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122,0 </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127,4</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104,4</a:t>
                      </a:r>
                    </a:p>
                  </a:txBody>
                  <a:tcPr marL="9525" marR="9525" marT="9525" marB="0" anchor="ctr"/>
                </a:tc>
                <a:extLst>
                  <a:ext uri="{0D108BD9-81ED-4DB2-BD59-A6C34878D82A}">
                    <a16:rowId xmlns:a16="http://schemas.microsoft.com/office/drawing/2014/main" val="3012470514"/>
                  </a:ext>
                </a:extLst>
              </a:tr>
              <a:tr h="212950">
                <a:tc>
                  <a:txBody>
                    <a:bodyPr/>
                    <a:lstStyle/>
                    <a:p>
                      <a:pPr algn="l" fontAlgn="ctr"/>
                      <a:r>
                        <a:rPr lang="ru-RU" sz="1100" b="1" i="0" u="none" strike="noStrike">
                          <a:solidFill>
                            <a:srgbClr val="000000"/>
                          </a:solidFill>
                          <a:effectLst/>
                          <a:latin typeface="Times New Roman" panose="02020603050405020304" pitchFamily="18" charset="0"/>
                        </a:rPr>
                        <a:t>НАЛОГИ НА СОВОКУПНЫЙ ДОХОД</a:t>
                      </a:r>
                    </a:p>
                  </a:txBody>
                  <a:tcPr marL="9525" marR="9525" marT="9525" marB="0" anchor="ctr"/>
                </a:tc>
                <a:tc>
                  <a:txBody>
                    <a:bodyPr/>
                    <a:lstStyle/>
                    <a:p>
                      <a:pPr algn="ctr" fontAlgn="ctr"/>
                      <a:r>
                        <a:rPr lang="ru-RU" sz="1100" b="1" i="0" u="none" strike="noStrike" dirty="0">
                          <a:solidFill>
                            <a:srgbClr val="000000"/>
                          </a:solidFill>
                          <a:effectLst/>
                          <a:latin typeface="Times New Roman" panose="02020603050405020304" pitchFamily="18" charset="0"/>
                        </a:rPr>
                        <a:t>00010500000000000000</a:t>
                      </a:r>
                    </a:p>
                  </a:txBody>
                  <a:tcPr marL="9525" marR="9525" marT="9525" marB="0" anchor="ctr"/>
                </a:tc>
                <a:tc>
                  <a:txBody>
                    <a:bodyPr/>
                    <a:lstStyle/>
                    <a:p>
                      <a:pPr algn="ctr" fontAlgn="ctr"/>
                      <a:r>
                        <a:rPr lang="ru-RU" sz="1100" b="1" i="0" u="none" strike="noStrike">
                          <a:solidFill>
                            <a:srgbClr val="000000"/>
                          </a:solidFill>
                          <a:effectLst/>
                          <a:latin typeface="Times New Roman" panose="02020603050405020304" pitchFamily="18" charset="0"/>
                        </a:rPr>
                        <a:t>191,8</a:t>
                      </a:r>
                    </a:p>
                  </a:txBody>
                  <a:tcPr marL="9525" marR="9525" marT="9525" marB="0" anchor="ctr"/>
                </a:tc>
                <a:tc>
                  <a:txBody>
                    <a:bodyPr/>
                    <a:lstStyle/>
                    <a:p>
                      <a:pPr algn="ctr" fontAlgn="ctr"/>
                      <a:r>
                        <a:rPr lang="ru-RU" sz="1100" b="1" i="0" u="none" strike="noStrike">
                          <a:solidFill>
                            <a:srgbClr val="000000"/>
                          </a:solidFill>
                          <a:effectLst/>
                          <a:latin typeface="Times New Roman" panose="02020603050405020304" pitchFamily="18" charset="0"/>
                        </a:rPr>
                        <a:t>274,4</a:t>
                      </a:r>
                    </a:p>
                  </a:txBody>
                  <a:tcPr marL="9525" marR="9525" marT="9525" marB="0" anchor="ctr"/>
                </a:tc>
                <a:tc>
                  <a:txBody>
                    <a:bodyPr/>
                    <a:lstStyle/>
                    <a:p>
                      <a:pPr algn="ctr" fontAlgn="ctr"/>
                      <a:r>
                        <a:rPr lang="ru-RU" sz="1100" b="1" i="0" u="none" strike="noStrike">
                          <a:solidFill>
                            <a:srgbClr val="000000"/>
                          </a:solidFill>
                          <a:effectLst/>
                          <a:latin typeface="Times New Roman" panose="02020603050405020304" pitchFamily="18" charset="0"/>
                        </a:rPr>
                        <a:t>285,8</a:t>
                      </a:r>
                    </a:p>
                  </a:txBody>
                  <a:tcPr marL="9525" marR="9525" marT="9525" marB="0" anchor="ctr"/>
                </a:tc>
                <a:tc>
                  <a:txBody>
                    <a:bodyPr/>
                    <a:lstStyle/>
                    <a:p>
                      <a:pPr algn="ctr" fontAlgn="ctr"/>
                      <a:r>
                        <a:rPr lang="ru-RU" sz="1100" b="1" i="0" u="none" strike="noStrike">
                          <a:solidFill>
                            <a:srgbClr val="000000"/>
                          </a:solidFill>
                          <a:effectLst/>
                          <a:latin typeface="Times New Roman" panose="02020603050405020304" pitchFamily="18" charset="0"/>
                        </a:rPr>
                        <a:t>104,2</a:t>
                      </a:r>
                    </a:p>
                  </a:txBody>
                  <a:tcPr marL="9525" marR="9525" marT="9525" marB="0" anchor="ctr"/>
                </a:tc>
                <a:extLst>
                  <a:ext uri="{0D108BD9-81ED-4DB2-BD59-A6C34878D82A}">
                    <a16:rowId xmlns:a16="http://schemas.microsoft.com/office/drawing/2014/main" val="2789572292"/>
                  </a:ext>
                </a:extLst>
              </a:tr>
              <a:tr h="384762">
                <a:tc>
                  <a:txBody>
                    <a:bodyPr/>
                    <a:lstStyle/>
                    <a:p>
                      <a:pPr algn="l" fontAlgn="ctr"/>
                      <a:r>
                        <a:rPr lang="ru-RU" sz="1100" b="0" i="0" u="none" strike="noStrike" dirty="0">
                          <a:solidFill>
                            <a:srgbClr val="000000"/>
                          </a:solidFill>
                          <a:effectLst/>
                          <a:latin typeface="Times New Roman" panose="02020603050405020304" pitchFamily="18" charset="0"/>
                        </a:rPr>
                        <a:t>Налог, взимаемый в связи с применением упрощенной системы налогообложения</a:t>
                      </a:r>
                    </a:p>
                  </a:txBody>
                  <a:tcPr marL="9525" marR="9525" marT="9525" marB="0" anchor="ctr"/>
                </a:tc>
                <a:tc>
                  <a:txBody>
                    <a:bodyPr/>
                    <a:lstStyle/>
                    <a:p>
                      <a:pPr algn="ctr" fontAlgn="ctr"/>
                      <a:r>
                        <a:rPr lang="ru-RU" sz="1100" b="1" i="0" u="none" strike="noStrike" dirty="0">
                          <a:solidFill>
                            <a:srgbClr val="000000"/>
                          </a:solidFill>
                          <a:effectLst/>
                          <a:latin typeface="Times New Roman" panose="02020603050405020304" pitchFamily="18" charset="0"/>
                        </a:rPr>
                        <a:t>00010501000000000110</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176,7</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231,9 </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241,5</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104,1</a:t>
                      </a:r>
                    </a:p>
                  </a:txBody>
                  <a:tcPr marL="9525" marR="9525" marT="9525" marB="0" anchor="ctr"/>
                </a:tc>
                <a:extLst>
                  <a:ext uri="{0D108BD9-81ED-4DB2-BD59-A6C34878D82A}">
                    <a16:rowId xmlns:a16="http://schemas.microsoft.com/office/drawing/2014/main" val="1140131084"/>
                  </a:ext>
                </a:extLst>
              </a:tr>
              <a:tr h="384762">
                <a:tc>
                  <a:txBody>
                    <a:bodyPr/>
                    <a:lstStyle/>
                    <a:p>
                      <a:pPr algn="l" fontAlgn="ctr"/>
                      <a:r>
                        <a:rPr lang="ru-RU" sz="1100" b="0" i="0" u="none" strike="noStrike">
                          <a:solidFill>
                            <a:srgbClr val="000000"/>
                          </a:solidFill>
                          <a:effectLst/>
                          <a:latin typeface="Times New Roman" panose="02020603050405020304" pitchFamily="18" charset="0"/>
                        </a:rPr>
                        <a:t>Единый налог на вмененный доход для отдельных видов деятельности</a:t>
                      </a:r>
                    </a:p>
                  </a:txBody>
                  <a:tcPr marL="9525" marR="9525" marT="9525" marB="0" anchor="ctr"/>
                </a:tc>
                <a:tc>
                  <a:txBody>
                    <a:bodyPr/>
                    <a:lstStyle/>
                    <a:p>
                      <a:pPr algn="ctr" fontAlgn="ctr"/>
                      <a:r>
                        <a:rPr lang="ru-RU" sz="1100" b="1" i="0" u="none" strike="noStrike" dirty="0">
                          <a:solidFill>
                            <a:srgbClr val="000000"/>
                          </a:solidFill>
                          <a:effectLst/>
                          <a:latin typeface="Times New Roman" panose="02020603050405020304" pitchFamily="18" charset="0"/>
                        </a:rPr>
                        <a:t>00010502000020000110</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-0,5</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0,0 </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0,0</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0,0</a:t>
                      </a:r>
                    </a:p>
                  </a:txBody>
                  <a:tcPr marL="9525" marR="9525" marT="9525" marB="0" anchor="ctr"/>
                </a:tc>
                <a:extLst>
                  <a:ext uri="{0D108BD9-81ED-4DB2-BD59-A6C34878D82A}">
                    <a16:rowId xmlns:a16="http://schemas.microsoft.com/office/drawing/2014/main" val="1604922552"/>
                  </a:ext>
                </a:extLst>
              </a:tr>
              <a:tr h="192381">
                <a:tc>
                  <a:txBody>
                    <a:bodyPr/>
                    <a:lstStyle/>
                    <a:p>
                      <a:pPr algn="l" fontAlgn="ctr"/>
                      <a:r>
                        <a:rPr lang="ru-RU" sz="1100" b="0" i="0" u="none" strike="noStrike">
                          <a:solidFill>
                            <a:srgbClr val="000000"/>
                          </a:solidFill>
                          <a:effectLst/>
                          <a:latin typeface="Times New Roman" panose="02020603050405020304" pitchFamily="18" charset="0"/>
                        </a:rPr>
                        <a:t>Единый сельскохозяйственный налог</a:t>
                      </a:r>
                    </a:p>
                  </a:txBody>
                  <a:tcPr marL="9525" marR="9525" marT="9525" marB="0" anchor="ctr"/>
                </a:tc>
                <a:tc>
                  <a:txBody>
                    <a:bodyPr/>
                    <a:lstStyle/>
                    <a:p>
                      <a:pPr algn="ctr" fontAlgn="ctr"/>
                      <a:r>
                        <a:rPr lang="ru-RU" sz="1100" b="1" i="0" u="none" strike="noStrike" dirty="0">
                          <a:solidFill>
                            <a:srgbClr val="000000"/>
                          </a:solidFill>
                          <a:effectLst/>
                          <a:latin typeface="Times New Roman" panose="02020603050405020304" pitchFamily="18" charset="0"/>
                        </a:rPr>
                        <a:t>00010503000010000110</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-0,1</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0,0 </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0,0</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0,0</a:t>
                      </a:r>
                    </a:p>
                  </a:txBody>
                  <a:tcPr marL="9525" marR="9525" marT="9525" marB="0" anchor="ctr"/>
                </a:tc>
                <a:extLst>
                  <a:ext uri="{0D108BD9-81ED-4DB2-BD59-A6C34878D82A}">
                    <a16:rowId xmlns:a16="http://schemas.microsoft.com/office/drawing/2014/main" val="1590096470"/>
                  </a:ext>
                </a:extLst>
              </a:tr>
              <a:tr h="384762">
                <a:tc>
                  <a:txBody>
                    <a:bodyPr/>
                    <a:lstStyle/>
                    <a:p>
                      <a:pPr algn="l" fontAlgn="ctr"/>
                      <a:r>
                        <a:rPr lang="ru-RU" sz="1100" b="0" i="0" u="none" strike="noStrike">
                          <a:solidFill>
                            <a:srgbClr val="000000"/>
                          </a:solidFill>
                          <a:effectLst/>
                          <a:latin typeface="Times New Roman" panose="02020603050405020304" pitchFamily="18" charset="0"/>
                        </a:rPr>
                        <a:t>Налог, взимаемый в связи с применением патентной системы налогообложения</a:t>
                      </a:r>
                    </a:p>
                  </a:txBody>
                  <a:tcPr marL="9525" marR="9525" marT="9525" marB="0" anchor="ctr"/>
                </a:tc>
                <a:tc>
                  <a:txBody>
                    <a:bodyPr/>
                    <a:lstStyle/>
                    <a:p>
                      <a:pPr algn="ctr" fontAlgn="ctr"/>
                      <a:r>
                        <a:rPr lang="ru-RU" sz="1100" b="1" i="0" u="none" strike="noStrike" dirty="0">
                          <a:solidFill>
                            <a:srgbClr val="000000"/>
                          </a:solidFill>
                          <a:effectLst/>
                          <a:latin typeface="Times New Roman" panose="02020603050405020304" pitchFamily="18" charset="0"/>
                        </a:rPr>
                        <a:t>00010504000020000110</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15,1</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41,9 </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41,9</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100,0</a:t>
                      </a:r>
                    </a:p>
                  </a:txBody>
                  <a:tcPr marL="9525" marR="9525" marT="9525" marB="0" anchor="ctr"/>
                </a:tc>
                <a:extLst>
                  <a:ext uri="{0D108BD9-81ED-4DB2-BD59-A6C34878D82A}">
                    <a16:rowId xmlns:a16="http://schemas.microsoft.com/office/drawing/2014/main" val="938659677"/>
                  </a:ext>
                </a:extLst>
              </a:tr>
              <a:tr h="619048">
                <a:tc>
                  <a:txBody>
                    <a:bodyPr/>
                    <a:lstStyle/>
                    <a:p>
                      <a:pPr algn="l" fontAlgn="ctr"/>
                      <a:r>
                        <a:rPr lang="ru-RU" sz="1100" b="0" i="0" u="none" strike="noStrike">
                          <a:solidFill>
                            <a:srgbClr val="000000"/>
                          </a:solidFill>
                          <a:effectLst/>
                          <a:latin typeface="Times New Roman" panose="02020603050405020304" pitchFamily="18" charset="0"/>
                        </a:rPr>
                        <a:t>Налог, взимаемый в связи с применением специального налогового режима "Автоматизированная упрощенная система налогообложения"</a:t>
                      </a:r>
                    </a:p>
                  </a:txBody>
                  <a:tcPr marL="9525" marR="9525" marT="9525" marB="0" anchor="ctr"/>
                </a:tc>
                <a:tc>
                  <a:txBody>
                    <a:bodyPr/>
                    <a:lstStyle/>
                    <a:p>
                      <a:pPr algn="ctr" fontAlgn="ctr"/>
                      <a:r>
                        <a:rPr lang="ru-RU" sz="1100" b="1" i="0" u="none" strike="noStrike" dirty="0">
                          <a:solidFill>
                            <a:srgbClr val="000000"/>
                          </a:solidFill>
                          <a:effectLst/>
                          <a:latin typeface="Times New Roman" panose="02020603050405020304" pitchFamily="18" charset="0"/>
                        </a:rPr>
                        <a:t>00010507000010000110</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0,6</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0,6 </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2,4 </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0,0</a:t>
                      </a:r>
                    </a:p>
                  </a:txBody>
                  <a:tcPr marL="9525" marR="9525" marT="9525" marB="0" anchor="ctr"/>
                </a:tc>
                <a:extLst>
                  <a:ext uri="{0D108BD9-81ED-4DB2-BD59-A6C34878D82A}">
                    <a16:rowId xmlns:a16="http://schemas.microsoft.com/office/drawing/2014/main" val="3172680922"/>
                  </a:ext>
                </a:extLst>
              </a:tr>
              <a:tr h="192381">
                <a:tc>
                  <a:txBody>
                    <a:bodyPr/>
                    <a:lstStyle/>
                    <a:p>
                      <a:pPr algn="l" fontAlgn="ctr"/>
                      <a:r>
                        <a:rPr lang="ru-RU" sz="1100" b="1" i="0" u="none" strike="noStrike">
                          <a:solidFill>
                            <a:srgbClr val="000000"/>
                          </a:solidFill>
                          <a:effectLst/>
                          <a:latin typeface="Times New Roman" panose="02020603050405020304" pitchFamily="18" charset="0"/>
                        </a:rPr>
                        <a:t>НАЛОГИ НА ИМУЩЕСТВО</a:t>
                      </a:r>
                    </a:p>
                  </a:txBody>
                  <a:tcPr marL="9525" marR="9525" marT="9525" marB="0" anchor="ctr"/>
                </a:tc>
                <a:tc>
                  <a:txBody>
                    <a:bodyPr/>
                    <a:lstStyle/>
                    <a:p>
                      <a:pPr algn="ctr" fontAlgn="ctr"/>
                      <a:r>
                        <a:rPr lang="ru-RU" sz="1100" b="1" i="0" u="none" strike="noStrike" dirty="0">
                          <a:solidFill>
                            <a:srgbClr val="000000"/>
                          </a:solidFill>
                          <a:effectLst/>
                          <a:latin typeface="Times New Roman" panose="02020603050405020304" pitchFamily="18" charset="0"/>
                        </a:rPr>
                        <a:t>00010600000000000000</a:t>
                      </a:r>
                    </a:p>
                  </a:txBody>
                  <a:tcPr marL="9525" marR="9525" marT="9525" marB="0" anchor="ctr"/>
                </a:tc>
                <a:tc>
                  <a:txBody>
                    <a:bodyPr/>
                    <a:lstStyle/>
                    <a:p>
                      <a:pPr algn="ctr" fontAlgn="ctr"/>
                      <a:r>
                        <a:rPr lang="ru-RU" sz="1100" b="1" i="0" u="none" strike="noStrike">
                          <a:solidFill>
                            <a:srgbClr val="000000"/>
                          </a:solidFill>
                          <a:effectLst/>
                          <a:latin typeface="Times New Roman" panose="02020603050405020304" pitchFamily="18" charset="0"/>
                        </a:rPr>
                        <a:t>427,8 </a:t>
                      </a:r>
                    </a:p>
                  </a:txBody>
                  <a:tcPr marL="9525" marR="9525" marT="9525" marB="0" anchor="ctr"/>
                </a:tc>
                <a:tc>
                  <a:txBody>
                    <a:bodyPr/>
                    <a:lstStyle/>
                    <a:p>
                      <a:pPr algn="ctr" fontAlgn="ctr"/>
                      <a:r>
                        <a:rPr lang="ru-RU" sz="1100" b="1" i="0" u="none" strike="noStrike">
                          <a:solidFill>
                            <a:srgbClr val="000000"/>
                          </a:solidFill>
                          <a:effectLst/>
                          <a:latin typeface="Times New Roman" panose="02020603050405020304" pitchFamily="18" charset="0"/>
                        </a:rPr>
                        <a:t>577,9 </a:t>
                      </a:r>
                    </a:p>
                  </a:txBody>
                  <a:tcPr marL="9525" marR="9525" marT="9525" marB="0" anchor="ctr"/>
                </a:tc>
                <a:tc>
                  <a:txBody>
                    <a:bodyPr/>
                    <a:lstStyle/>
                    <a:p>
                      <a:pPr algn="ctr" fontAlgn="ctr"/>
                      <a:r>
                        <a:rPr lang="ru-RU" sz="1100" b="1" i="0" u="none" strike="noStrike">
                          <a:solidFill>
                            <a:srgbClr val="000000"/>
                          </a:solidFill>
                          <a:effectLst/>
                          <a:latin typeface="Times New Roman" panose="02020603050405020304" pitchFamily="18" charset="0"/>
                        </a:rPr>
                        <a:t>597,5</a:t>
                      </a:r>
                    </a:p>
                  </a:txBody>
                  <a:tcPr marL="9525" marR="9525" marT="9525" marB="0" anchor="ctr"/>
                </a:tc>
                <a:tc>
                  <a:txBody>
                    <a:bodyPr/>
                    <a:lstStyle/>
                    <a:p>
                      <a:pPr algn="ctr" fontAlgn="ctr"/>
                      <a:r>
                        <a:rPr lang="ru-RU" sz="1100" b="1" i="0" u="none" strike="noStrike">
                          <a:solidFill>
                            <a:srgbClr val="000000"/>
                          </a:solidFill>
                          <a:effectLst/>
                          <a:latin typeface="Times New Roman" panose="02020603050405020304" pitchFamily="18" charset="0"/>
                        </a:rPr>
                        <a:t>103,4</a:t>
                      </a:r>
                    </a:p>
                  </a:txBody>
                  <a:tcPr marL="9525" marR="9525" marT="9525" marB="0" anchor="ctr"/>
                </a:tc>
                <a:extLst>
                  <a:ext uri="{0D108BD9-81ED-4DB2-BD59-A6C34878D82A}">
                    <a16:rowId xmlns:a16="http://schemas.microsoft.com/office/drawing/2014/main" val="1083860783"/>
                  </a:ext>
                </a:extLst>
              </a:tr>
              <a:tr h="192381">
                <a:tc>
                  <a:txBody>
                    <a:bodyPr/>
                    <a:lstStyle/>
                    <a:p>
                      <a:pPr algn="l" fontAlgn="ctr"/>
                      <a:r>
                        <a:rPr lang="ru-RU" sz="1100" b="0" i="0" u="none" strike="noStrike">
                          <a:solidFill>
                            <a:srgbClr val="000000"/>
                          </a:solidFill>
                          <a:effectLst/>
                          <a:latin typeface="Times New Roman" panose="02020603050405020304" pitchFamily="18" charset="0"/>
                        </a:rPr>
                        <a:t>Налог на имущество физических лиц</a:t>
                      </a:r>
                    </a:p>
                  </a:txBody>
                  <a:tcPr marL="9525" marR="9525" marT="9525" marB="0" anchor="ctr"/>
                </a:tc>
                <a:tc>
                  <a:txBody>
                    <a:bodyPr/>
                    <a:lstStyle/>
                    <a:p>
                      <a:pPr algn="ctr" fontAlgn="ctr"/>
                      <a:r>
                        <a:rPr lang="ru-RU" sz="1100" b="1" i="0" u="none" strike="noStrike" dirty="0">
                          <a:solidFill>
                            <a:srgbClr val="000000"/>
                          </a:solidFill>
                          <a:effectLst/>
                          <a:latin typeface="Times New Roman" panose="02020603050405020304" pitchFamily="18" charset="0"/>
                        </a:rPr>
                        <a:t>00010601000000000110</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93,5</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97,3 </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100,0</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102,8</a:t>
                      </a:r>
                    </a:p>
                  </a:txBody>
                  <a:tcPr marL="9525" marR="9525" marT="9525" marB="0" anchor="ctr"/>
                </a:tc>
                <a:extLst>
                  <a:ext uri="{0D108BD9-81ED-4DB2-BD59-A6C34878D82A}">
                    <a16:rowId xmlns:a16="http://schemas.microsoft.com/office/drawing/2014/main" val="2913374224"/>
                  </a:ext>
                </a:extLst>
              </a:tr>
              <a:tr h="192381">
                <a:tc>
                  <a:txBody>
                    <a:bodyPr/>
                    <a:lstStyle/>
                    <a:p>
                      <a:pPr algn="l" fontAlgn="ctr"/>
                      <a:r>
                        <a:rPr lang="ru-RU" sz="1100" b="0" i="0" u="none" strike="noStrike">
                          <a:solidFill>
                            <a:srgbClr val="000000"/>
                          </a:solidFill>
                          <a:effectLst/>
                          <a:latin typeface="Times New Roman" panose="02020603050405020304" pitchFamily="18" charset="0"/>
                        </a:rPr>
                        <a:t>Земельный налог</a:t>
                      </a:r>
                    </a:p>
                  </a:txBody>
                  <a:tcPr marL="9525" marR="9525" marT="9525" marB="0" anchor="ctr"/>
                </a:tc>
                <a:tc>
                  <a:txBody>
                    <a:bodyPr/>
                    <a:lstStyle/>
                    <a:p>
                      <a:pPr algn="ctr" fontAlgn="ctr"/>
                      <a:r>
                        <a:rPr lang="ru-RU" sz="1100" b="1" i="0" u="none" strike="noStrike" dirty="0">
                          <a:solidFill>
                            <a:srgbClr val="000000"/>
                          </a:solidFill>
                          <a:effectLst/>
                          <a:latin typeface="Times New Roman" panose="02020603050405020304" pitchFamily="18" charset="0"/>
                        </a:rPr>
                        <a:t>00010606000000000110</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334,3</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480,6 </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497,5</a:t>
                      </a:r>
                    </a:p>
                  </a:txBody>
                  <a:tcPr marL="9525" marR="9525" marT="9525" marB="0" anchor="ctr"/>
                </a:tc>
                <a:tc>
                  <a:txBody>
                    <a:bodyPr/>
                    <a:lstStyle/>
                    <a:p>
                      <a:pPr algn="ctr" fontAlgn="ctr"/>
                      <a:r>
                        <a:rPr lang="ru-RU" sz="1100" b="0" i="0" u="none" strike="noStrike" dirty="0">
                          <a:solidFill>
                            <a:srgbClr val="000000"/>
                          </a:solidFill>
                          <a:effectLst/>
                          <a:latin typeface="Times New Roman" panose="02020603050405020304" pitchFamily="18" charset="0"/>
                        </a:rPr>
                        <a:t>103,5</a:t>
                      </a:r>
                    </a:p>
                  </a:txBody>
                  <a:tcPr marL="9525" marR="9525" marT="9525" marB="0" anchor="ctr"/>
                </a:tc>
                <a:extLst>
                  <a:ext uri="{0D108BD9-81ED-4DB2-BD59-A6C34878D82A}">
                    <a16:rowId xmlns:a16="http://schemas.microsoft.com/office/drawing/2014/main" val="4061331732"/>
                  </a:ext>
                </a:extLst>
              </a:tr>
            </a:tbl>
          </a:graphicData>
        </a:graphic>
      </p:graphicFrame>
    </p:spTree>
    <p:extLst>
      <p:ext uri="{BB962C8B-B14F-4D97-AF65-F5344CB8AC3E}">
        <p14:creationId xmlns:p14="http://schemas.microsoft.com/office/powerpoint/2010/main" val="34138301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каймление">
  <a:themeElements>
    <a:clrScheme name="Окаймление">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Окаймление">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Окаймление">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TM03090430[[fn=Окаймление]]</Template>
  <TotalTime>882</TotalTime>
  <Words>12332</Words>
  <Application>Microsoft Office PowerPoint</Application>
  <PresentationFormat>Широкоэкранный</PresentationFormat>
  <Paragraphs>2861</Paragraphs>
  <Slides>52</Slides>
  <Notes>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52</vt:i4>
      </vt:variant>
    </vt:vector>
  </HeadingPairs>
  <TitlesOfParts>
    <vt:vector size="60" baseType="lpstr">
      <vt:lpstr>Arial</vt:lpstr>
      <vt:lpstr>Bahnschrift Light Condensed</vt:lpstr>
      <vt:lpstr>Calibri</vt:lpstr>
      <vt:lpstr>Corbel</vt:lpstr>
      <vt:lpstr>Gill Sans MT</vt:lpstr>
      <vt:lpstr>Times New Roman</vt:lpstr>
      <vt:lpstr>Wingdings</vt:lpstr>
      <vt:lpstr>Окаймление</vt:lpstr>
      <vt:lpstr>Бюджет для граждан по годовому отчету об исполнении бюджета Рузского городского округа Московской области  за 2024 год (форма 0503117) </vt:lpstr>
      <vt:lpstr>Содержание:</vt:lpstr>
      <vt:lpstr>Основные понятия и определения</vt:lpstr>
      <vt:lpstr>Выполнение основных показателей социально-экономического развития Рузского городского округа в 2024 году</vt:lpstr>
      <vt:lpstr>Основные параметры исполнения бюджета в 2024 году в сравнении с бюджетом 2023 года </vt:lpstr>
      <vt:lpstr>Презентация PowerPoint</vt:lpstr>
      <vt:lpstr>Презентация PowerPoint</vt:lpstr>
      <vt:lpstr>Презентация PowerPoint</vt:lpstr>
      <vt:lpstr>Объем и структура налоговых, неналоговых доходов и межбюджетных трансфертов бюджета Рузского городского округа Московской области (млн. рублей)</vt:lpstr>
      <vt:lpstr>Объем и структура налоговых, неналоговых доходов и межбюджетных трансфертов бюджета Рузского городского округа Московской области (млн. рублей)</vt:lpstr>
      <vt:lpstr>Объем и структура налоговых, неналоговых доходов и межбюджетных трансфертов бюджета Рузского городского округа Московской области (млн. рублей)</vt:lpstr>
      <vt:lpstr>Объем и структура налоговых, неналоговых доходов и межбюджетных трансфертов бюджета Рузского городского округа Московской области (млн. рублей)</vt:lpstr>
      <vt:lpstr>Объем и структура налоговых, неналоговых доходов и межбюджетных трансфертов бюджета Рузского городского округа Московской области (млн. рублей)</vt:lpstr>
      <vt:lpstr>Объем и структура налоговых, неналоговых доходов и межбюджетных трансфертов бюджета Рузского городского округа Московской области (млн. рублей)</vt:lpstr>
      <vt:lpstr>Объем и структура налоговых, неналоговых доходов и межбюджетных трансфертов бюджета Рузского городского округа Московской области (млн. рублей)</vt:lpstr>
      <vt:lpstr>Удельный объем налоговых и неналоговых доходов бюджета Рузского городского округа Московской области за 2024 год в расчете на душу населения в сравнении с другими муниципальными образованиями Московской области</vt:lpstr>
      <vt:lpstr>Информация о налоговых ставках и льготах по местным налогам, действующим на территории Рузского городского округа</vt:lpstr>
      <vt:lpstr>Презентация PowerPoint</vt:lpstr>
      <vt:lpstr>Презентация PowerPoint</vt:lpstr>
      <vt:lpstr>Информация об оценке налоговых льгот (налоговых расходов), предоставляемых в соответствии с решениями, принятыми органами местного самоуправления   Московской области</vt:lpstr>
      <vt:lpstr>Презентация PowerPoint</vt:lpstr>
      <vt:lpstr>Презентация PowerPoint</vt:lpstr>
      <vt:lpstr>Сведения о расходах бюджета по разделам и подразделам классификации расходов бюджета по сравнению с плановыми назначениями и прошлым годом (млн. рублей)</vt:lpstr>
      <vt:lpstr>Презентация PowerPoint</vt:lpstr>
      <vt:lpstr>Презентация PowerPoint</vt:lpstr>
      <vt:lpstr>Презентация PowerPoint</vt:lpstr>
      <vt:lpstr>Презентация PowerPoint</vt:lpstr>
      <vt:lpstr>Исполнение бюджета в разрезе муниципальных программ (млн. рублей)</vt:lpstr>
      <vt:lpstr>Презентация PowerPoint</vt:lpstr>
      <vt:lpstr>Презентация PowerPoint</vt:lpstr>
      <vt:lpstr>Презентация PowerPoint</vt:lpstr>
      <vt:lpstr>Презентация PowerPoint</vt:lpstr>
      <vt:lpstr>Презентация PowerPoint</vt:lpstr>
      <vt:lpstr>Исполнение целевых показателей муниципальных программ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Реализация общественно значимых проектов на территории Рузского городского округа Московской области</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Владелец</dc:creator>
  <cp:lastModifiedBy>Владелец</cp:lastModifiedBy>
  <cp:revision>186</cp:revision>
  <dcterms:created xsi:type="dcterms:W3CDTF">2025-03-10T08:54:30Z</dcterms:created>
  <dcterms:modified xsi:type="dcterms:W3CDTF">2025-04-10T14:01:42Z</dcterms:modified>
</cp:coreProperties>
</file>