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90" r:id="rId12"/>
    <p:sldId id="291" r:id="rId13"/>
    <p:sldId id="266" r:id="rId14"/>
    <p:sldId id="267" r:id="rId15"/>
    <p:sldId id="286" r:id="rId16"/>
    <p:sldId id="287" r:id="rId17"/>
    <p:sldId id="288" r:id="rId18"/>
    <p:sldId id="289"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281" r:id="rId46"/>
    <p:sldId id="282" r:id="rId47"/>
    <p:sldId id="283" r:id="rId48"/>
    <p:sldId id="284" r:id="rId49"/>
    <p:sldId id="285"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Владелец" initials="В" lastIdx="1" clrIdx="0">
    <p:extLst>
      <p:ext uri="{19B8F6BF-5375-455C-9EA6-DF929625EA0E}">
        <p15:presenceInfo xmlns:p15="http://schemas.microsoft.com/office/powerpoint/2012/main" userId="Владелец"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30"/>
      <c:depthPercent val="100"/>
      <c:rAngAx val="0"/>
    </c:view3D>
    <c:floor>
      <c:thickness val="0"/>
    </c:floor>
    <c:sideWall>
      <c:thickness val="0"/>
    </c:sideWall>
    <c:backWall>
      <c:thickness val="0"/>
    </c:backWall>
    <c:plotArea>
      <c:layout>
        <c:manualLayout>
          <c:layoutTarget val="inner"/>
          <c:xMode val="edge"/>
          <c:yMode val="edge"/>
          <c:x val="1.5464383430089805E-4"/>
          <c:y val="4.5307465837129933E-3"/>
          <c:w val="0.78048872629971433"/>
          <c:h val="0.88075117976309913"/>
        </c:manualLayout>
      </c:layout>
      <c:bar3DChart>
        <c:barDir val="col"/>
        <c:grouping val="clustered"/>
        <c:varyColors val="0"/>
        <c:ser>
          <c:idx val="0"/>
          <c:order val="0"/>
          <c:tx>
            <c:strRef>
              <c:f>Лист1!$B$1</c:f>
              <c:strCache>
                <c:ptCount val="1"/>
                <c:pt idx="0">
                  <c:v>Налоговые и неналоговые доходы</c:v>
                </c:pt>
              </c:strCache>
            </c:strRef>
          </c:tx>
          <c:spPr>
            <a:gradFill>
              <a:gsLst>
                <a:gs pos="0">
                  <a:srgbClr val="FBEAC7"/>
                </a:gs>
                <a:gs pos="17999">
                  <a:srgbClr val="FEE7F2"/>
                </a:gs>
                <a:gs pos="36000">
                  <a:srgbClr val="FAC77D"/>
                </a:gs>
                <a:gs pos="61000">
                  <a:srgbClr val="FBA97D"/>
                </a:gs>
                <a:gs pos="82001">
                  <a:srgbClr val="FBD49C"/>
                </a:gs>
                <a:gs pos="100000">
                  <a:srgbClr val="FEE7F2"/>
                </a:gs>
              </a:gsLst>
              <a:lin ang="5400000" scaled="0"/>
            </a:gradFill>
          </c:spPr>
          <c:invertIfNegative val="0"/>
          <c:dLbls>
            <c:dLbl>
              <c:idx val="0"/>
              <c:layout>
                <c:manualLayout>
                  <c:x val="-1.9430515253484226E-2"/>
                  <c:y val="-1.0498172160765281E-2"/>
                </c:manualLayout>
              </c:layout>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txPr>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647-40D9-B7CE-EA73AF857554}"/>
                </c:ext>
              </c:extLst>
            </c:dLbl>
            <c:dLbl>
              <c:idx val="1"/>
              <c:layout>
                <c:manualLayout>
                  <c:x val="-1.1957357845361933E-2"/>
                  <c:y val="-2.0996344321530412E-3"/>
                </c:manualLayout>
              </c:layout>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txPr>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647-40D9-B7CE-EA73AF857554}"/>
                </c:ext>
              </c:extLst>
            </c:dLbl>
            <c:dLbl>
              <c:idx val="2"/>
              <c:layout>
                <c:manualLayout>
                  <c:x val="-9.0188060117969912E-3"/>
                  <c:y val="-3.8140691290010423E-2"/>
                </c:manualLayout>
              </c:layout>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txPr>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647-40D9-B7CE-EA73AF857554}"/>
                </c:ext>
              </c:extLst>
            </c:dLbl>
            <c:dLbl>
              <c:idx val="3"/>
              <c:layout>
                <c:manualLayout>
                  <c:x val="1.5099020839807114E-2"/>
                  <c:y val="-2.738208256372042E-2"/>
                </c:manualLayout>
              </c:layout>
              <c:tx>
                <c:rich>
                  <a:bodyPr/>
                  <a:lstStyle/>
                  <a:p>
                    <a:pPr>
                      <a:defRPr/>
                    </a:pPr>
                    <a:r>
                      <a:rPr lang="en-US" dirty="0"/>
                      <a:t>3</a:t>
                    </a:r>
                    <a:r>
                      <a:rPr lang="en-US" baseline="0" dirty="0"/>
                      <a:t> 176,3</a:t>
                    </a:r>
                    <a:endParaRPr lang="en-US" dirty="0"/>
                  </a:p>
                </c:rich>
              </c:tx>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6647-40D9-B7CE-EA73AF857554}"/>
                </c:ext>
              </c:extLst>
            </c:dLbl>
            <c:spPr>
              <a:gradFill>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grad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2020 год</c:v>
                </c:pt>
                <c:pt idx="1">
                  <c:v>2021 год</c:v>
                </c:pt>
                <c:pt idx="2">
                  <c:v>2022 год</c:v>
                </c:pt>
                <c:pt idx="3">
                  <c:v>2023 год</c:v>
                </c:pt>
              </c:strCache>
            </c:strRef>
          </c:cat>
          <c:val>
            <c:numRef>
              <c:f>Лист1!$B$2:$B$5</c:f>
              <c:numCache>
                <c:formatCode>General</c:formatCode>
                <c:ptCount val="4"/>
                <c:pt idx="0">
                  <c:v>1736</c:v>
                </c:pt>
                <c:pt idx="1">
                  <c:v>1939.1</c:v>
                </c:pt>
                <c:pt idx="2">
                  <c:v>2655.7</c:v>
                </c:pt>
                <c:pt idx="3" formatCode="#\ ##0.0">
                  <c:v>3176.3</c:v>
                </c:pt>
              </c:numCache>
            </c:numRef>
          </c:val>
          <c:extLst>
            <c:ext xmlns:c16="http://schemas.microsoft.com/office/drawing/2014/chart" uri="{C3380CC4-5D6E-409C-BE32-E72D297353CC}">
              <c16:uniqueId val="{00000004-6647-40D9-B7CE-EA73AF857554}"/>
            </c:ext>
          </c:extLst>
        </c:ser>
        <c:ser>
          <c:idx val="1"/>
          <c:order val="1"/>
          <c:tx>
            <c:strRef>
              <c:f>Лист1!$C$1</c:f>
              <c:strCache>
                <c:ptCount val="1"/>
                <c:pt idx="0">
                  <c:v>Безвозмездные поступления</c:v>
                </c:pt>
              </c:strCache>
            </c:strRef>
          </c:tx>
          <c:spPr>
            <a:gradFill>
              <a:gsLst>
                <a:gs pos="0">
                  <a:srgbClr val="03D4A8"/>
                </a:gs>
                <a:gs pos="25000">
                  <a:srgbClr val="21D6E0"/>
                </a:gs>
                <a:gs pos="75000">
                  <a:srgbClr val="0087E6"/>
                </a:gs>
                <a:gs pos="100000">
                  <a:srgbClr val="005CBF"/>
                </a:gs>
              </a:gsLst>
              <a:lin ang="5400000" scaled="0"/>
            </a:gradFill>
          </c:spPr>
          <c:invertIfNegative val="0"/>
          <c:dLbls>
            <c:dLbl>
              <c:idx val="0"/>
              <c:layout>
                <c:manualLayout>
                  <c:x val="1.1957240155990196E-2"/>
                  <c:y val="-6.2989032964591816E-3"/>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647-40D9-B7CE-EA73AF857554}"/>
                </c:ext>
              </c:extLst>
            </c:dLbl>
            <c:dLbl>
              <c:idx val="1"/>
              <c:layout>
                <c:manualLayout>
                  <c:x val="1.5139111169726452E-2"/>
                  <c:y val="-3.0409169644653213E-3"/>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15:layout>
                    <c:manualLayout>
                      <c:w val="7.530519516260685E-2"/>
                      <c:h val="6.4237957334101911E-2"/>
                    </c:manualLayout>
                  </c15:layout>
                </c:ext>
                <c:ext xmlns:c16="http://schemas.microsoft.com/office/drawing/2014/chart" uri="{C3380CC4-5D6E-409C-BE32-E72D297353CC}">
                  <c16:uniqueId val="{00000006-6647-40D9-B7CE-EA73AF857554}"/>
                </c:ext>
              </c:extLst>
            </c:dLbl>
            <c:dLbl>
              <c:idx val="2"/>
              <c:layout>
                <c:manualLayout>
                  <c:x val="2.2318068454447542E-2"/>
                  <c:y val="-2.1387115858591335E-2"/>
                </c:manualLayout>
              </c:layout>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txPr>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6647-40D9-B7CE-EA73AF857554}"/>
                </c:ext>
              </c:extLst>
            </c:dLbl>
            <c:dLbl>
              <c:idx val="3"/>
              <c:layout>
                <c:manualLayout>
                  <c:x val="4.9323615643459932E-2"/>
                  <c:y val="-6.2989032964591756E-3"/>
                </c:manualLayout>
              </c:layout>
              <c:tx>
                <c:rich>
                  <a:bodyPr/>
                  <a:lstStyle/>
                  <a:p>
                    <a:pPr>
                      <a:defRPr/>
                    </a:pPr>
                    <a:r>
                      <a:rPr lang="en-US" dirty="0"/>
                      <a:t>2865</a:t>
                    </a:r>
                  </a:p>
                </c:rich>
              </c:tx>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6647-40D9-B7CE-EA73AF857554}"/>
                </c:ext>
              </c:extLst>
            </c:dLbl>
            <c:spPr>
              <a:gradFill>
                <a:gsLst>
                  <a:gs pos="0">
                    <a:srgbClr val="D6ECFF">
                      <a:tint val="40000"/>
                      <a:satMod val="350000"/>
                    </a:srgbClr>
                  </a:gs>
                  <a:gs pos="40000">
                    <a:srgbClr val="D6ECFF">
                      <a:tint val="45000"/>
                      <a:shade val="99000"/>
                      <a:satMod val="350000"/>
                    </a:srgbClr>
                  </a:gs>
                  <a:gs pos="100000">
                    <a:srgbClr val="D6ECFF">
                      <a:shade val="20000"/>
                      <a:satMod val="255000"/>
                    </a:srgbClr>
                  </a:gs>
                </a:gsLst>
                <a:path path="circle">
                  <a:fillToRect l="50000" t="-80000" r="50000" b="180000"/>
                </a:path>
              </a:gradFill>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Лист1!$A$2:$A$5</c:f>
              <c:strCache>
                <c:ptCount val="4"/>
                <c:pt idx="0">
                  <c:v>2020 год</c:v>
                </c:pt>
                <c:pt idx="1">
                  <c:v>2021 год</c:v>
                </c:pt>
                <c:pt idx="2">
                  <c:v>2022 год</c:v>
                </c:pt>
                <c:pt idx="3">
                  <c:v>2023 год</c:v>
                </c:pt>
              </c:strCache>
            </c:strRef>
          </c:cat>
          <c:val>
            <c:numRef>
              <c:f>Лист1!$C$2:$C$5</c:f>
              <c:numCache>
                <c:formatCode>General</c:formatCode>
                <c:ptCount val="4"/>
                <c:pt idx="0">
                  <c:v>3218.5</c:v>
                </c:pt>
                <c:pt idx="1">
                  <c:v>1760.7</c:v>
                </c:pt>
                <c:pt idx="2">
                  <c:v>2595</c:v>
                </c:pt>
                <c:pt idx="3">
                  <c:v>2864.9</c:v>
                </c:pt>
              </c:numCache>
            </c:numRef>
          </c:val>
          <c:extLst>
            <c:ext xmlns:c16="http://schemas.microsoft.com/office/drawing/2014/chart" uri="{C3380CC4-5D6E-409C-BE32-E72D297353CC}">
              <c16:uniqueId val="{00000009-6647-40D9-B7CE-EA73AF857554}"/>
            </c:ext>
          </c:extLst>
        </c:ser>
        <c:dLbls>
          <c:showLegendKey val="0"/>
          <c:showVal val="0"/>
          <c:showCatName val="0"/>
          <c:showSerName val="0"/>
          <c:showPercent val="0"/>
          <c:showBubbleSize val="0"/>
        </c:dLbls>
        <c:gapWidth val="150"/>
        <c:shape val="box"/>
        <c:axId val="91410816"/>
        <c:axId val="91412352"/>
        <c:axId val="0"/>
      </c:bar3DChart>
      <c:catAx>
        <c:axId val="91410816"/>
        <c:scaling>
          <c:orientation val="minMax"/>
        </c:scaling>
        <c:delete val="0"/>
        <c:axPos val="b"/>
        <c:numFmt formatCode="General" sourceLinked="1"/>
        <c:majorTickMark val="out"/>
        <c:minorTickMark val="none"/>
        <c:tickLblPos val="nextTo"/>
        <c:crossAx val="91412352"/>
        <c:crosses val="autoZero"/>
        <c:auto val="1"/>
        <c:lblAlgn val="ctr"/>
        <c:lblOffset val="100"/>
        <c:noMultiLvlLbl val="0"/>
      </c:catAx>
      <c:valAx>
        <c:axId val="91412352"/>
        <c:scaling>
          <c:orientation val="minMax"/>
        </c:scaling>
        <c:delete val="1"/>
        <c:axPos val="l"/>
        <c:numFmt formatCode="General" sourceLinked="1"/>
        <c:majorTickMark val="out"/>
        <c:minorTickMark val="none"/>
        <c:tickLblPos val="none"/>
        <c:crossAx val="91410816"/>
        <c:crosses val="autoZero"/>
        <c:crossBetween val="between"/>
      </c:valAx>
      <c:spPr>
        <a:noFill/>
        <a:ln w="25393">
          <a:noFill/>
        </a:ln>
      </c:spPr>
    </c:plotArea>
    <c:legend>
      <c:legendPos val="r"/>
      <c:layout>
        <c:manualLayout>
          <c:xMode val="edge"/>
          <c:yMode val="edge"/>
          <c:x val="0.75448680148461622"/>
          <c:y val="0.10048811314316045"/>
          <c:w val="0.24551319851538503"/>
          <c:h val="0.30788117777412877"/>
        </c:manualLayout>
      </c:layout>
      <c:overlay val="0"/>
    </c:legend>
    <c:plotVisOnly val="1"/>
    <c:dispBlanksAs val="gap"/>
    <c:showDLblsOverMax val="0"/>
  </c:chart>
  <c:spPr>
    <a:scene3d>
      <a:camera prst="orthographicFront"/>
      <a:lightRig rig="threePt" dir="t"/>
    </a:scene3d>
    <a:sp3d prstMaterial="legacyWireframe"/>
  </c:spPr>
  <c:txPr>
    <a:bodyPr/>
    <a:lstStyle/>
    <a:p>
      <a:pPr>
        <a:defRPr sz="1800"/>
      </a:pPr>
      <a:endParaRPr lang="ru-RU"/>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0"/>
    </c:view3D>
    <c:floor>
      <c:thickness val="0"/>
    </c:floor>
    <c:sideWall>
      <c:thickness val="0"/>
      <c:spPr>
        <a:noFill/>
        <a:ln w="25400">
          <a:noFill/>
        </a:ln>
      </c:spPr>
    </c:sideWall>
    <c:backWall>
      <c:thickness val="0"/>
      <c:spPr>
        <a:noFill/>
        <a:ln w="25400">
          <a:noFill/>
        </a:ln>
      </c:spPr>
    </c:backWall>
    <c:plotArea>
      <c:layout>
        <c:manualLayout>
          <c:layoutTarget val="inner"/>
          <c:xMode val="edge"/>
          <c:yMode val="edge"/>
          <c:x val="1.5602503362242927E-2"/>
          <c:y val="0"/>
          <c:w val="0.93912918230324471"/>
          <c:h val="0.89257482101664032"/>
        </c:manualLayout>
      </c:layout>
      <c:bar3DChart>
        <c:barDir val="col"/>
        <c:grouping val="stacked"/>
        <c:varyColors val="0"/>
        <c:ser>
          <c:idx val="0"/>
          <c:order val="0"/>
          <c:tx>
            <c:strRef>
              <c:f>Лист1!$B$1</c:f>
              <c:strCache>
                <c:ptCount val="1"/>
                <c:pt idx="0">
                  <c:v>Расходы</c:v>
                </c:pt>
              </c:strCache>
            </c:strRef>
          </c:tx>
          <c:invertIfNegative val="0"/>
          <c:cat>
            <c:strRef>
              <c:f>Лист1!$A$2:$A$5</c:f>
              <c:strCache>
                <c:ptCount val="4"/>
                <c:pt idx="0">
                  <c:v>2020 год</c:v>
                </c:pt>
                <c:pt idx="1">
                  <c:v>2021 год</c:v>
                </c:pt>
                <c:pt idx="2">
                  <c:v>2022 год</c:v>
                </c:pt>
                <c:pt idx="3">
                  <c:v>2023 год</c:v>
                </c:pt>
              </c:strCache>
            </c:strRef>
          </c:cat>
          <c:val>
            <c:numRef>
              <c:f>Лист1!$B$2:$B$5</c:f>
              <c:numCache>
                <c:formatCode>General</c:formatCode>
                <c:ptCount val="4"/>
                <c:pt idx="0">
                  <c:v>4922.1000000000004</c:v>
                </c:pt>
                <c:pt idx="1">
                  <c:v>3625.9</c:v>
                </c:pt>
                <c:pt idx="2">
                  <c:v>5166.2</c:v>
                </c:pt>
                <c:pt idx="3">
                  <c:v>5166.2</c:v>
                </c:pt>
              </c:numCache>
            </c:numRef>
          </c:val>
          <c:extLst>
            <c:ext xmlns:c16="http://schemas.microsoft.com/office/drawing/2014/chart" uri="{C3380CC4-5D6E-409C-BE32-E72D297353CC}">
              <c16:uniqueId val="{00000000-F863-4937-A8F8-E17320B32191}"/>
            </c:ext>
          </c:extLst>
        </c:ser>
        <c:dLbls>
          <c:showLegendKey val="0"/>
          <c:showVal val="0"/>
          <c:showCatName val="0"/>
          <c:showSerName val="0"/>
          <c:showPercent val="0"/>
          <c:showBubbleSize val="0"/>
        </c:dLbls>
        <c:gapWidth val="150"/>
        <c:shape val="cylinder"/>
        <c:axId val="116936704"/>
        <c:axId val="116940160"/>
        <c:axId val="0"/>
      </c:bar3DChart>
      <c:catAx>
        <c:axId val="116936704"/>
        <c:scaling>
          <c:orientation val="minMax"/>
        </c:scaling>
        <c:delete val="0"/>
        <c:axPos val="b"/>
        <c:numFmt formatCode="General" sourceLinked="1"/>
        <c:majorTickMark val="out"/>
        <c:minorTickMark val="none"/>
        <c:tickLblPos val="nextTo"/>
        <c:spPr>
          <a:effectLst>
            <a:outerShdw blurRad="50800" dist="38100" dir="18900000" algn="bl" rotWithShape="0">
              <a:prstClr val="black">
                <a:alpha val="40000"/>
              </a:prstClr>
            </a:outerShdw>
          </a:effectLst>
        </c:spPr>
        <c:crossAx val="116940160"/>
        <c:crosses val="autoZero"/>
        <c:auto val="1"/>
        <c:lblAlgn val="ctr"/>
        <c:lblOffset val="100"/>
        <c:noMultiLvlLbl val="0"/>
      </c:catAx>
      <c:valAx>
        <c:axId val="116940160"/>
        <c:scaling>
          <c:orientation val="minMax"/>
        </c:scaling>
        <c:delete val="1"/>
        <c:axPos val="l"/>
        <c:numFmt formatCode="General" sourceLinked="1"/>
        <c:majorTickMark val="out"/>
        <c:minorTickMark val="none"/>
        <c:tickLblPos val="none"/>
        <c:crossAx val="116936704"/>
        <c:crosses val="autoZero"/>
        <c:crossBetween val="between"/>
      </c:valAx>
      <c:spPr>
        <a:noFill/>
        <a:ln w="25385">
          <a:noFill/>
        </a:ln>
      </c:spPr>
    </c:plotArea>
    <c:plotVisOnly val="1"/>
    <c:dispBlanksAs val="gap"/>
    <c:showDLblsOverMax val="0"/>
  </c:chart>
  <c:txPr>
    <a:bodyPr/>
    <a:lstStyle/>
    <a:p>
      <a:pPr>
        <a:defRPr sz="1799"/>
      </a:pPr>
      <a:endParaRPr lang="ru-RU"/>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ru-RU"/>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3880312733613413E-2"/>
          <c:y val="2.5527134411965996E-2"/>
          <c:w val="0.71656303725198145"/>
          <c:h val="0.71275724480905633"/>
        </c:manualLayout>
      </c:layout>
      <c:bar3DChart>
        <c:barDir val="col"/>
        <c:grouping val="standard"/>
        <c:varyColors val="0"/>
        <c:ser>
          <c:idx val="0"/>
          <c:order val="0"/>
          <c:tx>
            <c:strRef>
              <c:f>Лист1!$B$1</c:f>
              <c:strCache>
                <c:ptCount val="1"/>
                <c:pt idx="0">
                  <c:v>Бюджетный кредит</c:v>
                </c:pt>
              </c:strCache>
            </c:strRef>
          </c:tx>
          <c:spPr>
            <a:solidFill>
              <a:schemeClr val="accent2"/>
            </a:solidFill>
            <a:ln>
              <a:noFill/>
            </a:ln>
            <a:effectLst/>
            <a:sp3d/>
          </c:spPr>
          <c:invertIfNegative val="0"/>
          <c:dLbls>
            <c:dLbl>
              <c:idx val="1"/>
              <c:layout>
                <c:manualLayout>
                  <c:x val="-4.1538677651416406E-17"/>
                  <c:y val="0.11398963730569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AC4-4A4B-97C3-859FCBB87729}"/>
                </c:ext>
              </c:extLst>
            </c:dLbl>
            <c:dLbl>
              <c:idx val="2"/>
              <c:layout>
                <c:manualLayout>
                  <c:x val="-3.3986583417080674E-3"/>
                  <c:y val="0.1243523316062176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AC4-4A4B-97C3-859FCBB87729}"/>
                </c:ext>
              </c:extLst>
            </c:dLbl>
            <c:dLbl>
              <c:idx val="3"/>
              <c:layout>
                <c:manualLayout>
                  <c:x val="3.3986583417080674E-3"/>
                  <c:y val="0.1305699481865284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AC4-4A4B-97C3-859FCBB877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на 01.01.2021</c:v>
                </c:pt>
                <c:pt idx="1">
                  <c:v>на 01.01.2022</c:v>
                </c:pt>
                <c:pt idx="2">
                  <c:v>на 01.01.2023</c:v>
                </c:pt>
                <c:pt idx="3">
                  <c:v>на 01.01.2024</c:v>
                </c:pt>
              </c:strCache>
            </c:strRef>
          </c:cat>
          <c:val>
            <c:numRef>
              <c:f>Лист1!$B$2:$B$5</c:f>
              <c:numCache>
                <c:formatCode>General</c:formatCode>
                <c:ptCount val="4"/>
                <c:pt idx="0">
                  <c:v>0</c:v>
                </c:pt>
                <c:pt idx="1">
                  <c:v>163.30000000000001</c:v>
                </c:pt>
                <c:pt idx="2">
                  <c:v>163.30000000000001</c:v>
                </c:pt>
                <c:pt idx="3">
                  <c:v>163.30000000000001</c:v>
                </c:pt>
              </c:numCache>
            </c:numRef>
          </c:val>
          <c:extLst>
            <c:ext xmlns:c16="http://schemas.microsoft.com/office/drawing/2014/chart" uri="{C3380CC4-5D6E-409C-BE32-E72D297353CC}">
              <c16:uniqueId val="{00000000-1EE3-4452-9D31-9E59E519CBE2}"/>
            </c:ext>
          </c:extLst>
        </c:ser>
        <c:ser>
          <c:idx val="1"/>
          <c:order val="1"/>
          <c:tx>
            <c:strRef>
              <c:f>Лист1!$C$1</c:f>
              <c:strCache>
                <c:ptCount val="1"/>
                <c:pt idx="0">
                  <c:v>Коммерческий кредит</c:v>
                </c:pt>
              </c:strCache>
            </c:strRef>
          </c:tx>
          <c:spPr>
            <a:solidFill>
              <a:schemeClr val="accent4"/>
            </a:solidFill>
            <a:ln>
              <a:noFill/>
            </a:ln>
            <a:effectLst/>
            <a:sp3d/>
          </c:spPr>
          <c:invertIfNegative val="0"/>
          <c:dLbls>
            <c:dLbl>
              <c:idx val="0"/>
              <c:layout>
                <c:manualLayout>
                  <c:x val="1.1328861139026892E-3"/>
                  <c:y val="0.1367875647668393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AC4-4A4B-97C3-859FCBB877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на 01.01.2021</c:v>
                </c:pt>
                <c:pt idx="1">
                  <c:v>на 01.01.2022</c:v>
                </c:pt>
                <c:pt idx="2">
                  <c:v>на 01.01.2023</c:v>
                </c:pt>
                <c:pt idx="3">
                  <c:v>на 01.01.2024</c:v>
                </c:pt>
              </c:strCache>
            </c:strRef>
          </c:cat>
          <c:val>
            <c:numRef>
              <c:f>Лист1!$C$2:$C$5</c:f>
              <c:numCache>
                <c:formatCode>General</c:formatCode>
                <c:ptCount val="4"/>
                <c:pt idx="0">
                  <c:v>163.30000000000001</c:v>
                </c:pt>
                <c:pt idx="1">
                  <c:v>0</c:v>
                </c:pt>
                <c:pt idx="2">
                  <c:v>0</c:v>
                </c:pt>
                <c:pt idx="3">
                  <c:v>0</c:v>
                </c:pt>
              </c:numCache>
            </c:numRef>
          </c:val>
          <c:extLst>
            <c:ext xmlns:c16="http://schemas.microsoft.com/office/drawing/2014/chart" uri="{C3380CC4-5D6E-409C-BE32-E72D297353CC}">
              <c16:uniqueId val="{00000001-1EE3-4452-9D31-9E59E519CBE2}"/>
            </c:ext>
          </c:extLst>
        </c:ser>
        <c:ser>
          <c:idx val="2"/>
          <c:order val="2"/>
          <c:tx>
            <c:strRef>
              <c:f>Лист1!$D$1</c:f>
              <c:strCache>
                <c:ptCount val="1"/>
                <c:pt idx="0">
                  <c:v>Муниципальная гарантия</c:v>
                </c:pt>
              </c:strCache>
            </c:strRef>
          </c:tx>
          <c:spPr>
            <a:solidFill>
              <a:schemeClr val="accent6"/>
            </a:solidFill>
            <a:ln>
              <a:noFill/>
            </a:ln>
            <a:effectLst/>
            <a:sp3d/>
          </c:spPr>
          <c:invertIfNegative val="0"/>
          <c:dLbls>
            <c:dLbl>
              <c:idx val="0"/>
              <c:layout>
                <c:manualLayout>
                  <c:x val="9.0630889112215136E-3"/>
                  <c:y val="-1.0362694300518135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extLst>
                <c:ext xmlns:c15="http://schemas.microsoft.com/office/drawing/2012/chart" uri="{CE6537A1-D6FC-4f65-9D91-7224C49458BB}">
                  <c15:layout>
                    <c:manualLayout>
                      <c:w val="2.960231415627727E-2"/>
                      <c:h val="3.8569948186528501E-2"/>
                    </c:manualLayout>
                  </c15:layout>
                </c:ext>
                <c:ext xmlns:c16="http://schemas.microsoft.com/office/drawing/2014/chart" uri="{C3380CC4-5D6E-409C-BE32-E72D297353CC}">
                  <c16:uniqueId val="{00000004-1AC4-4A4B-97C3-859FCBB8772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Лист1!$A$2:$A$5</c:f>
              <c:strCache>
                <c:ptCount val="4"/>
                <c:pt idx="0">
                  <c:v>на 01.01.2021</c:v>
                </c:pt>
                <c:pt idx="1">
                  <c:v>на 01.01.2022</c:v>
                </c:pt>
                <c:pt idx="2">
                  <c:v>на 01.01.2023</c:v>
                </c:pt>
                <c:pt idx="3">
                  <c:v>на 01.01.2024</c:v>
                </c:pt>
              </c:strCache>
            </c:strRef>
          </c:cat>
          <c:val>
            <c:numRef>
              <c:f>Лист1!$D$2:$D$5</c:f>
              <c:numCache>
                <c:formatCode>General</c:formatCode>
                <c:ptCount val="4"/>
                <c:pt idx="0">
                  <c:v>35</c:v>
                </c:pt>
                <c:pt idx="1">
                  <c:v>0</c:v>
                </c:pt>
                <c:pt idx="2">
                  <c:v>0</c:v>
                </c:pt>
                <c:pt idx="3">
                  <c:v>0</c:v>
                </c:pt>
              </c:numCache>
            </c:numRef>
          </c:val>
          <c:extLst>
            <c:ext xmlns:c16="http://schemas.microsoft.com/office/drawing/2014/chart" uri="{C3380CC4-5D6E-409C-BE32-E72D297353CC}">
              <c16:uniqueId val="{00000002-1EE3-4452-9D31-9E59E519CBE2}"/>
            </c:ext>
          </c:extLst>
        </c:ser>
        <c:dLbls>
          <c:showLegendKey val="0"/>
          <c:showVal val="1"/>
          <c:showCatName val="0"/>
          <c:showSerName val="0"/>
          <c:showPercent val="0"/>
          <c:showBubbleSize val="0"/>
        </c:dLbls>
        <c:gapWidth val="150"/>
        <c:shape val="box"/>
        <c:axId val="108861312"/>
        <c:axId val="108862848"/>
        <c:axId val="108735104"/>
      </c:bar3DChart>
      <c:catAx>
        <c:axId val="108861312"/>
        <c:scaling>
          <c:orientation val="minMax"/>
        </c:scaling>
        <c:delete val="0"/>
        <c:axPos val="b"/>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08862848"/>
        <c:crosses val="autoZero"/>
        <c:auto val="1"/>
        <c:lblAlgn val="ctr"/>
        <c:lblOffset val="100"/>
        <c:noMultiLvlLbl val="0"/>
      </c:catAx>
      <c:valAx>
        <c:axId val="1088628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08861312"/>
        <c:crosses val="autoZero"/>
        <c:crossBetween val="between"/>
      </c:valAx>
      <c:serAx>
        <c:axId val="108735104"/>
        <c:scaling>
          <c:orientation val="minMax"/>
        </c:scaling>
        <c:delete val="0"/>
        <c:axPos val="b"/>
        <c:majorTickMark val="none"/>
        <c:minorTickMark val="none"/>
        <c:tickLblPos val="none"/>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crossAx val="108862848"/>
        <c:crosses val="autoZero"/>
      </c:ser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ru-RU" dirty="0"/>
              <a:t>Всего </a:t>
            </a:r>
            <a:r>
              <a:rPr lang="ru-RU" i="1" dirty="0">
                <a:solidFill>
                  <a:srgbClr val="7030A0"/>
                </a:solidFill>
              </a:rPr>
              <a:t>5 871,5 </a:t>
            </a:r>
            <a:r>
              <a:rPr lang="ru-RU" dirty="0"/>
              <a:t>млн. рублей</a:t>
            </a:r>
          </a:p>
        </c:rich>
      </c:tx>
      <c:layout>
        <c:manualLayout>
          <c:xMode val="edge"/>
          <c:yMode val="edge"/>
          <c:x val="9.978127430285523E-2"/>
          <c:y val="5.9737524702756131E-2"/>
        </c:manualLayout>
      </c:layout>
      <c:overlay val="0"/>
    </c:title>
    <c:autoTitleDeleted val="0"/>
    <c:view3D>
      <c:rotX val="30"/>
      <c:rotY val="0"/>
      <c:rAngAx val="0"/>
    </c:view3D>
    <c:floor>
      <c:thickness val="0"/>
    </c:floor>
    <c:sideWall>
      <c:thickness val="0"/>
    </c:sideWall>
    <c:backWall>
      <c:thickness val="0"/>
    </c:backWall>
    <c:plotArea>
      <c:layout>
        <c:manualLayout>
          <c:layoutTarget val="inner"/>
          <c:xMode val="edge"/>
          <c:yMode val="edge"/>
          <c:x val="5.7102104395807873E-2"/>
          <c:y val="0.16333274076996041"/>
          <c:w val="0.54075496241158516"/>
          <c:h val="0.76825538529811443"/>
        </c:manualLayout>
      </c:layout>
      <c:pie3DChart>
        <c:varyColors val="1"/>
        <c:ser>
          <c:idx val="0"/>
          <c:order val="0"/>
          <c:tx>
            <c:strRef>
              <c:f>Лист1!$B$1</c:f>
              <c:strCache>
                <c:ptCount val="1"/>
                <c:pt idx="0">
                  <c:v>Всего 5 166,2 млн. рублей</c:v>
                </c:pt>
              </c:strCache>
            </c:strRef>
          </c:tx>
          <c:explosion val="25"/>
          <c:dLbls>
            <c:dLbl>
              <c:idx val="0"/>
              <c:layout>
                <c:manualLayout>
                  <c:x val="-0.15626359802614553"/>
                  <c:y val="-6.6212955597972342E-2"/>
                </c:manualLayout>
              </c:layout>
              <c:spPr>
                <a:noFill/>
                <a:ln>
                  <a:noFill/>
                </a:ln>
                <a:effectLst/>
              </c:spPr>
              <c:txPr>
                <a:bodyPr wrap="square" lIns="38100" tIns="19050" rIns="38100" bIns="19050" anchor="ctr">
                  <a:noAutofit/>
                </a:bodyPr>
                <a:lstStyle/>
                <a:p>
                  <a:pPr>
                    <a:defRPr/>
                  </a:pPr>
                  <a:endParaRPr lang="ru-RU"/>
                </a:p>
              </c:txPr>
              <c:showLegendKey val="0"/>
              <c:showVal val="1"/>
              <c:showCatName val="0"/>
              <c:showSerName val="0"/>
              <c:showPercent val="0"/>
              <c:showBubbleSize val="0"/>
              <c:extLst>
                <c:ext xmlns:c15="http://schemas.microsoft.com/office/drawing/2012/chart" uri="{CE6537A1-D6FC-4f65-9D91-7224C49458BB}">
                  <c15:layout>
                    <c:manualLayout>
                      <c:w val="6.3997008575829031E-2"/>
                      <c:h val="5.9686107935634641E-2"/>
                    </c:manualLayout>
                  </c15:layout>
                </c:ext>
                <c:ext xmlns:c16="http://schemas.microsoft.com/office/drawing/2014/chart" uri="{C3380CC4-5D6E-409C-BE32-E72D297353CC}">
                  <c16:uniqueId val="{00000000-04F3-4905-9786-04283FBF85B0}"/>
                </c:ext>
              </c:extLst>
            </c:dLbl>
            <c:dLbl>
              <c:idx val="1"/>
              <c:layout>
                <c:manualLayout>
                  <c:x val="0.1019533967508313"/>
                  <c:y val="-0.145784863163276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4F3-4905-9786-04283FBF85B0}"/>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Лист1!$A$2:$A$13</c:f>
              <c:strCache>
                <c:ptCount val="12"/>
                <c:pt idx="0">
                  <c:v>Образование 43,6%</c:v>
                </c:pt>
                <c:pt idx="1">
                  <c:v>Жилищно-коммунальное хозяйство 25,6%</c:v>
                </c:pt>
                <c:pt idx="2">
                  <c:v>Общегосударственные вопросы 10%</c:v>
                </c:pt>
                <c:pt idx="3">
                  <c:v>Национальная экономика 7,5%</c:v>
                </c:pt>
                <c:pt idx="4">
                  <c:v>Культура 4,6%</c:v>
                </c:pt>
                <c:pt idx="5">
                  <c:v>Охрана окружающей среды 4%</c:v>
                </c:pt>
                <c:pt idx="6">
                  <c:v>Физическая культура и спорт 2,1%</c:v>
                </c:pt>
                <c:pt idx="7">
                  <c:v>Социальная политика 1,6%</c:v>
                </c:pt>
                <c:pt idx="8">
                  <c:v>Национальная безопасность и оборона 0,5%</c:v>
                </c:pt>
                <c:pt idx="9">
                  <c:v>Средства массовой информации 0,4%</c:v>
                </c:pt>
                <c:pt idx="10">
                  <c:v>Национальная оборона 0,1%</c:v>
                </c:pt>
                <c:pt idx="11">
                  <c:v>Обслуживание долга </c:v>
                </c:pt>
              </c:strCache>
            </c:strRef>
          </c:cat>
          <c:val>
            <c:numRef>
              <c:f>Лист1!$B$2:$B$13</c:f>
              <c:numCache>
                <c:formatCode>General</c:formatCode>
                <c:ptCount val="12"/>
                <c:pt idx="0">
                  <c:v>2561.1</c:v>
                </c:pt>
                <c:pt idx="1">
                  <c:v>1503.7</c:v>
                </c:pt>
                <c:pt idx="2">
                  <c:v>586.9</c:v>
                </c:pt>
                <c:pt idx="3">
                  <c:v>440.9</c:v>
                </c:pt>
                <c:pt idx="4">
                  <c:v>271.60000000000002</c:v>
                </c:pt>
                <c:pt idx="5">
                  <c:v>238.2</c:v>
                </c:pt>
                <c:pt idx="6">
                  <c:v>120.6</c:v>
                </c:pt>
                <c:pt idx="7">
                  <c:v>91.6</c:v>
                </c:pt>
                <c:pt idx="8">
                  <c:v>28.6</c:v>
                </c:pt>
                <c:pt idx="9">
                  <c:v>22</c:v>
                </c:pt>
                <c:pt idx="10">
                  <c:v>6.1</c:v>
                </c:pt>
                <c:pt idx="11">
                  <c:v>0.2</c:v>
                </c:pt>
              </c:numCache>
            </c:numRef>
          </c:val>
          <c:extLst>
            <c:ext xmlns:c16="http://schemas.microsoft.com/office/drawing/2014/chart" uri="{C3380CC4-5D6E-409C-BE32-E72D297353CC}">
              <c16:uniqueId val="{00000002-04F3-4905-9786-04283FBF85B0}"/>
            </c:ext>
          </c:extLst>
        </c:ser>
        <c:dLbls>
          <c:showLegendKey val="0"/>
          <c:showVal val="0"/>
          <c:showCatName val="0"/>
          <c:showSerName val="0"/>
          <c:showPercent val="0"/>
          <c:showBubbleSize val="0"/>
          <c:showLeaderLines val="1"/>
        </c:dLbls>
      </c:pie3DChart>
    </c:plotArea>
    <c:legend>
      <c:legendPos val="r"/>
      <c:layout>
        <c:manualLayout>
          <c:xMode val="edge"/>
          <c:yMode val="edge"/>
          <c:x val="0.67407683868459567"/>
          <c:y val="1.2359487869535711E-2"/>
          <c:w val="0.31710469670036756"/>
          <c:h val="0.98761634462793435"/>
        </c:manualLayout>
      </c:layout>
      <c:overlay val="0"/>
      <c:txPr>
        <a:bodyPr/>
        <a:lstStyle/>
        <a:p>
          <a:pPr defTabSz="360000">
            <a:lnSpc>
              <a:spcPct val="100000"/>
            </a:lnSpc>
            <a:spcBef>
              <a:spcPts val="0"/>
            </a:spcBef>
            <a:defRPr sz="1700" b="1" kern="0" spc="-100" baseline="0">
              <a:latin typeface="Times New Roman" pitchFamily="18" charset="0"/>
            </a:defRPr>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8037260565819482"/>
          <c:y val="1.8005464670592157E-2"/>
          <c:w val="0.40271284049671419"/>
          <c:h val="0.95438527663592931"/>
        </c:manualLayout>
      </c:layout>
      <c:barChart>
        <c:barDir val="bar"/>
        <c:grouping val="clustered"/>
        <c:varyColors val="0"/>
        <c:ser>
          <c:idx val="0"/>
          <c:order val="0"/>
          <c:tx>
            <c:strRef>
              <c:f>Лист1!$B$1</c:f>
              <c:strCache>
                <c:ptCount val="1"/>
                <c:pt idx="0">
                  <c:v>Ряд 1</c:v>
                </c:pt>
              </c:strCache>
            </c:strRef>
          </c:tx>
          <c:spPr>
            <a:solidFill>
              <a:srgbClr val="00B050"/>
            </a:solidFill>
            <a:ln>
              <a:solidFill>
                <a:srgbClr val="00B050"/>
              </a:solidFill>
            </a:ln>
          </c:spPr>
          <c:invertIfNegative val="0"/>
          <c:dLbls>
            <c:dLbl>
              <c:idx val="17"/>
              <c:tx>
                <c:rich>
                  <a:bodyPr/>
                  <a:lstStyle/>
                  <a:p>
                    <a:r>
                      <a:rPr lang="en-US"/>
                      <a:t>100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BE50-4D28-BDD7-E6EAE46C06C8}"/>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Лист1!$A$2:$A$20</c:f>
              <c:strCache>
                <c:ptCount val="19"/>
                <c:pt idx="0">
                  <c:v>Развитие и функционирование дорожно- транспортного комплекса</c:v>
                </c:pt>
                <c:pt idx="1">
                  <c:v>Развитие инженерной инфраструктуры и энергоэффективности</c:v>
                </c:pt>
                <c:pt idx="2">
                  <c:v>Архитектура и градостроительство</c:v>
                </c:pt>
                <c:pt idx="3">
                  <c:v>Развитие институтов гражданского общества</c:v>
                </c:pt>
                <c:pt idx="4">
                  <c:v>Спорт</c:v>
                </c:pt>
                <c:pt idx="5">
                  <c:v>Управление имуществом и муниципальными финансами</c:v>
                </c:pt>
                <c:pt idx="6">
                  <c:v>Экология и окружающая среда </c:v>
                </c:pt>
                <c:pt idx="7">
                  <c:v>Безопасность и обеспечение безопасности жизнедеятельности населения</c:v>
                </c:pt>
                <c:pt idx="8">
                  <c:v>Формирование современной городской среды</c:v>
                </c:pt>
                <c:pt idx="9">
                  <c:v>Развитие сельского хозяйства </c:v>
                </c:pt>
                <c:pt idx="10">
                  <c:v>Культура и туризм</c:v>
                </c:pt>
                <c:pt idx="11">
                  <c:v>Образование</c:v>
                </c:pt>
                <c:pt idx="12">
                  <c:v>Цифровое муниципальное образование</c:v>
                </c:pt>
                <c:pt idx="13">
                  <c:v>Предпринимательство</c:v>
                </c:pt>
                <c:pt idx="14">
                  <c:v>Переселение граждан из аварийного фонда</c:v>
                </c:pt>
                <c:pt idx="15">
                  <c:v>Строительство объектов социальной инфраструктуры</c:v>
                </c:pt>
                <c:pt idx="16">
                  <c:v>Жилище</c:v>
                </c:pt>
                <c:pt idx="17">
                  <c:v>Здравоохранение</c:v>
                </c:pt>
                <c:pt idx="18">
                  <c:v>Социальная защита населения</c:v>
                </c:pt>
              </c:strCache>
            </c:strRef>
          </c:cat>
          <c:val>
            <c:numRef>
              <c:f>Лист1!$B$2:$B$20</c:f>
              <c:numCache>
                <c:formatCode>General</c:formatCode>
                <c:ptCount val="19"/>
                <c:pt idx="3">
                  <c:v>95</c:v>
                </c:pt>
                <c:pt idx="4">
                  <c:v>95</c:v>
                </c:pt>
                <c:pt idx="5">
                  <c:v>95.5</c:v>
                </c:pt>
                <c:pt idx="6">
                  <c:v>95.8</c:v>
                </c:pt>
                <c:pt idx="7">
                  <c:v>96.1</c:v>
                </c:pt>
                <c:pt idx="8">
                  <c:v>96.9</c:v>
                </c:pt>
                <c:pt idx="9">
                  <c:v>97.1</c:v>
                </c:pt>
                <c:pt idx="10">
                  <c:v>97.8</c:v>
                </c:pt>
                <c:pt idx="11">
                  <c:v>98.3</c:v>
                </c:pt>
                <c:pt idx="12">
                  <c:v>98.9</c:v>
                </c:pt>
                <c:pt idx="13">
                  <c:v>99.5</c:v>
                </c:pt>
                <c:pt idx="14">
                  <c:v>99.8</c:v>
                </c:pt>
                <c:pt idx="15">
                  <c:v>99.9</c:v>
                </c:pt>
                <c:pt idx="16">
                  <c:v>100</c:v>
                </c:pt>
                <c:pt idx="17">
                  <c:v>100</c:v>
                </c:pt>
                <c:pt idx="18">
                  <c:v>100</c:v>
                </c:pt>
              </c:numCache>
            </c:numRef>
          </c:val>
          <c:extLst>
            <c:ext xmlns:c16="http://schemas.microsoft.com/office/drawing/2014/chart" uri="{C3380CC4-5D6E-409C-BE32-E72D297353CC}">
              <c16:uniqueId val="{00000000-BE50-4D28-BDD7-E6EAE46C06C8}"/>
            </c:ext>
          </c:extLst>
        </c:ser>
        <c:ser>
          <c:idx val="1"/>
          <c:order val="1"/>
          <c:tx>
            <c:strRef>
              <c:f>Лист1!$C$1</c:f>
              <c:strCache>
                <c:ptCount val="1"/>
                <c:pt idx="0">
                  <c:v>Ряд 3</c:v>
                </c:pt>
              </c:strCache>
            </c:strRef>
          </c:tx>
          <c:spPr>
            <a:solidFill>
              <a:srgbClr val="FF0000"/>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Лист1!$A$2:$A$20</c:f>
              <c:strCache>
                <c:ptCount val="19"/>
                <c:pt idx="0">
                  <c:v>Развитие и функционирование дорожно- транспортного комплекса</c:v>
                </c:pt>
                <c:pt idx="1">
                  <c:v>Развитие инженерной инфраструктуры и энергоэффективности</c:v>
                </c:pt>
                <c:pt idx="2">
                  <c:v>Архитектура и градостроительство</c:v>
                </c:pt>
                <c:pt idx="3">
                  <c:v>Развитие институтов гражданского общества</c:v>
                </c:pt>
                <c:pt idx="4">
                  <c:v>Спорт</c:v>
                </c:pt>
                <c:pt idx="5">
                  <c:v>Управление имуществом и муниципальными финансами</c:v>
                </c:pt>
                <c:pt idx="6">
                  <c:v>Экология и окружающая среда </c:v>
                </c:pt>
                <c:pt idx="7">
                  <c:v>Безопасность и обеспечение безопасности жизнедеятельности населения</c:v>
                </c:pt>
                <c:pt idx="8">
                  <c:v>Формирование современной городской среды</c:v>
                </c:pt>
                <c:pt idx="9">
                  <c:v>Развитие сельского хозяйства </c:v>
                </c:pt>
                <c:pt idx="10">
                  <c:v>Культура и туризм</c:v>
                </c:pt>
                <c:pt idx="11">
                  <c:v>Образование</c:v>
                </c:pt>
                <c:pt idx="12">
                  <c:v>Цифровое муниципальное образование</c:v>
                </c:pt>
                <c:pt idx="13">
                  <c:v>Предпринимательство</c:v>
                </c:pt>
                <c:pt idx="14">
                  <c:v>Переселение граждан из аварийного фонда</c:v>
                </c:pt>
                <c:pt idx="15">
                  <c:v>Строительство объектов социальной инфраструктуры</c:v>
                </c:pt>
                <c:pt idx="16">
                  <c:v>Жилище</c:v>
                </c:pt>
                <c:pt idx="17">
                  <c:v>Здравоохранение</c:v>
                </c:pt>
                <c:pt idx="18">
                  <c:v>Социальная защита населения</c:v>
                </c:pt>
              </c:strCache>
            </c:strRef>
          </c:cat>
          <c:val>
            <c:numRef>
              <c:f>Лист1!$C$2:$C$20</c:f>
              <c:numCache>
                <c:formatCode>General</c:formatCode>
                <c:ptCount val="19"/>
                <c:pt idx="0">
                  <c:v>66.400000000000006</c:v>
                </c:pt>
                <c:pt idx="1">
                  <c:v>73.099999999999994</c:v>
                </c:pt>
                <c:pt idx="2">
                  <c:v>76</c:v>
                </c:pt>
              </c:numCache>
            </c:numRef>
          </c:val>
          <c:extLst>
            <c:ext xmlns:c16="http://schemas.microsoft.com/office/drawing/2014/chart" uri="{C3380CC4-5D6E-409C-BE32-E72D297353CC}">
              <c16:uniqueId val="{00000001-BE50-4D28-BDD7-E6EAE46C06C8}"/>
            </c:ext>
          </c:extLst>
        </c:ser>
        <c:dLbls>
          <c:showLegendKey val="0"/>
          <c:showVal val="0"/>
          <c:showCatName val="0"/>
          <c:showSerName val="0"/>
          <c:showPercent val="0"/>
          <c:showBubbleSize val="0"/>
        </c:dLbls>
        <c:gapWidth val="150"/>
        <c:axId val="140480896"/>
        <c:axId val="140482432"/>
      </c:barChart>
      <c:catAx>
        <c:axId val="140480896"/>
        <c:scaling>
          <c:orientation val="minMax"/>
        </c:scaling>
        <c:delete val="0"/>
        <c:axPos val="l"/>
        <c:numFmt formatCode="General" sourceLinked="0"/>
        <c:majorTickMark val="out"/>
        <c:minorTickMark val="none"/>
        <c:tickLblPos val="nextTo"/>
        <c:spPr>
          <a:noFill/>
        </c:spPr>
        <c:txPr>
          <a:bodyPr/>
          <a:lstStyle/>
          <a:p>
            <a:pPr>
              <a:defRPr sz="1900" b="1" i="1" baseline="-10000">
                <a:ln>
                  <a:noFill/>
                </a:ln>
                <a:solidFill>
                  <a:schemeClr val="tx1"/>
                </a:solidFill>
                <a:latin typeface="SimSun-ExtB" panose="02010609060101010101" pitchFamily="49" charset="-122"/>
                <a:ea typeface="SimSun-ExtB" panose="02010609060101010101" pitchFamily="49" charset="-122"/>
              </a:defRPr>
            </a:pPr>
            <a:endParaRPr lang="ru-RU"/>
          </a:p>
        </c:txPr>
        <c:crossAx val="140482432"/>
        <c:crosses val="autoZero"/>
        <c:auto val="1"/>
        <c:lblAlgn val="l"/>
        <c:lblOffset val="100"/>
        <c:noMultiLvlLbl val="0"/>
      </c:catAx>
      <c:valAx>
        <c:axId val="140482432"/>
        <c:scaling>
          <c:orientation val="minMax"/>
        </c:scaling>
        <c:delete val="1"/>
        <c:axPos val="b"/>
        <c:numFmt formatCode="General" sourceLinked="1"/>
        <c:majorTickMark val="out"/>
        <c:minorTickMark val="none"/>
        <c:tickLblPos val="none"/>
        <c:crossAx val="140480896"/>
        <c:crosses val="autoZero"/>
        <c:crossBetween val="between"/>
      </c:valAx>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25400">
          <a:noFill/>
        </a:ln>
        <a:scene3d>
          <a:camera prst="orthographicFront"/>
          <a:lightRig rig="threePt" dir="t"/>
        </a:scene3d>
        <a:sp3d>
          <a:bevelT w="101600" prst="riblet"/>
        </a:sp3d>
      </c:spPr>
    </c:plotArea>
    <c:plotVisOnly val="1"/>
    <c:dispBlanksAs val="gap"/>
    <c:showDLblsOverMax val="0"/>
  </c:chart>
  <c: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c:spPr>
  <c:txPr>
    <a:bodyPr/>
    <a:lstStyle/>
    <a:p>
      <a:pPr>
        <a:defRPr sz="1800"/>
      </a:pPr>
      <a:endParaRPr lang="ru-RU"/>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3.xml.rels><?xml version="1.0" encoding="UTF-8" standalone="yes"?>
<Relationships xmlns="http://schemas.openxmlformats.org/package/2006/relationships"><Relationship Id="rId1" Type="http://schemas.openxmlformats.org/officeDocument/2006/relationships/image" Target="../media/image2.png"/></Relationships>
</file>

<file path=ppt/drawings/drawing1.xml><?xml version="1.0" encoding="utf-8"?>
<c:userShapes xmlns:c="http://schemas.openxmlformats.org/drawingml/2006/chart">
  <cdr:relSizeAnchor xmlns:cdr="http://schemas.openxmlformats.org/drawingml/2006/chartDrawing">
    <cdr:from>
      <cdr:x>0.0339</cdr:x>
      <cdr:y>0.83291</cdr:y>
    </cdr:from>
    <cdr:to>
      <cdr:x>0.16949</cdr:x>
      <cdr:y>0.92105</cdr:y>
    </cdr:to>
    <cdr:sp macro="" textlink="">
      <cdr:nvSpPr>
        <cdr:cNvPr id="2" name="TextBox 1"/>
        <cdr:cNvSpPr txBox="1"/>
      </cdr:nvSpPr>
      <cdr:spPr>
        <a:xfrm xmlns:a="http://schemas.openxmlformats.org/drawingml/2006/main">
          <a:off x="288032" y="4558208"/>
          <a:ext cx="1152128" cy="4823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dr:relSizeAnchor xmlns:cdr="http://schemas.openxmlformats.org/drawingml/2006/chartDrawing">
    <cdr:from>
      <cdr:x>0.16949</cdr:x>
      <cdr:y>0.8789</cdr:y>
    </cdr:from>
    <cdr:to>
      <cdr:x>0.33898</cdr:x>
      <cdr:y>0.95181</cdr:y>
    </cdr:to>
    <cdr:sp macro="" textlink="">
      <cdr:nvSpPr>
        <cdr:cNvPr id="4" name="TextBox 3"/>
        <cdr:cNvSpPr txBox="1"/>
      </cdr:nvSpPr>
      <cdr:spPr>
        <a:xfrm xmlns:a="http://schemas.openxmlformats.org/drawingml/2006/main">
          <a:off x="1465061" y="5208488"/>
          <a:ext cx="1465061" cy="432048"/>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cdr:spPr>
      <cdr:txBody>
        <a:bodyPr xmlns:a="http://schemas.openxmlformats.org/drawingml/2006/main" vertOverflow="clip" wrap="none" rtlCol="0"/>
        <a:lstStyle xmlns:a="http://schemas.openxmlformats.org/drawingml/2006/main"/>
        <a:p xmlns:a="http://schemas.openxmlformats.org/drawingml/2006/main">
          <a:r>
            <a:rPr lang="ru-RU" sz="2400" dirty="0">
              <a:latin typeface="Gill Sans MT"/>
            </a:rPr>
            <a:t>  3 699,8</a:t>
          </a:r>
          <a:endParaRPr lang="ru-RU" sz="2400" dirty="0"/>
        </a:p>
      </cdr:txBody>
    </cdr:sp>
  </cdr:relSizeAnchor>
  <cdr:relSizeAnchor xmlns:cdr="http://schemas.openxmlformats.org/drawingml/2006/chartDrawing">
    <cdr:from>
      <cdr:x>0.01695</cdr:x>
      <cdr:y>0.84977</cdr:y>
    </cdr:from>
    <cdr:to>
      <cdr:x>0.19492</cdr:x>
      <cdr:y>0.91535</cdr:y>
    </cdr:to>
    <cdr:sp macro="" textlink="">
      <cdr:nvSpPr>
        <cdr:cNvPr id="5" name="TextBox 1"/>
        <cdr:cNvSpPr txBox="1"/>
      </cdr:nvSpPr>
      <cdr:spPr>
        <a:xfrm xmlns:a="http://schemas.openxmlformats.org/drawingml/2006/main">
          <a:off x="146515" y="5035854"/>
          <a:ext cx="1538361" cy="388658"/>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a:sp3d xmlns:a="http://schemas.openxmlformats.org/drawingml/2006/main" extrusionH="76200">
          <a:extrusionClr>
            <a:schemeClr val="bg2"/>
          </a:extrusionClr>
        </a:sp3d>
      </cdr:spPr>
      <cdr:txBody>
        <a:bodyPr xmlns:a="http://schemas.openxmlformats.org/drawingml/2006/main" wrap="none" rtlCol="0"/>
        <a:lstStyle xmlns:a="http://schemas.openxmlformats.org/drawingml/2006/main">
          <a:lvl1pPr marL="0" indent="0">
            <a:defRPr sz="1100">
              <a:latin typeface="Gill Sans MT"/>
            </a:defRPr>
          </a:lvl1pPr>
          <a:lvl2pPr marL="457200" indent="0">
            <a:defRPr sz="1100">
              <a:latin typeface="Gill Sans MT"/>
            </a:defRPr>
          </a:lvl2pPr>
          <a:lvl3pPr marL="914400" indent="0">
            <a:defRPr sz="1100">
              <a:latin typeface="Gill Sans MT"/>
            </a:defRPr>
          </a:lvl3pPr>
          <a:lvl4pPr marL="1371600" indent="0">
            <a:defRPr sz="1100">
              <a:latin typeface="Gill Sans MT"/>
            </a:defRPr>
          </a:lvl4pPr>
          <a:lvl5pPr marL="1828800" indent="0">
            <a:defRPr sz="1100">
              <a:latin typeface="Gill Sans MT"/>
            </a:defRPr>
          </a:lvl5pPr>
          <a:lvl6pPr marL="2286000" indent="0">
            <a:defRPr sz="1100">
              <a:latin typeface="Gill Sans MT"/>
            </a:defRPr>
          </a:lvl6pPr>
          <a:lvl7pPr marL="2743200" indent="0">
            <a:defRPr sz="1100">
              <a:latin typeface="Gill Sans MT"/>
            </a:defRPr>
          </a:lvl7pPr>
          <a:lvl8pPr marL="3200400" indent="0">
            <a:defRPr sz="1100">
              <a:latin typeface="Gill Sans MT"/>
            </a:defRPr>
          </a:lvl8pPr>
          <a:lvl9pPr marL="3657600" indent="0">
            <a:defRPr sz="1100">
              <a:latin typeface="Gill Sans MT"/>
            </a:defRPr>
          </a:lvl9pPr>
        </a:lstStyle>
        <a:p xmlns:a="http://schemas.openxmlformats.org/drawingml/2006/main">
          <a:r>
            <a:rPr lang="ru-RU" sz="2400" dirty="0"/>
            <a:t>   4 954,5</a:t>
          </a:r>
        </a:p>
      </cdr:txBody>
    </cdr:sp>
  </cdr:relSizeAnchor>
  <cdr:relSizeAnchor xmlns:cdr="http://schemas.openxmlformats.org/drawingml/2006/chartDrawing">
    <cdr:from>
      <cdr:x>0.32203</cdr:x>
      <cdr:y>0.90929</cdr:y>
    </cdr:from>
    <cdr:to>
      <cdr:x>0.48305</cdr:x>
      <cdr:y>0.98072</cdr:y>
    </cdr:to>
    <cdr:sp macro="" textlink="">
      <cdr:nvSpPr>
        <cdr:cNvPr id="6" name="TextBox 1"/>
        <cdr:cNvSpPr txBox="1"/>
      </cdr:nvSpPr>
      <cdr:spPr>
        <a:xfrm xmlns:a="http://schemas.openxmlformats.org/drawingml/2006/main">
          <a:off x="2736271" y="5499992"/>
          <a:ext cx="1368178" cy="432047"/>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cdr:spPr>
      <cdr:txBody>
        <a:bodyPr xmlns:a="http://schemas.openxmlformats.org/drawingml/2006/main" wrap="none" rtlCol="0"/>
        <a:lstStyle xmlns:a="http://schemas.openxmlformats.org/drawingml/2006/main">
          <a:lvl1pPr marL="0" indent="0">
            <a:defRPr sz="1100">
              <a:latin typeface="Gill Sans MT"/>
            </a:defRPr>
          </a:lvl1pPr>
          <a:lvl2pPr marL="457200" indent="0">
            <a:defRPr sz="1100">
              <a:latin typeface="Gill Sans MT"/>
            </a:defRPr>
          </a:lvl2pPr>
          <a:lvl3pPr marL="914400" indent="0">
            <a:defRPr sz="1100">
              <a:latin typeface="Gill Sans MT"/>
            </a:defRPr>
          </a:lvl3pPr>
          <a:lvl4pPr marL="1371600" indent="0">
            <a:defRPr sz="1100">
              <a:latin typeface="Gill Sans MT"/>
            </a:defRPr>
          </a:lvl4pPr>
          <a:lvl5pPr marL="1828800" indent="0">
            <a:defRPr sz="1100">
              <a:latin typeface="Gill Sans MT"/>
            </a:defRPr>
          </a:lvl5pPr>
          <a:lvl6pPr marL="2286000" indent="0">
            <a:defRPr sz="1100">
              <a:latin typeface="Gill Sans MT"/>
            </a:defRPr>
          </a:lvl6pPr>
          <a:lvl7pPr marL="2743200" indent="0">
            <a:defRPr sz="1100">
              <a:latin typeface="Gill Sans MT"/>
            </a:defRPr>
          </a:lvl7pPr>
          <a:lvl8pPr marL="3200400" indent="0">
            <a:defRPr sz="1100">
              <a:latin typeface="Gill Sans MT"/>
            </a:defRPr>
          </a:lvl8pPr>
          <a:lvl9pPr marL="3657600" indent="0">
            <a:defRPr sz="1100">
              <a:latin typeface="Gill Sans MT"/>
            </a:defRPr>
          </a:lvl9pPr>
        </a:lstStyle>
        <a:p xmlns:a="http://schemas.openxmlformats.org/drawingml/2006/main">
          <a:r>
            <a:rPr lang="ru-RU" sz="2400" dirty="0"/>
            <a:t>  5 250,7</a:t>
          </a:r>
        </a:p>
      </cdr:txBody>
    </cdr:sp>
  </cdr:relSizeAnchor>
  <cdr:relSizeAnchor xmlns:cdr="http://schemas.openxmlformats.org/drawingml/2006/chartDrawing">
    <cdr:from>
      <cdr:x>0.48305</cdr:x>
      <cdr:y>0.9331</cdr:y>
    </cdr:from>
    <cdr:to>
      <cdr:x>0.66102</cdr:x>
      <cdr:y>1</cdr:y>
    </cdr:to>
    <cdr:sp macro="" textlink="">
      <cdr:nvSpPr>
        <cdr:cNvPr id="7" name="TextBox 1"/>
        <cdr:cNvSpPr txBox="1"/>
      </cdr:nvSpPr>
      <cdr:spPr>
        <a:xfrm xmlns:a="http://schemas.openxmlformats.org/drawingml/2006/main">
          <a:off x="4104449" y="5644008"/>
          <a:ext cx="1512201" cy="404664"/>
        </a:xfrm>
        <a:prstGeom xmlns:a="http://schemas.openxmlformats.org/drawingml/2006/main" prst="rect">
          <a:avLst/>
        </a:prstGeom>
        <a:effectLst xmlns:a="http://schemas.openxmlformats.org/drawingml/2006/main">
          <a:outerShdw blurRad="50800" dist="50800" dir="5400000" algn="ctr" rotWithShape="0">
            <a:schemeClr val="bg2"/>
          </a:outerShdw>
        </a:effectLst>
        <a:scene3d xmlns:a="http://schemas.openxmlformats.org/drawingml/2006/main">
          <a:camera prst="orthographicFront">
            <a:rot lat="0" lon="21299999" rev="0"/>
          </a:camera>
          <a:lightRig rig="threePt" dir="t"/>
        </a:scene3d>
      </cdr:spPr>
      <cdr:txBody>
        <a:bodyPr xmlns:a="http://schemas.openxmlformats.org/drawingml/2006/main" wrap="none" rtlCol="0"/>
        <a:lstStyle xmlns:a="http://schemas.openxmlformats.org/drawingml/2006/main">
          <a:lvl1pPr marL="0" indent="0">
            <a:defRPr sz="1100">
              <a:latin typeface="Gill Sans MT"/>
            </a:defRPr>
          </a:lvl1pPr>
          <a:lvl2pPr marL="457200" indent="0">
            <a:defRPr sz="1100">
              <a:latin typeface="Gill Sans MT"/>
            </a:defRPr>
          </a:lvl2pPr>
          <a:lvl3pPr marL="914400" indent="0">
            <a:defRPr sz="1100">
              <a:latin typeface="Gill Sans MT"/>
            </a:defRPr>
          </a:lvl3pPr>
          <a:lvl4pPr marL="1371600" indent="0">
            <a:defRPr sz="1100">
              <a:latin typeface="Gill Sans MT"/>
            </a:defRPr>
          </a:lvl4pPr>
          <a:lvl5pPr marL="1828800" indent="0">
            <a:defRPr sz="1100">
              <a:latin typeface="Gill Sans MT"/>
            </a:defRPr>
          </a:lvl5pPr>
          <a:lvl6pPr marL="2286000" indent="0">
            <a:defRPr sz="1100">
              <a:latin typeface="Gill Sans MT"/>
            </a:defRPr>
          </a:lvl6pPr>
          <a:lvl7pPr marL="2743200" indent="0">
            <a:defRPr sz="1100">
              <a:latin typeface="Gill Sans MT"/>
            </a:defRPr>
          </a:lvl7pPr>
          <a:lvl8pPr marL="3200400" indent="0">
            <a:defRPr sz="1100">
              <a:latin typeface="Gill Sans MT"/>
            </a:defRPr>
          </a:lvl8pPr>
          <a:lvl9pPr marL="3657600" indent="0">
            <a:defRPr sz="1100">
              <a:latin typeface="Gill Sans MT"/>
            </a:defRPr>
          </a:lvl9pPr>
        </a:lstStyle>
        <a:p xmlns:a="http://schemas.openxmlformats.org/drawingml/2006/main">
          <a:r>
            <a:rPr lang="ru-RU" sz="2400" dirty="0"/>
            <a:t>  6 041,3</a:t>
          </a:r>
        </a:p>
      </cdr:txBody>
    </cdr:sp>
  </cdr:relSizeAnchor>
  <cdr:relSizeAnchor xmlns:cdr="http://schemas.openxmlformats.org/drawingml/2006/chartDrawing">
    <cdr:from>
      <cdr:x>0.05085</cdr:x>
      <cdr:y>0.30952</cdr:y>
    </cdr:from>
    <cdr:to>
      <cdr:x>0.20084</cdr:x>
      <cdr:y>0.42857</cdr:y>
    </cdr:to>
    <cdr:sp macro="" textlink="">
      <cdr:nvSpPr>
        <cdr:cNvPr id="8" name="TextBox 7"/>
        <cdr:cNvSpPr txBox="1"/>
      </cdr:nvSpPr>
      <cdr:spPr>
        <a:xfrm xmlns:a="http://schemas.openxmlformats.org/drawingml/2006/main">
          <a:off x="432048" y="1872208"/>
          <a:ext cx="1274440" cy="72008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userShapes>
</file>

<file path=ppt/drawings/drawing2.xml><?xml version="1.0" encoding="utf-8"?>
<c:userShapes xmlns:c="http://schemas.openxmlformats.org/drawingml/2006/chart">
  <cdr:relSizeAnchor xmlns:cdr="http://schemas.openxmlformats.org/drawingml/2006/chartDrawing">
    <cdr:from>
      <cdr:x>0.17699</cdr:x>
      <cdr:y>0.81109</cdr:y>
    </cdr:from>
    <cdr:to>
      <cdr:x>0.28937</cdr:x>
      <cdr:y>1</cdr:y>
    </cdr:to>
    <cdr:sp macro="" textlink="">
      <cdr:nvSpPr>
        <cdr:cNvPr id="2" name="TextBox 1"/>
        <cdr:cNvSpPr txBox="1"/>
      </cdr:nvSpPr>
      <cdr:spPr>
        <a:xfrm xmlns:a="http://schemas.openxmlformats.org/drawingml/2006/main">
          <a:off x="1440160" y="440826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ru-RU"/>
        </a:p>
      </cdr:txBody>
    </cdr:sp>
  </cdr:relSizeAnchor>
  <cdr:relSizeAnchor xmlns:cdr="http://schemas.openxmlformats.org/drawingml/2006/chartDrawing">
    <cdr:from>
      <cdr:x>0.16816</cdr:x>
      <cdr:y>0.06526</cdr:y>
    </cdr:from>
    <cdr:to>
      <cdr:x>0.29207</cdr:x>
      <cdr:y>0.19836</cdr:y>
    </cdr:to>
    <cdr:sp macro="" textlink="">
      <cdr:nvSpPr>
        <cdr:cNvPr id="3" name="TextBox 2"/>
        <cdr:cNvSpPr txBox="1"/>
      </cdr:nvSpPr>
      <cdr:spPr>
        <a:xfrm xmlns:a="http://schemas.openxmlformats.org/drawingml/2006/main">
          <a:off x="1368153" y="360040"/>
          <a:ext cx="1008112" cy="73433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a:latin typeface="Times New Roman" pitchFamily="18" charset="0"/>
              <a:cs typeface="Times New Roman" pitchFamily="18" charset="0"/>
            </a:rPr>
            <a:t>4 922,1</a:t>
          </a:r>
        </a:p>
      </cdr:txBody>
    </cdr:sp>
  </cdr:relSizeAnchor>
  <cdr:relSizeAnchor xmlns:cdr="http://schemas.openxmlformats.org/drawingml/2006/chartDrawing">
    <cdr:from>
      <cdr:x>0.33645</cdr:x>
      <cdr:y>0.06746</cdr:y>
    </cdr:from>
    <cdr:to>
      <cdr:x>0.49563</cdr:x>
      <cdr:y>0.15469</cdr:y>
    </cdr:to>
    <cdr:sp macro="" textlink="">
      <cdr:nvSpPr>
        <cdr:cNvPr id="4" name="TextBox 3"/>
        <cdr:cNvSpPr txBox="1"/>
      </cdr:nvSpPr>
      <cdr:spPr>
        <a:xfrm xmlns:a="http://schemas.openxmlformats.org/drawingml/2006/main">
          <a:off x="2737306" y="372166"/>
          <a:ext cx="1295109" cy="48126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a:latin typeface="Times New Roman" pitchFamily="18" charset="0"/>
              <a:cs typeface="Times New Roman" pitchFamily="18" charset="0"/>
            </a:rPr>
            <a:t>3 625,9</a:t>
          </a:r>
        </a:p>
      </cdr:txBody>
    </cdr:sp>
  </cdr:relSizeAnchor>
  <cdr:relSizeAnchor xmlns:cdr="http://schemas.openxmlformats.org/drawingml/2006/chartDrawing">
    <cdr:from>
      <cdr:x>0.50681</cdr:x>
      <cdr:y>0.06571</cdr:y>
    </cdr:from>
    <cdr:to>
      <cdr:x>0.66105</cdr:x>
      <cdr:y>0.14771</cdr:y>
    </cdr:to>
    <cdr:sp macro="" textlink="">
      <cdr:nvSpPr>
        <cdr:cNvPr id="5" name="TextBox 4"/>
        <cdr:cNvSpPr txBox="1"/>
      </cdr:nvSpPr>
      <cdr:spPr>
        <a:xfrm xmlns:a="http://schemas.openxmlformats.org/drawingml/2006/main">
          <a:off x="4123344" y="362541"/>
          <a:ext cx="1254918" cy="45238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a:latin typeface="Times New Roman" pitchFamily="18" charset="0"/>
              <a:cs typeface="Times New Roman" pitchFamily="18" charset="0"/>
            </a:rPr>
            <a:t>5 166,2</a:t>
          </a:r>
        </a:p>
      </cdr:txBody>
    </cdr:sp>
  </cdr:relSizeAnchor>
  <cdr:relSizeAnchor xmlns:cdr="http://schemas.openxmlformats.org/drawingml/2006/chartDrawing">
    <cdr:from>
      <cdr:x>0.69491</cdr:x>
      <cdr:y>0.06397</cdr:y>
    </cdr:from>
    <cdr:to>
      <cdr:x>0.86726</cdr:x>
      <cdr:y>0.17198</cdr:y>
    </cdr:to>
    <cdr:sp macro="" textlink="">
      <cdr:nvSpPr>
        <cdr:cNvPr id="6" name="TextBox 5"/>
        <cdr:cNvSpPr txBox="1"/>
      </cdr:nvSpPr>
      <cdr:spPr>
        <a:xfrm xmlns:a="http://schemas.openxmlformats.org/drawingml/2006/main">
          <a:off x="5653760" y="352916"/>
          <a:ext cx="1402214" cy="59592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ru-RU" sz="2400" b="1" dirty="0">
              <a:latin typeface="Times New Roman" pitchFamily="18" charset="0"/>
              <a:cs typeface="Times New Roman" pitchFamily="18" charset="0"/>
            </a:rPr>
            <a:t>5 871,5</a:t>
          </a:r>
        </a:p>
      </cdr:txBody>
    </cdr:sp>
  </cdr:relSizeAnchor>
</c:userShapes>
</file>

<file path=ppt/drawings/drawing3.xml><?xml version="1.0" encoding="utf-8"?>
<c:userShapes xmlns:c="http://schemas.openxmlformats.org/drawingml/2006/chart">
  <cdr:relSizeAnchor xmlns:cdr="http://schemas.openxmlformats.org/drawingml/2006/chartDrawing">
    <cdr:from>
      <cdr:x>0.36836</cdr:x>
      <cdr:y>0.80582</cdr:y>
    </cdr:from>
    <cdr:to>
      <cdr:x>0.48835</cdr:x>
      <cdr:y>0.89546</cdr:y>
    </cdr:to>
    <cdr:pic>
      <cdr:nvPicPr>
        <cdr:cNvPr id="8" name="chart">
          <a:extLst xmlns:a="http://schemas.openxmlformats.org/drawingml/2006/main">
            <a:ext uri="{FF2B5EF4-FFF2-40B4-BE49-F238E27FC236}">
              <a16:creationId xmlns:a16="http://schemas.microsoft.com/office/drawing/2014/main" id="{302F7D5C-7E0E-CA26-5DD5-C4185A4E279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rot="10800000" flipH="1" flipV="1">
          <a:off x="3069469" y="4937875"/>
          <a:ext cx="999903" cy="549274"/>
        </a:xfrm>
        <a:prstGeom xmlns:a="http://schemas.openxmlformats.org/drawingml/2006/main" prst="rect">
          <a:avLst/>
        </a:prstGeom>
      </cdr:spPr>
    </cdr:pic>
  </cdr:relSizeAnchor>
  <cdr:relSizeAnchor xmlns:cdr="http://schemas.openxmlformats.org/drawingml/2006/chartDrawing">
    <cdr:from>
      <cdr:x>0.22325</cdr:x>
      <cdr:y>0.78426</cdr:y>
    </cdr:from>
    <cdr:to>
      <cdr:x>0.32929</cdr:x>
      <cdr:y>0.87953</cdr:y>
    </cdr:to>
    <cdr:pic>
      <cdr:nvPicPr>
        <cdr:cNvPr id="9" name="chart">
          <a:extLst xmlns:a="http://schemas.openxmlformats.org/drawingml/2006/main">
            <a:ext uri="{FF2B5EF4-FFF2-40B4-BE49-F238E27FC236}">
              <a16:creationId xmlns:a16="http://schemas.microsoft.com/office/drawing/2014/main" id="{0A5C400D-FA12-D15E-AC2E-CE343D18981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rot="10800000" flipH="1" flipV="1">
          <a:off x="1900054" y="4521488"/>
          <a:ext cx="902524" cy="549275"/>
        </a:xfrm>
        <a:prstGeom xmlns:a="http://schemas.openxmlformats.org/drawingml/2006/main" prst="rect">
          <a:avLst/>
        </a:prstGeom>
      </cdr:spPr>
    </cdr:pic>
  </cdr:relSizeAnchor>
  <cdr:relSizeAnchor xmlns:cdr="http://schemas.openxmlformats.org/drawingml/2006/chartDrawing">
    <cdr:from>
      <cdr:x>0.52013</cdr:x>
      <cdr:y>0.83573</cdr:y>
    </cdr:from>
    <cdr:to>
      <cdr:x>0.65021</cdr:x>
      <cdr:y>0.931</cdr:y>
    </cdr:to>
    <cdr:pic>
      <cdr:nvPicPr>
        <cdr:cNvPr id="10" name="chart">
          <a:extLst xmlns:a="http://schemas.openxmlformats.org/drawingml/2006/main">
            <a:ext uri="{FF2B5EF4-FFF2-40B4-BE49-F238E27FC236}">
              <a16:creationId xmlns:a16="http://schemas.microsoft.com/office/drawing/2014/main" id="{0B143E14-4D49-8C3C-488C-2124DF929D4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5830783" y="5121114"/>
          <a:ext cx="1458259" cy="583805"/>
        </a:xfrm>
        <a:prstGeom xmlns:a="http://schemas.openxmlformats.org/drawingml/2006/main" prst="rect">
          <a:avLst/>
        </a:prstGeom>
      </cdr:spPr>
    </cdr:pic>
  </cdr:relSizeAnchor>
  <cdr:relSizeAnchor xmlns:cdr="http://schemas.openxmlformats.org/drawingml/2006/chartDrawing">
    <cdr:from>
      <cdr:x>0.08123</cdr:x>
      <cdr:y>0.76598</cdr:y>
    </cdr:from>
    <cdr:to>
      <cdr:x>0.19667</cdr:x>
      <cdr:y>0.83381</cdr:y>
    </cdr:to>
    <cdr:sp macro="" textlink="">
      <cdr:nvSpPr>
        <cdr:cNvPr id="12" name="TextBox 1">
          <a:extLst xmlns:a="http://schemas.openxmlformats.org/drawingml/2006/main">
            <a:ext uri="{FF2B5EF4-FFF2-40B4-BE49-F238E27FC236}">
              <a16:creationId xmlns:a16="http://schemas.microsoft.com/office/drawing/2014/main" id="{22031721-53AC-A215-D081-16E92B6CEBE6}"/>
            </a:ext>
          </a:extLst>
        </cdr:cNvPr>
        <cdr:cNvSpPr txBox="1"/>
      </cdr:nvSpPr>
      <cdr:spPr>
        <a:xfrm xmlns:a="http://schemas.openxmlformats.org/drawingml/2006/main">
          <a:off x="676892" y="4693762"/>
          <a:ext cx="961903" cy="41563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ru-RU" sz="2400" b="1" dirty="0">
              <a:latin typeface="Calibri" panose="020F0502020204030204" pitchFamily="34" charset="0"/>
              <a:cs typeface="Calibri" panose="020F0502020204030204" pitchFamily="34" charset="0"/>
            </a:rPr>
            <a:t>198,3</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7661E4A-106D-4797-846B-7738C3BFEA4C}" type="datetimeFigureOut">
              <a:rPr lang="ru-RU" smtClean="0"/>
              <a:t>03.04.2024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3559353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7661E4A-106D-4797-846B-7738C3BFEA4C}" type="datetimeFigureOut">
              <a:rPr lang="ru-RU" smtClean="0"/>
              <a:t>03.04.2024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3712625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7661E4A-106D-4797-846B-7738C3BFEA4C}" type="datetimeFigureOut">
              <a:rPr lang="ru-RU" smtClean="0"/>
              <a:t>03.04.2024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3547558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7661E4A-106D-4797-846B-7738C3BFEA4C}" type="datetimeFigureOut">
              <a:rPr lang="ru-RU" smtClean="0"/>
              <a:t>03.04.2024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1845172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7661E4A-106D-4797-846B-7738C3BFEA4C}" type="datetimeFigureOut">
              <a:rPr lang="ru-RU" smtClean="0"/>
              <a:t>03.04.2024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177690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7661E4A-106D-4797-846B-7738C3BFEA4C}" type="datetimeFigureOut">
              <a:rPr lang="ru-RU" smtClean="0"/>
              <a:t>03.04.2024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2308790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7661E4A-106D-4797-846B-7738C3BFEA4C}" type="datetimeFigureOut">
              <a:rPr lang="ru-RU" smtClean="0"/>
              <a:t>03.04.2024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1520377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7661E4A-106D-4797-846B-7738C3BFEA4C}" type="datetimeFigureOut">
              <a:rPr lang="ru-RU" smtClean="0"/>
              <a:t>03.04.2024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2142084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61E4A-106D-4797-846B-7738C3BFEA4C}" type="datetimeFigureOut">
              <a:rPr lang="ru-RU" smtClean="0"/>
              <a:t>03.04.2024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2336828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7661E4A-106D-4797-846B-7738C3BFEA4C}" type="datetimeFigureOut">
              <a:rPr lang="ru-RU" smtClean="0"/>
              <a:t>03.04.2024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3846323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7661E4A-106D-4797-846B-7738C3BFEA4C}" type="datetimeFigureOut">
              <a:rPr lang="ru-RU" smtClean="0"/>
              <a:t>03.04.2024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7A375CE-27AA-40D4-A780-73E7AC110C2D}" type="slidenum">
              <a:rPr lang="ru-RU" smtClean="0"/>
              <a:t>‹#›</a:t>
            </a:fld>
            <a:endParaRPr lang="ru-RU"/>
          </a:p>
        </p:txBody>
      </p:sp>
    </p:spTree>
    <p:extLst>
      <p:ext uri="{BB962C8B-B14F-4D97-AF65-F5344CB8AC3E}">
        <p14:creationId xmlns:p14="http://schemas.microsoft.com/office/powerpoint/2010/main" val="122624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61E4A-106D-4797-846B-7738C3BFEA4C}" type="datetimeFigureOut">
              <a:rPr lang="ru-RU" smtClean="0"/>
              <a:t>03.04.2024</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375CE-27AA-40D4-A780-73E7AC110C2D}" type="slidenum">
              <a:rPr lang="ru-RU" smtClean="0"/>
              <a:t>‹#›</a:t>
            </a:fld>
            <a:endParaRPr lang="ru-RU"/>
          </a:p>
        </p:txBody>
      </p:sp>
    </p:spTree>
    <p:extLst>
      <p:ext uri="{BB962C8B-B14F-4D97-AF65-F5344CB8AC3E}">
        <p14:creationId xmlns:p14="http://schemas.microsoft.com/office/powerpoint/2010/main" val="410164182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uzaregion.ru/docs/finansy/_otchety_finansy"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budget.mosreg.ru/dokumenty/byudzhetnaya-politika/pokazateli-ispolneniya-byudzhetov-municipalnyx-obrazovanij-moskovskoj-oblasti/#tab-id-11"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https://login.consultant.ru/link/?req=doc&amp;base=LAW&amp;n=452778"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hyperlink" Target="mailto:ruza_finruza@mosreg.ru"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a:extLst>
              <a:ext uri="{FF2B5EF4-FFF2-40B4-BE49-F238E27FC236}">
                <a16:creationId xmlns:a16="http://schemas.microsoft.com/office/drawing/2014/main" id="{75245D81-1A99-FBCA-2D65-34F71C9FCF84}"/>
              </a:ext>
            </a:extLst>
          </p:cNvPr>
          <p:cNvPicPr>
            <a:picLocks noChangeAspect="1"/>
          </p:cNvPicPr>
          <p:nvPr/>
        </p:nvPicPr>
        <p:blipFill>
          <a:blip r:embed="rId2"/>
          <a:stretch>
            <a:fillRect/>
          </a:stretch>
        </p:blipFill>
        <p:spPr>
          <a:xfrm>
            <a:off x="531303" y="41486"/>
            <a:ext cx="8699384" cy="6858000"/>
          </a:xfrm>
          <a:prstGeom prst="rect">
            <a:avLst/>
          </a:prstGeom>
        </p:spPr>
      </p:pic>
      <p:sp>
        <p:nvSpPr>
          <p:cNvPr id="2" name="Заголовок 1">
            <a:extLst>
              <a:ext uri="{FF2B5EF4-FFF2-40B4-BE49-F238E27FC236}">
                <a16:creationId xmlns:a16="http://schemas.microsoft.com/office/drawing/2014/main" id="{3B4A562C-D1D9-9F81-11A8-867A7F75512C}"/>
              </a:ext>
            </a:extLst>
          </p:cNvPr>
          <p:cNvSpPr>
            <a:spLocks noGrp="1"/>
          </p:cNvSpPr>
          <p:nvPr>
            <p:ph type="ctrTitle"/>
          </p:nvPr>
        </p:nvSpPr>
        <p:spPr>
          <a:xfrm>
            <a:off x="6375632" y="184557"/>
            <a:ext cx="5285065" cy="2885813"/>
          </a:xfrm>
        </p:spPr>
        <p:txBody>
          <a:bodyPr>
            <a:noAutofit/>
          </a:bodyPr>
          <a:lstStyle/>
          <a:p>
            <a:r>
              <a:rPr lang="ru-RU" sz="3200" b="1" dirty="0">
                <a:solidFill>
                  <a:srgbClr val="0070C0"/>
                </a:solidFill>
              </a:rPr>
              <a:t>БЮДЖЕТ ДЛЯ ГРАЖДАН </a:t>
            </a:r>
            <a:br>
              <a:rPr lang="ru-RU" sz="3200" b="1" i="1" dirty="0">
                <a:solidFill>
                  <a:srgbClr val="0070C0"/>
                </a:solidFill>
              </a:rPr>
            </a:br>
            <a:r>
              <a:rPr lang="ru-RU" sz="3200" b="1" i="1" dirty="0">
                <a:solidFill>
                  <a:srgbClr val="0070C0"/>
                </a:solidFill>
              </a:rPr>
              <a:t>по годовому отчету об исполнении бюджета Рузского городского округа Московской области </a:t>
            </a:r>
            <a:br>
              <a:rPr lang="ru-RU" sz="3200" b="1" i="1" dirty="0">
                <a:solidFill>
                  <a:srgbClr val="0070C0"/>
                </a:solidFill>
              </a:rPr>
            </a:br>
            <a:r>
              <a:rPr lang="ru-RU" sz="3200" b="1" i="1" dirty="0">
                <a:solidFill>
                  <a:srgbClr val="0070C0"/>
                </a:solidFill>
              </a:rPr>
              <a:t>за 2023 год (форма 0503117)</a:t>
            </a:r>
          </a:p>
        </p:txBody>
      </p:sp>
      <p:sp>
        <p:nvSpPr>
          <p:cNvPr id="3" name="Подзаголовок 2">
            <a:extLst>
              <a:ext uri="{FF2B5EF4-FFF2-40B4-BE49-F238E27FC236}">
                <a16:creationId xmlns:a16="http://schemas.microsoft.com/office/drawing/2014/main" id="{00280F39-32C4-9A57-4C8A-8003B0E361B7}"/>
              </a:ext>
            </a:extLst>
          </p:cNvPr>
          <p:cNvSpPr>
            <a:spLocks noGrp="1"/>
          </p:cNvSpPr>
          <p:nvPr>
            <p:ph type="subTitle" idx="1"/>
          </p:nvPr>
        </p:nvSpPr>
        <p:spPr>
          <a:xfrm>
            <a:off x="1317072" y="6367244"/>
            <a:ext cx="9350928" cy="75500"/>
          </a:xfrm>
        </p:spPr>
        <p:txBody>
          <a:bodyPr>
            <a:normAutofit fontScale="25000" lnSpcReduction="20000"/>
          </a:bodyPr>
          <a:lstStyle/>
          <a:p>
            <a:endParaRPr lang="ru-RU" dirty="0"/>
          </a:p>
        </p:txBody>
      </p:sp>
      <p:sp>
        <p:nvSpPr>
          <p:cNvPr id="6" name="TextBox 5">
            <a:extLst>
              <a:ext uri="{FF2B5EF4-FFF2-40B4-BE49-F238E27FC236}">
                <a16:creationId xmlns:a16="http://schemas.microsoft.com/office/drawing/2014/main" id="{E4335271-3296-32A8-932E-A5DFCAA1AF2C}"/>
              </a:ext>
            </a:extLst>
          </p:cNvPr>
          <p:cNvSpPr txBox="1"/>
          <p:nvPr/>
        </p:nvSpPr>
        <p:spPr>
          <a:xfrm>
            <a:off x="8816830" y="6031684"/>
            <a:ext cx="3061980" cy="646331"/>
          </a:xfrm>
          <a:prstGeom prst="rect">
            <a:avLst/>
          </a:prstGeom>
          <a:noFill/>
        </p:spPr>
        <p:txBody>
          <a:bodyPr wrap="square">
            <a:spAutoFit/>
          </a:bodyPr>
          <a:lstStyle/>
          <a:p>
            <a:r>
              <a:rPr lang="ru-RU" sz="900" dirty="0"/>
              <a:t>Ссылка на отчет об исполнении бюджета Рузского городского округа на 01.01.2024 года(форма 0503117) </a:t>
            </a:r>
            <a:r>
              <a:rPr lang="en-US" sz="900" dirty="0">
                <a:hlinkClick r:id="rId3"/>
              </a:rPr>
              <a:t>https://ruzaregion.ru/docs/finansy/_otchety_finansy</a:t>
            </a:r>
            <a:endParaRPr lang="ru-RU" sz="900" dirty="0"/>
          </a:p>
          <a:p>
            <a:endParaRPr lang="ru-RU" sz="900" dirty="0"/>
          </a:p>
        </p:txBody>
      </p:sp>
    </p:spTree>
    <p:extLst>
      <p:ext uri="{BB962C8B-B14F-4D97-AF65-F5344CB8AC3E}">
        <p14:creationId xmlns:p14="http://schemas.microsoft.com/office/powerpoint/2010/main" val="2192420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14E711C2-168B-56E9-A358-4CE08DAAF50E}"/>
              </a:ext>
            </a:extLst>
          </p:cNvPr>
          <p:cNvGraphicFramePr>
            <a:graphicFrameLocks noGrp="1"/>
          </p:cNvGraphicFramePr>
          <p:nvPr>
            <p:extLst>
              <p:ext uri="{D42A27DB-BD31-4B8C-83A1-F6EECF244321}">
                <p14:modId xmlns:p14="http://schemas.microsoft.com/office/powerpoint/2010/main" val="3129138096"/>
              </p:ext>
            </p:extLst>
          </p:nvPr>
        </p:nvGraphicFramePr>
        <p:xfrm>
          <a:off x="346509" y="285226"/>
          <a:ext cx="11482939" cy="6115573"/>
        </p:xfrm>
        <a:graphic>
          <a:graphicData uri="http://schemas.openxmlformats.org/drawingml/2006/table">
            <a:tbl>
              <a:tblPr/>
              <a:tblGrid>
                <a:gridCol w="7562779">
                  <a:extLst>
                    <a:ext uri="{9D8B030D-6E8A-4147-A177-3AD203B41FA5}">
                      <a16:colId xmlns:a16="http://schemas.microsoft.com/office/drawing/2014/main" val="3572684905"/>
                    </a:ext>
                  </a:extLst>
                </a:gridCol>
                <a:gridCol w="943899">
                  <a:extLst>
                    <a:ext uri="{9D8B030D-6E8A-4147-A177-3AD203B41FA5}">
                      <a16:colId xmlns:a16="http://schemas.microsoft.com/office/drawing/2014/main" val="1784371651"/>
                    </a:ext>
                  </a:extLst>
                </a:gridCol>
                <a:gridCol w="1105468">
                  <a:extLst>
                    <a:ext uri="{9D8B030D-6E8A-4147-A177-3AD203B41FA5}">
                      <a16:colId xmlns:a16="http://schemas.microsoft.com/office/drawing/2014/main" val="1359027446"/>
                    </a:ext>
                  </a:extLst>
                </a:gridCol>
                <a:gridCol w="1062951">
                  <a:extLst>
                    <a:ext uri="{9D8B030D-6E8A-4147-A177-3AD203B41FA5}">
                      <a16:colId xmlns:a16="http://schemas.microsoft.com/office/drawing/2014/main" val="2966840917"/>
                    </a:ext>
                  </a:extLst>
                </a:gridCol>
                <a:gridCol w="807842">
                  <a:extLst>
                    <a:ext uri="{9D8B030D-6E8A-4147-A177-3AD203B41FA5}">
                      <a16:colId xmlns:a16="http://schemas.microsoft.com/office/drawing/2014/main" val="3825184544"/>
                    </a:ext>
                  </a:extLst>
                </a:gridCol>
              </a:tblGrid>
              <a:tr h="199712">
                <a:tc rowSpan="2">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Наименование кода дохода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Исполнено за 2022 год</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ru-RU" sz="1100" b="0" i="0" u="none" strike="noStrike">
                          <a:solidFill>
                            <a:srgbClr val="000000"/>
                          </a:solidFill>
                          <a:effectLst/>
                          <a:latin typeface="Calibri" panose="020F0502020204030204" pitchFamily="34" charset="0"/>
                        </a:rPr>
                        <a:t>2023 год</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41392366"/>
                  </a:ext>
                </a:extLst>
              </a:tr>
              <a:tr h="593062">
                <a:tc vMerge="1">
                  <a:txBody>
                    <a:bodyPr/>
                    <a:lstStyle/>
                    <a:p>
                      <a:endParaRPr lang="ru-RU"/>
                    </a:p>
                  </a:txBody>
                  <a:tcPr/>
                </a:tc>
                <a:tc vMerge="1">
                  <a:txBody>
                    <a:bodyPr/>
                    <a:lstStyle/>
                    <a:p>
                      <a:endParaRPr lang="ru-RU"/>
                    </a:p>
                  </a:txBody>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Уточненный план</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Исполнено</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 исполнения к плану</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8478718"/>
                  </a:ext>
                </a:extLst>
              </a:tr>
              <a:tr h="199712">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100" b="0" i="0" u="none" strike="noStrike">
                          <a:solidFill>
                            <a:srgbClr val="000000"/>
                          </a:solidFill>
                          <a:effectLst/>
                          <a:latin typeface="Times New Roman" panose="02020603050405020304" pitchFamily="18" charset="0"/>
                          <a:cs typeface="Times New Roman" panose="02020603050405020304" pitchFamily="18" charset="0"/>
                        </a:rPr>
                        <a:t>4</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100" b="0" i="0" u="none" strike="noStrike">
                          <a:solidFill>
                            <a:srgbClr val="000000"/>
                          </a:solidFill>
                          <a:effectLst/>
                          <a:latin typeface="Times New Roman" panose="02020603050405020304" pitchFamily="18" charset="0"/>
                          <a:cs typeface="Times New Roman" panose="02020603050405020304" pitchFamily="18" charset="0"/>
                        </a:rPr>
                        <a:t>5</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501838140"/>
                  </a:ext>
                </a:extLst>
              </a:tr>
              <a:tr h="396387">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ДОХОДЫ ОТ ИСПОЛЬЗОВАНИЯ ИМУЩЕСТВА, НАХОДЯЩЕГОСЯ В ГОСУДАРСТВЕННОЙ И МУНИЦИПАЛЬНОЙ СОБСТВЕННОСТИ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153,2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149,7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185,4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123,8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50048164"/>
                  </a:ext>
                </a:extLst>
              </a:tr>
              <a:tr h="593062">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Доходы, получаемые в виде арендной либо иной платы за передачу в возмездное пользование государственного и муниципального имущества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133,9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128,9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164,8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127,9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155892526"/>
                  </a:ext>
                </a:extLst>
              </a:tr>
              <a:tr h="396387">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Плата по соглашениям об установлении сервитута в отношении земельных участков, находящихся в государственной или муниципальной собственности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0284197"/>
                  </a:ext>
                </a:extLst>
              </a:tr>
              <a:tr h="593062">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Прочие доходы от использования имущества и прав, находящихся в государственной и муниципальной собственности (за исключением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19,3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20,7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20,5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99,0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40725110"/>
                  </a:ext>
                </a:extLst>
              </a:tr>
              <a:tr h="222663">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ПЛАТЕЖИ ПРИ ПОЛЬЗОВАНИИ ПРИРОДНЫМИ РЕСУРСАМИ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0,6</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233,3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8867476"/>
                  </a:ext>
                </a:extLst>
              </a:tr>
              <a:tr h="222663">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Плата за негативное воздействие на окружающую среду</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0,6</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233,3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408894"/>
                  </a:ext>
                </a:extLst>
              </a:tr>
              <a:tr h="222663">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ДОХОДЫ ОТ ОКАЗАНИЯ ПЛАТНЫХ УСЛУГ И КОМПЕНСАЦИИ ЗАТРАТ ГОСУДАРСТВА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7,8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4,3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17,4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404,7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25478717"/>
                  </a:ext>
                </a:extLst>
              </a:tr>
              <a:tr h="222663">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Доходы от оказания платных услуг (работ)</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6,9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8,4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195,3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39569968"/>
                  </a:ext>
                </a:extLst>
              </a:tr>
              <a:tr h="222663">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Доходы от компенсации затрат государства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49445786"/>
                  </a:ext>
                </a:extLst>
              </a:tr>
              <a:tr h="222663">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ДОХОДЫ ОТ ПРОДАЖИ МАТЕРИАЛЬНЫХ И НЕМАТЕРИАЛЬНЫХ АКТИВОВ</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103,2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76,8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259,0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337,2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9724240"/>
                  </a:ext>
                </a:extLst>
              </a:tr>
              <a:tr h="593062">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Доходы от реализации имущества, находящегося в государственной и муниципальной собственности (за исключением движимого имущества бюджетных и автономных учреждений, а также имущества государственных и муниципальных унитарных предприятий, в том числе казенных)</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1,6</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256,2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2096567"/>
                  </a:ext>
                </a:extLst>
              </a:tr>
              <a:tr h="222663">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Доходы от продажи земельных участков, находящихся в государственной и муниципальной собственности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32,5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30,5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97,1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318,4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28891791"/>
                  </a:ext>
                </a:extLst>
              </a:tr>
              <a:tr h="593062">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Плата за увеличение площади земельных участков, находящихся в частной собственности, в результате перераспределения таких земельных участков и земель (или) земельных участков, находящихся в государственной или муниципальной собственности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61,4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44,7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157,8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353,0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11270473"/>
                  </a:ext>
                </a:extLst>
              </a:tr>
              <a:tr h="199712">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ШТРАФЫ, САНКЦИИ, ВОЗМЕЩЕНИЕ УЩЕРБА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11,8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3,9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19,9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510,3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26403418"/>
                  </a:ext>
                </a:extLst>
              </a:tr>
              <a:tr h="199712">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ПРОЧИЕ НЕНАЛОГОВЫЕ ДОХОДЫ</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9,2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2,0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28,6</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1 430,0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4525019"/>
                  </a:ext>
                </a:extLst>
              </a:tr>
            </a:tbl>
          </a:graphicData>
        </a:graphic>
      </p:graphicFrame>
    </p:spTree>
    <p:extLst>
      <p:ext uri="{BB962C8B-B14F-4D97-AF65-F5344CB8AC3E}">
        <p14:creationId xmlns:p14="http://schemas.microsoft.com/office/powerpoint/2010/main" val="3021679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D036B392-10E5-323E-E083-5760524B3187}"/>
              </a:ext>
            </a:extLst>
          </p:cNvPr>
          <p:cNvGraphicFramePr>
            <a:graphicFrameLocks noGrp="1"/>
          </p:cNvGraphicFramePr>
          <p:nvPr>
            <p:extLst>
              <p:ext uri="{D42A27DB-BD31-4B8C-83A1-F6EECF244321}">
                <p14:modId xmlns:p14="http://schemas.microsoft.com/office/powerpoint/2010/main" val="2188071019"/>
              </p:ext>
            </p:extLst>
          </p:nvPr>
        </p:nvGraphicFramePr>
        <p:xfrm>
          <a:off x="356135" y="86628"/>
          <a:ext cx="11482937" cy="6696810"/>
        </p:xfrm>
        <a:graphic>
          <a:graphicData uri="http://schemas.openxmlformats.org/drawingml/2006/table">
            <a:tbl>
              <a:tblPr/>
              <a:tblGrid>
                <a:gridCol w="7490755">
                  <a:extLst>
                    <a:ext uri="{9D8B030D-6E8A-4147-A177-3AD203B41FA5}">
                      <a16:colId xmlns:a16="http://schemas.microsoft.com/office/drawing/2014/main" val="3572684905"/>
                    </a:ext>
                  </a:extLst>
                </a:gridCol>
                <a:gridCol w="961241">
                  <a:extLst>
                    <a:ext uri="{9D8B030D-6E8A-4147-A177-3AD203B41FA5}">
                      <a16:colId xmlns:a16="http://schemas.microsoft.com/office/drawing/2014/main" val="1784371651"/>
                    </a:ext>
                  </a:extLst>
                </a:gridCol>
                <a:gridCol w="1125778">
                  <a:extLst>
                    <a:ext uri="{9D8B030D-6E8A-4147-A177-3AD203B41FA5}">
                      <a16:colId xmlns:a16="http://schemas.microsoft.com/office/drawing/2014/main" val="1359027446"/>
                    </a:ext>
                  </a:extLst>
                </a:gridCol>
                <a:gridCol w="1082479">
                  <a:extLst>
                    <a:ext uri="{9D8B030D-6E8A-4147-A177-3AD203B41FA5}">
                      <a16:colId xmlns:a16="http://schemas.microsoft.com/office/drawing/2014/main" val="2966840917"/>
                    </a:ext>
                  </a:extLst>
                </a:gridCol>
                <a:gridCol w="822684">
                  <a:extLst>
                    <a:ext uri="{9D8B030D-6E8A-4147-A177-3AD203B41FA5}">
                      <a16:colId xmlns:a16="http://schemas.microsoft.com/office/drawing/2014/main" val="3825184544"/>
                    </a:ext>
                  </a:extLst>
                </a:gridCol>
              </a:tblGrid>
              <a:tr h="158336">
                <a:tc rowSpan="2">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Наименование кода дохода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Исполнено за 2022 год</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ru-RU" sz="1100" b="0" i="0" u="none" strike="noStrike">
                          <a:solidFill>
                            <a:srgbClr val="000000"/>
                          </a:solidFill>
                          <a:effectLst/>
                          <a:latin typeface="Calibri" panose="020F0502020204030204" pitchFamily="34" charset="0"/>
                        </a:rPr>
                        <a:t>2023 год</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41392366"/>
                  </a:ext>
                </a:extLst>
              </a:tr>
              <a:tr h="470193">
                <a:tc vMerge="1">
                  <a:txBody>
                    <a:bodyPr/>
                    <a:lstStyle/>
                    <a:p>
                      <a:endParaRPr lang="ru-RU"/>
                    </a:p>
                  </a:txBody>
                  <a:tcPr/>
                </a:tc>
                <a:tc vMerge="1">
                  <a:txBody>
                    <a:bodyPr/>
                    <a:lstStyle/>
                    <a:p>
                      <a:endParaRPr lang="ru-RU"/>
                    </a:p>
                  </a:txBody>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Уточненный план</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Исполнено</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 исполнения к плану</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8478718"/>
                  </a:ext>
                </a:extLst>
              </a:tr>
              <a:tr h="158336">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100" b="0" i="0" u="none" strike="noStrike">
                          <a:solidFill>
                            <a:srgbClr val="000000"/>
                          </a:solidFill>
                          <a:effectLst/>
                          <a:latin typeface="Times New Roman" panose="02020603050405020304" pitchFamily="18" charset="0"/>
                          <a:cs typeface="Times New Roman" panose="02020603050405020304" pitchFamily="18" charset="0"/>
                        </a:rPr>
                        <a:t>4</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100" b="0" i="0" u="none" strike="noStrike">
                          <a:solidFill>
                            <a:srgbClr val="000000"/>
                          </a:solidFill>
                          <a:effectLst/>
                          <a:latin typeface="Times New Roman" panose="02020603050405020304" pitchFamily="18" charset="0"/>
                          <a:cs typeface="Times New Roman" panose="02020603050405020304" pitchFamily="18" charset="0"/>
                        </a:rPr>
                        <a:t>5</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501838140"/>
                  </a:ext>
                </a:extLst>
              </a:tr>
              <a:tr h="158336">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БЕЗВОЗМЕЗДНЫЕ ПОСТУПЛЕНИЯ</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2 595,0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3 247,2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2 865,0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88,2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9995190"/>
                  </a:ext>
                </a:extLst>
              </a:tr>
              <a:tr h="314265">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БЕЗВОЗМЕЗДНЫЕ ПОСТУПЛЕНИЯ ОТ ДРУГИХ БЮДЖЕТОВ БЮДЖЕТНОЙ СИСТЕМЫ РОССИЙСКОЙ ФЕДЕРАЦИИ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2 626,1 </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3 248,3 </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2 879,2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88,6</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23580133"/>
                  </a:ext>
                </a:extLst>
              </a:tr>
              <a:tr h="158336">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Дотации бюджетам бюджетной системы Российской Федерации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0,8</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12,9</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12,9</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6416782"/>
                  </a:ext>
                </a:extLst>
              </a:tr>
              <a:tr h="173223">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бюджетной системы Российской Федерации (межбюджетные субсидии)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1400,6</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1 808,2 </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1 595,2 </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88,2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54045833"/>
                  </a:ext>
                </a:extLst>
              </a:tr>
              <a:tr h="173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на софинансирование капитальных вложений в объекты муниципальной собственности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437,3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425,3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425,3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56538014"/>
                  </a:ext>
                </a:extLst>
              </a:tr>
              <a:tr h="449185">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на осуществление дорожной деятельности в отношении автомобильных дорог общего пользования, а также капитального ремонта и ремонта дворовых территорий многоквартирных домов, проездов к дворовым территориям многоквартирных домов населенных пунктов</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114,5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108,4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93,2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86,0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2987840"/>
                  </a:ext>
                </a:extLst>
              </a:tr>
              <a:tr h="449185">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муниципальных образований на обеспечение мероприятий по модернизации систем коммунальной инфраструктуры за счет средств поступивших от государственной корпорации - Фонда содействия реформированию жилищно-коммунального хозяйства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79,2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32603390"/>
                  </a:ext>
                </a:extLst>
              </a:tr>
              <a:tr h="449185">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муниципальных образований на обеспечение мероприятий по переселению граждан из аварийного жилищного фонда, в том числе переселению граждан из аварийного жилищного фонда с учетом необходимости развития малоэтажного жилищного строительства, за счет средств бюджетов</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75,9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189,9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189,5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99,8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77866425"/>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городских округов на организацию бесплатного горячего питания обучающихся, получающих начальное общее образование в государственных и муниципальных образовательных организациях</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30,2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39,8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33,4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83,9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09262467"/>
                  </a:ext>
                </a:extLst>
              </a:tr>
              <a:tr h="173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на реализацию мероприятий по обеспечению жильем молодых семей</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92546758"/>
                  </a:ext>
                </a:extLst>
              </a:tr>
              <a:tr h="173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на поддержку отрасли культуры</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7,7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7,7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31270663"/>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Субсидии бюджетам на обеспечение оснащения государственных и муниципальных общеобразовательных организаций, в том числе структурных подразделений указанных организаций, государственными символами Российской Федерации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23269079"/>
                  </a:ext>
                </a:extLst>
              </a:tr>
              <a:tr h="173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Прочие субсидии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733,2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951,3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839,5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88,2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24766894"/>
                  </a:ext>
                </a:extLst>
              </a:tr>
              <a:tr h="158336">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Субвенции бюджетам бюджетной системы Российской Федерации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1197,7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1 252,3 </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1 244,1 </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99,3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16954240"/>
                  </a:ext>
                </a:extLst>
              </a:tr>
              <a:tr h="158336">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Субвенции местным бюджетам на выполнение передаваемых полномочий субъектов Российской Федерации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28,7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41,4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40,9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98,8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57477667"/>
                  </a:ext>
                </a:extLst>
              </a:tr>
              <a:tr h="449185">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Субвенции бюджетам на компенсацию части платы, взимаемой с родителей (законных представителей) за присмотр и уход за детьми, посещающими образовательные организации, реализующие образовательные программы дошкольного образования</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14,3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22,2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12,9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58,1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54092012"/>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Субвенции бюджетам муниципальных образований на предоставление жилых помещений детям-сиротам и детям, оставшимся без попечения родителей, лицам из их числа по договорам найма специализированных жилых помещений</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59,6</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52,3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52,3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0399043"/>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Субвенции бюджетам на осуществление первичного воинского учета на территориях, где отсутствуют военные комиссариаты</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5,5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15457891"/>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Субвенции бюджетам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13452861"/>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Субвенции бюджетам муниципальных образований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26,7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28,7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28,7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53849792"/>
                  </a:ext>
                </a:extLst>
              </a:tr>
              <a:tr h="300223">
                <a:tc>
                  <a:txBody>
                    <a:bodyPr/>
                    <a:lstStyle/>
                    <a:p>
                      <a:pPr algn="l"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Прочие субвенции</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1 063,1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1 099,2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1 100,8</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3540929"/>
                  </a:ext>
                </a:extLst>
              </a:tr>
            </a:tbl>
          </a:graphicData>
        </a:graphic>
      </p:graphicFrame>
    </p:spTree>
    <p:extLst>
      <p:ext uri="{BB962C8B-B14F-4D97-AF65-F5344CB8AC3E}">
        <p14:creationId xmlns:p14="http://schemas.microsoft.com/office/powerpoint/2010/main" val="2945399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D6287EF7-0775-976A-D207-574D61BAEA0A}"/>
              </a:ext>
            </a:extLst>
          </p:cNvPr>
          <p:cNvGraphicFramePr>
            <a:graphicFrameLocks noGrp="1"/>
          </p:cNvGraphicFramePr>
          <p:nvPr>
            <p:extLst>
              <p:ext uri="{D42A27DB-BD31-4B8C-83A1-F6EECF244321}">
                <p14:modId xmlns:p14="http://schemas.microsoft.com/office/powerpoint/2010/main" val="1694019560"/>
              </p:ext>
            </p:extLst>
          </p:nvPr>
        </p:nvGraphicFramePr>
        <p:xfrm>
          <a:off x="570451" y="427839"/>
          <a:ext cx="11031523" cy="2816793"/>
        </p:xfrm>
        <a:graphic>
          <a:graphicData uri="http://schemas.openxmlformats.org/drawingml/2006/table">
            <a:tbl>
              <a:tblPr/>
              <a:tblGrid>
                <a:gridCol w="7196280">
                  <a:extLst>
                    <a:ext uri="{9D8B030D-6E8A-4147-A177-3AD203B41FA5}">
                      <a16:colId xmlns:a16="http://schemas.microsoft.com/office/drawing/2014/main" val="3572684905"/>
                    </a:ext>
                  </a:extLst>
                </a:gridCol>
                <a:gridCol w="923453">
                  <a:extLst>
                    <a:ext uri="{9D8B030D-6E8A-4147-A177-3AD203B41FA5}">
                      <a16:colId xmlns:a16="http://schemas.microsoft.com/office/drawing/2014/main" val="1784371651"/>
                    </a:ext>
                  </a:extLst>
                </a:gridCol>
                <a:gridCol w="1081522">
                  <a:extLst>
                    <a:ext uri="{9D8B030D-6E8A-4147-A177-3AD203B41FA5}">
                      <a16:colId xmlns:a16="http://schemas.microsoft.com/office/drawing/2014/main" val="1359027446"/>
                    </a:ext>
                  </a:extLst>
                </a:gridCol>
                <a:gridCol w="1039925">
                  <a:extLst>
                    <a:ext uri="{9D8B030D-6E8A-4147-A177-3AD203B41FA5}">
                      <a16:colId xmlns:a16="http://schemas.microsoft.com/office/drawing/2014/main" val="2966840917"/>
                    </a:ext>
                  </a:extLst>
                </a:gridCol>
                <a:gridCol w="790343">
                  <a:extLst>
                    <a:ext uri="{9D8B030D-6E8A-4147-A177-3AD203B41FA5}">
                      <a16:colId xmlns:a16="http://schemas.microsoft.com/office/drawing/2014/main" val="3825184544"/>
                    </a:ext>
                  </a:extLst>
                </a:gridCol>
              </a:tblGrid>
              <a:tr h="68401">
                <a:tc rowSpan="2">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Наименование кода дохода</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Исполнено за 2022 год</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ru-RU" sz="1100" b="0" i="0" u="none" strike="noStrike">
                          <a:solidFill>
                            <a:srgbClr val="000000"/>
                          </a:solidFill>
                          <a:effectLst/>
                          <a:latin typeface="Calibri" panose="020F0502020204030204" pitchFamily="34" charset="0"/>
                        </a:rPr>
                        <a:t>2023 год</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041392366"/>
                  </a:ext>
                </a:extLst>
              </a:tr>
              <a:tr h="136803">
                <a:tc vMerge="1">
                  <a:txBody>
                    <a:bodyPr/>
                    <a:lstStyle/>
                    <a:p>
                      <a:endParaRPr lang="ru-RU"/>
                    </a:p>
                  </a:txBody>
                  <a:tcPr/>
                </a:tc>
                <a:tc vMerge="1">
                  <a:txBody>
                    <a:bodyPr/>
                    <a:lstStyle/>
                    <a:p>
                      <a:endParaRPr lang="ru-RU"/>
                    </a:p>
                  </a:txBody>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Уточненный план</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Исполнено</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 исполнения к плану</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8478718"/>
                  </a:ext>
                </a:extLst>
              </a:tr>
              <a:tr h="68401">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100" b="0" i="0" u="none" strike="noStrike">
                          <a:solidFill>
                            <a:srgbClr val="000000"/>
                          </a:solidFill>
                          <a:effectLst/>
                          <a:latin typeface="Times New Roman" panose="02020603050405020304" pitchFamily="18" charset="0"/>
                          <a:cs typeface="Times New Roman" panose="02020603050405020304" pitchFamily="18" charset="0"/>
                        </a:rPr>
                        <a:t>4</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100" b="0" i="0" u="none" strike="noStrike">
                          <a:solidFill>
                            <a:srgbClr val="000000"/>
                          </a:solidFill>
                          <a:effectLst/>
                          <a:latin typeface="Times New Roman" panose="02020603050405020304" pitchFamily="18" charset="0"/>
                          <a:cs typeface="Times New Roman" panose="02020603050405020304" pitchFamily="18" charset="0"/>
                        </a:rPr>
                        <a:t>5</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1501838140"/>
                  </a:ext>
                </a:extLst>
              </a:tr>
              <a:tr h="212534">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Иные межбюджетные трансферты</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27</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174,9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27,0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15,4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99571697"/>
                  </a:ext>
                </a:extLst>
              </a:tr>
              <a:tr h="68401">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Межбюджетные трансферты, передаваемые бюджетам на поддержку отрасли культуры</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8498364"/>
                  </a:ext>
                </a:extLst>
              </a:tr>
              <a:tr h="68401">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Межбюджетные трансферты, передаваемые бюджетам на финансирование дорожной деятельности в отношении автомобильных дорог общего пользования регионального или межмуниципального, местного значения</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146,9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5407456"/>
                  </a:ext>
                </a:extLst>
              </a:tr>
              <a:tr h="68401">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Прочие межбюджетные трансферты, передаваемые бюджетам городских округов</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26,9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27,9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26,9</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96,4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537744"/>
                  </a:ext>
                </a:extLst>
              </a:tr>
              <a:tr h="519849">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ДОХОДЫ БЮДЖЕТОВ БЮДЖЕТНОЙ СИСТЕМЫ ОТ ВОЗВРАТА ОСТАТКОВ СУБСИДИЙ, СУБВЕНЦИЙ И ИНЫХ МЕЖБЮДЖЕТНЫХ ТРАНСФЕРТОВ, ИМЕЮЩИХ ЦЕЛЕВОЕ НАЗНАЧЕНИЕ, ПРОШЛЫХ ЛЕТ</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0,3</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96192732"/>
                  </a:ext>
                </a:extLst>
              </a:tr>
              <a:tr h="389887">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ВОЗВРАТ ОСТАТКОВ СУБСИДИЙ, СУБВЕНЦИЙ И ИНЫХ МЕЖБЮДЖЕТНЫХ ТРАНСФЕРТОВ, ИМЕЮЩИХ ЦЕЛЕВОЕ НАЗНАЧЕНИЕ, ПРОШЛЫХ ЛЕТ</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-31,4</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-1,1 </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-14,2</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7763285"/>
                  </a:ext>
                </a:extLst>
              </a:tr>
              <a:tr h="68401">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ИТОГО</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ru-RU" sz="1100" b="1" i="0" u="none" strike="noStrike" dirty="0">
                          <a:solidFill>
                            <a:srgbClr val="000000"/>
                          </a:solidFill>
                          <a:effectLst/>
                          <a:latin typeface="Times New Roman" panose="02020603050405020304" pitchFamily="18" charset="0"/>
                          <a:cs typeface="Times New Roman" panose="02020603050405020304" pitchFamily="18" charset="0"/>
                        </a:rPr>
                        <a:t>5 250,7 </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ru-RU" sz="1100" b="1" i="0" u="none" strike="noStrike" dirty="0">
                          <a:solidFill>
                            <a:srgbClr val="000000"/>
                          </a:solidFill>
                          <a:effectLst/>
                          <a:latin typeface="Times New Roman" panose="02020603050405020304" pitchFamily="18" charset="0"/>
                          <a:cs typeface="Times New Roman" panose="02020603050405020304" pitchFamily="18" charset="0"/>
                        </a:rPr>
                        <a:t>6 072,4 </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ru-RU" sz="1100" b="1" i="0" u="none" strike="noStrike" dirty="0">
                          <a:solidFill>
                            <a:srgbClr val="000000"/>
                          </a:solidFill>
                          <a:effectLst/>
                          <a:latin typeface="Times New Roman" panose="02020603050405020304" pitchFamily="18" charset="0"/>
                          <a:cs typeface="Times New Roman" panose="02020603050405020304" pitchFamily="18" charset="0"/>
                        </a:rPr>
                        <a:t>6 041,3 </a:t>
                      </a:r>
                    </a:p>
                  </a:txBody>
                  <a:tcPr marL="2589" marR="2589" marT="258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99,5</a:t>
                      </a:r>
                    </a:p>
                  </a:txBody>
                  <a:tcPr marL="2589" marR="2589" marT="258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4907052"/>
                  </a:ext>
                </a:extLst>
              </a:tr>
            </a:tbl>
          </a:graphicData>
        </a:graphic>
      </p:graphicFrame>
    </p:spTree>
    <p:extLst>
      <p:ext uri="{BB962C8B-B14F-4D97-AF65-F5344CB8AC3E}">
        <p14:creationId xmlns:p14="http://schemas.microsoft.com/office/powerpoint/2010/main" val="2842712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A1E6F5-6EAB-1C9C-B136-76524907F1E1}"/>
              </a:ext>
            </a:extLst>
          </p:cNvPr>
          <p:cNvSpPr>
            <a:spLocks noGrp="1"/>
          </p:cNvSpPr>
          <p:nvPr>
            <p:ph type="title"/>
          </p:nvPr>
        </p:nvSpPr>
        <p:spPr>
          <a:xfrm>
            <a:off x="838200" y="365125"/>
            <a:ext cx="10515600" cy="784167"/>
          </a:xfrm>
        </p:spPr>
        <p:txBody>
          <a:bodyPr>
            <a:normAutofit fontScale="90000"/>
          </a:bodyPr>
          <a:lstStyle/>
          <a:p>
            <a:pPr algn="ctr"/>
            <a:r>
              <a:rPr lang="ru-RU" sz="2000" dirty="0"/>
              <a:t>Удельный объем налоговых и неналоговых доходов бюджета Рузского городского округа Московской области за 2023 год в расчете на душу населения в сравнении с другими муниципальными образованиями Московской области</a:t>
            </a:r>
          </a:p>
        </p:txBody>
      </p:sp>
      <p:graphicFrame>
        <p:nvGraphicFramePr>
          <p:cNvPr id="3" name="Таблица 2">
            <a:extLst>
              <a:ext uri="{FF2B5EF4-FFF2-40B4-BE49-F238E27FC236}">
                <a16:creationId xmlns:a16="http://schemas.microsoft.com/office/drawing/2014/main" id="{02A4BF2C-DBFD-198E-7AD2-9FC29F040059}"/>
              </a:ext>
            </a:extLst>
          </p:cNvPr>
          <p:cNvGraphicFramePr>
            <a:graphicFrameLocks noGrp="1"/>
          </p:cNvGraphicFramePr>
          <p:nvPr>
            <p:extLst>
              <p:ext uri="{D42A27DB-BD31-4B8C-83A1-F6EECF244321}">
                <p14:modId xmlns:p14="http://schemas.microsoft.com/office/powerpoint/2010/main" val="4158719890"/>
              </p:ext>
            </p:extLst>
          </p:nvPr>
        </p:nvGraphicFramePr>
        <p:xfrm>
          <a:off x="250825" y="1289785"/>
          <a:ext cx="11395743" cy="4674724"/>
        </p:xfrm>
        <a:graphic>
          <a:graphicData uri="http://schemas.openxmlformats.org/drawingml/2006/table">
            <a:tbl>
              <a:tblPr/>
              <a:tblGrid>
                <a:gridCol w="3411575">
                  <a:extLst>
                    <a:ext uri="{9D8B030D-6E8A-4147-A177-3AD203B41FA5}">
                      <a16:colId xmlns:a16="http://schemas.microsoft.com/office/drawing/2014/main" val="20000"/>
                    </a:ext>
                  </a:extLst>
                </a:gridCol>
                <a:gridCol w="1286038">
                  <a:extLst>
                    <a:ext uri="{9D8B030D-6E8A-4147-A177-3AD203B41FA5}">
                      <a16:colId xmlns:a16="http://schemas.microsoft.com/office/drawing/2014/main" val="20001"/>
                    </a:ext>
                  </a:extLst>
                </a:gridCol>
                <a:gridCol w="1339626">
                  <a:extLst>
                    <a:ext uri="{9D8B030D-6E8A-4147-A177-3AD203B41FA5}">
                      <a16:colId xmlns:a16="http://schemas.microsoft.com/office/drawing/2014/main" val="20002"/>
                    </a:ext>
                  </a:extLst>
                </a:gridCol>
                <a:gridCol w="1339626">
                  <a:extLst>
                    <a:ext uri="{9D8B030D-6E8A-4147-A177-3AD203B41FA5}">
                      <a16:colId xmlns:a16="http://schemas.microsoft.com/office/drawing/2014/main" val="20003"/>
                    </a:ext>
                  </a:extLst>
                </a:gridCol>
                <a:gridCol w="1339626">
                  <a:extLst>
                    <a:ext uri="{9D8B030D-6E8A-4147-A177-3AD203B41FA5}">
                      <a16:colId xmlns:a16="http://schemas.microsoft.com/office/drawing/2014/main" val="20004"/>
                    </a:ext>
                  </a:extLst>
                </a:gridCol>
                <a:gridCol w="1217831">
                  <a:extLst>
                    <a:ext uri="{9D8B030D-6E8A-4147-A177-3AD203B41FA5}">
                      <a16:colId xmlns:a16="http://schemas.microsoft.com/office/drawing/2014/main" val="20005"/>
                    </a:ext>
                  </a:extLst>
                </a:gridCol>
                <a:gridCol w="1461421">
                  <a:extLst>
                    <a:ext uri="{9D8B030D-6E8A-4147-A177-3AD203B41FA5}">
                      <a16:colId xmlns:a16="http://schemas.microsoft.com/office/drawing/2014/main" val="20006"/>
                    </a:ext>
                  </a:extLst>
                </a:gridCol>
              </a:tblGrid>
              <a:tr h="530988">
                <a:tc rowSpan="2">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Виды доходов</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rowSpan="2">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Рузский городской округ</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gridSpan="5">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В сравнении с другими муниципальными образованиями Московской области</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pPr algn="ctr" fontAlgn="ct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58882">
                <a:tc vMerge="1">
                  <a:txBody>
                    <a:bodyPr/>
                    <a:lstStyle/>
                    <a:p>
                      <a:endParaRPr lang="ru-RU"/>
                    </a:p>
                  </a:txBody>
                  <a:tcPr/>
                </a:tc>
                <a:tc vMerge="1">
                  <a:txBody>
                    <a:bodyPr/>
                    <a:lstStyle/>
                    <a:p>
                      <a:endParaRPr lang="ru-RU"/>
                    </a:p>
                  </a:txBody>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Городской округ Лобня </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Городской округ  Дубна</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Городской округ</a:t>
                      </a:r>
                      <a:r>
                        <a:rPr lang="ru-RU" sz="1200" b="0" i="0" u="none" strike="noStrike" baseline="0" dirty="0">
                          <a:solidFill>
                            <a:srgbClr val="000000"/>
                          </a:solidFill>
                          <a:latin typeface="Times New Roman"/>
                        </a:rPr>
                        <a:t>  Павловский Посад</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Городской</a:t>
                      </a:r>
                      <a:r>
                        <a:rPr lang="ru-RU" sz="1200" b="0" i="0" u="none" strike="noStrike" baseline="0" dirty="0">
                          <a:solidFill>
                            <a:srgbClr val="000000"/>
                          </a:solidFill>
                          <a:latin typeface="Times New Roman"/>
                        </a:rPr>
                        <a:t> округ  Лыткарино</a:t>
                      </a:r>
                      <a:endParaRPr lang="ru-RU" sz="1200" b="0" i="0" u="none" strike="noStrike" dirty="0">
                        <a:solidFill>
                          <a:srgbClr val="000000"/>
                        </a:solidFill>
                        <a:latin typeface="Times New Roman"/>
                      </a:endParaRP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Городской округ Шаховская</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1"/>
                  </a:ext>
                </a:extLst>
              </a:tr>
              <a:tr h="791890">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l" fontAlgn="ctr"/>
                      <a:r>
                        <a:rPr lang="ru-RU" sz="1200" b="0" i="0" u="none" strike="noStrike" dirty="0">
                          <a:solidFill>
                            <a:srgbClr val="000000"/>
                          </a:solidFill>
                          <a:latin typeface="Times New Roman"/>
                        </a:rPr>
                        <a:t>Численность</a:t>
                      </a:r>
                      <a:r>
                        <a:rPr lang="ru-RU" sz="1200" b="0" i="0" u="none" strike="noStrike" baseline="0" dirty="0">
                          <a:solidFill>
                            <a:srgbClr val="000000"/>
                          </a:solidFill>
                          <a:latin typeface="Times New Roman"/>
                        </a:rPr>
                        <a:t> постоянно проживающего населения, чел.</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79 513</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81 968</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74 193</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91 858</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66 079</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29 700</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2"/>
                  </a:ext>
                </a:extLst>
              </a:tr>
              <a:tr h="530988">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l" fontAlgn="ctr"/>
                      <a:r>
                        <a:rPr lang="ru-RU" sz="1200" b="0" i="0" u="none" strike="noStrike" dirty="0">
                          <a:solidFill>
                            <a:srgbClr val="000000"/>
                          </a:solidFill>
                          <a:latin typeface="Times New Roman"/>
                        </a:rPr>
                        <a:t>Всего рублей на 1 человека, </a:t>
                      </a:r>
                    </a:p>
                    <a:p>
                      <a:pPr algn="l" fontAlgn="ctr"/>
                      <a:r>
                        <a:rPr lang="ru-RU" sz="1200" b="0" i="0" u="none" strike="noStrike" dirty="0">
                          <a:solidFill>
                            <a:srgbClr val="000000"/>
                          </a:solidFill>
                          <a:latin typeface="Times New Roman"/>
                        </a:rPr>
                        <a:t>в том числе</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76 157</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79 319</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102 934</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53 942</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65 911</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85 963</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3"/>
                  </a:ext>
                </a:extLst>
              </a:tr>
              <a:tr h="530988">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l" fontAlgn="ctr"/>
                      <a:r>
                        <a:rPr lang="ru-RU" sz="1200" b="0" i="0" u="none" strike="noStrike" dirty="0">
                          <a:solidFill>
                            <a:srgbClr val="000000"/>
                          </a:solidFill>
                          <a:latin typeface="Times New Roman"/>
                        </a:rPr>
                        <a:t>     Налоговые и неналоговые доходы, рублей на 1 человека</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39 947</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29 307</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30 863</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29 478</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24 599</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38 959</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4"/>
                  </a:ext>
                </a:extLst>
              </a:tr>
              <a:tr h="530988">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l" fontAlgn="ctr"/>
                      <a:r>
                        <a:rPr lang="ru-RU" sz="1200" b="0" i="0" u="none" strike="noStrike" dirty="0">
                          <a:solidFill>
                            <a:srgbClr val="000000"/>
                          </a:solidFill>
                          <a:latin typeface="Times New Roman"/>
                        </a:rPr>
                        <a:t>     Безвозмездные поступления, рублей на 1 человека</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36 210</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50 012</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72 071</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24 464</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41 312</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tc>
                  <a:txBody>
                    <a:bodyPr/>
                    <a:lstStyle>
                      <a:lvl1pPr marL="0" algn="l" defTabSz="914400" rtl="0" eaLnBrk="1" latinLnBrk="0" hangingPunct="1">
                        <a:defRPr sz="1800" kern="1200">
                          <a:solidFill>
                            <a:schemeClr val="tx1"/>
                          </a:solidFill>
                          <a:latin typeface="Trebuchet MS"/>
                        </a:defRPr>
                      </a:lvl1pPr>
                      <a:lvl2pPr marL="457200" algn="l" defTabSz="914400" rtl="0" eaLnBrk="1" latinLnBrk="0" hangingPunct="1">
                        <a:defRPr sz="1800" kern="1200">
                          <a:solidFill>
                            <a:schemeClr val="tx1"/>
                          </a:solidFill>
                          <a:latin typeface="Trebuchet MS"/>
                        </a:defRPr>
                      </a:lvl2pPr>
                      <a:lvl3pPr marL="914400" algn="l" defTabSz="914400" rtl="0" eaLnBrk="1" latinLnBrk="0" hangingPunct="1">
                        <a:defRPr sz="1800" kern="1200">
                          <a:solidFill>
                            <a:schemeClr val="tx1"/>
                          </a:solidFill>
                          <a:latin typeface="Trebuchet MS"/>
                        </a:defRPr>
                      </a:lvl3pPr>
                      <a:lvl4pPr marL="1371600" algn="l" defTabSz="914400" rtl="0" eaLnBrk="1" latinLnBrk="0" hangingPunct="1">
                        <a:defRPr sz="1800" kern="1200">
                          <a:solidFill>
                            <a:schemeClr val="tx1"/>
                          </a:solidFill>
                          <a:latin typeface="Trebuchet MS"/>
                        </a:defRPr>
                      </a:lvl4pPr>
                      <a:lvl5pPr marL="1828800" algn="l" defTabSz="914400" rtl="0" eaLnBrk="1" latinLnBrk="0" hangingPunct="1">
                        <a:defRPr sz="1800" kern="1200">
                          <a:solidFill>
                            <a:schemeClr val="tx1"/>
                          </a:solidFill>
                          <a:latin typeface="Trebuchet MS"/>
                        </a:defRPr>
                      </a:lvl5pPr>
                      <a:lvl6pPr marL="2286000" algn="l" defTabSz="914400" rtl="0" eaLnBrk="1" latinLnBrk="0" hangingPunct="1">
                        <a:defRPr sz="1800" kern="1200">
                          <a:solidFill>
                            <a:schemeClr val="tx1"/>
                          </a:solidFill>
                          <a:latin typeface="Trebuchet MS"/>
                        </a:defRPr>
                      </a:lvl6pPr>
                      <a:lvl7pPr marL="2743200" algn="l" defTabSz="914400" rtl="0" eaLnBrk="1" latinLnBrk="0" hangingPunct="1">
                        <a:defRPr sz="1800" kern="1200">
                          <a:solidFill>
                            <a:schemeClr val="tx1"/>
                          </a:solidFill>
                          <a:latin typeface="Trebuchet MS"/>
                        </a:defRPr>
                      </a:lvl7pPr>
                      <a:lvl8pPr marL="3200400" algn="l" defTabSz="914400" rtl="0" eaLnBrk="1" latinLnBrk="0" hangingPunct="1">
                        <a:defRPr sz="1800" kern="1200">
                          <a:solidFill>
                            <a:schemeClr val="tx1"/>
                          </a:solidFill>
                          <a:latin typeface="Trebuchet MS"/>
                        </a:defRPr>
                      </a:lvl8pPr>
                      <a:lvl9pPr marL="3657600" algn="l" defTabSz="914400" rtl="0" eaLnBrk="1" latinLnBrk="0" hangingPunct="1">
                        <a:defRPr sz="1800" kern="1200">
                          <a:solidFill>
                            <a:schemeClr val="tx1"/>
                          </a:solidFill>
                          <a:latin typeface="Trebuchet MS"/>
                        </a:defRPr>
                      </a:lvl9pPr>
                    </a:lstStyle>
                    <a:p>
                      <a:pPr algn="ctr" fontAlgn="ctr"/>
                      <a:r>
                        <a:rPr lang="ru-RU" sz="1200" b="0" i="0" u="none" strike="noStrike" dirty="0">
                          <a:solidFill>
                            <a:srgbClr val="000000"/>
                          </a:solidFill>
                          <a:latin typeface="Times New Roman"/>
                        </a:rPr>
                        <a:t>47 004</a:t>
                      </a:r>
                    </a:p>
                  </a:txBody>
                  <a:tcPr marL="6439" marR="6439" marT="64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0005"/>
                  </a:ext>
                </a:extLst>
              </a:tr>
            </a:tbl>
          </a:graphicData>
        </a:graphic>
      </p:graphicFrame>
      <p:sp>
        <p:nvSpPr>
          <p:cNvPr id="5" name="TextBox 4">
            <a:extLst>
              <a:ext uri="{FF2B5EF4-FFF2-40B4-BE49-F238E27FC236}">
                <a16:creationId xmlns:a16="http://schemas.microsoft.com/office/drawing/2014/main" id="{CA41CBF5-D29A-CBFA-F07F-7C8F716DAAD7}"/>
              </a:ext>
            </a:extLst>
          </p:cNvPr>
          <p:cNvSpPr txBox="1"/>
          <p:nvPr/>
        </p:nvSpPr>
        <p:spPr>
          <a:xfrm rot="10800000" flipV="1">
            <a:off x="250824" y="5931479"/>
            <a:ext cx="11395743"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rPr>
              <a:t>Источник: Открытый бюджет Московской области/ Документы/Бюджетная политика/Показатели исполнения бюджетов муниципальных образований Московской области/2023/Отчет об исполнении бюджета за декабрь</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hlinkClick r:id="rId2"/>
              </a:rPr>
              <a:t>https://budget.mosreg.ru/dokumenty/byudzhetnaya-politika/pokazateli-ispolneniya-byudzhetov-municipalnyx-obrazovanij-moskovskoj-oblasti/#tab-id-11</a:t>
            </a:r>
            <a:endParaRPr kumimoji="0" lang="ru-RU"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ru-RU" sz="1200" b="0" i="0" u="none" strike="noStrike" kern="1200" cap="none" spc="0" normalizeH="0" baseline="0" noProof="0" dirty="0">
              <a:ln>
                <a:noFill/>
              </a:ln>
              <a:solidFill>
                <a:prstClr val="black"/>
              </a:solidFill>
              <a:effectLst/>
              <a:uLnTx/>
              <a:uFillTx/>
              <a:latin typeface="Times New Roman" pitchFamily="18" charset="0"/>
              <a:ea typeface="+mn-ea"/>
              <a:cs typeface="Times New Roman" pitchFamily="18" charset="0"/>
            </a:endParaRPr>
          </a:p>
        </p:txBody>
      </p:sp>
    </p:spTree>
    <p:extLst>
      <p:ext uri="{BB962C8B-B14F-4D97-AF65-F5344CB8AC3E}">
        <p14:creationId xmlns:p14="http://schemas.microsoft.com/office/powerpoint/2010/main" val="1214718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2E5A028-58C1-697B-FF88-CFA65890DA6F}"/>
              </a:ext>
            </a:extLst>
          </p:cNvPr>
          <p:cNvSpPr>
            <a:spLocks noGrp="1"/>
          </p:cNvSpPr>
          <p:nvPr>
            <p:ph type="title"/>
          </p:nvPr>
        </p:nvSpPr>
        <p:spPr>
          <a:xfrm>
            <a:off x="838200" y="365125"/>
            <a:ext cx="10515600" cy="566053"/>
          </a:xfrm>
        </p:spPr>
        <p:txBody>
          <a:bodyPr>
            <a:normAutofit fontScale="90000"/>
          </a:bodyPr>
          <a:lstStyle/>
          <a:p>
            <a:pPr algn="ctr"/>
            <a:r>
              <a:rPr lang="ru-RU" sz="2400" dirty="0"/>
              <a:t>Информация о налоговых ставках и льготах по местным налогам, действующим на территории Рузского городского округа</a:t>
            </a:r>
          </a:p>
        </p:txBody>
      </p:sp>
      <p:graphicFrame>
        <p:nvGraphicFramePr>
          <p:cNvPr id="3" name="Таблица 2">
            <a:extLst>
              <a:ext uri="{FF2B5EF4-FFF2-40B4-BE49-F238E27FC236}">
                <a16:creationId xmlns:a16="http://schemas.microsoft.com/office/drawing/2014/main" id="{D287793D-2CB1-2699-EC0D-EF05980AE168}"/>
              </a:ext>
            </a:extLst>
          </p:cNvPr>
          <p:cNvGraphicFramePr>
            <a:graphicFrameLocks noGrp="1"/>
          </p:cNvGraphicFramePr>
          <p:nvPr>
            <p:extLst>
              <p:ext uri="{D42A27DB-BD31-4B8C-83A1-F6EECF244321}">
                <p14:modId xmlns:p14="http://schemas.microsoft.com/office/powerpoint/2010/main" val="2992737525"/>
              </p:ext>
            </p:extLst>
          </p:nvPr>
        </p:nvGraphicFramePr>
        <p:xfrm>
          <a:off x="385894" y="1100541"/>
          <a:ext cx="11291581" cy="5459649"/>
        </p:xfrm>
        <a:graphic>
          <a:graphicData uri="http://schemas.openxmlformats.org/drawingml/2006/table">
            <a:tbl>
              <a:tblPr firstRow="1" firstCol="1" bandRow="1">
                <a:tableStyleId>{5C22544A-7EE6-4342-B048-85BDC9FD1C3A}</a:tableStyleId>
              </a:tblPr>
              <a:tblGrid>
                <a:gridCol w="9732556">
                  <a:extLst>
                    <a:ext uri="{9D8B030D-6E8A-4147-A177-3AD203B41FA5}">
                      <a16:colId xmlns:a16="http://schemas.microsoft.com/office/drawing/2014/main" val="1952401871"/>
                    </a:ext>
                  </a:extLst>
                </a:gridCol>
                <a:gridCol w="1559025">
                  <a:extLst>
                    <a:ext uri="{9D8B030D-6E8A-4147-A177-3AD203B41FA5}">
                      <a16:colId xmlns:a16="http://schemas.microsoft.com/office/drawing/2014/main" val="2191508810"/>
                    </a:ext>
                  </a:extLst>
                </a:gridCol>
              </a:tblGrid>
              <a:tr h="739876">
                <a:tc gridSpan="2">
                  <a:txBody>
                    <a:bodyPr/>
                    <a:lstStyle/>
                    <a:p>
                      <a:pPr algn="ctr">
                        <a:lnSpc>
                          <a:spcPct val="115000"/>
                        </a:lnSpc>
                        <a:spcAft>
                          <a:spcPts val="1000"/>
                        </a:spcAft>
                      </a:pPr>
                      <a:r>
                        <a:rPr lang="ru-RU" sz="1100" dirty="0">
                          <a:solidFill>
                            <a:schemeClr val="tx1"/>
                          </a:solidFill>
                          <a:effectLst/>
                        </a:rPr>
                        <a:t>Налоговые ставки по земельному налогу (%)</a:t>
                      </a:r>
                    </a:p>
                    <a:p>
                      <a:pPr algn="ctr">
                        <a:lnSpc>
                          <a:spcPct val="115000"/>
                        </a:lnSpc>
                        <a:spcAft>
                          <a:spcPts val="1000"/>
                        </a:spcAft>
                      </a:pPr>
                      <a:r>
                        <a:rPr lang="ru-RU" sz="1100" dirty="0">
                          <a:solidFill>
                            <a:schemeClr val="tx1"/>
                          </a:solidFill>
                          <a:effectLst/>
                        </a:rPr>
                        <a:t>Решение Совета депутатов Рузского городского округа МО от 25.10.2017 N 143/13 (ред. от 25.10.2023)</a:t>
                      </a:r>
                      <a:br>
                        <a:rPr lang="ru-RU" sz="1100" dirty="0">
                          <a:solidFill>
                            <a:schemeClr val="tx1"/>
                          </a:solidFill>
                          <a:effectLst/>
                        </a:rPr>
                      </a:br>
                      <a:r>
                        <a:rPr lang="ru-RU" sz="1100" dirty="0">
                          <a:solidFill>
                            <a:schemeClr val="tx1"/>
                          </a:solidFill>
                          <a:effectLst/>
                        </a:rPr>
                        <a:t>"Об установлении земельного налога на территории Рузского городского округа Московской области"</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hMerge="1">
                  <a:txBody>
                    <a:bodyPr/>
                    <a:lstStyle/>
                    <a:p>
                      <a:endParaRPr lang="ru-RU"/>
                    </a:p>
                  </a:txBody>
                  <a:tcPr/>
                </a:tc>
                <a:extLst>
                  <a:ext uri="{0D108BD9-81ED-4DB2-BD59-A6C34878D82A}">
                    <a16:rowId xmlns:a16="http://schemas.microsoft.com/office/drawing/2014/main" val="3437476291"/>
                  </a:ext>
                </a:extLst>
              </a:tr>
              <a:tr h="398978">
                <a:tc>
                  <a:txBody>
                    <a:bodyPr/>
                    <a:lstStyle/>
                    <a:p>
                      <a:pPr>
                        <a:lnSpc>
                          <a:spcPct val="115000"/>
                        </a:lnSpc>
                        <a:spcAft>
                          <a:spcPts val="1000"/>
                        </a:spcAft>
                      </a:pPr>
                      <a:r>
                        <a:rPr lang="ru-RU" sz="1100" dirty="0">
                          <a:solidFill>
                            <a:schemeClr val="tx1"/>
                          </a:solidFill>
                          <a:effectLst/>
                        </a:rPr>
                        <a:t>За земельные участки, отнесенные к землям сельскохозяйственного назначения или к землям в составе зон сельскохозяйственного использования в населенных пунктах и используемые для сельскохозяйственного производства</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a:txBody>
                    <a:bodyPr/>
                    <a:lstStyle/>
                    <a:p>
                      <a:pPr algn="ctr">
                        <a:lnSpc>
                          <a:spcPct val="115000"/>
                        </a:lnSpc>
                        <a:spcAft>
                          <a:spcPts val="1000"/>
                        </a:spcAft>
                      </a:pPr>
                      <a:r>
                        <a:rPr lang="ru-RU" sz="1000" dirty="0">
                          <a:effectLst/>
                        </a:rPr>
                        <a:t>0,3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05" marR="805" marT="805" marB="0" anchor="ctr">
                    <a:solidFill>
                      <a:schemeClr val="accent5">
                        <a:lumMod val="40000"/>
                        <a:lumOff val="60000"/>
                      </a:schemeClr>
                    </a:solidFill>
                  </a:tcPr>
                </a:tc>
                <a:extLst>
                  <a:ext uri="{0D108BD9-81ED-4DB2-BD59-A6C34878D82A}">
                    <a16:rowId xmlns:a16="http://schemas.microsoft.com/office/drawing/2014/main" val="2900033121"/>
                  </a:ext>
                </a:extLst>
              </a:tr>
              <a:tr h="810005">
                <a:tc>
                  <a:txBody>
                    <a:bodyPr/>
                    <a:lstStyle/>
                    <a:p>
                      <a:pPr>
                        <a:lnSpc>
                          <a:spcPct val="115000"/>
                        </a:lnSpc>
                        <a:spcAft>
                          <a:spcPts val="1000"/>
                        </a:spcAft>
                      </a:pPr>
                      <a:r>
                        <a:rPr lang="ru-RU" sz="1100" dirty="0">
                          <a:solidFill>
                            <a:schemeClr val="tx1"/>
                          </a:solidFill>
                          <a:effectLst/>
                        </a:rPr>
                        <a:t>За земельные участки, занятые жилищным фондом и объектами инженерной инфраструктуры жилищно-коммунального комплекса (за исключением доли в праве на земельный участок, приходящейся на объект, не относящийся к жилищному фонду и к объектам инженерной инфраструктуры жилищно-коммунального комплекса) или приобретенные (предоставленные) для жилищного строительства (за исключением земельных участков, приобретенных (предоставленных) для индивидуального жилищного строительства, используемых в предпринимательской деятельности) </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a:txBody>
                    <a:bodyPr/>
                    <a:lstStyle/>
                    <a:p>
                      <a:pPr algn="ctr">
                        <a:lnSpc>
                          <a:spcPct val="115000"/>
                        </a:lnSpc>
                        <a:spcAft>
                          <a:spcPts val="1000"/>
                        </a:spcAft>
                      </a:pPr>
                      <a:r>
                        <a:rPr lang="ru-RU" sz="1000" dirty="0">
                          <a:effectLst/>
                        </a:rPr>
                        <a:t>0,3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05" marR="805" marT="805" marB="0" anchor="ctr">
                    <a:solidFill>
                      <a:schemeClr val="accent5">
                        <a:lumMod val="40000"/>
                        <a:lumOff val="60000"/>
                      </a:schemeClr>
                    </a:solidFill>
                  </a:tcPr>
                </a:tc>
                <a:extLst>
                  <a:ext uri="{0D108BD9-81ED-4DB2-BD59-A6C34878D82A}">
                    <a16:rowId xmlns:a16="http://schemas.microsoft.com/office/drawing/2014/main" val="440820739"/>
                  </a:ext>
                </a:extLst>
              </a:tr>
              <a:tr h="810005">
                <a:tc>
                  <a:txBody>
                    <a:bodyPr/>
                    <a:lstStyle/>
                    <a:p>
                      <a:pPr>
                        <a:lnSpc>
                          <a:spcPct val="115000"/>
                        </a:lnSpc>
                        <a:spcAft>
                          <a:spcPts val="1000"/>
                        </a:spcAft>
                      </a:pPr>
                      <a:r>
                        <a:rPr lang="ru-RU" sz="1100" dirty="0">
                          <a:solidFill>
                            <a:schemeClr val="tx1"/>
                          </a:solidFill>
                          <a:effectLst/>
                        </a:rPr>
                        <a:t>За земельные участки, не используемые в предпринимательской деятельности, приобретенные (предоставленные) для ведения личного подсобного хозяйства, садоводства или огородничества, а также земельные участки общего назначения, предусмотренные Федеральным законом от 29 июля 2017 года N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a:txBody>
                    <a:bodyPr/>
                    <a:lstStyle/>
                    <a:p>
                      <a:pPr algn="ctr">
                        <a:lnSpc>
                          <a:spcPct val="115000"/>
                        </a:lnSpc>
                        <a:spcAft>
                          <a:spcPts val="1000"/>
                        </a:spcAft>
                      </a:pPr>
                      <a:r>
                        <a:rPr lang="ru-RU" sz="1000" dirty="0">
                          <a:effectLst/>
                        </a:rPr>
                        <a:t>0,3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05" marR="805" marT="805" marB="0" anchor="ctr">
                    <a:solidFill>
                      <a:schemeClr val="accent5">
                        <a:lumMod val="40000"/>
                        <a:lumOff val="60000"/>
                      </a:schemeClr>
                    </a:solidFill>
                  </a:tcPr>
                </a:tc>
                <a:extLst>
                  <a:ext uri="{0D108BD9-81ED-4DB2-BD59-A6C34878D82A}">
                    <a16:rowId xmlns:a16="http://schemas.microsoft.com/office/drawing/2014/main" val="1489361062"/>
                  </a:ext>
                </a:extLst>
              </a:tr>
              <a:tr h="398978">
                <a:tc>
                  <a:txBody>
                    <a:bodyPr/>
                    <a:lstStyle/>
                    <a:p>
                      <a:pPr>
                        <a:lnSpc>
                          <a:spcPct val="115000"/>
                        </a:lnSpc>
                        <a:spcAft>
                          <a:spcPts val="1000"/>
                        </a:spcAft>
                      </a:pPr>
                      <a:r>
                        <a:rPr lang="ru-RU" sz="1100" dirty="0">
                          <a:solidFill>
                            <a:schemeClr val="tx1"/>
                          </a:solidFill>
                          <a:effectLst/>
                        </a:rPr>
                        <a:t>За земельные участки, ограниченные в обороте в соответствии с законодательством Российской Федерации, предоставленных для обеспечения обороны, безопасности и таможенных нужд</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a:txBody>
                    <a:bodyPr/>
                    <a:lstStyle/>
                    <a:p>
                      <a:pPr algn="ctr">
                        <a:lnSpc>
                          <a:spcPct val="115000"/>
                        </a:lnSpc>
                        <a:spcAft>
                          <a:spcPts val="1000"/>
                        </a:spcAft>
                      </a:pPr>
                      <a:r>
                        <a:rPr lang="ru-RU" sz="1000" dirty="0">
                          <a:effectLst/>
                        </a:rPr>
                        <a:t>0,3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05" marR="805" marT="805" marB="0" anchor="ctr">
                    <a:solidFill>
                      <a:schemeClr val="accent5">
                        <a:lumMod val="40000"/>
                        <a:lumOff val="60000"/>
                      </a:schemeClr>
                    </a:solidFill>
                  </a:tcPr>
                </a:tc>
                <a:extLst>
                  <a:ext uri="{0D108BD9-81ED-4DB2-BD59-A6C34878D82A}">
                    <a16:rowId xmlns:a16="http://schemas.microsoft.com/office/drawing/2014/main" val="1363427075"/>
                  </a:ext>
                </a:extLst>
              </a:tr>
              <a:tr h="398978">
                <a:tc>
                  <a:txBody>
                    <a:bodyPr/>
                    <a:lstStyle/>
                    <a:p>
                      <a:pPr>
                        <a:lnSpc>
                          <a:spcPct val="115000"/>
                        </a:lnSpc>
                        <a:spcAft>
                          <a:spcPts val="1000"/>
                        </a:spcAft>
                      </a:pPr>
                      <a:r>
                        <a:rPr lang="ru-RU" sz="1100" dirty="0">
                          <a:solidFill>
                            <a:schemeClr val="tx1"/>
                          </a:solidFill>
                          <a:effectLst/>
                        </a:rPr>
                        <a:t>За земельные участки, занятые индивидуальными гаражами граждан, гаражами гаражно-строительных кооперативов, общественными организациями собственников гаражей и погребов</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a:txBody>
                    <a:bodyPr/>
                    <a:lstStyle/>
                    <a:p>
                      <a:pPr algn="ctr">
                        <a:lnSpc>
                          <a:spcPct val="115000"/>
                        </a:lnSpc>
                        <a:spcAft>
                          <a:spcPts val="1000"/>
                        </a:spcAft>
                      </a:pPr>
                      <a:r>
                        <a:rPr lang="ru-RU" sz="1000" dirty="0">
                          <a:effectLst/>
                        </a:rPr>
                        <a:t>0,3</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05" marR="805" marT="805" marB="0" anchor="ctr">
                    <a:solidFill>
                      <a:schemeClr val="accent5">
                        <a:lumMod val="40000"/>
                        <a:lumOff val="60000"/>
                      </a:schemeClr>
                    </a:solidFill>
                  </a:tcPr>
                </a:tc>
                <a:extLst>
                  <a:ext uri="{0D108BD9-81ED-4DB2-BD59-A6C34878D82A}">
                    <a16:rowId xmlns:a16="http://schemas.microsoft.com/office/drawing/2014/main" val="4292218438"/>
                  </a:ext>
                </a:extLst>
              </a:tr>
              <a:tr h="1902829">
                <a:tc>
                  <a:txBody>
                    <a:bodyPr/>
                    <a:lstStyle/>
                    <a:p>
                      <a:pPr>
                        <a:lnSpc>
                          <a:spcPct val="115000"/>
                        </a:lnSpc>
                        <a:spcAft>
                          <a:spcPts val="1000"/>
                        </a:spcAft>
                      </a:pPr>
                      <a:r>
                        <a:rPr lang="ru-RU" sz="1100" dirty="0">
                          <a:solidFill>
                            <a:schemeClr val="tx1"/>
                          </a:solidFill>
                          <a:effectLst/>
                        </a:rPr>
                        <a:t>За земельные участки, используемые в предпринимательской деятельности: приобретенные (предоставленные) для индивидуального жилищного строительства, ведения личного подсобного хозяйства, садоводства или огородничества, участки общего назначения, предусмотренные Федеральным </a:t>
                      </a:r>
                      <a:r>
                        <a:rPr lang="ru-RU" sz="1100" u="none" strike="noStrike" dirty="0">
                          <a:solidFill>
                            <a:schemeClr val="tx1"/>
                          </a:solidFill>
                          <a:effectLst/>
                          <a:hlinkClick r:id="rId2">
                            <a:extLst>
                              <a:ext uri="{A12FA001-AC4F-418D-AE19-62706E023703}">
                                <ahyp:hlinkClr xmlns:ahyp="http://schemas.microsoft.com/office/drawing/2018/hyperlinkcolor" val="tx"/>
                              </a:ext>
                            </a:extLst>
                          </a:hlinkClick>
                        </a:rPr>
                        <a:t>законом</a:t>
                      </a:r>
                      <a:r>
                        <a:rPr lang="ru-RU" sz="1100" dirty="0">
                          <a:solidFill>
                            <a:schemeClr val="tx1"/>
                          </a:solidFill>
                          <a:effectLst/>
                        </a:rPr>
                        <a:t> от 29 июля 2017 года N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a:t>
                      </a:r>
                    </a:p>
                    <a:p>
                      <a:pPr>
                        <a:lnSpc>
                          <a:spcPct val="115000"/>
                        </a:lnSpc>
                        <a:spcAft>
                          <a:spcPts val="1000"/>
                        </a:spcAft>
                      </a:pPr>
                      <a:r>
                        <a:rPr lang="ru-RU" sz="1100" dirty="0">
                          <a:solidFill>
                            <a:schemeClr val="tx1"/>
                          </a:solidFill>
                          <a:effectLst/>
                        </a:rPr>
                        <a:t>За земельные участки, отнесенные к землям сельскохозяйственного назначения или к землям в составе зон сельскохозяйственного использования в населенных пунктах Рузского городского округа Московской области, не используемые в соответствии с их целевым назначением и разрешенным использованием</a:t>
                      </a:r>
                    </a:p>
                    <a:p>
                      <a:pPr>
                        <a:lnSpc>
                          <a:spcPct val="115000"/>
                        </a:lnSpc>
                        <a:spcAft>
                          <a:spcPts val="1000"/>
                        </a:spcAft>
                      </a:pPr>
                      <a:r>
                        <a:rPr lang="ru-RU" sz="1100" dirty="0">
                          <a:solidFill>
                            <a:schemeClr val="tx1"/>
                          </a:solidFill>
                          <a:effectLst/>
                        </a:rPr>
                        <a:t>Прочие земельные участки </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5">
                        <a:lumMod val="20000"/>
                        <a:lumOff val="80000"/>
                      </a:schemeClr>
                    </a:solidFill>
                  </a:tcPr>
                </a:tc>
                <a:tc>
                  <a:txBody>
                    <a:bodyPr/>
                    <a:lstStyle/>
                    <a:p>
                      <a:pPr algn="ctr">
                        <a:lnSpc>
                          <a:spcPct val="115000"/>
                        </a:lnSpc>
                        <a:spcAft>
                          <a:spcPts val="1000"/>
                        </a:spcAft>
                      </a:pPr>
                      <a:r>
                        <a:rPr lang="ru-RU" sz="1000" dirty="0">
                          <a:effectLst/>
                        </a:rPr>
                        <a:t>1,5</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805" marR="805" marT="805" marB="0" anchor="ctr">
                    <a:solidFill>
                      <a:schemeClr val="accent5">
                        <a:lumMod val="40000"/>
                        <a:lumOff val="60000"/>
                      </a:schemeClr>
                    </a:solidFill>
                  </a:tcPr>
                </a:tc>
                <a:extLst>
                  <a:ext uri="{0D108BD9-81ED-4DB2-BD59-A6C34878D82A}">
                    <a16:rowId xmlns:a16="http://schemas.microsoft.com/office/drawing/2014/main" val="893638085"/>
                  </a:ext>
                </a:extLst>
              </a:tr>
            </a:tbl>
          </a:graphicData>
        </a:graphic>
      </p:graphicFrame>
    </p:spTree>
    <p:extLst>
      <p:ext uri="{BB962C8B-B14F-4D97-AF65-F5344CB8AC3E}">
        <p14:creationId xmlns:p14="http://schemas.microsoft.com/office/powerpoint/2010/main" val="2248574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id="{372DA5E1-2C2B-C6E1-18D4-87B505912C0E}"/>
              </a:ext>
            </a:extLst>
          </p:cNvPr>
          <p:cNvGraphicFramePr>
            <a:graphicFrameLocks noGrp="1"/>
          </p:cNvGraphicFramePr>
          <p:nvPr>
            <p:extLst>
              <p:ext uri="{D42A27DB-BD31-4B8C-83A1-F6EECF244321}">
                <p14:modId xmlns:p14="http://schemas.microsoft.com/office/powerpoint/2010/main" val="2754296628"/>
              </p:ext>
            </p:extLst>
          </p:nvPr>
        </p:nvGraphicFramePr>
        <p:xfrm>
          <a:off x="436227" y="184559"/>
          <a:ext cx="11375471" cy="6629019"/>
        </p:xfrm>
        <a:graphic>
          <a:graphicData uri="http://schemas.openxmlformats.org/drawingml/2006/table">
            <a:tbl>
              <a:tblPr firstRow="1" firstCol="1" bandRow="1">
                <a:tableStyleId>{5C22544A-7EE6-4342-B048-85BDC9FD1C3A}</a:tableStyleId>
              </a:tblPr>
              <a:tblGrid>
                <a:gridCol w="11375471">
                  <a:extLst>
                    <a:ext uri="{9D8B030D-6E8A-4147-A177-3AD203B41FA5}">
                      <a16:colId xmlns:a16="http://schemas.microsoft.com/office/drawing/2014/main" val="2495711758"/>
                    </a:ext>
                  </a:extLst>
                </a:gridCol>
              </a:tblGrid>
              <a:tr h="331103">
                <a:tc>
                  <a:txBody>
                    <a:bodyPr/>
                    <a:lstStyle/>
                    <a:p>
                      <a:pPr algn="ctr">
                        <a:lnSpc>
                          <a:spcPct val="115000"/>
                        </a:lnSpc>
                        <a:spcAft>
                          <a:spcPts val="1000"/>
                        </a:spcAft>
                      </a:pPr>
                      <a:r>
                        <a:rPr lang="ru-RU" sz="1000" dirty="0">
                          <a:solidFill>
                            <a:schemeClr val="tx1"/>
                          </a:solidFill>
                          <a:effectLst/>
                        </a:rPr>
                        <a:t>Налоговые льготы, установленные в муниципальных образованиях дополнительно </a:t>
                      </a:r>
                      <a:br>
                        <a:rPr lang="ru-RU" sz="1000" dirty="0">
                          <a:solidFill>
                            <a:schemeClr val="tx1"/>
                          </a:solidFill>
                          <a:effectLst/>
                        </a:rPr>
                      </a:br>
                      <a:r>
                        <a:rPr lang="ru-RU" sz="1000" dirty="0">
                          <a:solidFill>
                            <a:schemeClr val="tx1"/>
                          </a:solidFill>
                          <a:effectLst/>
                        </a:rPr>
                        <a:t>к льготам, предусмотренным Налоговым кодексом Российской Федерации</a:t>
                      </a:r>
                      <a:endParaRPr lang="ru-RU"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extLst>
                  <a:ext uri="{0D108BD9-81ED-4DB2-BD59-A6C34878D82A}">
                    <a16:rowId xmlns:a16="http://schemas.microsoft.com/office/drawing/2014/main" val="4009928978"/>
                  </a:ext>
                </a:extLst>
              </a:tr>
              <a:tr h="4253913">
                <a:tc>
                  <a:txBody>
                    <a:bodyPr/>
                    <a:lstStyle/>
                    <a:p>
                      <a:pPr>
                        <a:lnSpc>
                          <a:spcPct val="115000"/>
                        </a:lnSpc>
                        <a:spcAft>
                          <a:spcPts val="1000"/>
                        </a:spcAft>
                      </a:pPr>
                      <a:r>
                        <a:rPr lang="ru-RU" sz="1000" dirty="0">
                          <a:solidFill>
                            <a:schemeClr val="tx1"/>
                          </a:solidFill>
                          <a:effectLst/>
                        </a:rPr>
                        <a:t>Уменьшение исчисленной суммы земельного налога на 100 процентов в отношении одного земельного участка на территории Рузского городского округа по выбору налогоплательщика, не используемых в предпринимательской деятельности, приобретенных (предоставленных) для индивидуального жилищного строительства, ведения личного подсобного хозяйства, садоводства или огородничества, а также земельных участков общего назначения, предусмотренных Федеральным законом от 29 июля 2017 года N 217-ФЗ «О ведении гражданами садоводства и огородничества для собственных нужд и о внесении изменений в отдельные законодательные акты Российской Федерации»,:</a:t>
                      </a:r>
                      <a:br>
                        <a:rPr lang="ru-RU" sz="1000" dirty="0">
                          <a:solidFill>
                            <a:schemeClr val="tx1"/>
                          </a:solidFill>
                          <a:effectLst/>
                        </a:rPr>
                      </a:br>
                      <a:r>
                        <a:rPr lang="ru-RU" sz="1000" dirty="0">
                          <a:solidFill>
                            <a:schemeClr val="tx1"/>
                          </a:solidFill>
                          <a:effectLst/>
                        </a:rPr>
                        <a:t>- Малоимущим семьям и малоимущим одиноко проживающим гражданам, среднедушевой доход которых ниже величины прожиточного минимума, установленного в Московской области на душу населения.</a:t>
                      </a:r>
                      <a:br>
                        <a:rPr lang="ru-RU" sz="1000" dirty="0">
                          <a:solidFill>
                            <a:schemeClr val="tx1"/>
                          </a:solidFill>
                          <a:effectLst/>
                        </a:rPr>
                      </a:br>
                      <a:r>
                        <a:rPr lang="ru-RU" sz="1000" dirty="0">
                          <a:solidFill>
                            <a:schemeClr val="tx1"/>
                          </a:solidFill>
                          <a:effectLst/>
                        </a:rPr>
                        <a:t>- Пенсионерам, доход которых ниже двукратной величины прожиточного минимума, установленного в Московской области для пенсионеров.</a:t>
                      </a:r>
                      <a:br>
                        <a:rPr lang="ru-RU" sz="1000" dirty="0">
                          <a:solidFill>
                            <a:schemeClr val="tx1"/>
                          </a:solidFill>
                          <a:effectLst/>
                        </a:rPr>
                      </a:br>
                      <a:r>
                        <a:rPr lang="ru-RU" sz="1000" dirty="0">
                          <a:solidFill>
                            <a:schemeClr val="tx1"/>
                          </a:solidFill>
                          <a:effectLst/>
                        </a:rPr>
                        <a:t>- Героям Советского Союза, Герои Российской Федерации, полным кавалерам ордена Славы.</a:t>
                      </a:r>
                      <a:br>
                        <a:rPr lang="ru-RU" sz="1000" dirty="0">
                          <a:solidFill>
                            <a:schemeClr val="tx1"/>
                          </a:solidFill>
                          <a:effectLst/>
                        </a:rPr>
                      </a:br>
                      <a:r>
                        <a:rPr lang="ru-RU" sz="1000" dirty="0">
                          <a:solidFill>
                            <a:schemeClr val="tx1"/>
                          </a:solidFill>
                          <a:effectLst/>
                        </a:rPr>
                        <a:t>- Инвалидам I и II групп инвалидности.</a:t>
                      </a:r>
                      <a:br>
                        <a:rPr lang="ru-RU" sz="1000" dirty="0">
                          <a:solidFill>
                            <a:schemeClr val="tx1"/>
                          </a:solidFill>
                          <a:effectLst/>
                        </a:rPr>
                      </a:br>
                      <a:r>
                        <a:rPr lang="ru-RU" sz="1000" dirty="0">
                          <a:solidFill>
                            <a:schemeClr val="tx1"/>
                          </a:solidFill>
                          <a:effectLst/>
                        </a:rPr>
                        <a:t>- Инвалидам с детства, детям-инвалидам.</a:t>
                      </a:r>
                      <a:br>
                        <a:rPr lang="ru-RU" sz="1000" dirty="0">
                          <a:solidFill>
                            <a:schemeClr val="tx1"/>
                          </a:solidFill>
                          <a:effectLst/>
                        </a:rPr>
                      </a:br>
                      <a:r>
                        <a:rPr lang="ru-RU" sz="1000" dirty="0">
                          <a:solidFill>
                            <a:schemeClr val="tx1"/>
                          </a:solidFill>
                          <a:effectLst/>
                        </a:rPr>
                        <a:t>- Ветеранам и инвалидам Великой Отечественной войны, а также ветеранам и инвалидам боевых действий.</a:t>
                      </a:r>
                      <a:br>
                        <a:rPr lang="ru-RU" sz="1000" dirty="0">
                          <a:solidFill>
                            <a:schemeClr val="tx1"/>
                          </a:solidFill>
                          <a:effectLst/>
                        </a:rPr>
                      </a:br>
                      <a:r>
                        <a:rPr lang="ru-RU" sz="1000" dirty="0">
                          <a:solidFill>
                            <a:schemeClr val="tx1"/>
                          </a:solidFill>
                          <a:effectLst/>
                        </a:rPr>
                        <a:t>- Физическим лицам, имеющим право на получение социальной поддержки в соответствии с Законом Российской Федерации "О социальной защите граждан, подвергшихся воздействию радиации вследствие катастрофы на Чернобыльской АЭС" (в редакции Закона Российской Федерации от 18 июня 1992 года N 3061-1), в соответствии с Федеральным законом от 26 ноября 1998 года N 175-ФЗ "О социальной защите граждан Российской Федерации, подвергшихся воздействию радиации вследствие аварии в 1957 году на производственном объединении "Маяк" и сбросов радиоактивных отходов в реку Теча" и в соответствии с Федеральным законом от 10 января 2002 года N 2-ФЗ "О социальных гарантиях гражданам, подвергшимся радиационному воздействию вследствие ядерных испытаний на Семипалатинском полигоне".</a:t>
                      </a:r>
                      <a:br>
                        <a:rPr lang="ru-RU" sz="1000" dirty="0">
                          <a:solidFill>
                            <a:schemeClr val="tx1"/>
                          </a:solidFill>
                          <a:effectLst/>
                        </a:rPr>
                      </a:br>
                      <a:r>
                        <a:rPr lang="ru-RU" sz="1000" dirty="0">
                          <a:solidFill>
                            <a:schemeClr val="tx1"/>
                          </a:solidFill>
                          <a:effectLst/>
                        </a:rPr>
                        <a:t>- Физическим лицам, принимавшим в составе подразделений особого риска непосредственное участие в испытаниях ядерного и термоядерного оружия, ликвидации аварий ядерных установок на средствах вооружения и военных объектах.</a:t>
                      </a:r>
                      <a:br>
                        <a:rPr lang="ru-RU" sz="1000" dirty="0">
                          <a:solidFill>
                            <a:schemeClr val="tx1"/>
                          </a:solidFill>
                          <a:effectLst/>
                        </a:rPr>
                      </a:br>
                      <a:r>
                        <a:rPr lang="ru-RU" sz="1000" dirty="0">
                          <a:solidFill>
                            <a:schemeClr val="tx1"/>
                          </a:solidFill>
                          <a:effectLst/>
                        </a:rPr>
                        <a:t>- Физическим лицам, получившим или перенесшим лучевую болезнь или ставшим инвалидами в результате испытаний, учений и иных работ, связанных с любыми видами ядерных установок, включая ядерное оружие и космическую технику.</a:t>
                      </a:r>
                      <a:br>
                        <a:rPr lang="ru-RU" sz="1000" dirty="0">
                          <a:solidFill>
                            <a:schemeClr val="tx1"/>
                          </a:solidFill>
                          <a:effectLst/>
                        </a:rPr>
                      </a:br>
                      <a:r>
                        <a:rPr lang="ru-RU" sz="1000" dirty="0">
                          <a:solidFill>
                            <a:schemeClr val="tx1"/>
                          </a:solidFill>
                          <a:effectLst/>
                        </a:rPr>
                        <a:t>- Несовершеннолетним узникам концлагерей, гетто и других мест принудительного содержания в период Великой Отечественной войны.</a:t>
                      </a:r>
                      <a:br>
                        <a:rPr lang="ru-RU" sz="1000" dirty="0">
                          <a:solidFill>
                            <a:schemeClr val="tx1"/>
                          </a:solidFill>
                          <a:effectLst/>
                        </a:rPr>
                      </a:br>
                      <a:r>
                        <a:rPr lang="ru-RU" sz="1000" dirty="0">
                          <a:solidFill>
                            <a:schemeClr val="tx1"/>
                          </a:solidFill>
                          <a:effectLst/>
                        </a:rPr>
                        <a:t>- Физическим лицам, являющимся членами семей военнослужащих и сотрудников органов внутренних дел, погибших при исполнении служебных обязанностей: родители (мать, отец); супруга (супруг), не вступившая (не вступивший) в повторный брак; несовершеннолетние дети.</a:t>
                      </a:r>
                      <a:br>
                        <a:rPr lang="ru-RU" sz="1000" dirty="0">
                          <a:solidFill>
                            <a:schemeClr val="tx1"/>
                          </a:solidFill>
                          <a:effectLst/>
                        </a:rPr>
                      </a:br>
                      <a:r>
                        <a:rPr lang="ru-RU" sz="1000" dirty="0">
                          <a:solidFill>
                            <a:schemeClr val="tx1"/>
                          </a:solidFill>
                          <a:effectLst/>
                        </a:rPr>
                        <a:t>- Лицам, удостоенным почетного звания «Почетный гражданин Рузского муниципального района», «Почетный гражданин поселения», «Почетный гражданин Рузского городского округа».</a:t>
                      </a:r>
                      <a:br>
                        <a:rPr lang="ru-RU" sz="1000" dirty="0">
                          <a:solidFill>
                            <a:schemeClr val="tx1"/>
                          </a:solidFill>
                          <a:effectLst/>
                        </a:rPr>
                      </a:br>
                      <a:r>
                        <a:rPr lang="ru-RU" sz="1000" dirty="0">
                          <a:solidFill>
                            <a:schemeClr val="tx1"/>
                          </a:solidFill>
                          <a:effectLst/>
                        </a:rPr>
                        <a:t>- Физические лицам, имеющим трех и более несовершеннолетних детей. </a:t>
                      </a:r>
                      <a:endParaRPr lang="ru-RU"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extLst>
                  <a:ext uri="{0D108BD9-81ED-4DB2-BD59-A6C34878D82A}">
                    <a16:rowId xmlns:a16="http://schemas.microsoft.com/office/drawing/2014/main" val="3352953740"/>
                  </a:ext>
                </a:extLst>
              </a:tr>
              <a:tr h="1866116">
                <a:tc>
                  <a:txBody>
                    <a:bodyPr/>
                    <a:lstStyle/>
                    <a:p>
                      <a:pPr>
                        <a:lnSpc>
                          <a:spcPct val="115000"/>
                        </a:lnSpc>
                        <a:spcAft>
                          <a:spcPts val="1000"/>
                        </a:spcAft>
                      </a:pPr>
                      <a:r>
                        <a:rPr lang="ru-RU" sz="1000" dirty="0">
                          <a:solidFill>
                            <a:schemeClr val="tx1"/>
                          </a:solidFill>
                          <a:effectLst/>
                        </a:rPr>
                        <a:t>100% в отношении муниципальных учреждений Рузского городского округа. </a:t>
                      </a:r>
                      <a:br>
                        <a:rPr lang="ru-RU" sz="1000" dirty="0">
                          <a:solidFill>
                            <a:schemeClr val="tx1"/>
                          </a:solidFill>
                          <a:effectLst/>
                        </a:rPr>
                      </a:br>
                      <a:r>
                        <a:rPr lang="ru-RU" sz="1000" dirty="0">
                          <a:solidFill>
                            <a:schemeClr val="tx1"/>
                          </a:solidFill>
                          <a:effectLst/>
                        </a:rPr>
                        <a:t>100% в отношении государственных учреждений Московской области, вид деятельности которых направлен на сопровождение процедуры оформления права муниципальной собственности и собственности Московской области на объекты недвижимости, включая земельные участки.</a:t>
                      </a:r>
                      <a:br>
                        <a:rPr lang="ru-RU" sz="1000" dirty="0">
                          <a:solidFill>
                            <a:schemeClr val="tx1"/>
                          </a:solidFill>
                          <a:effectLst/>
                        </a:rPr>
                      </a:br>
                      <a:r>
                        <a:rPr lang="ru-RU" sz="1000" dirty="0">
                          <a:solidFill>
                            <a:schemeClr val="tx1"/>
                          </a:solidFill>
                          <a:effectLst/>
                        </a:rPr>
                        <a:t>100% в отношении земельных участков в собственности государственных бюджетных учреждений здравоохранения Московской области.</a:t>
                      </a:r>
                      <a:br>
                        <a:rPr lang="ru-RU" sz="1000" dirty="0">
                          <a:solidFill>
                            <a:schemeClr val="tx1"/>
                          </a:solidFill>
                          <a:effectLst/>
                        </a:rPr>
                      </a:br>
                      <a:r>
                        <a:rPr lang="ru-RU" sz="1000" dirty="0">
                          <a:solidFill>
                            <a:schemeClr val="tx1"/>
                          </a:solidFill>
                          <a:effectLst/>
                        </a:rPr>
                        <a:t>90% в отношении:</a:t>
                      </a:r>
                      <a:br>
                        <a:rPr lang="ru-RU" sz="1000" dirty="0">
                          <a:solidFill>
                            <a:schemeClr val="tx1"/>
                          </a:solidFill>
                          <a:effectLst/>
                        </a:rPr>
                      </a:br>
                      <a:r>
                        <a:rPr lang="ru-RU" sz="1000" dirty="0">
                          <a:solidFill>
                            <a:schemeClr val="tx1"/>
                          </a:solidFill>
                          <a:effectLst/>
                        </a:rPr>
                        <a:t>- земельных участков находящихся в собственности лечебно-профилактических организаций, учредителями которых являются некоммерческие организации профессиональных союзов и их объединений.</a:t>
                      </a:r>
                      <a:br>
                        <a:rPr lang="ru-RU" sz="1000" dirty="0">
                          <a:solidFill>
                            <a:schemeClr val="tx1"/>
                          </a:solidFill>
                          <a:effectLst/>
                        </a:rPr>
                      </a:br>
                      <a:r>
                        <a:rPr lang="ru-RU" sz="1000" dirty="0">
                          <a:solidFill>
                            <a:schemeClr val="tx1"/>
                          </a:solidFill>
                          <a:effectLst/>
                        </a:rPr>
                        <a:t>- земельных участков предназначенных для эксплуатации объектов спорта и спортивных сооружений, находящихся в собственности общественных организаций.</a:t>
                      </a:r>
                      <a:br>
                        <a:rPr lang="ru-RU" sz="1000" dirty="0">
                          <a:solidFill>
                            <a:schemeClr val="tx1"/>
                          </a:solidFill>
                          <a:effectLst/>
                        </a:rPr>
                      </a:br>
                      <a:r>
                        <a:rPr lang="ru-RU" sz="1000" dirty="0">
                          <a:solidFill>
                            <a:schemeClr val="tx1"/>
                          </a:solidFill>
                          <a:effectLst/>
                        </a:rPr>
                        <a:t>40% в отношении:</a:t>
                      </a:r>
                      <a:br>
                        <a:rPr lang="ru-RU" sz="1000" dirty="0">
                          <a:solidFill>
                            <a:schemeClr val="tx1"/>
                          </a:solidFill>
                          <a:effectLst/>
                        </a:rPr>
                      </a:br>
                      <a:r>
                        <a:rPr lang="ru-RU" sz="1000" dirty="0">
                          <a:solidFill>
                            <a:schemeClr val="tx1"/>
                          </a:solidFill>
                          <a:effectLst/>
                        </a:rPr>
                        <a:t>- федеральных государственных автономных образовательных учреждений высшего образования;</a:t>
                      </a:r>
                      <a:br>
                        <a:rPr lang="ru-RU" sz="1000" dirty="0">
                          <a:solidFill>
                            <a:schemeClr val="tx1"/>
                          </a:solidFill>
                          <a:effectLst/>
                        </a:rPr>
                      </a:br>
                      <a:r>
                        <a:rPr lang="ru-RU" sz="1000" dirty="0">
                          <a:solidFill>
                            <a:schemeClr val="tx1"/>
                          </a:solidFill>
                          <a:effectLst/>
                        </a:rPr>
                        <a:t>- федеральных государственных бюджетных образовательных учреждений высшего образования. </a:t>
                      </a:r>
                      <a:endParaRPr lang="ru-RU"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extLst>
                  <a:ext uri="{0D108BD9-81ED-4DB2-BD59-A6C34878D82A}">
                    <a16:rowId xmlns:a16="http://schemas.microsoft.com/office/drawing/2014/main" val="3536654814"/>
                  </a:ext>
                </a:extLst>
              </a:tr>
            </a:tbl>
          </a:graphicData>
        </a:graphic>
      </p:graphicFrame>
    </p:spTree>
    <p:extLst>
      <p:ext uri="{BB962C8B-B14F-4D97-AF65-F5344CB8AC3E}">
        <p14:creationId xmlns:p14="http://schemas.microsoft.com/office/powerpoint/2010/main" val="444395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8F14A7-E680-AB7F-88E6-6E8497343E74}"/>
              </a:ext>
            </a:extLst>
          </p:cNvPr>
          <p:cNvSpPr>
            <a:spLocks noGrp="1"/>
          </p:cNvSpPr>
          <p:nvPr>
            <p:ph type="title"/>
          </p:nvPr>
        </p:nvSpPr>
        <p:spPr>
          <a:xfrm>
            <a:off x="838200" y="365125"/>
            <a:ext cx="10515600" cy="566053"/>
          </a:xfrm>
        </p:spPr>
        <p:txBody>
          <a:bodyPr>
            <a:normAutofit fontScale="90000"/>
          </a:bodyPr>
          <a:lstStyle/>
          <a:p>
            <a:pPr algn="ctr"/>
            <a:r>
              <a:rPr lang="ru-RU" sz="2200" dirty="0"/>
              <a:t>Информация о налоговых ставках и льготах по местным налогам, действующим на территории Рузского городского округа</a:t>
            </a:r>
          </a:p>
        </p:txBody>
      </p:sp>
      <p:graphicFrame>
        <p:nvGraphicFramePr>
          <p:cNvPr id="3" name="Таблица 2">
            <a:extLst>
              <a:ext uri="{FF2B5EF4-FFF2-40B4-BE49-F238E27FC236}">
                <a16:creationId xmlns:a16="http://schemas.microsoft.com/office/drawing/2014/main" id="{9805186C-5AFF-A4E4-B373-8BB39E90A269}"/>
              </a:ext>
            </a:extLst>
          </p:cNvPr>
          <p:cNvGraphicFramePr>
            <a:graphicFrameLocks noGrp="1"/>
          </p:cNvGraphicFramePr>
          <p:nvPr>
            <p:extLst>
              <p:ext uri="{D42A27DB-BD31-4B8C-83A1-F6EECF244321}">
                <p14:modId xmlns:p14="http://schemas.microsoft.com/office/powerpoint/2010/main" val="3537919383"/>
              </p:ext>
            </p:extLst>
          </p:nvPr>
        </p:nvGraphicFramePr>
        <p:xfrm>
          <a:off x="419450" y="1106905"/>
          <a:ext cx="11417416" cy="5685713"/>
        </p:xfrm>
        <a:graphic>
          <a:graphicData uri="http://schemas.openxmlformats.org/drawingml/2006/table">
            <a:tbl>
              <a:tblPr firstRow="1" firstCol="1" bandRow="1">
                <a:tableStyleId>{5C22544A-7EE6-4342-B048-85BDC9FD1C3A}</a:tableStyleId>
              </a:tblPr>
              <a:tblGrid>
                <a:gridCol w="9991608">
                  <a:extLst>
                    <a:ext uri="{9D8B030D-6E8A-4147-A177-3AD203B41FA5}">
                      <a16:colId xmlns:a16="http://schemas.microsoft.com/office/drawing/2014/main" val="2283200946"/>
                    </a:ext>
                  </a:extLst>
                </a:gridCol>
                <a:gridCol w="1425808">
                  <a:extLst>
                    <a:ext uri="{9D8B030D-6E8A-4147-A177-3AD203B41FA5}">
                      <a16:colId xmlns:a16="http://schemas.microsoft.com/office/drawing/2014/main" val="1292692378"/>
                    </a:ext>
                  </a:extLst>
                </a:gridCol>
              </a:tblGrid>
              <a:tr h="967996">
                <a:tc gridSpan="2">
                  <a:txBody>
                    <a:bodyPr/>
                    <a:lstStyle/>
                    <a:p>
                      <a:pPr algn="ctr">
                        <a:lnSpc>
                          <a:spcPct val="115000"/>
                        </a:lnSpc>
                        <a:spcAft>
                          <a:spcPts val="1000"/>
                        </a:spcAft>
                      </a:pPr>
                      <a:r>
                        <a:rPr lang="ru-RU" sz="1100" kern="1200" dirty="0">
                          <a:solidFill>
                            <a:schemeClr val="tx1"/>
                          </a:solidFill>
                          <a:effectLst/>
                        </a:rPr>
                        <a:t>Налоговые ставки на объекты недвижимости (%)</a:t>
                      </a:r>
                      <a:endParaRPr lang="ru-RU" sz="1100" dirty="0">
                        <a:solidFill>
                          <a:schemeClr val="tx1"/>
                        </a:solidFill>
                        <a:effectLst/>
                      </a:endParaRPr>
                    </a:p>
                    <a:p>
                      <a:pPr algn="ctr">
                        <a:lnSpc>
                          <a:spcPct val="115000"/>
                        </a:lnSpc>
                        <a:spcAft>
                          <a:spcPts val="1000"/>
                        </a:spcAft>
                      </a:pPr>
                      <a:r>
                        <a:rPr lang="ru-RU" sz="1100" kern="1200" dirty="0">
                          <a:solidFill>
                            <a:schemeClr val="tx1"/>
                          </a:solidFill>
                          <a:effectLst/>
                        </a:rPr>
                        <a:t>Решение Совета депутатов Рузского городского округа МО от 25.10.2017 N 142/13 (ред. от 06.11.2019)</a:t>
                      </a:r>
                      <a:br>
                        <a:rPr lang="ru-RU" sz="1100" kern="1200" dirty="0">
                          <a:solidFill>
                            <a:schemeClr val="tx1"/>
                          </a:solidFill>
                          <a:effectLst/>
                        </a:rPr>
                      </a:br>
                      <a:r>
                        <a:rPr lang="ru-RU" sz="1100" kern="1200" dirty="0">
                          <a:solidFill>
                            <a:schemeClr val="tx1"/>
                          </a:solidFill>
                          <a:effectLst/>
                        </a:rPr>
                        <a:t>"Об установлении налога на имущество физических лиц на территории Рузского городского округа Московской области"</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hMerge="1">
                  <a:txBody>
                    <a:bodyPr/>
                    <a:lstStyle/>
                    <a:p>
                      <a:endParaRPr lang="ru-RU"/>
                    </a:p>
                  </a:txBody>
                  <a:tcPr/>
                </a:tc>
                <a:extLst>
                  <a:ext uri="{0D108BD9-81ED-4DB2-BD59-A6C34878D82A}">
                    <a16:rowId xmlns:a16="http://schemas.microsoft.com/office/drawing/2014/main" val="1869558238"/>
                  </a:ext>
                </a:extLst>
              </a:tr>
              <a:tr h="248553">
                <a:tc>
                  <a:txBody>
                    <a:bodyPr/>
                    <a:lstStyle/>
                    <a:p>
                      <a:pPr algn="l">
                        <a:lnSpc>
                          <a:spcPct val="115000"/>
                        </a:lnSpc>
                        <a:spcAft>
                          <a:spcPts val="1000"/>
                        </a:spcAft>
                      </a:pPr>
                      <a:r>
                        <a:rPr lang="ru-RU" sz="1100" kern="1200" dirty="0">
                          <a:solidFill>
                            <a:schemeClr val="tx1"/>
                          </a:solidFill>
                          <a:effectLst/>
                        </a:rPr>
                        <a:t>Части жилых домов, квартиры, части квартир, комнаты</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0,1</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3186772330"/>
                  </a:ext>
                </a:extLst>
              </a:tr>
              <a:tr h="248553">
                <a:tc>
                  <a:txBody>
                    <a:bodyPr/>
                    <a:lstStyle/>
                    <a:p>
                      <a:pPr algn="l">
                        <a:lnSpc>
                          <a:spcPct val="115000"/>
                        </a:lnSpc>
                        <a:spcAft>
                          <a:spcPts val="1000"/>
                        </a:spcAft>
                      </a:pPr>
                      <a:r>
                        <a:rPr lang="ru-RU" sz="1100" kern="1200" dirty="0">
                          <a:solidFill>
                            <a:schemeClr val="tx1"/>
                          </a:solidFill>
                          <a:effectLst/>
                        </a:rPr>
                        <a:t>Жилые дома</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0,2</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2889233895"/>
                  </a:ext>
                </a:extLst>
              </a:tr>
              <a:tr h="248553">
                <a:tc>
                  <a:txBody>
                    <a:bodyPr/>
                    <a:lstStyle/>
                    <a:p>
                      <a:pPr algn="l">
                        <a:lnSpc>
                          <a:spcPct val="115000"/>
                        </a:lnSpc>
                        <a:spcAft>
                          <a:spcPts val="1000"/>
                        </a:spcAft>
                      </a:pPr>
                      <a:r>
                        <a:rPr lang="ru-RU" sz="1100" kern="1200" dirty="0">
                          <a:solidFill>
                            <a:schemeClr val="tx1"/>
                          </a:solidFill>
                          <a:effectLst/>
                        </a:rPr>
                        <a:t>Объекты незавершенного строительства в случае, если проектируемым назначением таких объектов является жилой дом</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0,3</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123055682"/>
                  </a:ext>
                </a:extLst>
              </a:tr>
              <a:tr h="248553">
                <a:tc>
                  <a:txBody>
                    <a:bodyPr/>
                    <a:lstStyle/>
                    <a:p>
                      <a:pPr algn="l">
                        <a:lnSpc>
                          <a:spcPct val="115000"/>
                        </a:lnSpc>
                        <a:spcAft>
                          <a:spcPts val="1000"/>
                        </a:spcAft>
                      </a:pPr>
                      <a:r>
                        <a:rPr lang="ru-RU" sz="1100" kern="1200" dirty="0">
                          <a:solidFill>
                            <a:schemeClr val="tx1"/>
                          </a:solidFill>
                          <a:effectLst/>
                        </a:rPr>
                        <a:t>Единые недвижимые комплексы, в состав которых входит хотя бы один жилой дом</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a:solidFill>
                            <a:schemeClr val="tx1"/>
                          </a:solidFill>
                          <a:effectLst/>
                        </a:rPr>
                        <a:t>0,3</a:t>
                      </a:r>
                      <a:endParaRPr lang="ru-R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842787249"/>
                  </a:ext>
                </a:extLst>
              </a:tr>
              <a:tr h="248553">
                <a:tc>
                  <a:txBody>
                    <a:bodyPr/>
                    <a:lstStyle/>
                    <a:p>
                      <a:pPr algn="l">
                        <a:lnSpc>
                          <a:spcPct val="115000"/>
                        </a:lnSpc>
                        <a:spcAft>
                          <a:spcPts val="1000"/>
                        </a:spcAft>
                      </a:pPr>
                      <a:r>
                        <a:rPr lang="ru-RU" sz="1100" kern="1200" dirty="0">
                          <a:solidFill>
                            <a:schemeClr val="tx1"/>
                          </a:solidFill>
                          <a:effectLst/>
                        </a:rPr>
                        <a:t>Гаражи, машино-места</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0,3</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2953645608"/>
                  </a:ext>
                </a:extLst>
              </a:tr>
              <a:tr h="512603">
                <a:tc>
                  <a:txBody>
                    <a:bodyPr/>
                    <a:lstStyle/>
                    <a:p>
                      <a:pPr algn="l">
                        <a:lnSpc>
                          <a:spcPct val="115000"/>
                        </a:lnSpc>
                        <a:spcAft>
                          <a:spcPts val="1000"/>
                        </a:spcAft>
                      </a:pPr>
                      <a:r>
                        <a:rPr lang="ru-RU" sz="1100" kern="1200" dirty="0">
                          <a:solidFill>
                            <a:schemeClr val="tx1"/>
                          </a:solidFill>
                          <a:effectLst/>
                        </a:rPr>
                        <a:t>Хозяйственные строения или сооружения, площадь каждого из которых не превышает 50 квадратных метров, расположенные на земельных участках для ведения личного подсобного хозяйства, огородничества, садоводства или индивидуального жилищного строительства</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0,3</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3893801062"/>
                  </a:ext>
                </a:extLst>
              </a:tr>
              <a:tr h="776655">
                <a:tc>
                  <a:txBody>
                    <a:bodyPr/>
                    <a:lstStyle/>
                    <a:p>
                      <a:pPr algn="l">
                        <a:lnSpc>
                          <a:spcPct val="115000"/>
                        </a:lnSpc>
                        <a:spcAft>
                          <a:spcPts val="1000"/>
                        </a:spcAft>
                      </a:pPr>
                      <a:r>
                        <a:rPr lang="ru-RU" sz="1100" kern="1200" dirty="0">
                          <a:solidFill>
                            <a:schemeClr val="tx1"/>
                          </a:solidFill>
                          <a:effectLst/>
                        </a:rPr>
                        <a:t>Объектов налогообложения, включенных в перечень, определяемый в соответствии с пунктом 7 статьи 378.2 Налогового кодекса Российской Федерации, а также объектов налогообложения, предусмотренных абзацем вторым пункта 10 статьи 378.2 Налогового кодекса Российской Федерации</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2,0</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193432169"/>
                  </a:ext>
                </a:extLst>
              </a:tr>
              <a:tr h="248553">
                <a:tc>
                  <a:txBody>
                    <a:bodyPr/>
                    <a:lstStyle/>
                    <a:p>
                      <a:pPr algn="l">
                        <a:lnSpc>
                          <a:spcPct val="115000"/>
                        </a:lnSpc>
                        <a:spcAft>
                          <a:spcPts val="1000"/>
                        </a:spcAft>
                      </a:pPr>
                      <a:r>
                        <a:rPr lang="ru-RU" sz="1100" kern="1200" dirty="0">
                          <a:solidFill>
                            <a:schemeClr val="tx1"/>
                          </a:solidFill>
                          <a:effectLst/>
                        </a:rPr>
                        <a:t>Объектов налогообложения, кадастровая стоимость каждого из которых превышает 300 млн. рублей</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2,0</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965458983"/>
                  </a:ext>
                </a:extLst>
              </a:tr>
              <a:tr h="248553">
                <a:tc>
                  <a:txBody>
                    <a:bodyPr/>
                    <a:lstStyle/>
                    <a:p>
                      <a:pPr algn="l">
                        <a:lnSpc>
                          <a:spcPct val="115000"/>
                        </a:lnSpc>
                        <a:spcAft>
                          <a:spcPts val="1000"/>
                        </a:spcAft>
                      </a:pPr>
                      <a:r>
                        <a:rPr lang="ru-RU" sz="1100" kern="1200" dirty="0">
                          <a:solidFill>
                            <a:schemeClr val="tx1"/>
                          </a:solidFill>
                          <a:effectLst/>
                        </a:rPr>
                        <a:t>Прочих объектов налогообложения</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a:txBody>
                    <a:bodyPr/>
                    <a:lstStyle/>
                    <a:p>
                      <a:pPr algn="ctr">
                        <a:lnSpc>
                          <a:spcPct val="115000"/>
                        </a:lnSpc>
                        <a:spcAft>
                          <a:spcPts val="1000"/>
                        </a:spcAft>
                      </a:pPr>
                      <a:r>
                        <a:rPr lang="ru-RU" sz="1000" kern="1200" dirty="0">
                          <a:solidFill>
                            <a:schemeClr val="tx1"/>
                          </a:solidFill>
                          <a:effectLst/>
                        </a:rPr>
                        <a:t>0,5</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40000"/>
                        <a:lumOff val="60000"/>
                      </a:schemeClr>
                    </a:solidFill>
                  </a:tcPr>
                </a:tc>
                <a:extLst>
                  <a:ext uri="{0D108BD9-81ED-4DB2-BD59-A6C34878D82A}">
                    <a16:rowId xmlns:a16="http://schemas.microsoft.com/office/drawing/2014/main" val="1355556256"/>
                  </a:ext>
                </a:extLst>
              </a:tr>
              <a:tr h="615163">
                <a:tc gridSpan="2">
                  <a:txBody>
                    <a:bodyPr/>
                    <a:lstStyle/>
                    <a:p>
                      <a:pPr algn="ctr" fontAlgn="ctr">
                        <a:lnSpc>
                          <a:spcPct val="115000"/>
                        </a:lnSpc>
                        <a:spcAft>
                          <a:spcPts val="1000"/>
                        </a:spcAft>
                      </a:pPr>
                      <a:r>
                        <a:rPr lang="ru-RU" sz="1100" kern="1200" dirty="0">
                          <a:solidFill>
                            <a:schemeClr val="tx1"/>
                          </a:solidFill>
                          <a:effectLst/>
                        </a:rPr>
                        <a:t>Налоговые льготы, установленные в муниципальных образованиях дополнительно </a:t>
                      </a:r>
                      <a:br>
                        <a:rPr lang="ru-RU" sz="1100" kern="1200" dirty="0">
                          <a:solidFill>
                            <a:schemeClr val="tx1"/>
                          </a:solidFill>
                          <a:effectLst/>
                        </a:rPr>
                      </a:br>
                      <a:r>
                        <a:rPr lang="ru-RU" sz="1100" kern="1200" dirty="0">
                          <a:solidFill>
                            <a:schemeClr val="tx1"/>
                          </a:solidFill>
                          <a:effectLst/>
                        </a:rPr>
                        <a:t>к льготам, предусмотренным Налоговым кодексом Российской Федерации </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hMerge="1">
                  <a:txBody>
                    <a:bodyPr/>
                    <a:lstStyle/>
                    <a:p>
                      <a:endParaRPr lang="ru-RU"/>
                    </a:p>
                  </a:txBody>
                  <a:tcPr/>
                </a:tc>
                <a:extLst>
                  <a:ext uri="{0D108BD9-81ED-4DB2-BD59-A6C34878D82A}">
                    <a16:rowId xmlns:a16="http://schemas.microsoft.com/office/drawing/2014/main" val="2512019231"/>
                  </a:ext>
                </a:extLst>
              </a:tr>
              <a:tr h="248744">
                <a:tc gridSpan="2">
                  <a:txBody>
                    <a:bodyPr/>
                    <a:lstStyle/>
                    <a:p>
                      <a:pPr fontAlgn="t">
                        <a:lnSpc>
                          <a:spcPts val="1285"/>
                        </a:lnSpc>
                        <a:spcAft>
                          <a:spcPts val="1000"/>
                        </a:spcAft>
                      </a:pPr>
                      <a:r>
                        <a:rPr lang="ru-RU" sz="1100" kern="1200" dirty="0">
                          <a:solidFill>
                            <a:schemeClr val="tx1"/>
                          </a:solidFill>
                          <a:effectLst/>
                        </a:rPr>
                        <a:t>100% в отношении имущества, отнесённого к ветхому и аварийному жилищному фонду </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hMerge="1">
                  <a:txBody>
                    <a:bodyPr/>
                    <a:lstStyle/>
                    <a:p>
                      <a:endParaRPr lang="ru-RU"/>
                    </a:p>
                  </a:txBody>
                  <a:tcPr/>
                </a:tc>
                <a:extLst>
                  <a:ext uri="{0D108BD9-81ED-4DB2-BD59-A6C34878D82A}">
                    <a16:rowId xmlns:a16="http://schemas.microsoft.com/office/drawing/2014/main" val="856591661"/>
                  </a:ext>
                </a:extLst>
              </a:tr>
              <a:tr h="824681">
                <a:tc gridSpan="2">
                  <a:txBody>
                    <a:bodyPr/>
                    <a:lstStyle/>
                    <a:p>
                      <a:pPr fontAlgn="t">
                        <a:lnSpc>
                          <a:spcPct val="115000"/>
                        </a:lnSpc>
                        <a:spcAft>
                          <a:spcPts val="1000"/>
                        </a:spcAft>
                      </a:pPr>
                      <a:r>
                        <a:rPr lang="ru-RU" sz="1100" kern="1200" dirty="0">
                          <a:solidFill>
                            <a:schemeClr val="tx1"/>
                          </a:solidFill>
                          <a:effectLst/>
                        </a:rPr>
                        <a:t>100% в отношении одного объекта налогообложения жилого назначения по выбору налогоплательщика: жилой дом, часть жилого дома, квартира, часть квартиры, комната - одному из родителей в многодетной малоимущей семье, имеющей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a:t>
                      </a:r>
                      <a:endParaRPr lang="ru-R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accent5">
                        <a:lumMod val="20000"/>
                        <a:lumOff val="80000"/>
                      </a:schemeClr>
                    </a:solidFill>
                  </a:tcPr>
                </a:tc>
                <a:tc hMerge="1">
                  <a:txBody>
                    <a:bodyPr/>
                    <a:lstStyle/>
                    <a:p>
                      <a:endParaRPr lang="ru-RU"/>
                    </a:p>
                  </a:txBody>
                  <a:tcPr/>
                </a:tc>
                <a:extLst>
                  <a:ext uri="{0D108BD9-81ED-4DB2-BD59-A6C34878D82A}">
                    <a16:rowId xmlns:a16="http://schemas.microsoft.com/office/drawing/2014/main" val="2126408133"/>
                  </a:ext>
                </a:extLst>
              </a:tr>
            </a:tbl>
          </a:graphicData>
        </a:graphic>
      </p:graphicFrame>
    </p:spTree>
    <p:extLst>
      <p:ext uri="{BB962C8B-B14F-4D97-AF65-F5344CB8AC3E}">
        <p14:creationId xmlns:p14="http://schemas.microsoft.com/office/powerpoint/2010/main" val="3305132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62A0A4-4BDA-2D23-74BE-634223C7AABF}"/>
              </a:ext>
            </a:extLst>
          </p:cNvPr>
          <p:cNvSpPr>
            <a:spLocks noGrp="1"/>
          </p:cNvSpPr>
          <p:nvPr>
            <p:ph type="title"/>
          </p:nvPr>
        </p:nvSpPr>
        <p:spPr>
          <a:xfrm>
            <a:off x="838200" y="142614"/>
            <a:ext cx="10515600" cy="394282"/>
          </a:xfrm>
        </p:spPr>
        <p:txBody>
          <a:bodyPr>
            <a:normAutofit fontScale="90000"/>
          </a:bodyPr>
          <a:lstStyle/>
          <a:p>
            <a:pPr algn="ctr"/>
            <a:r>
              <a:rPr lang="ru-RU" sz="1800" dirty="0"/>
              <a:t>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a:t>
            </a:r>
          </a:p>
        </p:txBody>
      </p:sp>
      <p:graphicFrame>
        <p:nvGraphicFramePr>
          <p:cNvPr id="5" name="Таблица 4">
            <a:extLst>
              <a:ext uri="{FF2B5EF4-FFF2-40B4-BE49-F238E27FC236}">
                <a16:creationId xmlns:a16="http://schemas.microsoft.com/office/drawing/2014/main" id="{4FB08D93-0103-BD02-7719-1C4772421EFE}"/>
              </a:ext>
            </a:extLst>
          </p:cNvPr>
          <p:cNvGraphicFramePr>
            <a:graphicFrameLocks noGrp="1"/>
          </p:cNvGraphicFramePr>
          <p:nvPr>
            <p:extLst>
              <p:ext uri="{D42A27DB-BD31-4B8C-83A1-F6EECF244321}">
                <p14:modId xmlns:p14="http://schemas.microsoft.com/office/powerpoint/2010/main" val="1342909555"/>
              </p:ext>
            </p:extLst>
          </p:nvPr>
        </p:nvGraphicFramePr>
        <p:xfrm>
          <a:off x="276837" y="536897"/>
          <a:ext cx="11643918" cy="6196973"/>
        </p:xfrm>
        <a:graphic>
          <a:graphicData uri="http://schemas.openxmlformats.org/drawingml/2006/table">
            <a:tbl>
              <a:tblPr/>
              <a:tblGrid>
                <a:gridCol w="390846">
                  <a:extLst>
                    <a:ext uri="{9D8B030D-6E8A-4147-A177-3AD203B41FA5}">
                      <a16:colId xmlns:a16="http://schemas.microsoft.com/office/drawing/2014/main" val="1827573014"/>
                    </a:ext>
                  </a:extLst>
                </a:gridCol>
                <a:gridCol w="6611788">
                  <a:extLst>
                    <a:ext uri="{9D8B030D-6E8A-4147-A177-3AD203B41FA5}">
                      <a16:colId xmlns:a16="http://schemas.microsoft.com/office/drawing/2014/main" val="3921187002"/>
                    </a:ext>
                  </a:extLst>
                </a:gridCol>
                <a:gridCol w="2719628">
                  <a:extLst>
                    <a:ext uri="{9D8B030D-6E8A-4147-A177-3AD203B41FA5}">
                      <a16:colId xmlns:a16="http://schemas.microsoft.com/office/drawing/2014/main" val="1840030143"/>
                    </a:ext>
                  </a:extLst>
                </a:gridCol>
                <a:gridCol w="960828">
                  <a:extLst>
                    <a:ext uri="{9D8B030D-6E8A-4147-A177-3AD203B41FA5}">
                      <a16:colId xmlns:a16="http://schemas.microsoft.com/office/drawing/2014/main" val="2986965768"/>
                    </a:ext>
                  </a:extLst>
                </a:gridCol>
                <a:gridCol w="960828">
                  <a:extLst>
                    <a:ext uri="{9D8B030D-6E8A-4147-A177-3AD203B41FA5}">
                      <a16:colId xmlns:a16="http://schemas.microsoft.com/office/drawing/2014/main" val="3925676461"/>
                    </a:ext>
                  </a:extLst>
                </a:gridCol>
              </a:tblGrid>
              <a:tr h="441689">
                <a:tc>
                  <a:txBody>
                    <a:bodyPr/>
                    <a:lstStyle/>
                    <a:p>
                      <a:pPr algn="ctr" fontAlgn="ctr"/>
                      <a:r>
                        <a:rPr lang="ru-RU" sz="900" b="0" i="0" u="none" strike="noStrike">
                          <a:solidFill>
                            <a:srgbClr val="000000"/>
                          </a:solidFill>
                          <a:effectLst/>
                          <a:latin typeface="Times New Roman" panose="02020603050405020304" pitchFamily="18" charset="0"/>
                        </a:rPr>
                        <a:t>№ п/п</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Наименование налоговой льготы</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Правовое основание</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Количество льготников, ед.</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Объем налоговых расходов за 2023 год</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5738502"/>
                  </a:ext>
                </a:extLst>
              </a:tr>
              <a:tr h="733927">
                <a:tc>
                  <a:txBody>
                    <a:bodyPr/>
                    <a:lstStyle/>
                    <a:p>
                      <a:pPr algn="ctr" fontAlgn="ctr"/>
                      <a:r>
                        <a:rPr lang="ru-RU" sz="900" b="1" i="0" u="none" strike="noStrike">
                          <a:solidFill>
                            <a:srgbClr val="000000"/>
                          </a:solidFill>
                          <a:effectLst/>
                          <a:latin typeface="Times New Roman" panose="02020603050405020304" pitchFamily="18" charset="0"/>
                        </a:rPr>
                        <a:t>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dirty="0">
                          <a:solidFill>
                            <a:srgbClr val="000000"/>
                          </a:solidFill>
                          <a:effectLst/>
                          <a:latin typeface="Times New Roman" panose="02020603050405020304" pitchFamily="18" charset="0"/>
                        </a:rPr>
                        <a:t>Земельный налог</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решение Совета депутатов Рузского городского округа Московской области от 25.10.2017 г. № 143/13 «Об установлении земельного налога на территории Рузского городского округа Московской области» (в ред. от ред. от 25.10.2023 N 120/19)</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dirty="0">
                          <a:solidFill>
                            <a:srgbClr val="000000"/>
                          </a:solidFill>
                          <a:effectLst/>
                          <a:latin typeface="Times New Roman" panose="02020603050405020304" pitchFamily="18" charset="0"/>
                        </a:rPr>
                        <a:t>2 329</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dirty="0">
                          <a:solidFill>
                            <a:srgbClr val="000000"/>
                          </a:solidFill>
                          <a:effectLst/>
                          <a:latin typeface="Times New Roman" panose="02020603050405020304" pitchFamily="18" charset="0"/>
                        </a:rPr>
                        <a:t>67,504</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9760718"/>
                  </a:ext>
                </a:extLst>
              </a:tr>
              <a:tr h="441689">
                <a:tc>
                  <a:txBody>
                    <a:bodyPr/>
                    <a:lstStyle/>
                    <a:p>
                      <a:pPr algn="ctr" fontAlgn="ctr"/>
                      <a:r>
                        <a:rPr lang="ru-RU" sz="900" b="1" i="0" u="none" strike="noStrike">
                          <a:solidFill>
                            <a:srgbClr val="000000"/>
                          </a:solidFill>
                          <a:effectLst/>
                          <a:latin typeface="Times New Roman" panose="02020603050405020304" pitchFamily="18" charset="0"/>
                        </a:rPr>
                        <a:t>1.1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уменьшение исчисленной суммы земельного налога на 100% в отношении одного земельного участка на территории Рузского городского округа по выбору налогоплательщика, предоставленного (приобретенного) для индивидуального жилищного строительства, личного подсобного и дачного хозяйства (строительства), садоводства и огородничества:</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a:solidFill>
                            <a:srgbClr val="000000"/>
                          </a:solidFill>
                          <a:effectLst/>
                          <a:latin typeface="Times New Roman" panose="02020603050405020304" pitchFamily="18" charset="0"/>
                        </a:rPr>
                        <a:t>2 291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dirty="0">
                          <a:solidFill>
                            <a:srgbClr val="000000"/>
                          </a:solidFill>
                          <a:effectLst/>
                          <a:latin typeface="Times New Roman" panose="02020603050405020304" pitchFamily="18" charset="0"/>
                        </a:rPr>
                        <a:t>3,038</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06180202"/>
                  </a:ext>
                </a:extLst>
              </a:tr>
              <a:tr h="295570">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dirty="0">
                          <a:solidFill>
                            <a:srgbClr val="000000"/>
                          </a:solidFill>
                          <a:effectLst/>
                          <a:latin typeface="Times New Roman" panose="02020603050405020304" pitchFamily="18" charset="0"/>
                        </a:rPr>
                        <a:t>малоимущие семьи и малоимущие одиноко проживающие граждане, среднедушевой доход которых ниже величины прожиточного минимума, установленного в Московской области на душу населения</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0,000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96153010"/>
                  </a:ext>
                </a:extLst>
              </a:tr>
              <a:tr h="295570">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пенсионеры, доход которых ниже двукратной величины прожиточного минимума, установленного в Московской области для пенсионеров</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7.2.</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4</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0,015</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67938158"/>
                  </a:ext>
                </a:extLst>
              </a:tr>
              <a:tr h="149451">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Герои Советского Союза, Герои Российской Федерации, полные кавалеры ордена Славы</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7.3.</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0,000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6885545"/>
                  </a:ext>
                </a:extLst>
              </a:tr>
              <a:tr h="149451">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инвалиды I и II групп инвалидности</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7.4.</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1 256</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1,558</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4019019"/>
                  </a:ext>
                </a:extLst>
              </a:tr>
              <a:tr h="149451">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инвалиды с детства, дети-инвалиды</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7.5.</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57</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0,050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4104945"/>
                  </a:ext>
                </a:extLst>
              </a:tr>
              <a:tr h="149451">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ветераны и инвалиды Великой Отечественной войны, а также ветераны и инвалиды боевых действий</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7.6</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376</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0,429</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00569333"/>
                  </a:ext>
                </a:extLst>
              </a:tr>
              <a:tr h="1026164">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dirty="0">
                          <a:solidFill>
                            <a:srgbClr val="000000"/>
                          </a:solidFill>
                          <a:effectLst/>
                          <a:latin typeface="Times New Roman" panose="02020603050405020304" pitchFamily="18" charset="0"/>
                        </a:rPr>
                        <a:t>физические лица, имеющие право на получение социальной поддержки в соответствии с Законом Российской Федерации "О социальной защите граждан, подвергшихся воздействию радиации вследствие катастрофы на Чернобыльской АЭС" (в редакции Закона Российской Федерации от 18 июня 1992 года N 3061-1), в соответствии с Федеральным законом от 26 ноября 1998 года N 175-ФЗ "О социальной защите граждан Российской Федерации, подвергшихся воздействию радиации вследствие аварии в 1957 году на производственном объединении "Маяк" и сбросов радиоактивных отходов в реку Теча" и в соответствии с Федеральным законом от 10 января 2002 года N 2-ФЗ "О социальных гарантиях гражданам, подвергшимся радиационному воздействию вследствие ядерных испытаний на Семипалатинском полигоне"</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dirty="0">
                          <a:solidFill>
                            <a:srgbClr val="000000"/>
                          </a:solidFill>
                          <a:effectLst/>
                          <a:latin typeface="Times New Roman" panose="02020603050405020304" pitchFamily="18" charset="0"/>
                        </a:rPr>
                        <a:t>пункт 7.7.</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138</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0,225</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97921663"/>
                  </a:ext>
                </a:extLst>
              </a:tr>
              <a:tr h="295570">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физические лица, принимавшие в составе подразделений особого риска непосредственное участие в испытаниях ядерного и термоядерного оружия, ликвидации аварий ядерных установок на средствах вооружения и военных объектах</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7.8.</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10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0,014</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03157905"/>
                  </a:ext>
                </a:extLst>
              </a:tr>
              <a:tr h="295570">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dirty="0">
                          <a:solidFill>
                            <a:srgbClr val="000000"/>
                          </a:solidFill>
                          <a:effectLst/>
                          <a:latin typeface="Times New Roman" panose="02020603050405020304" pitchFamily="18" charset="0"/>
                        </a:rPr>
                        <a:t>физические лица, получившие или перенесшие лучевую болезнь или ставшие инвалидами в результате испытаний, учений и иных работ, связанных с любыми видами ядерных установок, включая ядерное оружие и космическую технику</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7.9.</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5</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0,011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04640543"/>
                  </a:ext>
                </a:extLst>
              </a:tr>
              <a:tr h="295570">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несовершеннолетние узники концлагерей, гетто и других мест принудительного содержания в период Великой Отечественной войны</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7.10.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151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0,268</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96212951"/>
                  </a:ext>
                </a:extLst>
              </a:tr>
              <a:tr h="441689">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физические лица, являющиеся членами семей военнослужащих и сотрудников органов внутренних дел, погибших при исполнении служебных обязанностей: родители (мать, отец); супруга (супруг), не вступившая (не вступивший) в повторный брак; несовершеннолетние дети</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7.11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12</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0,031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82511496"/>
                  </a:ext>
                </a:extLst>
              </a:tr>
              <a:tr h="295570">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лица, удостоенные почетного звания «Почетный гражданин Рузского муниципального района», «Почетный гражданин поселения», «Почетный гражданин Рузского городского округа»</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7.12.</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3</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0,003</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66317651"/>
                  </a:ext>
                </a:extLst>
              </a:tr>
              <a:tr h="149451">
                <a:tc>
                  <a:txBody>
                    <a:bodyPr/>
                    <a:lstStyle/>
                    <a:p>
                      <a:pPr algn="ctr" fontAlgn="ctr"/>
                      <a:r>
                        <a:rPr lang="ru-RU" sz="900" b="0" i="0" u="none" strike="noStrike">
                          <a:solidFill>
                            <a:srgbClr val="000000"/>
                          </a:solidFill>
                          <a:effectLst/>
                          <a:latin typeface="Times New Roman" panose="02020603050405020304" pitchFamily="18" charset="0"/>
                        </a:rPr>
                        <a:t> </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физические лица, имеющие трех и более несовершеннолетних детей</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0" i="1" u="none" strike="noStrike">
                          <a:solidFill>
                            <a:srgbClr val="000000"/>
                          </a:solidFill>
                          <a:effectLst/>
                          <a:latin typeface="Times New Roman" panose="02020603050405020304" pitchFamily="18" charset="0"/>
                        </a:rPr>
                        <a:t>пункт 7.13.</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a:solidFill>
                            <a:srgbClr val="000000"/>
                          </a:solidFill>
                          <a:effectLst/>
                          <a:latin typeface="Times New Roman" panose="02020603050405020304" pitchFamily="18" charset="0"/>
                        </a:rPr>
                        <a:t>279</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0" i="0" u="none" strike="noStrike" dirty="0">
                          <a:solidFill>
                            <a:srgbClr val="000000"/>
                          </a:solidFill>
                          <a:effectLst/>
                          <a:latin typeface="Times New Roman" panose="02020603050405020304" pitchFamily="18" charset="0"/>
                        </a:rPr>
                        <a:t>0,434</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36588005"/>
                  </a:ext>
                </a:extLst>
              </a:tr>
              <a:tr h="149451">
                <a:tc>
                  <a:txBody>
                    <a:bodyPr/>
                    <a:lstStyle/>
                    <a:p>
                      <a:pPr algn="ctr" fontAlgn="ctr"/>
                      <a:r>
                        <a:rPr lang="ru-RU" sz="900" b="1" i="0" u="none" strike="noStrike">
                          <a:solidFill>
                            <a:srgbClr val="000000"/>
                          </a:solidFill>
                          <a:effectLst/>
                          <a:latin typeface="Times New Roman" panose="02020603050405020304" pitchFamily="18" charset="0"/>
                        </a:rPr>
                        <a:t>1.2</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100% в отношении муниципальных учреждений Рузского городского округа</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пункт 8.</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a:solidFill>
                            <a:srgbClr val="000000"/>
                          </a:solidFill>
                          <a:effectLst/>
                          <a:latin typeface="Times New Roman" panose="02020603050405020304" pitchFamily="18" charset="0"/>
                        </a:rPr>
                        <a:t>30</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dirty="0">
                          <a:solidFill>
                            <a:srgbClr val="000000"/>
                          </a:solidFill>
                          <a:effectLst/>
                          <a:latin typeface="Times New Roman" panose="02020603050405020304" pitchFamily="18" charset="0"/>
                        </a:rPr>
                        <a:t>51,965</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8034825"/>
                  </a:ext>
                </a:extLst>
              </a:tr>
              <a:tr h="441689">
                <a:tc>
                  <a:txBody>
                    <a:bodyPr/>
                    <a:lstStyle/>
                    <a:p>
                      <a:pPr algn="ctr" fontAlgn="ctr"/>
                      <a:r>
                        <a:rPr lang="ru-RU" sz="900" b="1" i="0" u="none" strike="noStrike">
                          <a:solidFill>
                            <a:srgbClr val="000000"/>
                          </a:solidFill>
                          <a:effectLst/>
                          <a:latin typeface="Times New Roman" panose="02020603050405020304" pitchFamily="18" charset="0"/>
                        </a:rPr>
                        <a:t>1.3</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100% в отношении государственных учреждений Московской области, вид деятельности которых направлен на сопровождение процедуры оформления права муниципальной собственности и собственности Московской области на объекты недвижимости, включая земельные участки</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900" b="1" i="1" u="none" strike="noStrike">
                          <a:solidFill>
                            <a:srgbClr val="000000"/>
                          </a:solidFill>
                          <a:effectLst/>
                          <a:latin typeface="Times New Roman" panose="02020603050405020304" pitchFamily="18" charset="0"/>
                        </a:rPr>
                        <a:t>пункт 8.1.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a:solidFill>
                            <a:srgbClr val="000000"/>
                          </a:solidFill>
                          <a:effectLst/>
                          <a:latin typeface="Times New Roman" panose="02020603050405020304" pitchFamily="18" charset="0"/>
                        </a:rPr>
                        <a:t>1</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900" b="1" i="0" u="none" strike="noStrike" dirty="0">
                          <a:solidFill>
                            <a:srgbClr val="000000"/>
                          </a:solidFill>
                          <a:effectLst/>
                          <a:latin typeface="Times New Roman" panose="02020603050405020304" pitchFamily="18" charset="0"/>
                        </a:rPr>
                        <a:t>0,027</a:t>
                      </a:r>
                    </a:p>
                  </a:txBody>
                  <a:tcPr marL="3128" marR="3128" marT="31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2228926"/>
                  </a:ext>
                </a:extLst>
              </a:tr>
            </a:tbl>
          </a:graphicData>
        </a:graphic>
      </p:graphicFrame>
    </p:spTree>
    <p:extLst>
      <p:ext uri="{BB962C8B-B14F-4D97-AF65-F5344CB8AC3E}">
        <p14:creationId xmlns:p14="http://schemas.microsoft.com/office/powerpoint/2010/main" val="2646137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A4CFB8-F3E3-CFD8-F501-FFE043C62704}"/>
              </a:ext>
            </a:extLst>
          </p:cNvPr>
          <p:cNvSpPr>
            <a:spLocks noGrp="1"/>
          </p:cNvSpPr>
          <p:nvPr>
            <p:ph type="title"/>
          </p:nvPr>
        </p:nvSpPr>
        <p:spPr>
          <a:xfrm>
            <a:off x="838200" y="134224"/>
            <a:ext cx="10515600" cy="671119"/>
          </a:xfrm>
        </p:spPr>
        <p:txBody>
          <a:bodyPr>
            <a:normAutofit fontScale="90000"/>
          </a:bodyPr>
          <a:lstStyle/>
          <a:p>
            <a:pPr algn="ctr"/>
            <a:r>
              <a:rPr lang="ru-RU" sz="2000" dirty="0"/>
              <a:t>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a:t>
            </a:r>
          </a:p>
        </p:txBody>
      </p:sp>
      <p:graphicFrame>
        <p:nvGraphicFramePr>
          <p:cNvPr id="3" name="Таблица 2">
            <a:extLst>
              <a:ext uri="{FF2B5EF4-FFF2-40B4-BE49-F238E27FC236}">
                <a16:creationId xmlns:a16="http://schemas.microsoft.com/office/drawing/2014/main" id="{8F7D5A9F-2C90-3AD3-73B4-74566388B499}"/>
              </a:ext>
            </a:extLst>
          </p:cNvPr>
          <p:cNvGraphicFramePr>
            <a:graphicFrameLocks noGrp="1"/>
          </p:cNvGraphicFramePr>
          <p:nvPr>
            <p:extLst>
              <p:ext uri="{D42A27DB-BD31-4B8C-83A1-F6EECF244321}">
                <p14:modId xmlns:p14="http://schemas.microsoft.com/office/powerpoint/2010/main" val="2403022887"/>
              </p:ext>
            </p:extLst>
          </p:nvPr>
        </p:nvGraphicFramePr>
        <p:xfrm>
          <a:off x="335559" y="1023458"/>
          <a:ext cx="11627142" cy="4880345"/>
        </p:xfrm>
        <a:graphic>
          <a:graphicData uri="http://schemas.openxmlformats.org/drawingml/2006/table">
            <a:tbl>
              <a:tblPr/>
              <a:tblGrid>
                <a:gridCol w="390282">
                  <a:extLst>
                    <a:ext uri="{9D8B030D-6E8A-4147-A177-3AD203B41FA5}">
                      <a16:colId xmlns:a16="http://schemas.microsoft.com/office/drawing/2014/main" val="803067831"/>
                    </a:ext>
                  </a:extLst>
                </a:gridCol>
                <a:gridCol w="6602264">
                  <a:extLst>
                    <a:ext uri="{9D8B030D-6E8A-4147-A177-3AD203B41FA5}">
                      <a16:colId xmlns:a16="http://schemas.microsoft.com/office/drawing/2014/main" val="2792109928"/>
                    </a:ext>
                  </a:extLst>
                </a:gridCol>
                <a:gridCol w="2715710">
                  <a:extLst>
                    <a:ext uri="{9D8B030D-6E8A-4147-A177-3AD203B41FA5}">
                      <a16:colId xmlns:a16="http://schemas.microsoft.com/office/drawing/2014/main" val="4111007924"/>
                    </a:ext>
                  </a:extLst>
                </a:gridCol>
                <a:gridCol w="959443">
                  <a:extLst>
                    <a:ext uri="{9D8B030D-6E8A-4147-A177-3AD203B41FA5}">
                      <a16:colId xmlns:a16="http://schemas.microsoft.com/office/drawing/2014/main" val="554646130"/>
                    </a:ext>
                  </a:extLst>
                </a:gridCol>
                <a:gridCol w="959443">
                  <a:extLst>
                    <a:ext uri="{9D8B030D-6E8A-4147-A177-3AD203B41FA5}">
                      <a16:colId xmlns:a16="http://schemas.microsoft.com/office/drawing/2014/main" val="762272604"/>
                    </a:ext>
                  </a:extLst>
                </a:gridCol>
              </a:tblGrid>
              <a:tr h="313521">
                <a:tc>
                  <a:txBody>
                    <a:bodyPr/>
                    <a:lstStyle/>
                    <a:p>
                      <a:pPr algn="ctr" fontAlgn="ctr"/>
                      <a:r>
                        <a:rPr lang="ru-RU" sz="1000" b="1" i="0" u="none" strike="noStrike" dirty="0">
                          <a:solidFill>
                            <a:srgbClr val="000000"/>
                          </a:solidFill>
                          <a:effectLst/>
                          <a:latin typeface="Times New Roman" panose="02020603050405020304" pitchFamily="18" charset="0"/>
                        </a:rPr>
                        <a:t>1.4</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dirty="0">
                          <a:solidFill>
                            <a:srgbClr val="000000"/>
                          </a:solidFill>
                          <a:effectLst/>
                          <a:latin typeface="Times New Roman" panose="02020603050405020304" pitchFamily="18" charset="0"/>
                        </a:rPr>
                        <a:t>100% в отношении земельных участков в собственности государственных бюджетных учреждений здравоохранения Московской области</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a:solidFill>
                            <a:srgbClr val="000000"/>
                          </a:solidFill>
                          <a:effectLst/>
                          <a:latin typeface="Times New Roman" panose="02020603050405020304" pitchFamily="18" charset="0"/>
                        </a:rPr>
                        <a:t>пункт 8.2.</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3</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3,614</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8785519"/>
                  </a:ext>
                </a:extLst>
              </a:tr>
              <a:tr h="313521">
                <a:tc>
                  <a:txBody>
                    <a:bodyPr/>
                    <a:lstStyle/>
                    <a:p>
                      <a:pPr algn="ctr" fontAlgn="ctr"/>
                      <a:r>
                        <a:rPr lang="ru-RU" sz="1000" b="1" i="0" u="none" strike="noStrike">
                          <a:solidFill>
                            <a:srgbClr val="000000"/>
                          </a:solidFill>
                          <a:effectLst/>
                          <a:latin typeface="Times New Roman" panose="02020603050405020304" pitchFamily="18" charset="0"/>
                        </a:rPr>
                        <a:t>1.5</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dirty="0">
                          <a:solidFill>
                            <a:srgbClr val="000000"/>
                          </a:solidFill>
                          <a:effectLst/>
                          <a:latin typeface="Times New Roman" panose="02020603050405020304" pitchFamily="18" charset="0"/>
                        </a:rPr>
                        <a:t>90% в отношении ЗУ, находящихся в собственности ЛПО, учредителями которых являются НКО профсоюзов и их объединений</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a:solidFill>
                            <a:srgbClr val="000000"/>
                          </a:solidFill>
                          <a:effectLst/>
                          <a:latin typeface="Times New Roman" panose="02020603050405020304" pitchFamily="18" charset="0"/>
                        </a:rPr>
                        <a:t>пункт 9.</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a:solidFill>
                            <a:srgbClr val="000000"/>
                          </a:solidFill>
                          <a:effectLst/>
                          <a:latin typeface="Times New Roman" panose="02020603050405020304" pitchFamily="18" charset="0"/>
                        </a:rPr>
                        <a:t>1</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5,578</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4761691"/>
                  </a:ext>
                </a:extLst>
              </a:tr>
              <a:tr h="313521">
                <a:tc>
                  <a:txBody>
                    <a:bodyPr/>
                    <a:lstStyle/>
                    <a:p>
                      <a:pPr algn="ctr" fontAlgn="ctr"/>
                      <a:r>
                        <a:rPr lang="ru-RU" sz="1000" b="1" i="0" u="none" strike="noStrike">
                          <a:solidFill>
                            <a:srgbClr val="000000"/>
                          </a:solidFill>
                          <a:effectLst/>
                          <a:latin typeface="Times New Roman" panose="02020603050405020304" pitchFamily="18" charset="0"/>
                        </a:rPr>
                        <a:t>1.6</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dirty="0">
                          <a:solidFill>
                            <a:srgbClr val="000000"/>
                          </a:solidFill>
                          <a:effectLst/>
                          <a:latin typeface="Times New Roman" panose="02020603050405020304" pitchFamily="18" charset="0"/>
                        </a:rPr>
                        <a:t>90% в отношении ЗУ, предназначенных для эксплуатации объектов спорта и спортивных сооружений, находящихся в собственности некоммерческих организаций</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a:solidFill>
                            <a:srgbClr val="000000"/>
                          </a:solidFill>
                          <a:effectLst/>
                          <a:latin typeface="Times New Roman" panose="02020603050405020304" pitchFamily="18" charset="0"/>
                        </a:rPr>
                        <a:t>пункт 9.</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a:solidFill>
                            <a:srgbClr val="000000"/>
                          </a:solidFill>
                          <a:effectLst/>
                          <a:latin typeface="Times New Roman" panose="02020603050405020304" pitchFamily="18" charset="0"/>
                        </a:rPr>
                        <a:t>1</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0,398</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17474840"/>
                  </a:ext>
                </a:extLst>
              </a:tr>
              <a:tr h="783801">
                <a:tc>
                  <a:txBody>
                    <a:bodyPr/>
                    <a:lstStyle/>
                    <a:p>
                      <a:pPr algn="ctr" fontAlgn="ctr"/>
                      <a:r>
                        <a:rPr lang="ru-RU" sz="1000" b="1" i="0" u="none" strike="noStrike">
                          <a:solidFill>
                            <a:srgbClr val="000000"/>
                          </a:solidFill>
                          <a:effectLst/>
                          <a:latin typeface="Times New Roman" panose="02020603050405020304" pitchFamily="18" charset="0"/>
                        </a:rPr>
                        <a:t>1.7</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dirty="0">
                          <a:solidFill>
                            <a:srgbClr val="000000"/>
                          </a:solidFill>
                          <a:effectLst/>
                          <a:latin typeface="Times New Roman" panose="02020603050405020304" pitchFamily="18" charset="0"/>
                        </a:rPr>
                        <a:t>40% в отношении земельных участков, находящихся в собственности:</a:t>
                      </a:r>
                      <a:br>
                        <a:rPr lang="ru-RU" sz="1000" b="1" i="1" u="none" strike="noStrike" dirty="0">
                          <a:solidFill>
                            <a:srgbClr val="000000"/>
                          </a:solidFill>
                          <a:effectLst/>
                          <a:latin typeface="Times New Roman" panose="02020603050405020304" pitchFamily="18" charset="0"/>
                        </a:rPr>
                      </a:br>
                      <a:r>
                        <a:rPr lang="ru-RU" sz="1000" b="1" i="1" u="none" strike="noStrike" dirty="0">
                          <a:solidFill>
                            <a:srgbClr val="000000"/>
                          </a:solidFill>
                          <a:effectLst/>
                          <a:latin typeface="Times New Roman" panose="02020603050405020304" pitchFamily="18" charset="0"/>
                        </a:rPr>
                        <a:t>- федеральных государственных автономных образовательных учреждений высшего образования;</a:t>
                      </a:r>
                      <a:br>
                        <a:rPr lang="ru-RU" sz="1000" b="1" i="1" u="none" strike="noStrike" dirty="0">
                          <a:solidFill>
                            <a:srgbClr val="000000"/>
                          </a:solidFill>
                          <a:effectLst/>
                          <a:latin typeface="Times New Roman" panose="02020603050405020304" pitchFamily="18" charset="0"/>
                        </a:rPr>
                      </a:br>
                      <a:r>
                        <a:rPr lang="ru-RU" sz="1000" b="1" i="1" u="none" strike="noStrike" dirty="0">
                          <a:solidFill>
                            <a:srgbClr val="000000"/>
                          </a:solidFill>
                          <a:effectLst/>
                          <a:latin typeface="Times New Roman" panose="02020603050405020304" pitchFamily="18" charset="0"/>
                        </a:rPr>
                        <a:t>- федеральных государственных бюджетных образовательных учреждений высшего образования.</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1" u="none" strike="noStrike" dirty="0">
                          <a:solidFill>
                            <a:srgbClr val="000000"/>
                          </a:solidFill>
                          <a:effectLst/>
                          <a:latin typeface="Times New Roman" panose="02020603050405020304" pitchFamily="18" charset="0"/>
                        </a:rPr>
                        <a:t>пункт 9.1.</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a:solidFill>
                            <a:srgbClr val="000000"/>
                          </a:solidFill>
                          <a:effectLst/>
                          <a:latin typeface="Times New Roman" panose="02020603050405020304" pitchFamily="18" charset="0"/>
                        </a:rPr>
                        <a:t>2</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2,884</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78385075"/>
                  </a:ext>
                </a:extLst>
              </a:tr>
              <a:tr h="1127892">
                <a:tc>
                  <a:txBody>
                    <a:bodyPr/>
                    <a:lstStyle/>
                    <a:p>
                      <a:pPr algn="ctr" fontAlgn="ctr"/>
                      <a:r>
                        <a:rPr lang="ru-RU" sz="1000" b="1" i="0" u="none" strike="noStrike">
                          <a:solidFill>
                            <a:srgbClr val="000000"/>
                          </a:solidFill>
                          <a:effectLst/>
                          <a:latin typeface="Times New Roman" panose="02020603050405020304" pitchFamily="18" charset="0"/>
                        </a:rPr>
                        <a:t>2</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Налог на имущество физических лиц</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1" i="0" u="none" strike="noStrike" dirty="0">
                          <a:solidFill>
                            <a:srgbClr val="000000"/>
                          </a:solidFill>
                          <a:effectLst/>
                          <a:latin typeface="Times New Roman" panose="02020603050405020304" pitchFamily="18" charset="0"/>
                        </a:rPr>
                        <a:t>решение Совета депутатов Рузского городского округа Московской области от 25.10.2017 г. № 142/13 «Об установлении налога на имущество физических лиц на территории Рузского городского округа Московской области» (в ред. от 06.11.2019 N 419/44)</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a:solidFill>
                            <a:srgbClr val="000000"/>
                          </a:solidFill>
                          <a:effectLst/>
                          <a:latin typeface="Times New Roman" panose="02020603050405020304" pitchFamily="18" charset="0"/>
                        </a:rPr>
                        <a:t>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0,000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22846591"/>
                  </a:ext>
                </a:extLst>
              </a:tr>
              <a:tr h="195951">
                <a:tc>
                  <a:txBody>
                    <a:bodyPr/>
                    <a:lstStyle/>
                    <a:p>
                      <a:pPr algn="ctr" fontAlgn="ctr"/>
                      <a:r>
                        <a:rPr lang="ru-RU" sz="1000" b="0" i="0" u="none" strike="noStrike">
                          <a:solidFill>
                            <a:srgbClr val="000000"/>
                          </a:solidFill>
                          <a:effectLst/>
                          <a:latin typeface="Times New Roman" panose="02020603050405020304" pitchFamily="18" charset="0"/>
                        </a:rPr>
                        <a:t>2.1</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solidFill>
                            <a:srgbClr val="000000"/>
                          </a:solidFill>
                          <a:effectLst/>
                          <a:latin typeface="Times New Roman" panose="02020603050405020304" pitchFamily="18" charset="0"/>
                        </a:rPr>
                        <a:t>100% в отношении имущества, отнесённого к ветхому и аварийному жилищному фонду</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0" i="0" u="none" strike="noStrike" dirty="0">
                          <a:solidFill>
                            <a:srgbClr val="000000"/>
                          </a:solidFill>
                          <a:effectLst/>
                          <a:latin typeface="Times New Roman" panose="02020603050405020304" pitchFamily="18" charset="0"/>
                        </a:rPr>
                        <a:t>пункт 4.</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solidFill>
                            <a:srgbClr val="000000"/>
                          </a:solidFill>
                          <a:effectLst/>
                          <a:latin typeface="Times New Roman" panose="02020603050405020304" pitchFamily="18" charset="0"/>
                        </a:rPr>
                        <a:t>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dirty="0">
                          <a:solidFill>
                            <a:srgbClr val="000000"/>
                          </a:solidFill>
                          <a:effectLst/>
                          <a:latin typeface="Times New Roman" panose="02020603050405020304" pitchFamily="18" charset="0"/>
                        </a:rPr>
                        <a:t>0,000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51969226"/>
                  </a:ext>
                </a:extLst>
              </a:tr>
              <a:tr h="999347">
                <a:tc>
                  <a:txBody>
                    <a:bodyPr/>
                    <a:lstStyle/>
                    <a:p>
                      <a:pPr algn="ctr" fontAlgn="ctr"/>
                      <a:r>
                        <a:rPr lang="ru-RU" sz="1000" b="0" i="0" u="none" strike="noStrike">
                          <a:solidFill>
                            <a:srgbClr val="000000"/>
                          </a:solidFill>
                          <a:effectLst/>
                          <a:latin typeface="Times New Roman" panose="02020603050405020304" pitchFamily="18" charset="0"/>
                        </a:rPr>
                        <a:t>2.2</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solidFill>
                            <a:srgbClr val="000000"/>
                          </a:solidFill>
                          <a:effectLst/>
                          <a:latin typeface="Times New Roman" panose="02020603050405020304" pitchFamily="18" charset="0"/>
                        </a:rPr>
                        <a:t>100% в отношении имущества принадлежащего одному из родителей в многодетной малоимущей семье, имеющей трех и более несовершеннолетних детей, среднедушевой доход которых ниже величины прожиточного минимума, установленной в Московской области на душу населения, в отношении одного объекта налогообложения жилого назначения по выбору налогоплательщика: жилой дом, часть жилого дома, квартира, часть квартиры, комната.</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0" i="0" u="none" strike="noStrike" dirty="0">
                          <a:solidFill>
                            <a:srgbClr val="000000"/>
                          </a:solidFill>
                          <a:effectLst/>
                          <a:latin typeface="Times New Roman" panose="02020603050405020304" pitchFamily="18" charset="0"/>
                        </a:rPr>
                        <a:t>пункт 4.1.</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dirty="0">
                          <a:solidFill>
                            <a:srgbClr val="000000"/>
                          </a:solidFill>
                          <a:effectLst/>
                          <a:latin typeface="Times New Roman" panose="02020603050405020304" pitchFamily="18" charset="0"/>
                        </a:rPr>
                        <a:t>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dirty="0">
                          <a:solidFill>
                            <a:srgbClr val="000000"/>
                          </a:solidFill>
                          <a:effectLst/>
                          <a:latin typeface="Times New Roman" panose="02020603050405020304" pitchFamily="18" charset="0"/>
                        </a:rPr>
                        <a:t>0,000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9350548"/>
                  </a:ext>
                </a:extLst>
              </a:tr>
              <a:tr h="195951">
                <a:tc>
                  <a:txBody>
                    <a:bodyPr/>
                    <a:lstStyle/>
                    <a:p>
                      <a:pPr algn="ctr" fontAlgn="ctr"/>
                      <a:r>
                        <a:rPr lang="ru-RU" sz="1000" b="1" i="0" u="none" strike="noStrike">
                          <a:solidFill>
                            <a:srgbClr val="000000"/>
                          </a:solidFill>
                          <a:effectLst/>
                          <a:latin typeface="Times New Roman" panose="02020603050405020304" pitchFamily="18" charset="0"/>
                        </a:rPr>
                        <a:t>3</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a:solidFill>
                            <a:srgbClr val="000000"/>
                          </a:solidFill>
                          <a:effectLst/>
                          <a:latin typeface="Times New Roman" panose="02020603050405020304" pitchFamily="18" charset="0"/>
                        </a:rPr>
                        <a:t>Единый сельскохозяйственный налог</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0" i="0" u="none" strike="noStrike">
                          <a:solidFill>
                            <a:srgbClr val="000000"/>
                          </a:solidFill>
                          <a:effectLst/>
                          <a:latin typeface="Times New Roman" panose="02020603050405020304" pitchFamily="18" charset="0"/>
                        </a:rPr>
                        <a:t> </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a:solidFill>
                            <a:srgbClr val="000000"/>
                          </a:solidFill>
                          <a:effectLst/>
                          <a:latin typeface="Times New Roman" panose="02020603050405020304" pitchFamily="18" charset="0"/>
                        </a:rPr>
                        <a:t>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1" i="0" u="none" strike="noStrike" dirty="0">
                          <a:solidFill>
                            <a:srgbClr val="000000"/>
                          </a:solidFill>
                          <a:effectLst/>
                          <a:latin typeface="Times New Roman" panose="02020603050405020304" pitchFamily="18" charset="0"/>
                        </a:rPr>
                        <a:t>0,000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1753745"/>
                  </a:ext>
                </a:extLst>
              </a:tr>
              <a:tr h="195951">
                <a:tc>
                  <a:txBody>
                    <a:bodyPr/>
                    <a:lstStyle/>
                    <a:p>
                      <a:pPr algn="ctr" fontAlgn="ctr"/>
                      <a:r>
                        <a:rPr lang="ru-RU" sz="1000" b="0" i="0" u="none" strike="noStrike">
                          <a:solidFill>
                            <a:srgbClr val="000000"/>
                          </a:solidFill>
                          <a:effectLst/>
                          <a:latin typeface="Times New Roman" panose="02020603050405020304" pitchFamily="18" charset="0"/>
                        </a:rPr>
                        <a:t>3.1</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solidFill>
                            <a:srgbClr val="000000"/>
                          </a:solidFill>
                          <a:effectLst/>
                          <a:latin typeface="Times New Roman" panose="02020603050405020304" pitchFamily="18" charset="0"/>
                        </a:rPr>
                        <a:t>Не предоставлялись</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ru-RU" sz="1000" b="0" i="0" u="none" strike="noStrike">
                          <a:solidFill>
                            <a:srgbClr val="000000"/>
                          </a:solidFill>
                          <a:effectLst/>
                          <a:latin typeface="Times New Roman" panose="02020603050405020304" pitchFamily="18" charset="0"/>
                        </a:rPr>
                        <a:t> </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a:solidFill>
                            <a:srgbClr val="000000"/>
                          </a:solidFill>
                          <a:effectLst/>
                          <a:latin typeface="Times New Roman" panose="02020603050405020304" pitchFamily="18" charset="0"/>
                        </a:rPr>
                        <a:t>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dirty="0">
                          <a:solidFill>
                            <a:srgbClr val="000000"/>
                          </a:solidFill>
                          <a:effectLst/>
                          <a:latin typeface="Times New Roman" panose="02020603050405020304" pitchFamily="18" charset="0"/>
                        </a:rPr>
                        <a:t>0,000</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70317516"/>
                  </a:ext>
                </a:extLst>
              </a:tr>
              <a:tr h="440889">
                <a:tc>
                  <a:txBody>
                    <a:bodyPr/>
                    <a:lstStyle/>
                    <a:p>
                      <a:pPr algn="l" fontAlgn="ctr"/>
                      <a:r>
                        <a:rPr lang="ru-RU" sz="1000" b="0" i="0" u="none" strike="noStrike">
                          <a:solidFill>
                            <a:srgbClr val="000000"/>
                          </a:solidFill>
                          <a:effectLst/>
                          <a:latin typeface="Times New Roman" panose="02020603050405020304" pitchFamily="18" charset="0"/>
                        </a:rPr>
                        <a:t> </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2">
                  <a:txBody>
                    <a:bodyPr/>
                    <a:lstStyle/>
                    <a:p>
                      <a:pPr algn="l" fontAlgn="ctr"/>
                      <a:r>
                        <a:rPr lang="ru-RU" sz="1000" b="1" i="0" u="none" strike="noStrike">
                          <a:solidFill>
                            <a:srgbClr val="000000"/>
                          </a:solidFill>
                          <a:effectLst/>
                          <a:latin typeface="Times New Roman" panose="02020603050405020304" pitchFamily="18" charset="0"/>
                        </a:rPr>
                        <a:t>ИТОГО налоговых льгот, предоставляемых в соответствии с решениями, принятыми органами местного самоуправления Московской области</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ru-RU"/>
                    </a:p>
                  </a:txBody>
                  <a:tcPr/>
                </a:tc>
                <a:tc>
                  <a:txBody>
                    <a:bodyPr/>
                    <a:lstStyle/>
                    <a:p>
                      <a:pPr algn="ctr" fontAlgn="ctr"/>
                      <a:r>
                        <a:rPr lang="ru-RU" sz="1000" b="0" i="0" u="none" strike="noStrike">
                          <a:solidFill>
                            <a:srgbClr val="000000"/>
                          </a:solidFill>
                          <a:effectLst/>
                          <a:latin typeface="Times New Roman" panose="02020603050405020304" pitchFamily="18" charset="0"/>
                        </a:rPr>
                        <a:t>2 329</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000" b="0" i="0" u="none" strike="noStrike" dirty="0">
                          <a:solidFill>
                            <a:srgbClr val="000000"/>
                          </a:solidFill>
                          <a:effectLst/>
                          <a:latin typeface="Times New Roman" panose="02020603050405020304" pitchFamily="18" charset="0"/>
                        </a:rPr>
                        <a:t>67,504</a:t>
                      </a:r>
                    </a:p>
                  </a:txBody>
                  <a:tcPr marL="8384" marR="8384" marT="838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24406993"/>
                  </a:ext>
                </a:extLst>
              </a:tr>
            </a:tbl>
          </a:graphicData>
        </a:graphic>
      </p:graphicFrame>
    </p:spTree>
    <p:extLst>
      <p:ext uri="{BB962C8B-B14F-4D97-AF65-F5344CB8AC3E}">
        <p14:creationId xmlns:p14="http://schemas.microsoft.com/office/powerpoint/2010/main" val="2577721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196FBA-30BC-3B14-0931-D9FBB97176EE}"/>
              </a:ext>
            </a:extLst>
          </p:cNvPr>
          <p:cNvSpPr>
            <a:spLocks noGrp="1"/>
          </p:cNvSpPr>
          <p:nvPr>
            <p:ph type="title"/>
          </p:nvPr>
        </p:nvSpPr>
        <p:spPr>
          <a:xfrm>
            <a:off x="838200" y="365125"/>
            <a:ext cx="10515600" cy="280827"/>
          </a:xfrm>
        </p:spPr>
        <p:txBody>
          <a:bodyPr>
            <a:noAutofit/>
          </a:bodyPr>
          <a:lstStyle/>
          <a:p>
            <a:pPr algn="ctr"/>
            <a:r>
              <a:rPr lang="ru-RU" sz="3200" dirty="0"/>
              <a:t>Структура расходов бюджета</a:t>
            </a:r>
          </a:p>
        </p:txBody>
      </p:sp>
      <p:graphicFrame>
        <p:nvGraphicFramePr>
          <p:cNvPr id="3" name="Диаграмма 2">
            <a:extLst>
              <a:ext uri="{FF2B5EF4-FFF2-40B4-BE49-F238E27FC236}">
                <a16:creationId xmlns:a16="http://schemas.microsoft.com/office/drawing/2014/main" id="{5EB0440C-FFCD-7DFB-F579-E230E13814F2}"/>
              </a:ext>
            </a:extLst>
          </p:cNvPr>
          <p:cNvGraphicFramePr/>
          <p:nvPr>
            <p:extLst>
              <p:ext uri="{D42A27DB-BD31-4B8C-83A1-F6EECF244321}">
                <p14:modId xmlns:p14="http://schemas.microsoft.com/office/powerpoint/2010/main" val="2813675946"/>
              </p:ext>
            </p:extLst>
          </p:nvPr>
        </p:nvGraphicFramePr>
        <p:xfrm>
          <a:off x="323527" y="692696"/>
          <a:ext cx="11135833" cy="61653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5647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682EA9-5247-15D7-C946-F23FA2032994}"/>
              </a:ext>
            </a:extLst>
          </p:cNvPr>
          <p:cNvSpPr>
            <a:spLocks noGrp="1"/>
          </p:cNvSpPr>
          <p:nvPr>
            <p:ph type="title"/>
          </p:nvPr>
        </p:nvSpPr>
        <p:spPr>
          <a:xfrm>
            <a:off x="838200" y="365125"/>
            <a:ext cx="10515600" cy="616387"/>
          </a:xfrm>
        </p:spPr>
        <p:txBody>
          <a:bodyPr>
            <a:normAutofit fontScale="90000"/>
          </a:bodyPr>
          <a:lstStyle/>
          <a:p>
            <a:pPr algn="ctr"/>
            <a:r>
              <a:rPr lang="ru-RU" dirty="0"/>
              <a:t>Содержание</a:t>
            </a:r>
          </a:p>
        </p:txBody>
      </p:sp>
      <p:sp>
        <p:nvSpPr>
          <p:cNvPr id="5" name="TextBox 4">
            <a:extLst>
              <a:ext uri="{FF2B5EF4-FFF2-40B4-BE49-F238E27FC236}">
                <a16:creationId xmlns:a16="http://schemas.microsoft.com/office/drawing/2014/main" id="{8B068142-F4B6-6D79-BEB0-B502E5B83B25}"/>
              </a:ext>
            </a:extLst>
          </p:cNvPr>
          <p:cNvSpPr txBox="1"/>
          <p:nvPr/>
        </p:nvSpPr>
        <p:spPr>
          <a:xfrm>
            <a:off x="553672" y="1307439"/>
            <a:ext cx="11232859" cy="4524315"/>
          </a:xfrm>
          <a:prstGeom prst="rect">
            <a:avLst/>
          </a:prstGeom>
          <a:noFill/>
        </p:spPr>
        <p:txBody>
          <a:bodyPr wrap="square">
            <a:spAutoFit/>
          </a:bodyPr>
          <a:lstStyle/>
          <a:p>
            <a:r>
              <a:rPr lang="ru-RU" sz="2400" dirty="0"/>
              <a:t>1.Основные понятия и определения</a:t>
            </a:r>
          </a:p>
          <a:p>
            <a:r>
              <a:rPr lang="ru-RU" sz="2400" dirty="0"/>
              <a:t>2.Выполнение основных показателей социально-экономического развития </a:t>
            </a:r>
          </a:p>
          <a:p>
            <a:r>
              <a:rPr lang="ru-RU" sz="2400" dirty="0"/>
              <a:t>3.Основные параметры исполнения бюджета Рузского городского округа Московской области </a:t>
            </a:r>
          </a:p>
          <a:p>
            <a:r>
              <a:rPr lang="ru-RU" sz="2400" dirty="0"/>
              <a:t>4.Динамика муниципального долга</a:t>
            </a:r>
          </a:p>
          <a:p>
            <a:r>
              <a:rPr lang="ru-RU" sz="2400" dirty="0"/>
              <a:t>5.Исполнение бюджета по доходам </a:t>
            </a:r>
          </a:p>
          <a:p>
            <a:r>
              <a:rPr lang="ru-RU" sz="2400" dirty="0"/>
              <a:t>6.Оценка потерь бюджета от предоставленных налоговых льгот</a:t>
            </a:r>
          </a:p>
          <a:p>
            <a:r>
              <a:rPr lang="ru-RU" sz="2400" dirty="0"/>
              <a:t>7.Исполнение бюджета по направлениям расходов</a:t>
            </a:r>
          </a:p>
          <a:p>
            <a:r>
              <a:rPr lang="ru-RU" sz="2400" dirty="0"/>
              <a:t>8.Исполнение бюджета в разрезе муниципальных программ</a:t>
            </a:r>
          </a:p>
          <a:p>
            <a:r>
              <a:rPr lang="ru-RU" sz="2400" dirty="0"/>
              <a:t>9.Меры социальной поддержки</a:t>
            </a:r>
          </a:p>
          <a:p>
            <a:r>
              <a:rPr lang="ru-RU" sz="2400" dirty="0"/>
              <a:t>10.Реализация общественно значимых проектов на территории Рузского городского округа</a:t>
            </a:r>
          </a:p>
        </p:txBody>
      </p:sp>
    </p:spTree>
    <p:extLst>
      <p:ext uri="{BB962C8B-B14F-4D97-AF65-F5344CB8AC3E}">
        <p14:creationId xmlns:p14="http://schemas.microsoft.com/office/powerpoint/2010/main" val="14251964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9C097B-4E13-E0D4-E702-91FDA8062B9B}"/>
              </a:ext>
            </a:extLst>
          </p:cNvPr>
          <p:cNvSpPr>
            <a:spLocks noGrp="1"/>
          </p:cNvSpPr>
          <p:nvPr>
            <p:ph type="title"/>
          </p:nvPr>
        </p:nvSpPr>
        <p:spPr>
          <a:xfrm>
            <a:off x="838200" y="365125"/>
            <a:ext cx="10515600" cy="582831"/>
          </a:xfrm>
        </p:spPr>
        <p:txBody>
          <a:bodyPr>
            <a:normAutofit fontScale="90000"/>
          </a:bodyPr>
          <a:lstStyle/>
          <a:p>
            <a:pPr algn="ctr"/>
            <a:r>
              <a:rPr lang="ru-RU" sz="2800" dirty="0"/>
              <a:t>Сведения о расходах бюджета по разделам и подразделам классификации расходов по сравнению с прошлым годом (млн. рублей)</a:t>
            </a:r>
          </a:p>
        </p:txBody>
      </p:sp>
      <p:graphicFrame>
        <p:nvGraphicFramePr>
          <p:cNvPr id="3" name="Таблица 2">
            <a:extLst>
              <a:ext uri="{FF2B5EF4-FFF2-40B4-BE49-F238E27FC236}">
                <a16:creationId xmlns:a16="http://schemas.microsoft.com/office/drawing/2014/main" id="{1CDC8750-A593-0CEC-813D-69A8CCD738F3}"/>
              </a:ext>
            </a:extLst>
          </p:cNvPr>
          <p:cNvGraphicFramePr>
            <a:graphicFrameLocks noGrp="1"/>
          </p:cNvGraphicFramePr>
          <p:nvPr>
            <p:extLst>
              <p:ext uri="{D42A27DB-BD31-4B8C-83A1-F6EECF244321}">
                <p14:modId xmlns:p14="http://schemas.microsoft.com/office/powerpoint/2010/main" val="4232929112"/>
              </p:ext>
            </p:extLst>
          </p:nvPr>
        </p:nvGraphicFramePr>
        <p:xfrm>
          <a:off x="250825" y="1266737"/>
          <a:ext cx="11544095" cy="5226135"/>
        </p:xfrm>
        <a:graphic>
          <a:graphicData uri="http://schemas.openxmlformats.org/drawingml/2006/table">
            <a:tbl>
              <a:tblPr firstRow="1" bandRow="1">
                <a:tableStyleId>{5C22544A-7EE6-4342-B048-85BDC9FD1C3A}</a:tableStyleId>
              </a:tblPr>
              <a:tblGrid>
                <a:gridCol w="6523912">
                  <a:extLst>
                    <a:ext uri="{9D8B030D-6E8A-4147-A177-3AD203B41FA5}">
                      <a16:colId xmlns:a16="http://schemas.microsoft.com/office/drawing/2014/main" val="20000"/>
                    </a:ext>
                  </a:extLst>
                </a:gridCol>
                <a:gridCol w="1276318">
                  <a:extLst>
                    <a:ext uri="{9D8B030D-6E8A-4147-A177-3AD203B41FA5}">
                      <a16:colId xmlns:a16="http://schemas.microsoft.com/office/drawing/2014/main" val="20001"/>
                    </a:ext>
                  </a:extLst>
                </a:gridCol>
                <a:gridCol w="1276318">
                  <a:extLst>
                    <a:ext uri="{9D8B030D-6E8A-4147-A177-3AD203B41FA5}">
                      <a16:colId xmlns:a16="http://schemas.microsoft.com/office/drawing/2014/main" val="20002"/>
                    </a:ext>
                  </a:extLst>
                </a:gridCol>
                <a:gridCol w="1026163">
                  <a:extLst>
                    <a:ext uri="{9D8B030D-6E8A-4147-A177-3AD203B41FA5}">
                      <a16:colId xmlns:a16="http://schemas.microsoft.com/office/drawing/2014/main" val="20003"/>
                    </a:ext>
                  </a:extLst>
                </a:gridCol>
                <a:gridCol w="1441384">
                  <a:extLst>
                    <a:ext uri="{9D8B030D-6E8A-4147-A177-3AD203B41FA5}">
                      <a16:colId xmlns:a16="http://schemas.microsoft.com/office/drawing/2014/main" val="20004"/>
                    </a:ext>
                  </a:extLst>
                </a:gridCol>
              </a:tblGrid>
              <a:tr h="313172">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Наименование разделов и подразделов</a:t>
                      </a:r>
                    </a:p>
                    <a:p>
                      <a:pPr algn="ctr"/>
                      <a:endParaRPr lang="ru-RU" sz="1400" dirty="0">
                        <a:latin typeface="Times New Roman" pitchFamily="18" charset="0"/>
                        <a:cs typeface="Times New Roman" pitchFamily="18" charset="0"/>
                      </a:endParaRPr>
                    </a:p>
                    <a:p>
                      <a:pPr algn="ctr"/>
                      <a:endParaRPr lang="ru-RU" sz="1400" dirty="0">
                        <a:latin typeface="Times New Roman" pitchFamily="18" charset="0"/>
                        <a:cs typeface="Times New Roman" pitchFamily="18" charset="0"/>
                      </a:endParaRPr>
                    </a:p>
                  </a:txBody>
                  <a:tcPr marL="91432" marR="91432" marT="45715" marB="45715"/>
                </a:tc>
                <a:tc rowSpan="2">
                  <a:txBody>
                    <a:bodyPr/>
                    <a:lstStyle/>
                    <a:p>
                      <a:pPr algn="ctr"/>
                      <a:r>
                        <a:rPr lang="ru-RU" sz="1400" dirty="0">
                          <a:latin typeface="Times New Roman" pitchFamily="18" charset="0"/>
                          <a:cs typeface="Times New Roman" pitchFamily="18" charset="0"/>
                        </a:rPr>
                        <a:t>ФАКТ Отчет </a:t>
                      </a:r>
                    </a:p>
                    <a:p>
                      <a:pPr algn="ctr"/>
                      <a:r>
                        <a:rPr lang="ru-RU" sz="1400" dirty="0">
                          <a:latin typeface="Times New Roman" pitchFamily="18" charset="0"/>
                          <a:cs typeface="Times New Roman" pitchFamily="18" charset="0"/>
                        </a:rPr>
                        <a:t>2022 год</a:t>
                      </a:r>
                    </a:p>
                  </a:txBody>
                  <a:tcPr marL="91432" marR="91432" marT="45715" marB="45715"/>
                </a:tc>
                <a:tc gridSpan="3">
                  <a:txBody>
                    <a:bodyPr/>
                    <a:lstStyle/>
                    <a:p>
                      <a:pPr algn="ctr"/>
                      <a:r>
                        <a:rPr lang="ru-RU" sz="1400" dirty="0">
                          <a:latin typeface="Times New Roman" pitchFamily="18" charset="0"/>
                          <a:cs typeface="Times New Roman" pitchFamily="18" charset="0"/>
                        </a:rPr>
                        <a:t>Отчет 2023 год</a:t>
                      </a:r>
                    </a:p>
                  </a:txBody>
                  <a:tcPr marL="91432" marR="91432" marT="45715" marB="45715"/>
                </a:tc>
                <a:tc hMerge="1">
                  <a:txBody>
                    <a:bodyPr/>
                    <a:lstStyle/>
                    <a:p>
                      <a:endParaRPr lang="ru-RU" sz="1100" dirty="0"/>
                    </a:p>
                  </a:txBody>
                  <a:tcPr/>
                </a:tc>
                <a:tc hMerge="1">
                  <a:txBody>
                    <a:bodyPr/>
                    <a:lstStyle/>
                    <a:p>
                      <a:endParaRPr lang="ru-RU" dirty="0"/>
                    </a:p>
                  </a:txBody>
                  <a:tcPr/>
                </a:tc>
                <a:extLst>
                  <a:ext uri="{0D108BD9-81ED-4DB2-BD59-A6C34878D82A}">
                    <a16:rowId xmlns:a16="http://schemas.microsoft.com/office/drawing/2014/main" val="10000"/>
                  </a:ext>
                </a:extLst>
              </a:tr>
              <a:tr h="485422">
                <a:tc vMerge="1">
                  <a:txBody>
                    <a:bodyPr/>
                    <a:lstStyle/>
                    <a:p>
                      <a:endParaRPr lang="ru-RU" dirty="0"/>
                    </a:p>
                  </a:txBody>
                  <a:tcPr/>
                </a:tc>
                <a:tc vMerge="1">
                  <a:txBody>
                    <a:bodyPr/>
                    <a:lstStyle/>
                    <a:p>
                      <a:endParaRPr lang="ru-RU" dirty="0"/>
                    </a:p>
                  </a:txBody>
                  <a:tcPr/>
                </a:tc>
                <a:tc>
                  <a:txBody>
                    <a:bodyPr/>
                    <a:lstStyle/>
                    <a:p>
                      <a:pPr algn="ctr"/>
                      <a:r>
                        <a:rPr lang="ru-RU" sz="1400" dirty="0">
                          <a:solidFill>
                            <a:schemeClr val="bg1"/>
                          </a:solidFill>
                          <a:latin typeface="Times New Roman" pitchFamily="18" charset="0"/>
                          <a:cs typeface="Times New Roman" pitchFamily="18" charset="0"/>
                        </a:rPr>
                        <a:t>ПЛАН </a:t>
                      </a:r>
                    </a:p>
                  </a:txBody>
                  <a:tcPr marL="91432" marR="91432" marT="45715" marB="45715">
                    <a:solidFill>
                      <a:schemeClr val="accent1"/>
                    </a:solidFill>
                  </a:tcPr>
                </a:tc>
                <a:tc>
                  <a:txBody>
                    <a:bodyPr/>
                    <a:lstStyle/>
                    <a:p>
                      <a:pPr algn="ctr"/>
                      <a:r>
                        <a:rPr lang="ru-RU" sz="1400" dirty="0">
                          <a:solidFill>
                            <a:schemeClr val="bg1"/>
                          </a:solidFill>
                          <a:latin typeface="Times New Roman" pitchFamily="18" charset="0"/>
                          <a:cs typeface="Times New Roman" pitchFamily="18" charset="0"/>
                        </a:rPr>
                        <a:t>ФАКТ</a:t>
                      </a:r>
                    </a:p>
                  </a:txBody>
                  <a:tcPr marL="91432" marR="91432" marT="45715" marB="45715">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extLst>
                  <a:ext uri="{0D108BD9-81ED-4DB2-BD59-A6C34878D82A}">
                    <a16:rowId xmlns:a16="http://schemas.microsoft.com/office/drawing/2014/main" val="10001"/>
                  </a:ext>
                </a:extLst>
              </a:tr>
              <a:tr h="536325">
                <a:tc>
                  <a:txBody>
                    <a:bodyPr/>
                    <a:lstStyle/>
                    <a:p>
                      <a:r>
                        <a:rPr lang="ru-RU" sz="1300" b="1" dirty="0">
                          <a:latin typeface="Times New Roman" pitchFamily="18" charset="0"/>
                          <a:cs typeface="Times New Roman" pitchFamily="18" charset="0"/>
                        </a:rPr>
                        <a:t>Общегосударственные вопросы всего, </a:t>
                      </a:r>
                    </a:p>
                    <a:p>
                      <a:r>
                        <a:rPr lang="ru-RU" sz="1300" b="1" dirty="0">
                          <a:latin typeface="Times New Roman" pitchFamily="18" charset="0"/>
                          <a:cs typeface="Times New Roman" pitchFamily="18" charset="0"/>
                        </a:rPr>
                        <a:t>в том числе</a:t>
                      </a:r>
                    </a:p>
                  </a:txBody>
                  <a:tcPr marL="91432" marR="91432" marT="45715" marB="45715"/>
                </a:tc>
                <a:tc>
                  <a:txBody>
                    <a:bodyPr/>
                    <a:lstStyle/>
                    <a:p>
                      <a:pPr algn="ctr"/>
                      <a:r>
                        <a:rPr lang="ru-RU" sz="1800" b="1" dirty="0">
                          <a:latin typeface="Times New Roman" pitchFamily="18" charset="0"/>
                          <a:cs typeface="Times New Roman" pitchFamily="18" charset="0"/>
                        </a:rPr>
                        <a:t>513,8</a:t>
                      </a:r>
                    </a:p>
                  </a:txBody>
                  <a:tcPr marL="91432" marR="91432" marT="45715" marB="45715"/>
                </a:tc>
                <a:tc>
                  <a:txBody>
                    <a:bodyPr/>
                    <a:lstStyle/>
                    <a:p>
                      <a:pPr algn="ctr"/>
                      <a:r>
                        <a:rPr lang="ru-RU" sz="1800" b="1" dirty="0">
                          <a:latin typeface="Times New Roman" pitchFamily="18" charset="0"/>
                          <a:cs typeface="Times New Roman" pitchFamily="18" charset="0"/>
                        </a:rPr>
                        <a:t>644,7</a:t>
                      </a:r>
                    </a:p>
                  </a:txBody>
                  <a:tcPr marL="91432" marR="91432" marT="45715" marB="45715"/>
                </a:tc>
                <a:tc>
                  <a:txBody>
                    <a:bodyPr/>
                    <a:lstStyle/>
                    <a:p>
                      <a:pPr algn="ctr"/>
                      <a:r>
                        <a:rPr lang="ru-RU" sz="1800" b="1" dirty="0">
                          <a:latin typeface="Times New Roman" pitchFamily="18" charset="0"/>
                          <a:cs typeface="Times New Roman" pitchFamily="18" charset="0"/>
                        </a:rPr>
                        <a:t>586,9</a:t>
                      </a:r>
                    </a:p>
                  </a:txBody>
                  <a:tcPr marL="91432" marR="91432" marT="45715" marB="45715"/>
                </a:tc>
                <a:tc>
                  <a:txBody>
                    <a:bodyPr/>
                    <a:lstStyle/>
                    <a:p>
                      <a:pPr algn="ctr"/>
                      <a:r>
                        <a:rPr lang="ru-RU" sz="1800" b="1" dirty="0">
                          <a:latin typeface="Times New Roman" pitchFamily="18" charset="0"/>
                          <a:cs typeface="Times New Roman" pitchFamily="18" charset="0"/>
                        </a:rPr>
                        <a:t>91,0</a:t>
                      </a:r>
                    </a:p>
                  </a:txBody>
                  <a:tcPr marL="91432" marR="91432" marT="45715" marB="45715"/>
                </a:tc>
                <a:extLst>
                  <a:ext uri="{0D108BD9-81ED-4DB2-BD59-A6C34878D82A}">
                    <a16:rowId xmlns:a16="http://schemas.microsoft.com/office/drawing/2014/main" val="10002"/>
                  </a:ext>
                </a:extLst>
              </a:tr>
              <a:tr h="469763">
                <a:tc>
                  <a:txBody>
                    <a:bodyPr/>
                    <a:lstStyle/>
                    <a:p>
                      <a:r>
                        <a:rPr lang="ru-RU" sz="1200" dirty="0">
                          <a:latin typeface="Times New Roman" pitchFamily="18" charset="0"/>
                          <a:cs typeface="Times New Roman" pitchFamily="18" charset="0"/>
                        </a:rPr>
                        <a:t>Функционирование высшего должностного лица субъекта Российской Федерации и муниципального образования</a:t>
                      </a:r>
                    </a:p>
                  </a:txBody>
                  <a:tcPr marL="91432" marR="91432" marT="45715" marB="45715"/>
                </a:tc>
                <a:tc>
                  <a:txBody>
                    <a:bodyPr/>
                    <a:lstStyle/>
                    <a:p>
                      <a:pPr algn="ctr"/>
                      <a:r>
                        <a:rPr lang="ru-RU" sz="1800" dirty="0">
                          <a:latin typeface="Times New Roman" pitchFamily="18" charset="0"/>
                          <a:cs typeface="Times New Roman" pitchFamily="18" charset="0"/>
                        </a:rPr>
                        <a:t>2,8</a:t>
                      </a:r>
                    </a:p>
                  </a:txBody>
                  <a:tcPr marL="91432" marR="91432" marT="45715" marB="45715"/>
                </a:tc>
                <a:tc>
                  <a:txBody>
                    <a:bodyPr/>
                    <a:lstStyle/>
                    <a:p>
                      <a:pPr algn="ctr"/>
                      <a:r>
                        <a:rPr lang="ru-RU" sz="1800" dirty="0">
                          <a:latin typeface="Times New Roman" pitchFamily="18" charset="0"/>
                          <a:cs typeface="Times New Roman" pitchFamily="18" charset="0"/>
                        </a:rPr>
                        <a:t>3,9</a:t>
                      </a:r>
                    </a:p>
                  </a:txBody>
                  <a:tcPr marL="91432" marR="91432" marT="45715" marB="45715"/>
                </a:tc>
                <a:tc>
                  <a:txBody>
                    <a:bodyPr/>
                    <a:lstStyle/>
                    <a:p>
                      <a:pPr algn="ctr"/>
                      <a:r>
                        <a:rPr lang="ru-RU" sz="1800" dirty="0">
                          <a:latin typeface="Times New Roman" pitchFamily="18" charset="0"/>
                          <a:cs typeface="Times New Roman" pitchFamily="18" charset="0"/>
                        </a:rPr>
                        <a:t>3,6</a:t>
                      </a:r>
                    </a:p>
                  </a:txBody>
                  <a:tcPr marL="91432" marR="91432" marT="45715" marB="45715"/>
                </a:tc>
                <a:tc>
                  <a:txBody>
                    <a:bodyPr/>
                    <a:lstStyle/>
                    <a:p>
                      <a:pPr algn="ctr"/>
                      <a:r>
                        <a:rPr lang="ru-RU" sz="1800" dirty="0">
                          <a:latin typeface="Times New Roman" pitchFamily="18" charset="0"/>
                          <a:cs typeface="Times New Roman" pitchFamily="18" charset="0"/>
                        </a:rPr>
                        <a:t>93,2</a:t>
                      </a:r>
                    </a:p>
                  </a:txBody>
                  <a:tcPr marL="91432" marR="91432" marT="45715" marB="45715"/>
                </a:tc>
                <a:extLst>
                  <a:ext uri="{0D108BD9-81ED-4DB2-BD59-A6C34878D82A}">
                    <a16:rowId xmlns:a16="http://schemas.microsoft.com/office/drawing/2014/main" val="10003"/>
                  </a:ext>
                </a:extLst>
              </a:tr>
              <a:tr h="536325">
                <a:tc>
                  <a:txBody>
                    <a:bodyPr/>
                    <a:lstStyle/>
                    <a:p>
                      <a:r>
                        <a:rPr lang="ru-RU" sz="1200" dirty="0">
                          <a:latin typeface="Times New Roman" pitchFamily="18" charset="0"/>
                          <a:cs typeface="Times New Roman" pitchFamily="18" charset="0"/>
                        </a:rPr>
                        <a:t>Функционирование законодательных (представительных) органов государственной власти и представительных органов муниципальных образований</a:t>
                      </a:r>
                    </a:p>
                  </a:txBody>
                  <a:tcPr marL="91432" marR="91432" marT="45715" marB="45715"/>
                </a:tc>
                <a:tc>
                  <a:txBody>
                    <a:bodyPr/>
                    <a:lstStyle/>
                    <a:p>
                      <a:pPr algn="ctr"/>
                      <a:r>
                        <a:rPr lang="ru-RU" sz="1800" dirty="0">
                          <a:latin typeface="Times New Roman" pitchFamily="18" charset="0"/>
                          <a:cs typeface="Times New Roman" pitchFamily="18" charset="0"/>
                        </a:rPr>
                        <a:t>6,9</a:t>
                      </a:r>
                    </a:p>
                  </a:txBody>
                  <a:tcPr marL="91432" marR="91432" marT="45715" marB="45715"/>
                </a:tc>
                <a:tc>
                  <a:txBody>
                    <a:bodyPr/>
                    <a:lstStyle/>
                    <a:p>
                      <a:pPr algn="ctr"/>
                      <a:r>
                        <a:rPr lang="ru-RU" sz="1800" dirty="0">
                          <a:latin typeface="Times New Roman" pitchFamily="18" charset="0"/>
                          <a:cs typeface="Times New Roman" pitchFamily="18" charset="0"/>
                        </a:rPr>
                        <a:t>7,5</a:t>
                      </a:r>
                    </a:p>
                  </a:txBody>
                  <a:tcPr marL="91432" marR="91432" marT="45715" marB="45715"/>
                </a:tc>
                <a:tc>
                  <a:txBody>
                    <a:bodyPr/>
                    <a:lstStyle/>
                    <a:p>
                      <a:pPr algn="ctr"/>
                      <a:r>
                        <a:rPr lang="ru-RU" sz="1800" dirty="0">
                          <a:latin typeface="Times New Roman" pitchFamily="18" charset="0"/>
                          <a:cs typeface="Times New Roman" pitchFamily="18" charset="0"/>
                        </a:rPr>
                        <a:t>6,7</a:t>
                      </a:r>
                    </a:p>
                  </a:txBody>
                  <a:tcPr marL="91432" marR="91432" marT="45715" marB="45715"/>
                </a:tc>
                <a:tc>
                  <a:txBody>
                    <a:bodyPr/>
                    <a:lstStyle/>
                    <a:p>
                      <a:pPr algn="ctr"/>
                      <a:r>
                        <a:rPr lang="ru-RU" sz="1800" dirty="0">
                          <a:latin typeface="Times New Roman" pitchFamily="18" charset="0"/>
                          <a:cs typeface="Times New Roman" pitchFamily="18" charset="0"/>
                        </a:rPr>
                        <a:t>89,5</a:t>
                      </a:r>
                    </a:p>
                  </a:txBody>
                  <a:tcPr marL="91432" marR="91432" marT="45715" marB="45715"/>
                </a:tc>
                <a:extLst>
                  <a:ext uri="{0D108BD9-81ED-4DB2-BD59-A6C34878D82A}">
                    <a16:rowId xmlns:a16="http://schemas.microsoft.com/office/drawing/2014/main" val="10004"/>
                  </a:ext>
                </a:extLst>
              </a:tr>
              <a:tr h="536325">
                <a:tc>
                  <a:txBody>
                    <a:bodyPr/>
                    <a:lstStyle/>
                    <a:p>
                      <a:r>
                        <a:rPr lang="ru-RU" sz="1200" dirty="0">
                          <a:latin typeface="Times New Roman" pitchFamily="18" charset="0"/>
                          <a:cs typeface="Times New Roman" pitchFamily="18" charset="0"/>
                        </a:rPr>
                        <a:t>Функционирование Правительства Российской Федерации, высших исполнительных органов государственной власти субъектов Российской Федерации, местных администраций</a:t>
                      </a:r>
                    </a:p>
                  </a:txBody>
                  <a:tcPr marL="91432" marR="91432" marT="45715" marB="45715"/>
                </a:tc>
                <a:tc>
                  <a:txBody>
                    <a:bodyPr/>
                    <a:lstStyle/>
                    <a:p>
                      <a:pPr algn="ctr"/>
                      <a:r>
                        <a:rPr lang="ru-RU" sz="1800" dirty="0">
                          <a:latin typeface="Times New Roman" pitchFamily="18" charset="0"/>
                          <a:cs typeface="Times New Roman" pitchFamily="18" charset="0"/>
                        </a:rPr>
                        <a:t>166,4</a:t>
                      </a:r>
                    </a:p>
                  </a:txBody>
                  <a:tcPr marL="91432" marR="91432" marT="45715" marB="45715"/>
                </a:tc>
                <a:tc>
                  <a:txBody>
                    <a:bodyPr/>
                    <a:lstStyle/>
                    <a:p>
                      <a:pPr algn="ctr"/>
                      <a:r>
                        <a:rPr lang="ru-RU" sz="1800" dirty="0">
                          <a:latin typeface="Times New Roman" pitchFamily="18" charset="0"/>
                          <a:cs typeface="Times New Roman" pitchFamily="18" charset="0"/>
                        </a:rPr>
                        <a:t>237,3</a:t>
                      </a:r>
                    </a:p>
                  </a:txBody>
                  <a:tcPr marL="91432" marR="91432" marT="45715" marB="45715"/>
                </a:tc>
                <a:tc>
                  <a:txBody>
                    <a:bodyPr/>
                    <a:lstStyle/>
                    <a:p>
                      <a:pPr algn="ctr"/>
                      <a:r>
                        <a:rPr lang="ru-RU" sz="1800" dirty="0">
                          <a:latin typeface="Times New Roman" pitchFamily="18" charset="0"/>
                          <a:cs typeface="Times New Roman" pitchFamily="18" charset="0"/>
                        </a:rPr>
                        <a:t>222,2</a:t>
                      </a:r>
                    </a:p>
                  </a:txBody>
                  <a:tcPr marL="91432" marR="91432" marT="45715" marB="45715"/>
                </a:tc>
                <a:tc>
                  <a:txBody>
                    <a:bodyPr/>
                    <a:lstStyle/>
                    <a:p>
                      <a:pPr algn="ctr"/>
                      <a:r>
                        <a:rPr lang="ru-RU" sz="1800" dirty="0">
                          <a:latin typeface="Times New Roman" pitchFamily="18" charset="0"/>
                          <a:cs typeface="Times New Roman" pitchFamily="18" charset="0"/>
                        </a:rPr>
                        <a:t>93,6</a:t>
                      </a:r>
                    </a:p>
                  </a:txBody>
                  <a:tcPr marL="91432" marR="91432" marT="45715" marB="45715"/>
                </a:tc>
                <a:extLst>
                  <a:ext uri="{0D108BD9-81ED-4DB2-BD59-A6C34878D82A}">
                    <a16:rowId xmlns:a16="http://schemas.microsoft.com/office/drawing/2014/main" val="10005"/>
                  </a:ext>
                </a:extLst>
              </a:tr>
              <a:tr h="469763">
                <a:tc>
                  <a:txBody>
                    <a:bodyPr/>
                    <a:lstStyle/>
                    <a:p>
                      <a:r>
                        <a:rPr lang="ru-RU" sz="1200" dirty="0">
                          <a:latin typeface="Times New Roman" pitchFamily="18" charset="0"/>
                          <a:cs typeface="Times New Roman" pitchFamily="18" charset="0"/>
                        </a:rPr>
                        <a:t>Обеспечение деятельности финансовых, налоговых и таможенных органов и органов финансового (финансово-бюджетного) надзора</a:t>
                      </a:r>
                    </a:p>
                  </a:txBody>
                  <a:tcPr marL="91432" marR="91432" marT="45715" marB="45715"/>
                </a:tc>
                <a:tc>
                  <a:txBody>
                    <a:bodyPr/>
                    <a:lstStyle/>
                    <a:p>
                      <a:pPr algn="ctr"/>
                      <a:r>
                        <a:rPr lang="ru-RU" sz="1800" dirty="0">
                          <a:latin typeface="Times New Roman" pitchFamily="18" charset="0"/>
                          <a:cs typeface="Times New Roman" pitchFamily="18" charset="0"/>
                        </a:rPr>
                        <a:t>24,6</a:t>
                      </a:r>
                    </a:p>
                  </a:txBody>
                  <a:tcPr marL="91432" marR="91432" marT="45715" marB="45715"/>
                </a:tc>
                <a:tc>
                  <a:txBody>
                    <a:bodyPr/>
                    <a:lstStyle/>
                    <a:p>
                      <a:pPr algn="ctr"/>
                      <a:r>
                        <a:rPr lang="ru-RU" sz="1800" dirty="0">
                          <a:latin typeface="Times New Roman" pitchFamily="18" charset="0"/>
                          <a:cs typeface="Times New Roman" pitchFamily="18" charset="0"/>
                        </a:rPr>
                        <a:t>28,5</a:t>
                      </a:r>
                    </a:p>
                  </a:txBody>
                  <a:tcPr marL="91432" marR="91432" marT="45715" marB="45715"/>
                </a:tc>
                <a:tc>
                  <a:txBody>
                    <a:bodyPr/>
                    <a:lstStyle/>
                    <a:p>
                      <a:pPr algn="ctr"/>
                      <a:r>
                        <a:rPr lang="ru-RU" sz="1800" dirty="0">
                          <a:latin typeface="Times New Roman" pitchFamily="18" charset="0"/>
                          <a:cs typeface="Times New Roman" pitchFamily="18" charset="0"/>
                        </a:rPr>
                        <a:t>28,3</a:t>
                      </a:r>
                    </a:p>
                  </a:txBody>
                  <a:tcPr marL="91432" marR="91432" marT="45715" marB="45715"/>
                </a:tc>
                <a:tc>
                  <a:txBody>
                    <a:bodyPr/>
                    <a:lstStyle/>
                    <a:p>
                      <a:pPr algn="ctr"/>
                      <a:r>
                        <a:rPr lang="ru-RU" sz="1800" dirty="0">
                          <a:latin typeface="Times New Roman" pitchFamily="18" charset="0"/>
                          <a:cs typeface="Times New Roman" pitchFamily="18" charset="0"/>
                        </a:rPr>
                        <a:t>99,4</a:t>
                      </a:r>
                    </a:p>
                  </a:txBody>
                  <a:tcPr marL="91432" marR="91432" marT="45715" marB="45715"/>
                </a:tc>
                <a:extLst>
                  <a:ext uri="{0D108BD9-81ED-4DB2-BD59-A6C34878D82A}">
                    <a16:rowId xmlns:a16="http://schemas.microsoft.com/office/drawing/2014/main" val="10006"/>
                  </a:ext>
                </a:extLst>
              </a:tr>
              <a:tr h="375808">
                <a:tc>
                  <a:txBody>
                    <a:bodyPr/>
                    <a:lstStyle/>
                    <a:p>
                      <a:r>
                        <a:rPr lang="ru-RU" sz="1200" dirty="0">
                          <a:latin typeface="Times New Roman" pitchFamily="18" charset="0"/>
                          <a:cs typeface="Times New Roman" pitchFamily="18" charset="0"/>
                        </a:rPr>
                        <a:t>Резервные фонды </a:t>
                      </a:r>
                    </a:p>
                  </a:txBody>
                  <a:tcPr marL="91432" marR="91432" marT="45715" marB="45715"/>
                </a:tc>
                <a:tc>
                  <a:txBody>
                    <a:bodyPr/>
                    <a:lstStyle/>
                    <a:p>
                      <a:pPr algn="ctr"/>
                      <a:r>
                        <a:rPr lang="ru-RU" sz="1800" dirty="0">
                          <a:latin typeface="Times New Roman" pitchFamily="18" charset="0"/>
                          <a:cs typeface="Times New Roman" pitchFamily="18" charset="0"/>
                        </a:rPr>
                        <a:t>6,3</a:t>
                      </a:r>
                    </a:p>
                  </a:txBody>
                  <a:tcPr marL="91432" marR="91432" marT="45715" marB="45715"/>
                </a:tc>
                <a:tc>
                  <a:txBody>
                    <a:bodyPr/>
                    <a:lstStyle/>
                    <a:p>
                      <a:pPr algn="ctr"/>
                      <a:r>
                        <a:rPr lang="ru-RU" sz="1800" dirty="0">
                          <a:latin typeface="Times New Roman" pitchFamily="18" charset="0"/>
                          <a:cs typeface="Times New Roman" pitchFamily="18" charset="0"/>
                        </a:rPr>
                        <a:t>4,0</a:t>
                      </a:r>
                    </a:p>
                  </a:txBody>
                  <a:tcPr marL="91432" marR="91432" marT="45715" marB="45715"/>
                </a:tc>
                <a:tc>
                  <a:txBody>
                    <a:bodyPr/>
                    <a:lstStyle/>
                    <a:p>
                      <a:pPr algn="ctr"/>
                      <a:r>
                        <a:rPr lang="ru-RU" sz="1800" dirty="0">
                          <a:latin typeface="Times New Roman" pitchFamily="18" charset="0"/>
                          <a:cs typeface="Times New Roman" pitchFamily="18" charset="0"/>
                        </a:rPr>
                        <a:t>0,0</a:t>
                      </a:r>
                    </a:p>
                  </a:txBody>
                  <a:tcPr marL="91432" marR="91432" marT="45715" marB="45715"/>
                </a:tc>
                <a:tc>
                  <a:txBody>
                    <a:bodyPr/>
                    <a:lstStyle/>
                    <a:p>
                      <a:pPr algn="ctr"/>
                      <a:r>
                        <a:rPr lang="ru-RU" sz="1800" dirty="0">
                          <a:latin typeface="Times New Roman" pitchFamily="18" charset="0"/>
                          <a:cs typeface="Times New Roman" pitchFamily="18" charset="0"/>
                        </a:rPr>
                        <a:t>0,0</a:t>
                      </a:r>
                    </a:p>
                  </a:txBody>
                  <a:tcPr marL="91432" marR="91432" marT="45715" marB="45715"/>
                </a:tc>
                <a:extLst>
                  <a:ext uri="{0D108BD9-81ED-4DB2-BD59-A6C34878D82A}">
                    <a16:rowId xmlns:a16="http://schemas.microsoft.com/office/drawing/2014/main" val="10008"/>
                  </a:ext>
                </a:extLst>
              </a:tr>
              <a:tr h="375808">
                <a:tc>
                  <a:txBody>
                    <a:bodyPr/>
                    <a:lstStyle/>
                    <a:p>
                      <a:r>
                        <a:rPr lang="ru-RU" sz="1200" dirty="0">
                          <a:latin typeface="Times New Roman" pitchFamily="18" charset="0"/>
                          <a:cs typeface="Times New Roman" pitchFamily="18" charset="0"/>
                        </a:rPr>
                        <a:t>Другие общегосударственные вопросы</a:t>
                      </a:r>
                    </a:p>
                  </a:txBody>
                  <a:tcPr marL="91432" marR="91432" marT="45715" marB="45715"/>
                </a:tc>
                <a:tc>
                  <a:txBody>
                    <a:bodyPr/>
                    <a:lstStyle/>
                    <a:p>
                      <a:pPr algn="ctr"/>
                      <a:r>
                        <a:rPr lang="ru-RU" sz="1800" dirty="0">
                          <a:latin typeface="Times New Roman" pitchFamily="18" charset="0"/>
                          <a:cs typeface="Times New Roman" pitchFamily="18" charset="0"/>
                        </a:rPr>
                        <a:t>306,8</a:t>
                      </a:r>
                    </a:p>
                  </a:txBody>
                  <a:tcPr marL="91432" marR="91432" marT="45715" marB="45715"/>
                </a:tc>
                <a:tc>
                  <a:txBody>
                    <a:bodyPr/>
                    <a:lstStyle/>
                    <a:p>
                      <a:pPr algn="ctr"/>
                      <a:r>
                        <a:rPr lang="ru-RU" sz="1800" dirty="0">
                          <a:latin typeface="Times New Roman" pitchFamily="18" charset="0"/>
                          <a:cs typeface="Times New Roman" pitchFamily="18" charset="0"/>
                        </a:rPr>
                        <a:t>363,5</a:t>
                      </a:r>
                    </a:p>
                  </a:txBody>
                  <a:tcPr marL="91432" marR="91432" marT="45715" marB="45715"/>
                </a:tc>
                <a:tc>
                  <a:txBody>
                    <a:bodyPr/>
                    <a:lstStyle/>
                    <a:p>
                      <a:pPr algn="ctr"/>
                      <a:r>
                        <a:rPr lang="ru-RU" sz="1800" dirty="0">
                          <a:latin typeface="Times New Roman" pitchFamily="18" charset="0"/>
                          <a:cs typeface="Times New Roman" pitchFamily="18" charset="0"/>
                        </a:rPr>
                        <a:t>326,1</a:t>
                      </a:r>
                    </a:p>
                  </a:txBody>
                  <a:tcPr marL="91432" marR="91432" marT="45715" marB="45715"/>
                </a:tc>
                <a:tc>
                  <a:txBody>
                    <a:bodyPr/>
                    <a:lstStyle/>
                    <a:p>
                      <a:pPr algn="ctr"/>
                      <a:r>
                        <a:rPr lang="ru-RU" sz="1800" dirty="0">
                          <a:latin typeface="Times New Roman" pitchFamily="18" charset="0"/>
                          <a:cs typeface="Times New Roman" pitchFamily="18" charset="0"/>
                        </a:rPr>
                        <a:t>89,7</a:t>
                      </a:r>
                    </a:p>
                  </a:txBody>
                  <a:tcPr marL="91432" marR="91432" marT="45715" marB="45715"/>
                </a:tc>
                <a:extLst>
                  <a:ext uri="{0D108BD9-81ED-4DB2-BD59-A6C34878D82A}">
                    <a16:rowId xmlns:a16="http://schemas.microsoft.com/office/drawing/2014/main" val="10009"/>
                  </a:ext>
                </a:extLst>
              </a:tr>
              <a:tr h="375808">
                <a:tc>
                  <a:txBody>
                    <a:bodyPr/>
                    <a:lstStyle/>
                    <a:p>
                      <a:r>
                        <a:rPr lang="ru-RU" sz="1400" b="1" dirty="0">
                          <a:latin typeface="Times New Roman" pitchFamily="18" charset="0"/>
                          <a:cs typeface="Times New Roman" pitchFamily="18" charset="0"/>
                        </a:rPr>
                        <a:t>Национальная</a:t>
                      </a:r>
                      <a:r>
                        <a:rPr lang="ru-RU" sz="1400" b="1" baseline="0" dirty="0">
                          <a:latin typeface="Times New Roman" pitchFamily="18" charset="0"/>
                          <a:cs typeface="Times New Roman" pitchFamily="18" charset="0"/>
                        </a:rPr>
                        <a:t> оборона </a:t>
                      </a:r>
                      <a:r>
                        <a:rPr lang="ru-RU" sz="1400" b="1" dirty="0">
                          <a:latin typeface="Times New Roman" pitchFamily="18" charset="0"/>
                          <a:cs typeface="Times New Roman" pitchFamily="18" charset="0"/>
                        </a:rPr>
                        <a:t>всего, </a:t>
                      </a:r>
                      <a:r>
                        <a:rPr lang="ru-RU" sz="1200" b="1" baseline="0" dirty="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15" marB="45715"/>
                </a:tc>
                <a:tc>
                  <a:txBody>
                    <a:bodyPr/>
                    <a:lstStyle/>
                    <a:p>
                      <a:pPr algn="ctr"/>
                      <a:r>
                        <a:rPr lang="ru-RU" sz="1800" b="1" dirty="0">
                          <a:latin typeface="Times New Roman" pitchFamily="18" charset="0"/>
                          <a:cs typeface="Times New Roman" pitchFamily="18" charset="0"/>
                        </a:rPr>
                        <a:t>5,3</a:t>
                      </a:r>
                    </a:p>
                  </a:txBody>
                  <a:tcPr marL="91432" marR="91432" marT="45715" marB="45715"/>
                </a:tc>
                <a:tc>
                  <a:txBody>
                    <a:bodyPr/>
                    <a:lstStyle/>
                    <a:p>
                      <a:pPr algn="ctr"/>
                      <a:r>
                        <a:rPr lang="ru-RU" sz="1800" b="1" dirty="0">
                          <a:latin typeface="Times New Roman" pitchFamily="18" charset="0"/>
                          <a:cs typeface="Times New Roman" pitchFamily="18" charset="0"/>
                        </a:rPr>
                        <a:t>6,2</a:t>
                      </a:r>
                    </a:p>
                  </a:txBody>
                  <a:tcPr marL="91432" marR="91432" marT="45715" marB="45715"/>
                </a:tc>
                <a:tc>
                  <a:txBody>
                    <a:bodyPr/>
                    <a:lstStyle/>
                    <a:p>
                      <a:pPr algn="ctr"/>
                      <a:r>
                        <a:rPr lang="ru-RU" sz="1800" b="1" dirty="0">
                          <a:latin typeface="Times New Roman" pitchFamily="18" charset="0"/>
                          <a:cs typeface="Times New Roman" pitchFamily="18" charset="0"/>
                        </a:rPr>
                        <a:t>6,1</a:t>
                      </a:r>
                    </a:p>
                  </a:txBody>
                  <a:tcPr marL="91432" marR="91432" marT="45715" marB="45715"/>
                </a:tc>
                <a:tc>
                  <a:txBody>
                    <a:bodyPr/>
                    <a:lstStyle/>
                    <a:p>
                      <a:pPr algn="ctr"/>
                      <a:r>
                        <a:rPr lang="ru-RU" sz="1800" b="1" dirty="0">
                          <a:latin typeface="Times New Roman" pitchFamily="18" charset="0"/>
                          <a:cs typeface="Times New Roman" pitchFamily="18" charset="0"/>
                        </a:rPr>
                        <a:t>99,0</a:t>
                      </a:r>
                    </a:p>
                  </a:txBody>
                  <a:tcPr marL="91432" marR="91432" marT="45715" marB="45715"/>
                </a:tc>
                <a:extLst>
                  <a:ext uri="{0D108BD9-81ED-4DB2-BD59-A6C34878D82A}">
                    <a16:rowId xmlns:a16="http://schemas.microsoft.com/office/drawing/2014/main" val="10010"/>
                  </a:ext>
                </a:extLst>
              </a:tr>
              <a:tr h="375808">
                <a:tc>
                  <a:txBody>
                    <a:bodyPr/>
                    <a:lstStyle/>
                    <a:p>
                      <a:r>
                        <a:rPr lang="ru-RU" sz="1200" dirty="0">
                          <a:latin typeface="Times New Roman" pitchFamily="18" charset="0"/>
                          <a:cs typeface="Times New Roman" pitchFamily="18" charset="0"/>
                        </a:rPr>
                        <a:t>Мобилизационная и вневойсковая подготовка</a:t>
                      </a:r>
                    </a:p>
                  </a:txBody>
                  <a:tcPr marL="91432" marR="91432" marT="45715" marB="45715"/>
                </a:tc>
                <a:tc>
                  <a:txBody>
                    <a:bodyPr/>
                    <a:lstStyle/>
                    <a:p>
                      <a:pPr algn="ctr"/>
                      <a:r>
                        <a:rPr lang="ru-RU" sz="1800" dirty="0">
                          <a:latin typeface="Times New Roman" pitchFamily="18" charset="0"/>
                          <a:cs typeface="Times New Roman" pitchFamily="18" charset="0"/>
                        </a:rPr>
                        <a:t>5,3</a:t>
                      </a:r>
                    </a:p>
                  </a:txBody>
                  <a:tcPr marL="91432" marR="91432" marT="45715" marB="45715"/>
                </a:tc>
                <a:tc>
                  <a:txBody>
                    <a:bodyPr/>
                    <a:lstStyle/>
                    <a:p>
                      <a:pPr algn="ctr"/>
                      <a:r>
                        <a:rPr lang="ru-RU" sz="1800" dirty="0">
                          <a:latin typeface="Times New Roman" pitchFamily="18" charset="0"/>
                          <a:cs typeface="Times New Roman" pitchFamily="18" charset="0"/>
                        </a:rPr>
                        <a:t>5,5</a:t>
                      </a:r>
                    </a:p>
                  </a:txBody>
                  <a:tcPr marL="91432" marR="91432" marT="45715" marB="45715"/>
                </a:tc>
                <a:tc>
                  <a:txBody>
                    <a:bodyPr/>
                    <a:lstStyle/>
                    <a:p>
                      <a:pPr algn="ctr"/>
                      <a:r>
                        <a:rPr lang="ru-RU" sz="1800" dirty="0">
                          <a:latin typeface="Times New Roman" pitchFamily="18" charset="0"/>
                          <a:cs typeface="Times New Roman" pitchFamily="18" charset="0"/>
                        </a:rPr>
                        <a:t>5,5</a:t>
                      </a:r>
                    </a:p>
                  </a:txBody>
                  <a:tcPr marL="91432" marR="91432" marT="45715" marB="45715"/>
                </a:tc>
                <a:tc>
                  <a:txBody>
                    <a:bodyPr/>
                    <a:lstStyle/>
                    <a:p>
                      <a:pPr algn="ctr"/>
                      <a:r>
                        <a:rPr lang="ru-RU" sz="1800" dirty="0">
                          <a:latin typeface="Times New Roman" pitchFamily="18" charset="0"/>
                          <a:cs typeface="Times New Roman" pitchFamily="18" charset="0"/>
                        </a:rPr>
                        <a:t>100</a:t>
                      </a:r>
                    </a:p>
                  </a:txBody>
                  <a:tcPr marL="91432" marR="91432" marT="45715" marB="45715"/>
                </a:tc>
                <a:extLst>
                  <a:ext uri="{0D108BD9-81ED-4DB2-BD59-A6C34878D82A}">
                    <a16:rowId xmlns:a16="http://schemas.microsoft.com/office/drawing/2014/main" val="10011"/>
                  </a:ext>
                </a:extLst>
              </a:tr>
              <a:tr h="375808">
                <a:tc>
                  <a:txBody>
                    <a:bodyPr/>
                    <a:lstStyle/>
                    <a:p>
                      <a:r>
                        <a:rPr lang="ru-RU" sz="1200" dirty="0">
                          <a:latin typeface="Times New Roman" pitchFamily="18" charset="0"/>
                          <a:cs typeface="Times New Roman" pitchFamily="18" charset="0"/>
                        </a:rPr>
                        <a:t>Мобилизационная подготовка экономики</a:t>
                      </a:r>
                    </a:p>
                  </a:txBody>
                  <a:tcPr marL="91432" marR="91432" marT="45715" marB="45715"/>
                </a:tc>
                <a:tc>
                  <a:txBody>
                    <a:bodyPr/>
                    <a:lstStyle/>
                    <a:p>
                      <a:pPr algn="ctr"/>
                      <a:r>
                        <a:rPr lang="ru-RU" sz="1800" dirty="0">
                          <a:latin typeface="Times New Roman" pitchFamily="18" charset="0"/>
                          <a:cs typeface="Times New Roman" pitchFamily="18" charset="0"/>
                        </a:rPr>
                        <a:t>0</a:t>
                      </a:r>
                    </a:p>
                  </a:txBody>
                  <a:tcPr marL="91432" marR="91432" marT="45715" marB="45715"/>
                </a:tc>
                <a:tc>
                  <a:txBody>
                    <a:bodyPr/>
                    <a:lstStyle/>
                    <a:p>
                      <a:pPr algn="ctr"/>
                      <a:r>
                        <a:rPr lang="ru-RU" sz="1800" dirty="0">
                          <a:latin typeface="Times New Roman" pitchFamily="18" charset="0"/>
                          <a:cs typeface="Times New Roman" pitchFamily="18" charset="0"/>
                        </a:rPr>
                        <a:t>0,7</a:t>
                      </a:r>
                    </a:p>
                  </a:txBody>
                  <a:tcPr marL="91432" marR="91432" marT="45715" marB="45715"/>
                </a:tc>
                <a:tc>
                  <a:txBody>
                    <a:bodyPr/>
                    <a:lstStyle/>
                    <a:p>
                      <a:pPr algn="ctr"/>
                      <a:r>
                        <a:rPr lang="ru-RU" sz="1800" dirty="0">
                          <a:latin typeface="Times New Roman" pitchFamily="18" charset="0"/>
                          <a:cs typeface="Times New Roman" pitchFamily="18" charset="0"/>
                        </a:rPr>
                        <a:t>0,6</a:t>
                      </a:r>
                    </a:p>
                  </a:txBody>
                  <a:tcPr marL="91432" marR="91432" marT="45715" marB="45715"/>
                </a:tc>
                <a:tc>
                  <a:txBody>
                    <a:bodyPr/>
                    <a:lstStyle/>
                    <a:p>
                      <a:pPr algn="ctr"/>
                      <a:r>
                        <a:rPr lang="ru-RU" sz="1800" dirty="0">
                          <a:latin typeface="Times New Roman" pitchFamily="18" charset="0"/>
                          <a:cs typeface="Times New Roman" pitchFamily="18" charset="0"/>
                        </a:rPr>
                        <a:t>90,1</a:t>
                      </a:r>
                    </a:p>
                  </a:txBody>
                  <a:tcPr marL="91432" marR="91432" marT="45715" marB="45715"/>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2182754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1B95F3A9-0F76-EC40-771C-A53AF3DA7762}"/>
              </a:ext>
            </a:extLst>
          </p:cNvPr>
          <p:cNvGraphicFramePr>
            <a:graphicFrameLocks noGrp="1"/>
          </p:cNvGraphicFramePr>
          <p:nvPr>
            <p:extLst>
              <p:ext uri="{D42A27DB-BD31-4B8C-83A1-F6EECF244321}">
                <p14:modId xmlns:p14="http://schemas.microsoft.com/office/powerpoint/2010/main" val="1416099861"/>
              </p:ext>
            </p:extLst>
          </p:nvPr>
        </p:nvGraphicFramePr>
        <p:xfrm>
          <a:off x="250825" y="0"/>
          <a:ext cx="11518929" cy="6740248"/>
        </p:xfrm>
        <a:graphic>
          <a:graphicData uri="http://schemas.openxmlformats.org/drawingml/2006/table">
            <a:tbl>
              <a:tblPr firstRow="1" bandRow="1">
                <a:tableStyleId>{5C22544A-7EE6-4342-B048-85BDC9FD1C3A}</a:tableStyleId>
              </a:tblPr>
              <a:tblGrid>
                <a:gridCol w="5772519">
                  <a:extLst>
                    <a:ext uri="{9D8B030D-6E8A-4147-A177-3AD203B41FA5}">
                      <a16:colId xmlns:a16="http://schemas.microsoft.com/office/drawing/2014/main" val="20000"/>
                    </a:ext>
                  </a:extLst>
                </a:gridCol>
                <a:gridCol w="1172595">
                  <a:extLst>
                    <a:ext uri="{9D8B030D-6E8A-4147-A177-3AD203B41FA5}">
                      <a16:colId xmlns:a16="http://schemas.microsoft.com/office/drawing/2014/main" val="20001"/>
                    </a:ext>
                  </a:extLst>
                </a:gridCol>
                <a:gridCol w="1262849">
                  <a:extLst>
                    <a:ext uri="{9D8B030D-6E8A-4147-A177-3AD203B41FA5}">
                      <a16:colId xmlns:a16="http://schemas.microsoft.com/office/drawing/2014/main" val="20002"/>
                    </a:ext>
                  </a:extLst>
                </a:gridCol>
                <a:gridCol w="1177795">
                  <a:extLst>
                    <a:ext uri="{9D8B030D-6E8A-4147-A177-3AD203B41FA5}">
                      <a16:colId xmlns:a16="http://schemas.microsoft.com/office/drawing/2014/main" val="20003"/>
                    </a:ext>
                  </a:extLst>
                </a:gridCol>
                <a:gridCol w="2133171">
                  <a:extLst>
                    <a:ext uri="{9D8B030D-6E8A-4147-A177-3AD203B41FA5}">
                      <a16:colId xmlns:a16="http://schemas.microsoft.com/office/drawing/2014/main" val="20004"/>
                    </a:ext>
                  </a:extLst>
                </a:gridCol>
              </a:tblGrid>
              <a:tr h="305730">
                <a:tc rowSpan="2">
                  <a:txBody>
                    <a:bodyPr/>
                    <a:lstStyle/>
                    <a:p>
                      <a:pPr algn="ctr"/>
                      <a:r>
                        <a:rPr lang="ru-RU" sz="1400" dirty="0">
                          <a:latin typeface="Times New Roman" pitchFamily="18" charset="0"/>
                          <a:cs typeface="Times New Roman" pitchFamily="18" charset="0"/>
                        </a:rPr>
                        <a:t>Наименование разделов и подразделов</a:t>
                      </a:r>
                    </a:p>
                  </a:txBody>
                  <a:tcPr marL="91432" marR="91432" marT="45718" marB="45718"/>
                </a:tc>
                <a:tc rowSpan="2">
                  <a:txBody>
                    <a:bodyPr/>
                    <a:lstStyle/>
                    <a:p>
                      <a:pPr algn="ctr"/>
                      <a:r>
                        <a:rPr lang="ru-RU" sz="1400" dirty="0">
                          <a:latin typeface="Times New Roman" pitchFamily="18" charset="0"/>
                          <a:cs typeface="Times New Roman" pitchFamily="18" charset="0"/>
                        </a:rPr>
                        <a:t>ФАКТ Отчет </a:t>
                      </a:r>
                    </a:p>
                    <a:p>
                      <a:pPr algn="ctr"/>
                      <a:r>
                        <a:rPr lang="ru-RU" sz="1400" dirty="0">
                          <a:latin typeface="Times New Roman" pitchFamily="18" charset="0"/>
                          <a:cs typeface="Times New Roman" pitchFamily="18" charset="0"/>
                        </a:rPr>
                        <a:t>2022 год</a:t>
                      </a:r>
                    </a:p>
                  </a:txBody>
                  <a:tcPr marL="91432" marR="91432" marT="45718" marB="45718"/>
                </a:tc>
                <a:tc gridSpan="3">
                  <a:txBody>
                    <a:bodyPr/>
                    <a:lstStyle/>
                    <a:p>
                      <a:pPr algn="ctr"/>
                      <a:r>
                        <a:rPr lang="ru-RU" sz="1400" dirty="0">
                          <a:latin typeface="Times New Roman" pitchFamily="18" charset="0"/>
                          <a:cs typeface="Times New Roman" pitchFamily="18" charset="0"/>
                        </a:rPr>
                        <a:t>Отчет 2023 год</a:t>
                      </a:r>
                    </a:p>
                  </a:txBody>
                  <a:tcPr marL="91432" marR="91432" marT="45718" marB="45718"/>
                </a:tc>
                <a:tc hMerge="1">
                  <a:txBody>
                    <a:bodyPr/>
                    <a:lstStyle/>
                    <a:p>
                      <a:endParaRPr lang="ru-RU" sz="1100" dirty="0"/>
                    </a:p>
                  </a:txBody>
                  <a:tcPr/>
                </a:tc>
                <a:tc hMerge="1">
                  <a:txBody>
                    <a:bodyPr/>
                    <a:lstStyle/>
                    <a:p>
                      <a:endParaRPr lang="ru-RU" dirty="0"/>
                    </a:p>
                  </a:txBody>
                  <a:tcPr/>
                </a:tc>
                <a:extLst>
                  <a:ext uri="{0D108BD9-81ED-4DB2-BD59-A6C34878D82A}">
                    <a16:rowId xmlns:a16="http://schemas.microsoft.com/office/drawing/2014/main" val="10000"/>
                  </a:ext>
                </a:extLst>
              </a:tr>
              <a:tr h="473884">
                <a:tc vMerge="1">
                  <a:txBody>
                    <a:bodyPr/>
                    <a:lstStyle/>
                    <a:p>
                      <a:endParaRPr lang="ru-RU" dirty="0"/>
                    </a:p>
                  </a:txBody>
                  <a:tcPr/>
                </a:tc>
                <a:tc vMerge="1">
                  <a:txBody>
                    <a:bodyPr/>
                    <a:lstStyle/>
                    <a:p>
                      <a:endParaRPr lang="ru-RU" dirty="0"/>
                    </a:p>
                  </a:txBody>
                  <a:tcPr/>
                </a:tc>
                <a:tc>
                  <a:txBody>
                    <a:bodyPr/>
                    <a:lstStyle/>
                    <a:p>
                      <a:pPr algn="ctr"/>
                      <a:r>
                        <a:rPr lang="ru-RU" sz="1400" dirty="0">
                          <a:solidFill>
                            <a:schemeClr val="bg1"/>
                          </a:solidFill>
                          <a:latin typeface="Times New Roman" pitchFamily="18" charset="0"/>
                          <a:cs typeface="Times New Roman" pitchFamily="18" charset="0"/>
                        </a:rPr>
                        <a:t>ПЛАН </a:t>
                      </a:r>
                    </a:p>
                  </a:txBody>
                  <a:tcPr marL="91432" marR="91432" marT="45718" marB="45718">
                    <a:solidFill>
                      <a:schemeClr val="accent1"/>
                    </a:solidFill>
                  </a:tcPr>
                </a:tc>
                <a:tc>
                  <a:txBody>
                    <a:bodyPr/>
                    <a:lstStyle/>
                    <a:p>
                      <a:pPr algn="ctr"/>
                      <a:r>
                        <a:rPr lang="ru-RU" sz="1400" dirty="0">
                          <a:solidFill>
                            <a:schemeClr val="bg1"/>
                          </a:solidFill>
                          <a:latin typeface="Times New Roman" pitchFamily="18" charset="0"/>
                          <a:cs typeface="Times New Roman" pitchFamily="18" charset="0"/>
                        </a:rPr>
                        <a:t>ФАКТ</a:t>
                      </a:r>
                    </a:p>
                  </a:txBody>
                  <a:tcPr marL="91432" marR="91432" marT="45718" marB="45718">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18" marB="45718">
                    <a:solidFill>
                      <a:schemeClr val="accent1"/>
                    </a:solidFill>
                  </a:tcPr>
                </a:tc>
                <a:extLst>
                  <a:ext uri="{0D108BD9-81ED-4DB2-BD59-A6C34878D82A}">
                    <a16:rowId xmlns:a16="http://schemas.microsoft.com/office/drawing/2014/main" val="10001"/>
                  </a:ext>
                </a:extLst>
              </a:tr>
              <a:tr h="519743">
                <a:tc>
                  <a:txBody>
                    <a:bodyPr/>
                    <a:lstStyle/>
                    <a:p>
                      <a:r>
                        <a:rPr lang="ru-RU" sz="1400" b="1" baseline="0" dirty="0">
                          <a:latin typeface="Times New Roman" pitchFamily="18" charset="0"/>
                          <a:cs typeface="Times New Roman" pitchFamily="18" charset="0"/>
                        </a:rPr>
                        <a:t>Национальная безопасность и правоохранительная деятельность </a:t>
                      </a:r>
                      <a:r>
                        <a:rPr lang="ru-RU" sz="1400" b="1" dirty="0">
                          <a:latin typeface="Times New Roman" pitchFamily="18" charset="0"/>
                          <a:cs typeface="Times New Roman" pitchFamily="18" charset="0"/>
                        </a:rPr>
                        <a:t>всего,</a:t>
                      </a:r>
                      <a:r>
                        <a:rPr lang="ru-RU" sz="1400" b="1" baseline="0" dirty="0">
                          <a:latin typeface="Times New Roman" pitchFamily="18" charset="0"/>
                          <a:cs typeface="Times New Roman" pitchFamily="18" charset="0"/>
                        </a:rPr>
                        <a:t> </a:t>
                      </a:r>
                      <a:r>
                        <a:rPr lang="ru-RU" sz="1200" b="1" dirty="0">
                          <a:latin typeface="Times New Roman" pitchFamily="18" charset="0"/>
                          <a:cs typeface="Times New Roman" pitchFamily="18" charset="0"/>
                        </a:rPr>
                        <a:t>в том числе</a:t>
                      </a:r>
                    </a:p>
                  </a:txBody>
                  <a:tcPr marL="91432" marR="91432" marT="45718" marB="45718"/>
                </a:tc>
                <a:tc>
                  <a:txBody>
                    <a:bodyPr/>
                    <a:lstStyle/>
                    <a:p>
                      <a:pPr algn="ctr"/>
                      <a:r>
                        <a:rPr lang="ru-RU" sz="1800" b="1" dirty="0">
                          <a:latin typeface="Times New Roman" pitchFamily="18" charset="0"/>
                          <a:cs typeface="Times New Roman" pitchFamily="18" charset="0"/>
                        </a:rPr>
                        <a:t>50,2</a:t>
                      </a:r>
                    </a:p>
                  </a:txBody>
                  <a:tcPr marL="91432" marR="91432" marT="45718" marB="45718"/>
                </a:tc>
                <a:tc>
                  <a:txBody>
                    <a:bodyPr/>
                    <a:lstStyle/>
                    <a:p>
                      <a:pPr algn="ctr"/>
                      <a:r>
                        <a:rPr lang="ru-RU" sz="1800" b="1" dirty="0">
                          <a:latin typeface="Times New Roman" pitchFamily="18" charset="0"/>
                          <a:cs typeface="Times New Roman" pitchFamily="18" charset="0"/>
                        </a:rPr>
                        <a:t>29,9</a:t>
                      </a:r>
                    </a:p>
                  </a:txBody>
                  <a:tcPr marL="91432" marR="91432" marT="45718" marB="45718"/>
                </a:tc>
                <a:tc>
                  <a:txBody>
                    <a:bodyPr/>
                    <a:lstStyle/>
                    <a:p>
                      <a:pPr algn="ctr"/>
                      <a:r>
                        <a:rPr lang="ru-RU" sz="1800" b="1" dirty="0">
                          <a:latin typeface="Times New Roman" pitchFamily="18" charset="0"/>
                          <a:cs typeface="Times New Roman" pitchFamily="18" charset="0"/>
                        </a:rPr>
                        <a:t>28,6</a:t>
                      </a:r>
                    </a:p>
                  </a:txBody>
                  <a:tcPr marL="91432" marR="91432" marT="45718" marB="45718"/>
                </a:tc>
                <a:tc>
                  <a:txBody>
                    <a:bodyPr/>
                    <a:lstStyle/>
                    <a:p>
                      <a:pPr algn="ctr"/>
                      <a:r>
                        <a:rPr lang="ru-RU" sz="1800" b="1" dirty="0">
                          <a:latin typeface="Times New Roman" pitchFamily="18" charset="0"/>
                          <a:cs typeface="Times New Roman" pitchFamily="18" charset="0"/>
                        </a:rPr>
                        <a:t>95,7</a:t>
                      </a:r>
                    </a:p>
                  </a:txBody>
                  <a:tcPr marL="91432" marR="91432" marT="45718" marB="45718"/>
                </a:tc>
                <a:extLst>
                  <a:ext uri="{0D108BD9-81ED-4DB2-BD59-A6C34878D82A}">
                    <a16:rowId xmlns:a16="http://schemas.microsoft.com/office/drawing/2014/main" val="10002"/>
                  </a:ext>
                </a:extLst>
              </a:tr>
              <a:tr h="329443">
                <a:tc>
                  <a:txBody>
                    <a:bodyPr/>
                    <a:lstStyle/>
                    <a:p>
                      <a:r>
                        <a:rPr lang="ru-RU" sz="1200" b="0" dirty="0">
                          <a:latin typeface="Times New Roman" pitchFamily="18" charset="0"/>
                          <a:cs typeface="Times New Roman" pitchFamily="18" charset="0"/>
                        </a:rPr>
                        <a:t>Гражданская оборона</a:t>
                      </a:r>
                    </a:p>
                  </a:txBody>
                  <a:tcPr marL="91432" marR="91432" marT="45718" marB="45718"/>
                </a:tc>
                <a:tc>
                  <a:txBody>
                    <a:bodyPr/>
                    <a:lstStyle/>
                    <a:p>
                      <a:pPr algn="ctr"/>
                      <a:r>
                        <a:rPr lang="ru-RU" sz="1800" b="0" dirty="0">
                          <a:latin typeface="Times New Roman" pitchFamily="18" charset="0"/>
                          <a:cs typeface="Times New Roman" pitchFamily="18" charset="0"/>
                        </a:rPr>
                        <a:t>7,1</a:t>
                      </a:r>
                    </a:p>
                  </a:txBody>
                  <a:tcPr marL="91432" marR="91432" marT="45718" marB="45718"/>
                </a:tc>
                <a:tc>
                  <a:txBody>
                    <a:bodyPr/>
                    <a:lstStyle/>
                    <a:p>
                      <a:pPr algn="ctr"/>
                      <a:r>
                        <a:rPr lang="ru-RU" sz="1800" b="0" dirty="0">
                          <a:latin typeface="Times New Roman" pitchFamily="18" charset="0"/>
                          <a:cs typeface="Times New Roman" pitchFamily="18" charset="0"/>
                        </a:rPr>
                        <a:t>11,5</a:t>
                      </a:r>
                    </a:p>
                  </a:txBody>
                  <a:tcPr marL="91432" marR="91432" marT="45718" marB="45718"/>
                </a:tc>
                <a:tc>
                  <a:txBody>
                    <a:bodyPr/>
                    <a:lstStyle/>
                    <a:p>
                      <a:pPr algn="ctr"/>
                      <a:r>
                        <a:rPr lang="ru-RU" sz="1800" b="0" dirty="0">
                          <a:latin typeface="Times New Roman" pitchFamily="18" charset="0"/>
                          <a:cs typeface="Times New Roman" pitchFamily="18" charset="0"/>
                        </a:rPr>
                        <a:t>11,1</a:t>
                      </a:r>
                    </a:p>
                  </a:txBody>
                  <a:tcPr marL="91432" marR="91432" marT="45718" marB="45718"/>
                </a:tc>
                <a:tc>
                  <a:txBody>
                    <a:bodyPr/>
                    <a:lstStyle/>
                    <a:p>
                      <a:pPr algn="ctr"/>
                      <a:r>
                        <a:rPr lang="ru-RU" sz="1800" b="0" dirty="0">
                          <a:latin typeface="Times New Roman" pitchFamily="18" charset="0"/>
                          <a:cs typeface="Times New Roman" pitchFamily="18" charset="0"/>
                        </a:rPr>
                        <a:t>96,7</a:t>
                      </a:r>
                    </a:p>
                  </a:txBody>
                  <a:tcPr marL="91432" marR="91432" marT="45718" marB="45718"/>
                </a:tc>
                <a:extLst>
                  <a:ext uri="{0D108BD9-81ED-4DB2-BD59-A6C34878D82A}">
                    <a16:rowId xmlns:a16="http://schemas.microsoft.com/office/drawing/2014/main" val="10003"/>
                  </a:ext>
                </a:extLst>
              </a:tr>
              <a:tr h="458597">
                <a:tc>
                  <a:txBody>
                    <a:bodyPr/>
                    <a:lstStyle/>
                    <a:p>
                      <a:r>
                        <a:rPr lang="ru-RU" sz="1200" dirty="0">
                          <a:latin typeface="Times New Roman" pitchFamily="18" charset="0"/>
                          <a:cs typeface="Times New Roman" pitchFamily="18" charset="0"/>
                        </a:rPr>
                        <a:t>Защита населения и территории от чрезвычайных ситуаций природного и техногенного характера, гражданская оборона</a:t>
                      </a:r>
                    </a:p>
                  </a:txBody>
                  <a:tcPr marL="91432" marR="91432" marT="45718" marB="45718"/>
                </a:tc>
                <a:tc>
                  <a:txBody>
                    <a:bodyPr/>
                    <a:lstStyle/>
                    <a:p>
                      <a:pPr algn="ctr"/>
                      <a:r>
                        <a:rPr lang="ru-RU" sz="1800" dirty="0">
                          <a:latin typeface="Times New Roman" pitchFamily="18" charset="0"/>
                          <a:cs typeface="Times New Roman" pitchFamily="18" charset="0"/>
                        </a:rPr>
                        <a:t>16,0</a:t>
                      </a:r>
                    </a:p>
                  </a:txBody>
                  <a:tcPr marL="91432" marR="91432" marT="45718" marB="45718"/>
                </a:tc>
                <a:tc>
                  <a:txBody>
                    <a:bodyPr/>
                    <a:lstStyle/>
                    <a:p>
                      <a:pPr algn="ctr"/>
                      <a:r>
                        <a:rPr lang="ru-RU" sz="1800" dirty="0">
                          <a:latin typeface="Times New Roman" pitchFamily="18" charset="0"/>
                          <a:cs typeface="Times New Roman" pitchFamily="18" charset="0"/>
                        </a:rPr>
                        <a:t>18,3</a:t>
                      </a:r>
                    </a:p>
                  </a:txBody>
                  <a:tcPr marL="91432" marR="91432" marT="45718" marB="45718"/>
                </a:tc>
                <a:tc>
                  <a:txBody>
                    <a:bodyPr/>
                    <a:lstStyle/>
                    <a:p>
                      <a:pPr algn="ctr"/>
                      <a:r>
                        <a:rPr lang="ru-RU" sz="1800" dirty="0">
                          <a:latin typeface="Times New Roman" pitchFamily="18" charset="0"/>
                          <a:cs typeface="Times New Roman" pitchFamily="18" charset="0"/>
                        </a:rPr>
                        <a:t>17,4</a:t>
                      </a:r>
                    </a:p>
                  </a:txBody>
                  <a:tcPr marL="91432" marR="91432" marT="45718" marB="45718"/>
                </a:tc>
                <a:tc>
                  <a:txBody>
                    <a:bodyPr/>
                    <a:lstStyle/>
                    <a:p>
                      <a:pPr algn="ctr"/>
                      <a:r>
                        <a:rPr lang="ru-RU" sz="1800" dirty="0">
                          <a:latin typeface="Times New Roman" pitchFamily="18" charset="0"/>
                          <a:cs typeface="Times New Roman" pitchFamily="18" charset="0"/>
                        </a:rPr>
                        <a:t>94,9</a:t>
                      </a:r>
                    </a:p>
                  </a:txBody>
                  <a:tcPr marL="91432" marR="91432" marT="45718" marB="45718"/>
                </a:tc>
                <a:extLst>
                  <a:ext uri="{0D108BD9-81ED-4DB2-BD59-A6C34878D82A}">
                    <a16:rowId xmlns:a16="http://schemas.microsoft.com/office/drawing/2014/main" val="10004"/>
                  </a:ext>
                </a:extLst>
              </a:tr>
              <a:tr h="458597">
                <a:tc>
                  <a:txBody>
                    <a:bodyPr/>
                    <a:lstStyle/>
                    <a:p>
                      <a:r>
                        <a:rPr lang="ru-RU" sz="1200" dirty="0">
                          <a:latin typeface="Times New Roman" pitchFamily="18" charset="0"/>
                          <a:cs typeface="Times New Roman" pitchFamily="18" charset="0"/>
                        </a:rPr>
                        <a:t>Другие вопросы в области национальной безопасности и правоохранительной деятельности</a:t>
                      </a:r>
                    </a:p>
                  </a:txBody>
                  <a:tcPr marL="91432" marR="91432" marT="45718" marB="45718"/>
                </a:tc>
                <a:tc>
                  <a:txBody>
                    <a:bodyPr/>
                    <a:lstStyle/>
                    <a:p>
                      <a:pPr algn="ctr"/>
                      <a:r>
                        <a:rPr lang="ru-RU" sz="1800" dirty="0">
                          <a:latin typeface="Times New Roman" pitchFamily="18" charset="0"/>
                          <a:cs typeface="Times New Roman" pitchFamily="18" charset="0"/>
                        </a:rPr>
                        <a:t>27,1</a:t>
                      </a:r>
                    </a:p>
                  </a:txBody>
                  <a:tcPr marL="91432" marR="91432" marT="45718" marB="45718"/>
                </a:tc>
                <a:tc>
                  <a:txBody>
                    <a:bodyPr/>
                    <a:lstStyle/>
                    <a:p>
                      <a:pPr algn="ctr"/>
                      <a:r>
                        <a:rPr lang="ru-RU" sz="1800" dirty="0">
                          <a:latin typeface="Times New Roman" pitchFamily="18" charset="0"/>
                          <a:cs typeface="Times New Roman" pitchFamily="18" charset="0"/>
                        </a:rPr>
                        <a:t>0,1</a:t>
                      </a:r>
                    </a:p>
                  </a:txBody>
                  <a:tcPr marL="91432" marR="91432" marT="45718" marB="45718"/>
                </a:tc>
                <a:tc>
                  <a:txBody>
                    <a:bodyPr/>
                    <a:lstStyle/>
                    <a:p>
                      <a:pPr algn="ctr"/>
                      <a:r>
                        <a:rPr lang="ru-RU" sz="1800" dirty="0">
                          <a:latin typeface="Times New Roman" pitchFamily="18" charset="0"/>
                          <a:cs typeface="Times New Roman" pitchFamily="18" charset="0"/>
                        </a:rPr>
                        <a:t>0,1</a:t>
                      </a:r>
                    </a:p>
                  </a:txBody>
                  <a:tcPr marL="91432" marR="91432" marT="45718" marB="45718"/>
                </a:tc>
                <a:tc>
                  <a:txBody>
                    <a:bodyPr/>
                    <a:lstStyle/>
                    <a:p>
                      <a:pPr algn="ctr"/>
                      <a:r>
                        <a:rPr lang="ru-RU" sz="1800" dirty="0">
                          <a:latin typeface="Times New Roman" pitchFamily="18" charset="0"/>
                          <a:cs typeface="Times New Roman" pitchFamily="18" charset="0"/>
                        </a:rPr>
                        <a:t>100</a:t>
                      </a:r>
                    </a:p>
                  </a:txBody>
                  <a:tcPr marL="91432" marR="91432" marT="45718" marB="45718"/>
                </a:tc>
                <a:extLst>
                  <a:ext uri="{0D108BD9-81ED-4DB2-BD59-A6C34878D82A}">
                    <a16:rowId xmlns:a16="http://schemas.microsoft.com/office/drawing/2014/main" val="10005"/>
                  </a:ext>
                </a:extLst>
              </a:tr>
              <a:tr h="366877">
                <a:tc>
                  <a:txBody>
                    <a:bodyPr/>
                    <a:lstStyle/>
                    <a:p>
                      <a:r>
                        <a:rPr lang="ru-RU" sz="1400" b="1" dirty="0">
                          <a:latin typeface="Times New Roman" pitchFamily="18" charset="0"/>
                          <a:cs typeface="Times New Roman" pitchFamily="18" charset="0"/>
                        </a:rPr>
                        <a:t>Национальная экономика всего, </a:t>
                      </a:r>
                      <a:r>
                        <a:rPr lang="ru-RU" sz="1400" b="1" baseline="0" dirty="0">
                          <a:latin typeface="Times New Roman" pitchFamily="18" charset="0"/>
                          <a:cs typeface="Times New Roman" pitchFamily="18" charset="0"/>
                        </a:rPr>
                        <a:t> </a:t>
                      </a:r>
                      <a:r>
                        <a:rPr lang="ru-RU" sz="1200" b="1" dirty="0">
                          <a:latin typeface="Times New Roman" pitchFamily="18" charset="0"/>
                          <a:cs typeface="Times New Roman" pitchFamily="18" charset="0"/>
                        </a:rPr>
                        <a:t>в том числе</a:t>
                      </a:r>
                    </a:p>
                  </a:txBody>
                  <a:tcPr marL="91432" marR="91432" marT="45718" marB="45718"/>
                </a:tc>
                <a:tc>
                  <a:txBody>
                    <a:bodyPr/>
                    <a:lstStyle/>
                    <a:p>
                      <a:pPr algn="ctr"/>
                      <a:r>
                        <a:rPr lang="ru-RU" sz="1800" b="1" dirty="0">
                          <a:latin typeface="Times New Roman" pitchFamily="18" charset="0"/>
                          <a:cs typeface="Times New Roman" pitchFamily="18" charset="0"/>
                        </a:rPr>
                        <a:t>480,7</a:t>
                      </a:r>
                    </a:p>
                  </a:txBody>
                  <a:tcPr marL="91432" marR="91432" marT="45718" marB="45718"/>
                </a:tc>
                <a:tc>
                  <a:txBody>
                    <a:bodyPr/>
                    <a:lstStyle/>
                    <a:p>
                      <a:pPr algn="ctr"/>
                      <a:r>
                        <a:rPr lang="ru-RU" sz="1800" b="1" dirty="0">
                          <a:latin typeface="Times New Roman" pitchFamily="18" charset="0"/>
                          <a:cs typeface="Times New Roman" pitchFamily="18" charset="0"/>
                        </a:rPr>
                        <a:t>612,5</a:t>
                      </a:r>
                    </a:p>
                  </a:txBody>
                  <a:tcPr marL="91432" marR="91432" marT="45718" marB="45718"/>
                </a:tc>
                <a:tc>
                  <a:txBody>
                    <a:bodyPr/>
                    <a:lstStyle/>
                    <a:p>
                      <a:pPr algn="ctr"/>
                      <a:r>
                        <a:rPr lang="ru-RU" sz="1800" b="1" dirty="0">
                          <a:latin typeface="Times New Roman" pitchFamily="18" charset="0"/>
                          <a:cs typeface="Times New Roman" pitchFamily="18" charset="0"/>
                        </a:rPr>
                        <a:t>440,9</a:t>
                      </a:r>
                    </a:p>
                  </a:txBody>
                  <a:tcPr marL="91432" marR="91432" marT="45718" marB="45718"/>
                </a:tc>
                <a:tc>
                  <a:txBody>
                    <a:bodyPr/>
                    <a:lstStyle/>
                    <a:p>
                      <a:pPr algn="ctr"/>
                      <a:r>
                        <a:rPr lang="ru-RU" sz="1800" b="1" dirty="0">
                          <a:latin typeface="Times New Roman" pitchFamily="18" charset="0"/>
                          <a:cs typeface="Times New Roman" pitchFamily="18" charset="0"/>
                        </a:rPr>
                        <a:t>72,0</a:t>
                      </a:r>
                    </a:p>
                  </a:txBody>
                  <a:tcPr marL="91432" marR="91432" marT="45718" marB="45718"/>
                </a:tc>
                <a:extLst>
                  <a:ext uri="{0D108BD9-81ED-4DB2-BD59-A6C34878D82A}">
                    <a16:rowId xmlns:a16="http://schemas.microsoft.com/office/drawing/2014/main" val="10006"/>
                  </a:ext>
                </a:extLst>
              </a:tr>
              <a:tr h="366877">
                <a:tc>
                  <a:txBody>
                    <a:bodyPr/>
                    <a:lstStyle/>
                    <a:p>
                      <a:r>
                        <a:rPr lang="ru-RU" sz="1200" dirty="0">
                          <a:latin typeface="Times New Roman" pitchFamily="18" charset="0"/>
                          <a:cs typeface="Times New Roman" pitchFamily="18" charset="0"/>
                        </a:rPr>
                        <a:t>Общеэкономические вопросы</a:t>
                      </a:r>
                    </a:p>
                  </a:txBody>
                  <a:tcPr marL="91432" marR="91432" marT="45718" marB="45718"/>
                </a:tc>
                <a:tc>
                  <a:txBody>
                    <a:bodyPr/>
                    <a:lstStyle/>
                    <a:p>
                      <a:pPr algn="ctr"/>
                      <a:r>
                        <a:rPr lang="ru-RU" sz="1800" dirty="0">
                          <a:latin typeface="Times New Roman" pitchFamily="18" charset="0"/>
                          <a:cs typeface="Times New Roman" pitchFamily="18" charset="0"/>
                        </a:rPr>
                        <a:t>0,6</a:t>
                      </a:r>
                    </a:p>
                  </a:txBody>
                  <a:tcPr marL="91432" marR="91432" marT="45718" marB="45718"/>
                </a:tc>
                <a:tc>
                  <a:txBody>
                    <a:bodyPr/>
                    <a:lstStyle/>
                    <a:p>
                      <a:pPr algn="ctr"/>
                      <a:r>
                        <a:rPr lang="ru-RU" sz="1800" dirty="0">
                          <a:latin typeface="Times New Roman" pitchFamily="18" charset="0"/>
                          <a:cs typeface="Times New Roman" pitchFamily="18" charset="0"/>
                        </a:rPr>
                        <a:t>1,0</a:t>
                      </a:r>
                    </a:p>
                  </a:txBody>
                  <a:tcPr marL="91432" marR="91432" marT="45718" marB="45718"/>
                </a:tc>
                <a:tc>
                  <a:txBody>
                    <a:bodyPr/>
                    <a:lstStyle/>
                    <a:p>
                      <a:pPr algn="ctr"/>
                      <a:r>
                        <a:rPr lang="ru-RU" sz="1800" dirty="0">
                          <a:latin typeface="Times New Roman" pitchFamily="18" charset="0"/>
                          <a:cs typeface="Times New Roman" pitchFamily="18" charset="0"/>
                        </a:rPr>
                        <a:t>0,9</a:t>
                      </a:r>
                    </a:p>
                  </a:txBody>
                  <a:tcPr marL="91432" marR="91432" marT="45718" marB="45718"/>
                </a:tc>
                <a:tc>
                  <a:txBody>
                    <a:bodyPr/>
                    <a:lstStyle/>
                    <a:p>
                      <a:pPr algn="ctr"/>
                      <a:r>
                        <a:rPr lang="ru-RU" sz="1800" dirty="0">
                          <a:latin typeface="Times New Roman" pitchFamily="18" charset="0"/>
                          <a:cs typeface="Times New Roman" pitchFamily="18" charset="0"/>
                        </a:rPr>
                        <a:t>99,9</a:t>
                      </a:r>
                    </a:p>
                  </a:txBody>
                  <a:tcPr marL="91432" marR="91432" marT="45718" marB="45718"/>
                </a:tc>
                <a:extLst>
                  <a:ext uri="{0D108BD9-81ED-4DB2-BD59-A6C34878D82A}">
                    <a16:rowId xmlns:a16="http://schemas.microsoft.com/office/drawing/2014/main" val="10007"/>
                  </a:ext>
                </a:extLst>
              </a:tr>
              <a:tr h="366877">
                <a:tc>
                  <a:txBody>
                    <a:bodyPr/>
                    <a:lstStyle/>
                    <a:p>
                      <a:r>
                        <a:rPr lang="ru-RU" sz="1200" dirty="0">
                          <a:latin typeface="Times New Roman" pitchFamily="18" charset="0"/>
                          <a:cs typeface="Times New Roman" pitchFamily="18" charset="0"/>
                        </a:rPr>
                        <a:t>Сельское хозяйство и рыболовство</a:t>
                      </a:r>
                    </a:p>
                  </a:txBody>
                  <a:tcPr marL="91432" marR="91432" marT="45718" marB="45718"/>
                </a:tc>
                <a:tc>
                  <a:txBody>
                    <a:bodyPr/>
                    <a:lstStyle/>
                    <a:p>
                      <a:pPr algn="ctr"/>
                      <a:r>
                        <a:rPr lang="ru-RU" sz="1800" dirty="0">
                          <a:latin typeface="Times New Roman" pitchFamily="18" charset="0"/>
                          <a:cs typeface="Times New Roman" pitchFamily="18" charset="0"/>
                        </a:rPr>
                        <a:t>2,0</a:t>
                      </a:r>
                    </a:p>
                  </a:txBody>
                  <a:tcPr marL="91432" marR="91432" marT="45718" marB="45718"/>
                </a:tc>
                <a:tc>
                  <a:txBody>
                    <a:bodyPr/>
                    <a:lstStyle/>
                    <a:p>
                      <a:pPr algn="ctr"/>
                      <a:r>
                        <a:rPr lang="ru-RU" sz="1800" dirty="0">
                          <a:latin typeface="Times New Roman" pitchFamily="18" charset="0"/>
                          <a:cs typeface="Times New Roman" pitchFamily="18" charset="0"/>
                        </a:rPr>
                        <a:t>3,5</a:t>
                      </a:r>
                    </a:p>
                  </a:txBody>
                  <a:tcPr marL="91432" marR="91432" marT="45718" marB="45718"/>
                </a:tc>
                <a:tc>
                  <a:txBody>
                    <a:bodyPr/>
                    <a:lstStyle/>
                    <a:p>
                      <a:pPr algn="ctr"/>
                      <a:r>
                        <a:rPr lang="ru-RU" sz="1800" dirty="0">
                          <a:latin typeface="Times New Roman" pitchFamily="18" charset="0"/>
                          <a:cs typeface="Times New Roman" pitchFamily="18" charset="0"/>
                        </a:rPr>
                        <a:t>3,1</a:t>
                      </a:r>
                    </a:p>
                  </a:txBody>
                  <a:tcPr marL="91432" marR="91432" marT="45718" marB="45718"/>
                </a:tc>
                <a:tc>
                  <a:txBody>
                    <a:bodyPr/>
                    <a:lstStyle/>
                    <a:p>
                      <a:pPr algn="ctr"/>
                      <a:r>
                        <a:rPr lang="ru-RU" sz="1800" dirty="0">
                          <a:latin typeface="Times New Roman" pitchFamily="18" charset="0"/>
                          <a:cs typeface="Times New Roman" pitchFamily="18" charset="0"/>
                        </a:rPr>
                        <a:t>87,4</a:t>
                      </a:r>
                    </a:p>
                  </a:txBody>
                  <a:tcPr marL="91432" marR="91432" marT="45718" marB="45718"/>
                </a:tc>
                <a:extLst>
                  <a:ext uri="{0D108BD9-81ED-4DB2-BD59-A6C34878D82A}">
                    <a16:rowId xmlns:a16="http://schemas.microsoft.com/office/drawing/2014/main" val="10008"/>
                  </a:ext>
                </a:extLst>
              </a:tr>
              <a:tr h="366877">
                <a:tc>
                  <a:txBody>
                    <a:bodyPr/>
                    <a:lstStyle/>
                    <a:p>
                      <a:r>
                        <a:rPr lang="ru-RU" sz="1200" dirty="0">
                          <a:latin typeface="Times New Roman" pitchFamily="18" charset="0"/>
                          <a:cs typeface="Times New Roman" pitchFamily="18" charset="0"/>
                        </a:rPr>
                        <a:t>Водное хозяйство</a:t>
                      </a:r>
                    </a:p>
                  </a:txBody>
                  <a:tcPr marL="91432" marR="91432" marT="45718" marB="45718"/>
                </a:tc>
                <a:tc>
                  <a:txBody>
                    <a:bodyPr/>
                    <a:lstStyle/>
                    <a:p>
                      <a:pPr algn="ctr"/>
                      <a:r>
                        <a:rPr lang="ru-RU" sz="1800" dirty="0">
                          <a:latin typeface="Times New Roman" pitchFamily="18" charset="0"/>
                          <a:cs typeface="Times New Roman" pitchFamily="18" charset="0"/>
                        </a:rPr>
                        <a:t>9,5</a:t>
                      </a:r>
                    </a:p>
                  </a:txBody>
                  <a:tcPr marL="91432" marR="91432" marT="45718" marB="45718"/>
                </a:tc>
                <a:tc>
                  <a:txBody>
                    <a:bodyPr/>
                    <a:lstStyle/>
                    <a:p>
                      <a:pPr algn="ctr"/>
                      <a:r>
                        <a:rPr lang="ru-RU" sz="1800" dirty="0">
                          <a:latin typeface="Times New Roman" pitchFamily="18" charset="0"/>
                          <a:cs typeface="Times New Roman" pitchFamily="18" charset="0"/>
                        </a:rPr>
                        <a:t>10,0</a:t>
                      </a:r>
                    </a:p>
                  </a:txBody>
                  <a:tcPr marL="91432" marR="91432" marT="45718" marB="45718"/>
                </a:tc>
                <a:tc>
                  <a:txBody>
                    <a:bodyPr/>
                    <a:lstStyle/>
                    <a:p>
                      <a:pPr algn="ctr"/>
                      <a:r>
                        <a:rPr lang="ru-RU" sz="1800" dirty="0">
                          <a:latin typeface="Times New Roman" pitchFamily="18" charset="0"/>
                          <a:cs typeface="Times New Roman" pitchFamily="18" charset="0"/>
                        </a:rPr>
                        <a:t>9,8</a:t>
                      </a:r>
                    </a:p>
                  </a:txBody>
                  <a:tcPr marL="91432" marR="91432" marT="45718" marB="45718"/>
                </a:tc>
                <a:tc>
                  <a:txBody>
                    <a:bodyPr/>
                    <a:lstStyle/>
                    <a:p>
                      <a:pPr algn="ctr"/>
                      <a:r>
                        <a:rPr lang="ru-RU" sz="1800" dirty="0">
                          <a:latin typeface="Times New Roman" pitchFamily="18" charset="0"/>
                          <a:cs typeface="Times New Roman" pitchFamily="18" charset="0"/>
                        </a:rPr>
                        <a:t>97,3</a:t>
                      </a:r>
                    </a:p>
                  </a:txBody>
                  <a:tcPr marL="91432" marR="91432" marT="45718" marB="45718"/>
                </a:tc>
                <a:extLst>
                  <a:ext uri="{0D108BD9-81ED-4DB2-BD59-A6C34878D82A}">
                    <a16:rowId xmlns:a16="http://schemas.microsoft.com/office/drawing/2014/main" val="10009"/>
                  </a:ext>
                </a:extLst>
              </a:tr>
              <a:tr h="366877">
                <a:tc>
                  <a:txBody>
                    <a:bodyPr/>
                    <a:lstStyle/>
                    <a:p>
                      <a:r>
                        <a:rPr lang="ru-RU" sz="1200" dirty="0">
                          <a:latin typeface="Times New Roman" pitchFamily="18" charset="0"/>
                          <a:cs typeface="Times New Roman" pitchFamily="18" charset="0"/>
                        </a:rPr>
                        <a:t>Транспорт</a:t>
                      </a:r>
                    </a:p>
                  </a:txBody>
                  <a:tcPr marL="91432" marR="91432" marT="45718" marB="45718"/>
                </a:tc>
                <a:tc>
                  <a:txBody>
                    <a:bodyPr/>
                    <a:lstStyle/>
                    <a:p>
                      <a:pPr algn="ctr"/>
                      <a:r>
                        <a:rPr lang="ru-RU" sz="1800" dirty="0">
                          <a:latin typeface="Times New Roman" pitchFamily="18" charset="0"/>
                          <a:cs typeface="Times New Roman" pitchFamily="18" charset="0"/>
                        </a:rPr>
                        <a:t>100,5</a:t>
                      </a:r>
                    </a:p>
                  </a:txBody>
                  <a:tcPr marL="91432" marR="91432" marT="45718" marB="45718"/>
                </a:tc>
                <a:tc>
                  <a:txBody>
                    <a:bodyPr/>
                    <a:lstStyle/>
                    <a:p>
                      <a:pPr algn="ctr"/>
                      <a:r>
                        <a:rPr lang="ru-RU" sz="1800" dirty="0">
                          <a:latin typeface="Times New Roman" pitchFamily="18" charset="0"/>
                          <a:cs typeface="Times New Roman" pitchFamily="18" charset="0"/>
                        </a:rPr>
                        <a:t>99,8</a:t>
                      </a:r>
                    </a:p>
                  </a:txBody>
                  <a:tcPr marL="91432" marR="91432" marT="45718" marB="45718"/>
                </a:tc>
                <a:tc>
                  <a:txBody>
                    <a:bodyPr/>
                    <a:lstStyle/>
                    <a:p>
                      <a:pPr algn="ctr"/>
                      <a:r>
                        <a:rPr lang="ru-RU" sz="1800" dirty="0">
                          <a:latin typeface="Times New Roman" pitchFamily="18" charset="0"/>
                          <a:cs typeface="Times New Roman" pitchFamily="18" charset="0"/>
                        </a:rPr>
                        <a:t>95,4</a:t>
                      </a:r>
                    </a:p>
                  </a:txBody>
                  <a:tcPr marL="91432" marR="91432" marT="45718" marB="45718"/>
                </a:tc>
                <a:tc>
                  <a:txBody>
                    <a:bodyPr/>
                    <a:lstStyle/>
                    <a:p>
                      <a:pPr algn="ctr"/>
                      <a:r>
                        <a:rPr lang="ru-RU" sz="1800" dirty="0">
                          <a:latin typeface="Times New Roman" pitchFamily="18" charset="0"/>
                          <a:cs typeface="Times New Roman" pitchFamily="18" charset="0"/>
                        </a:rPr>
                        <a:t>95,6</a:t>
                      </a:r>
                    </a:p>
                  </a:txBody>
                  <a:tcPr marL="91432" marR="91432" marT="45718" marB="45718"/>
                </a:tc>
                <a:extLst>
                  <a:ext uri="{0D108BD9-81ED-4DB2-BD59-A6C34878D82A}">
                    <a16:rowId xmlns:a16="http://schemas.microsoft.com/office/drawing/2014/main" val="10010"/>
                  </a:ext>
                </a:extLst>
              </a:tr>
              <a:tr h="366877">
                <a:tc>
                  <a:txBody>
                    <a:bodyPr/>
                    <a:lstStyle/>
                    <a:p>
                      <a:r>
                        <a:rPr lang="ru-RU" sz="1200" dirty="0">
                          <a:latin typeface="Times New Roman" pitchFamily="18" charset="0"/>
                          <a:cs typeface="Times New Roman" pitchFamily="18" charset="0"/>
                        </a:rPr>
                        <a:t>Дорожное хозяйство (дорожные фонды)</a:t>
                      </a:r>
                    </a:p>
                  </a:txBody>
                  <a:tcPr marL="91432" marR="91432" marT="45718" marB="45718"/>
                </a:tc>
                <a:tc>
                  <a:txBody>
                    <a:bodyPr/>
                    <a:lstStyle/>
                    <a:p>
                      <a:pPr algn="ctr"/>
                      <a:r>
                        <a:rPr lang="ru-RU" sz="1800" dirty="0">
                          <a:latin typeface="Times New Roman" pitchFamily="18" charset="0"/>
                          <a:cs typeface="Times New Roman" pitchFamily="18" charset="0"/>
                        </a:rPr>
                        <a:t>350,0</a:t>
                      </a:r>
                    </a:p>
                  </a:txBody>
                  <a:tcPr marL="91432" marR="91432" marT="45718" marB="45718"/>
                </a:tc>
                <a:tc>
                  <a:txBody>
                    <a:bodyPr/>
                    <a:lstStyle/>
                    <a:p>
                      <a:pPr algn="ctr"/>
                      <a:r>
                        <a:rPr lang="ru-RU" sz="1800" dirty="0">
                          <a:latin typeface="Times New Roman" pitchFamily="18" charset="0"/>
                          <a:cs typeface="Times New Roman" pitchFamily="18" charset="0"/>
                        </a:rPr>
                        <a:t>475,9</a:t>
                      </a:r>
                    </a:p>
                  </a:txBody>
                  <a:tcPr marL="91432" marR="91432" marT="45718" marB="45718"/>
                </a:tc>
                <a:tc>
                  <a:txBody>
                    <a:bodyPr/>
                    <a:lstStyle/>
                    <a:p>
                      <a:pPr algn="ctr"/>
                      <a:r>
                        <a:rPr lang="ru-RU" sz="1800" dirty="0">
                          <a:latin typeface="Times New Roman" pitchFamily="18" charset="0"/>
                          <a:cs typeface="Times New Roman" pitchFamily="18" charset="0"/>
                        </a:rPr>
                        <a:t>309,5</a:t>
                      </a:r>
                    </a:p>
                  </a:txBody>
                  <a:tcPr marL="91432" marR="91432" marT="45718" marB="45718"/>
                </a:tc>
                <a:tc>
                  <a:txBody>
                    <a:bodyPr/>
                    <a:lstStyle/>
                    <a:p>
                      <a:pPr algn="ctr"/>
                      <a:r>
                        <a:rPr lang="ru-RU" sz="1800" dirty="0">
                          <a:latin typeface="Times New Roman" pitchFamily="18" charset="0"/>
                          <a:cs typeface="Times New Roman" pitchFamily="18" charset="0"/>
                        </a:rPr>
                        <a:t>65,0</a:t>
                      </a:r>
                    </a:p>
                  </a:txBody>
                  <a:tcPr marL="91432" marR="91432" marT="45718" marB="45718"/>
                </a:tc>
                <a:extLst>
                  <a:ext uri="{0D108BD9-81ED-4DB2-BD59-A6C34878D82A}">
                    <a16:rowId xmlns:a16="http://schemas.microsoft.com/office/drawing/2014/main" val="10011"/>
                  </a:ext>
                </a:extLst>
              </a:tr>
              <a:tr h="366877">
                <a:tc>
                  <a:txBody>
                    <a:bodyPr/>
                    <a:lstStyle/>
                    <a:p>
                      <a:r>
                        <a:rPr lang="ru-RU" sz="1200" dirty="0">
                          <a:latin typeface="Times New Roman" pitchFamily="18" charset="0"/>
                          <a:cs typeface="Times New Roman" pitchFamily="18" charset="0"/>
                        </a:rPr>
                        <a:t>Другие вопросы в области национальной экономики</a:t>
                      </a:r>
                    </a:p>
                  </a:txBody>
                  <a:tcPr marL="91432" marR="91432" marT="45718" marB="45718"/>
                </a:tc>
                <a:tc>
                  <a:txBody>
                    <a:bodyPr/>
                    <a:lstStyle/>
                    <a:p>
                      <a:pPr algn="ctr"/>
                      <a:r>
                        <a:rPr lang="ru-RU" sz="1800" dirty="0">
                          <a:latin typeface="Times New Roman" pitchFamily="18" charset="0"/>
                          <a:cs typeface="Times New Roman" pitchFamily="18" charset="0"/>
                        </a:rPr>
                        <a:t>18,1</a:t>
                      </a:r>
                    </a:p>
                  </a:txBody>
                  <a:tcPr marL="91432" marR="91432" marT="45718" marB="45718"/>
                </a:tc>
                <a:tc>
                  <a:txBody>
                    <a:bodyPr/>
                    <a:lstStyle/>
                    <a:p>
                      <a:pPr algn="ctr"/>
                      <a:r>
                        <a:rPr lang="ru-RU" sz="1800" dirty="0">
                          <a:latin typeface="Times New Roman" pitchFamily="18" charset="0"/>
                          <a:cs typeface="Times New Roman" pitchFamily="18" charset="0"/>
                        </a:rPr>
                        <a:t>22,3</a:t>
                      </a:r>
                    </a:p>
                  </a:txBody>
                  <a:tcPr marL="91432" marR="91432" marT="45718" marB="45718"/>
                </a:tc>
                <a:tc>
                  <a:txBody>
                    <a:bodyPr/>
                    <a:lstStyle/>
                    <a:p>
                      <a:pPr algn="ctr"/>
                      <a:r>
                        <a:rPr lang="ru-RU" sz="1800" dirty="0">
                          <a:latin typeface="Times New Roman" pitchFamily="18" charset="0"/>
                          <a:cs typeface="Times New Roman" pitchFamily="18" charset="0"/>
                        </a:rPr>
                        <a:t>22,2</a:t>
                      </a:r>
                    </a:p>
                  </a:txBody>
                  <a:tcPr marL="91432" marR="91432" marT="45718" marB="45718"/>
                </a:tc>
                <a:tc>
                  <a:txBody>
                    <a:bodyPr/>
                    <a:lstStyle/>
                    <a:p>
                      <a:pPr algn="ctr"/>
                      <a:r>
                        <a:rPr lang="ru-RU" sz="1800" dirty="0">
                          <a:latin typeface="Times New Roman" pitchFamily="18" charset="0"/>
                          <a:cs typeface="Times New Roman" pitchFamily="18" charset="0"/>
                        </a:rPr>
                        <a:t>99,6</a:t>
                      </a:r>
                    </a:p>
                  </a:txBody>
                  <a:tcPr marL="91432" marR="91432" marT="45718" marB="45718"/>
                </a:tc>
                <a:extLst>
                  <a:ext uri="{0D108BD9-81ED-4DB2-BD59-A6C34878D82A}">
                    <a16:rowId xmlns:a16="http://schemas.microsoft.com/office/drawing/2014/main" val="10012"/>
                  </a:ext>
                </a:extLst>
              </a:tr>
              <a:tr h="489171">
                <a:tc>
                  <a:txBody>
                    <a:bodyPr/>
                    <a:lstStyle/>
                    <a:p>
                      <a:r>
                        <a:rPr lang="ru-RU" sz="1400" b="1" dirty="0">
                          <a:latin typeface="Times New Roman" pitchFamily="18" charset="0"/>
                          <a:cs typeface="Times New Roman" pitchFamily="18" charset="0"/>
                        </a:rPr>
                        <a:t>Жилищно-коммунальное хозяйство всего</a:t>
                      </a:r>
                    </a:p>
                    <a:p>
                      <a:r>
                        <a:rPr lang="ru-RU" sz="1200" b="1" dirty="0">
                          <a:latin typeface="Times New Roman" pitchFamily="18" charset="0"/>
                          <a:cs typeface="Times New Roman" pitchFamily="18" charset="0"/>
                        </a:rPr>
                        <a:t>в том числе</a:t>
                      </a:r>
                    </a:p>
                  </a:txBody>
                  <a:tcPr marL="91432" marR="91432" marT="45718" marB="45718"/>
                </a:tc>
                <a:tc>
                  <a:txBody>
                    <a:bodyPr/>
                    <a:lstStyle/>
                    <a:p>
                      <a:pPr algn="ctr"/>
                      <a:r>
                        <a:rPr lang="ru-RU" sz="1800" b="1" dirty="0">
                          <a:latin typeface="Times New Roman" pitchFamily="18" charset="0"/>
                          <a:cs typeface="Times New Roman" pitchFamily="18" charset="0"/>
                        </a:rPr>
                        <a:t>761,2</a:t>
                      </a:r>
                    </a:p>
                  </a:txBody>
                  <a:tcPr marL="91432" marR="91432" marT="45718" marB="45718"/>
                </a:tc>
                <a:tc>
                  <a:txBody>
                    <a:bodyPr/>
                    <a:lstStyle/>
                    <a:p>
                      <a:pPr algn="ctr"/>
                      <a:r>
                        <a:rPr lang="ru-RU" sz="1800" b="1" dirty="0">
                          <a:latin typeface="Times New Roman" pitchFamily="18" charset="0"/>
                          <a:cs typeface="Times New Roman" pitchFamily="18" charset="0"/>
                        </a:rPr>
                        <a:t>1 619,8</a:t>
                      </a:r>
                    </a:p>
                  </a:txBody>
                  <a:tcPr marL="91432" marR="91432" marT="45718" marB="45718"/>
                </a:tc>
                <a:tc>
                  <a:txBody>
                    <a:bodyPr/>
                    <a:lstStyle/>
                    <a:p>
                      <a:pPr algn="ctr"/>
                      <a:r>
                        <a:rPr lang="ru-RU" sz="1800" b="1" dirty="0">
                          <a:latin typeface="Times New Roman" pitchFamily="18" charset="0"/>
                          <a:cs typeface="Times New Roman" pitchFamily="18" charset="0"/>
                        </a:rPr>
                        <a:t>1 503,7</a:t>
                      </a:r>
                    </a:p>
                  </a:txBody>
                  <a:tcPr marL="91432" marR="91432" marT="45718" marB="45718"/>
                </a:tc>
                <a:tc>
                  <a:txBody>
                    <a:bodyPr/>
                    <a:lstStyle/>
                    <a:p>
                      <a:pPr algn="ctr"/>
                      <a:r>
                        <a:rPr lang="ru-RU" sz="1800" b="1" dirty="0">
                          <a:latin typeface="Times New Roman" pitchFamily="18" charset="0"/>
                          <a:cs typeface="Times New Roman" pitchFamily="18" charset="0"/>
                        </a:rPr>
                        <a:t>92,8</a:t>
                      </a:r>
                    </a:p>
                  </a:txBody>
                  <a:tcPr marL="91432" marR="91432" marT="45718" marB="45718"/>
                </a:tc>
                <a:extLst>
                  <a:ext uri="{0D108BD9-81ED-4DB2-BD59-A6C34878D82A}">
                    <a16:rowId xmlns:a16="http://schemas.microsoft.com/office/drawing/2014/main" val="10013"/>
                  </a:ext>
                </a:extLst>
              </a:tr>
              <a:tr h="366877">
                <a:tc>
                  <a:txBody>
                    <a:bodyPr/>
                    <a:lstStyle/>
                    <a:p>
                      <a:r>
                        <a:rPr lang="ru-RU" sz="1200" dirty="0">
                          <a:latin typeface="Times New Roman" pitchFamily="18" charset="0"/>
                          <a:cs typeface="Times New Roman" pitchFamily="18" charset="0"/>
                        </a:rPr>
                        <a:t>Жилищное хозяйство</a:t>
                      </a:r>
                    </a:p>
                  </a:txBody>
                  <a:tcPr marL="91432" marR="91432" marT="45718" marB="45718"/>
                </a:tc>
                <a:tc>
                  <a:txBody>
                    <a:bodyPr/>
                    <a:lstStyle/>
                    <a:p>
                      <a:pPr algn="ctr"/>
                      <a:r>
                        <a:rPr lang="ru-RU" sz="1800" dirty="0">
                          <a:latin typeface="Times New Roman" pitchFamily="18" charset="0"/>
                          <a:cs typeface="Times New Roman" pitchFamily="18" charset="0"/>
                        </a:rPr>
                        <a:t>139,6</a:t>
                      </a:r>
                    </a:p>
                  </a:txBody>
                  <a:tcPr marL="91432" marR="91432" marT="45718" marB="45718"/>
                </a:tc>
                <a:tc>
                  <a:txBody>
                    <a:bodyPr/>
                    <a:lstStyle/>
                    <a:p>
                      <a:pPr algn="ctr"/>
                      <a:r>
                        <a:rPr lang="ru-RU" sz="1800" dirty="0">
                          <a:latin typeface="Times New Roman" pitchFamily="18" charset="0"/>
                          <a:cs typeface="Times New Roman" pitchFamily="18" charset="0"/>
                        </a:rPr>
                        <a:t>287,2</a:t>
                      </a:r>
                    </a:p>
                  </a:txBody>
                  <a:tcPr marL="91432" marR="91432" marT="45718" marB="45718"/>
                </a:tc>
                <a:tc>
                  <a:txBody>
                    <a:bodyPr/>
                    <a:lstStyle/>
                    <a:p>
                      <a:pPr algn="ctr"/>
                      <a:r>
                        <a:rPr lang="ru-RU" sz="1800" dirty="0">
                          <a:latin typeface="Times New Roman" pitchFamily="18" charset="0"/>
                          <a:cs typeface="Times New Roman" pitchFamily="18" charset="0"/>
                        </a:rPr>
                        <a:t>285,2</a:t>
                      </a:r>
                    </a:p>
                  </a:txBody>
                  <a:tcPr marL="91432" marR="91432" marT="45718" marB="45718"/>
                </a:tc>
                <a:tc>
                  <a:txBody>
                    <a:bodyPr/>
                    <a:lstStyle/>
                    <a:p>
                      <a:pPr algn="ctr"/>
                      <a:r>
                        <a:rPr lang="ru-RU" sz="1800" dirty="0">
                          <a:latin typeface="Times New Roman" pitchFamily="18" charset="0"/>
                          <a:cs typeface="Times New Roman" pitchFamily="18" charset="0"/>
                        </a:rPr>
                        <a:t>99,3</a:t>
                      </a:r>
                    </a:p>
                  </a:txBody>
                  <a:tcPr marL="91432" marR="91432" marT="45718" marB="45718"/>
                </a:tc>
                <a:extLst>
                  <a:ext uri="{0D108BD9-81ED-4DB2-BD59-A6C34878D82A}">
                    <a16:rowId xmlns:a16="http://schemas.microsoft.com/office/drawing/2014/main" val="10014"/>
                  </a:ext>
                </a:extLst>
              </a:tr>
              <a:tr h="366877">
                <a:tc>
                  <a:txBody>
                    <a:bodyPr/>
                    <a:lstStyle/>
                    <a:p>
                      <a:r>
                        <a:rPr lang="ru-RU" sz="1200" dirty="0">
                          <a:latin typeface="Times New Roman" pitchFamily="18" charset="0"/>
                          <a:cs typeface="Times New Roman" pitchFamily="18" charset="0"/>
                        </a:rPr>
                        <a:t>Коммунальное хозяйство</a:t>
                      </a:r>
                    </a:p>
                  </a:txBody>
                  <a:tcPr marL="91432" marR="91432" marT="45718" marB="45718"/>
                </a:tc>
                <a:tc>
                  <a:txBody>
                    <a:bodyPr/>
                    <a:lstStyle/>
                    <a:p>
                      <a:pPr algn="ctr"/>
                      <a:r>
                        <a:rPr lang="ru-RU" sz="1800" dirty="0">
                          <a:latin typeface="Times New Roman" pitchFamily="18" charset="0"/>
                          <a:cs typeface="Times New Roman" pitchFamily="18" charset="0"/>
                        </a:rPr>
                        <a:t>76,2</a:t>
                      </a:r>
                    </a:p>
                  </a:txBody>
                  <a:tcPr marL="91432" marR="91432" marT="45718" marB="45718"/>
                </a:tc>
                <a:tc>
                  <a:txBody>
                    <a:bodyPr/>
                    <a:lstStyle/>
                    <a:p>
                      <a:pPr algn="ctr"/>
                      <a:r>
                        <a:rPr lang="ru-RU" sz="1800" dirty="0">
                          <a:latin typeface="Times New Roman" pitchFamily="18" charset="0"/>
                          <a:cs typeface="Times New Roman" pitchFamily="18" charset="0"/>
                        </a:rPr>
                        <a:t>286,6</a:t>
                      </a:r>
                    </a:p>
                  </a:txBody>
                  <a:tcPr marL="91432" marR="91432" marT="45718" marB="45718"/>
                </a:tc>
                <a:tc>
                  <a:txBody>
                    <a:bodyPr/>
                    <a:lstStyle/>
                    <a:p>
                      <a:pPr algn="ctr"/>
                      <a:r>
                        <a:rPr lang="ru-RU" sz="1800" dirty="0">
                          <a:latin typeface="Times New Roman" pitchFamily="18" charset="0"/>
                          <a:cs typeface="Times New Roman" pitchFamily="18" charset="0"/>
                        </a:rPr>
                        <a:t>205,9</a:t>
                      </a:r>
                    </a:p>
                  </a:txBody>
                  <a:tcPr marL="91432" marR="91432" marT="45718" marB="45718"/>
                </a:tc>
                <a:tc>
                  <a:txBody>
                    <a:bodyPr/>
                    <a:lstStyle/>
                    <a:p>
                      <a:pPr algn="ctr"/>
                      <a:r>
                        <a:rPr lang="ru-RU" sz="1800" dirty="0">
                          <a:latin typeface="Times New Roman" pitchFamily="18" charset="0"/>
                          <a:cs typeface="Times New Roman" pitchFamily="18" charset="0"/>
                        </a:rPr>
                        <a:t>71,8</a:t>
                      </a:r>
                    </a:p>
                  </a:txBody>
                  <a:tcPr marL="91432" marR="91432" marT="45718" marB="45718"/>
                </a:tc>
                <a:extLst>
                  <a:ext uri="{0D108BD9-81ED-4DB2-BD59-A6C34878D82A}">
                    <a16:rowId xmlns:a16="http://schemas.microsoft.com/office/drawing/2014/main" val="10015"/>
                  </a:ext>
                </a:extLst>
              </a:tr>
              <a:tr h="366877">
                <a:tc>
                  <a:txBody>
                    <a:bodyPr/>
                    <a:lstStyle/>
                    <a:p>
                      <a:r>
                        <a:rPr lang="ru-RU" sz="1200" dirty="0">
                          <a:latin typeface="Times New Roman" pitchFamily="18" charset="0"/>
                          <a:cs typeface="Times New Roman" pitchFamily="18" charset="0"/>
                        </a:rPr>
                        <a:t>Благоустройство</a:t>
                      </a:r>
                    </a:p>
                  </a:txBody>
                  <a:tcPr marL="91432" marR="91432" marT="45718" marB="45718"/>
                </a:tc>
                <a:tc>
                  <a:txBody>
                    <a:bodyPr/>
                    <a:lstStyle/>
                    <a:p>
                      <a:pPr algn="ctr"/>
                      <a:r>
                        <a:rPr lang="ru-RU" sz="1800" dirty="0">
                          <a:latin typeface="Times New Roman" pitchFamily="18" charset="0"/>
                          <a:cs typeface="Times New Roman" pitchFamily="18" charset="0"/>
                        </a:rPr>
                        <a:t>545,4</a:t>
                      </a:r>
                    </a:p>
                  </a:txBody>
                  <a:tcPr marL="91432" marR="91432" marT="45718" marB="45718"/>
                </a:tc>
                <a:tc>
                  <a:txBody>
                    <a:bodyPr/>
                    <a:lstStyle/>
                    <a:p>
                      <a:pPr algn="ctr"/>
                      <a:r>
                        <a:rPr lang="ru-RU" sz="1800" dirty="0">
                          <a:latin typeface="Times New Roman" pitchFamily="18" charset="0"/>
                          <a:cs typeface="Times New Roman" pitchFamily="18" charset="0"/>
                        </a:rPr>
                        <a:t>1 046,0</a:t>
                      </a:r>
                    </a:p>
                  </a:txBody>
                  <a:tcPr marL="91432" marR="91432" marT="45718" marB="45718"/>
                </a:tc>
                <a:tc>
                  <a:txBody>
                    <a:bodyPr/>
                    <a:lstStyle/>
                    <a:p>
                      <a:pPr algn="ctr"/>
                      <a:r>
                        <a:rPr lang="ru-RU" sz="1800" dirty="0">
                          <a:latin typeface="Times New Roman" pitchFamily="18" charset="0"/>
                          <a:cs typeface="Times New Roman" pitchFamily="18" charset="0"/>
                        </a:rPr>
                        <a:t>1 012,6</a:t>
                      </a:r>
                    </a:p>
                  </a:txBody>
                  <a:tcPr marL="91432" marR="91432" marT="45718" marB="45718"/>
                </a:tc>
                <a:tc>
                  <a:txBody>
                    <a:bodyPr/>
                    <a:lstStyle/>
                    <a:p>
                      <a:pPr algn="ctr"/>
                      <a:r>
                        <a:rPr lang="ru-RU" sz="1800" dirty="0">
                          <a:latin typeface="Times New Roman" pitchFamily="18" charset="0"/>
                          <a:cs typeface="Times New Roman" pitchFamily="18" charset="0"/>
                        </a:rPr>
                        <a:t>96,8</a:t>
                      </a:r>
                    </a:p>
                  </a:txBody>
                  <a:tcPr marL="91432" marR="91432" marT="45718" marB="45718"/>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454998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58D88130-F0BF-9386-0D10-540286DC722E}"/>
              </a:ext>
            </a:extLst>
          </p:cNvPr>
          <p:cNvGraphicFramePr>
            <a:graphicFrameLocks noGrp="1"/>
          </p:cNvGraphicFramePr>
          <p:nvPr>
            <p:extLst>
              <p:ext uri="{D42A27DB-BD31-4B8C-83A1-F6EECF244321}">
                <p14:modId xmlns:p14="http://schemas.microsoft.com/office/powerpoint/2010/main" val="269481722"/>
              </p:ext>
            </p:extLst>
          </p:nvPr>
        </p:nvGraphicFramePr>
        <p:xfrm>
          <a:off x="323850" y="188913"/>
          <a:ext cx="11412348" cy="6527758"/>
        </p:xfrm>
        <a:graphic>
          <a:graphicData uri="http://schemas.openxmlformats.org/drawingml/2006/table">
            <a:tbl>
              <a:tblPr firstRow="1" bandRow="1">
                <a:tableStyleId>{5C22544A-7EE6-4342-B048-85BDC9FD1C3A}</a:tableStyleId>
              </a:tblPr>
              <a:tblGrid>
                <a:gridCol w="6036284">
                  <a:extLst>
                    <a:ext uri="{9D8B030D-6E8A-4147-A177-3AD203B41FA5}">
                      <a16:colId xmlns:a16="http://schemas.microsoft.com/office/drawing/2014/main" val="20000"/>
                    </a:ext>
                  </a:extLst>
                </a:gridCol>
                <a:gridCol w="1320437">
                  <a:extLst>
                    <a:ext uri="{9D8B030D-6E8A-4147-A177-3AD203B41FA5}">
                      <a16:colId xmlns:a16="http://schemas.microsoft.com/office/drawing/2014/main" val="20001"/>
                    </a:ext>
                  </a:extLst>
                </a:gridCol>
                <a:gridCol w="1226119">
                  <a:extLst>
                    <a:ext uri="{9D8B030D-6E8A-4147-A177-3AD203B41FA5}">
                      <a16:colId xmlns:a16="http://schemas.microsoft.com/office/drawing/2014/main" val="20002"/>
                    </a:ext>
                  </a:extLst>
                </a:gridCol>
                <a:gridCol w="1231783">
                  <a:extLst>
                    <a:ext uri="{9D8B030D-6E8A-4147-A177-3AD203B41FA5}">
                      <a16:colId xmlns:a16="http://schemas.microsoft.com/office/drawing/2014/main" val="20003"/>
                    </a:ext>
                  </a:extLst>
                </a:gridCol>
                <a:gridCol w="1597725">
                  <a:extLst>
                    <a:ext uri="{9D8B030D-6E8A-4147-A177-3AD203B41FA5}">
                      <a16:colId xmlns:a16="http://schemas.microsoft.com/office/drawing/2014/main" val="20004"/>
                    </a:ext>
                  </a:extLst>
                </a:gridCol>
              </a:tblGrid>
              <a:tr h="800013">
                <a:tc rowSpan="2">
                  <a:txBody>
                    <a:bodyPr/>
                    <a:lstStyle/>
                    <a:p>
                      <a:pPr algn="ctr"/>
                      <a:r>
                        <a:rPr lang="ru-RU" sz="1400" dirty="0">
                          <a:latin typeface="Times New Roman" pitchFamily="18" charset="0"/>
                          <a:cs typeface="Times New Roman" pitchFamily="18" charset="0"/>
                        </a:rPr>
                        <a:t>Наименование разделов и подразделов</a:t>
                      </a:r>
                    </a:p>
                  </a:txBody>
                  <a:tcPr marL="91432" marR="91432" marT="45715" marB="45715"/>
                </a:tc>
                <a:tc rowSpan="2">
                  <a:txBody>
                    <a:bodyPr/>
                    <a:lstStyle/>
                    <a:p>
                      <a:pPr algn="ctr"/>
                      <a:r>
                        <a:rPr lang="ru-RU" sz="1400" dirty="0">
                          <a:latin typeface="Times New Roman" pitchFamily="18" charset="0"/>
                          <a:cs typeface="Times New Roman" pitchFamily="18" charset="0"/>
                        </a:rPr>
                        <a:t>ФАКТ Отчет </a:t>
                      </a:r>
                    </a:p>
                    <a:p>
                      <a:pPr algn="ctr"/>
                      <a:r>
                        <a:rPr lang="ru-RU" sz="1400" dirty="0">
                          <a:latin typeface="Times New Roman" pitchFamily="18" charset="0"/>
                          <a:cs typeface="Times New Roman" pitchFamily="18" charset="0"/>
                        </a:rPr>
                        <a:t>2022 год</a:t>
                      </a:r>
                    </a:p>
                  </a:txBody>
                  <a:tcPr marL="91432" marR="91432" marT="45715" marB="45715"/>
                </a:tc>
                <a:tc gridSpan="3">
                  <a:txBody>
                    <a:bodyPr/>
                    <a:lstStyle/>
                    <a:p>
                      <a:pPr algn="ctr"/>
                      <a:r>
                        <a:rPr lang="ru-RU" sz="1400" dirty="0">
                          <a:latin typeface="Times New Roman" pitchFamily="18" charset="0"/>
                          <a:cs typeface="Times New Roman" pitchFamily="18" charset="0"/>
                        </a:rPr>
                        <a:t>Отчет 2023 год</a:t>
                      </a:r>
                    </a:p>
                  </a:txBody>
                  <a:tcPr marL="91432" marR="91432" marT="45715" marB="45715"/>
                </a:tc>
                <a:tc hMerge="1">
                  <a:txBody>
                    <a:bodyPr/>
                    <a:lstStyle/>
                    <a:p>
                      <a:endParaRPr lang="ru-RU" sz="1100" dirty="0"/>
                    </a:p>
                  </a:txBody>
                  <a:tcPr/>
                </a:tc>
                <a:tc hMerge="1">
                  <a:txBody>
                    <a:bodyPr/>
                    <a:lstStyle/>
                    <a:p>
                      <a:endParaRPr lang="ru-RU" dirty="0"/>
                    </a:p>
                  </a:txBody>
                  <a:tcPr/>
                </a:tc>
                <a:extLst>
                  <a:ext uri="{0D108BD9-81ED-4DB2-BD59-A6C34878D82A}">
                    <a16:rowId xmlns:a16="http://schemas.microsoft.com/office/drawing/2014/main" val="10000"/>
                  </a:ext>
                </a:extLst>
              </a:tr>
              <a:tr h="453836">
                <a:tc vMerge="1">
                  <a:txBody>
                    <a:bodyPr/>
                    <a:lstStyle/>
                    <a:p>
                      <a:endParaRPr lang="ru-RU" dirty="0"/>
                    </a:p>
                  </a:txBody>
                  <a:tcPr/>
                </a:tc>
                <a:tc vMerge="1">
                  <a:txBody>
                    <a:bodyPr/>
                    <a:lstStyle/>
                    <a:p>
                      <a:endParaRPr lang="ru-RU" dirty="0"/>
                    </a:p>
                  </a:txBody>
                  <a:tcPr/>
                </a:tc>
                <a:tc>
                  <a:txBody>
                    <a:bodyPr/>
                    <a:lstStyle/>
                    <a:p>
                      <a:pPr algn="ctr"/>
                      <a:r>
                        <a:rPr lang="ru-RU" sz="1400" dirty="0">
                          <a:solidFill>
                            <a:schemeClr val="bg1"/>
                          </a:solidFill>
                          <a:latin typeface="Times New Roman" pitchFamily="18" charset="0"/>
                          <a:cs typeface="Times New Roman" pitchFamily="18" charset="0"/>
                        </a:rPr>
                        <a:t>ПЛАН </a:t>
                      </a:r>
                    </a:p>
                  </a:txBody>
                  <a:tcPr marL="91432" marR="91432" marT="45715" marB="45715">
                    <a:solidFill>
                      <a:schemeClr val="accent1"/>
                    </a:solidFill>
                  </a:tcPr>
                </a:tc>
                <a:tc>
                  <a:txBody>
                    <a:bodyPr/>
                    <a:lstStyle/>
                    <a:p>
                      <a:pPr algn="ctr"/>
                      <a:r>
                        <a:rPr lang="ru-RU" sz="1400" dirty="0">
                          <a:solidFill>
                            <a:schemeClr val="bg1"/>
                          </a:solidFill>
                          <a:latin typeface="Times New Roman" pitchFamily="18" charset="0"/>
                          <a:cs typeface="Times New Roman" pitchFamily="18" charset="0"/>
                        </a:rPr>
                        <a:t>ФАКТ</a:t>
                      </a:r>
                    </a:p>
                  </a:txBody>
                  <a:tcPr marL="91432" marR="91432" marT="45715" marB="45715">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15" marB="45715">
                    <a:solidFill>
                      <a:schemeClr val="accent1"/>
                    </a:solidFill>
                  </a:tcPr>
                </a:tc>
                <a:extLst>
                  <a:ext uri="{0D108BD9-81ED-4DB2-BD59-A6C34878D82A}">
                    <a16:rowId xmlns:a16="http://schemas.microsoft.com/office/drawing/2014/main" val="10001"/>
                  </a:ext>
                </a:extLst>
              </a:tr>
              <a:tr h="468477">
                <a:tc>
                  <a:txBody>
                    <a:bodyPr/>
                    <a:lstStyle/>
                    <a:p>
                      <a:r>
                        <a:rPr lang="ru-RU" sz="1400" b="1" dirty="0">
                          <a:latin typeface="Times New Roman" pitchFamily="18" charset="0"/>
                          <a:cs typeface="Times New Roman" pitchFamily="18" charset="0"/>
                        </a:rPr>
                        <a:t>Охрана окружающей среды всего,</a:t>
                      </a:r>
                    </a:p>
                    <a:p>
                      <a:r>
                        <a:rPr lang="ru-RU" sz="1200" b="1" dirty="0">
                          <a:latin typeface="Times New Roman" pitchFamily="18" charset="0"/>
                          <a:cs typeface="Times New Roman" pitchFamily="18" charset="0"/>
                        </a:rPr>
                        <a:t>в том числе</a:t>
                      </a:r>
                    </a:p>
                  </a:txBody>
                  <a:tcPr marL="91432" marR="91432" marT="45715" marB="45715"/>
                </a:tc>
                <a:tc>
                  <a:txBody>
                    <a:bodyPr/>
                    <a:lstStyle/>
                    <a:p>
                      <a:pPr algn="ctr"/>
                      <a:r>
                        <a:rPr lang="ru-RU" sz="1800" b="1" dirty="0">
                          <a:latin typeface="Times New Roman" pitchFamily="18" charset="0"/>
                          <a:cs typeface="Times New Roman" pitchFamily="18" charset="0"/>
                        </a:rPr>
                        <a:t>48,1</a:t>
                      </a:r>
                    </a:p>
                  </a:txBody>
                  <a:tcPr marL="91432" marR="91432" marT="45715" marB="45715"/>
                </a:tc>
                <a:tc>
                  <a:txBody>
                    <a:bodyPr/>
                    <a:lstStyle/>
                    <a:p>
                      <a:pPr algn="ctr"/>
                      <a:r>
                        <a:rPr lang="ru-RU" sz="1800" b="1" dirty="0">
                          <a:latin typeface="Times New Roman" pitchFamily="18" charset="0"/>
                          <a:cs typeface="Times New Roman" pitchFamily="18" charset="0"/>
                        </a:rPr>
                        <a:t>316,9</a:t>
                      </a:r>
                    </a:p>
                  </a:txBody>
                  <a:tcPr marL="91432" marR="91432" marT="45715" marB="45715"/>
                </a:tc>
                <a:tc>
                  <a:txBody>
                    <a:bodyPr/>
                    <a:lstStyle/>
                    <a:p>
                      <a:pPr algn="ctr"/>
                      <a:r>
                        <a:rPr lang="ru-RU" sz="1800" b="1" dirty="0">
                          <a:latin typeface="Times New Roman" pitchFamily="18" charset="0"/>
                          <a:cs typeface="Times New Roman" pitchFamily="18" charset="0"/>
                        </a:rPr>
                        <a:t>238,2</a:t>
                      </a:r>
                    </a:p>
                  </a:txBody>
                  <a:tcPr marL="91432" marR="91432" marT="45715" marB="45715"/>
                </a:tc>
                <a:tc>
                  <a:txBody>
                    <a:bodyPr/>
                    <a:lstStyle/>
                    <a:p>
                      <a:pPr algn="ctr"/>
                      <a:r>
                        <a:rPr lang="ru-RU" sz="1800" b="1" dirty="0">
                          <a:latin typeface="Times New Roman" pitchFamily="18" charset="0"/>
                          <a:cs typeface="Times New Roman" pitchFamily="18" charset="0"/>
                        </a:rPr>
                        <a:t>75,2</a:t>
                      </a:r>
                    </a:p>
                  </a:txBody>
                  <a:tcPr marL="91432" marR="91432" marT="45715" marB="45715"/>
                </a:tc>
                <a:extLst>
                  <a:ext uri="{0D108BD9-81ED-4DB2-BD59-A6C34878D82A}">
                    <a16:rowId xmlns:a16="http://schemas.microsoft.com/office/drawing/2014/main" val="10002"/>
                  </a:ext>
                </a:extLst>
              </a:tr>
              <a:tr h="351356">
                <a:tc>
                  <a:txBody>
                    <a:bodyPr/>
                    <a:lstStyle/>
                    <a:p>
                      <a:r>
                        <a:rPr lang="ru-RU" sz="1200" dirty="0">
                          <a:latin typeface="Times New Roman" pitchFamily="18" charset="0"/>
                          <a:cs typeface="Times New Roman" pitchFamily="18" charset="0"/>
                        </a:rPr>
                        <a:t>Сбор, удаление отходов и очистка</a:t>
                      </a:r>
                      <a:r>
                        <a:rPr lang="ru-RU" sz="1200" baseline="0" dirty="0">
                          <a:latin typeface="Times New Roman" pitchFamily="18" charset="0"/>
                          <a:cs typeface="Times New Roman" pitchFamily="18" charset="0"/>
                        </a:rPr>
                        <a:t> сточных вод</a:t>
                      </a:r>
                      <a:endParaRPr lang="ru-RU" sz="1200" dirty="0">
                        <a:latin typeface="Times New Roman" pitchFamily="18" charset="0"/>
                        <a:cs typeface="Times New Roman" pitchFamily="18" charset="0"/>
                      </a:endParaRPr>
                    </a:p>
                  </a:txBody>
                  <a:tcPr marL="91432" marR="91432" marT="45715" marB="45715"/>
                </a:tc>
                <a:tc>
                  <a:txBody>
                    <a:bodyPr/>
                    <a:lstStyle/>
                    <a:p>
                      <a:pPr algn="ctr"/>
                      <a:r>
                        <a:rPr lang="ru-RU" sz="1800" dirty="0">
                          <a:latin typeface="Times New Roman" pitchFamily="18" charset="0"/>
                          <a:cs typeface="Times New Roman" pitchFamily="18" charset="0"/>
                        </a:rPr>
                        <a:t>34,9</a:t>
                      </a:r>
                    </a:p>
                  </a:txBody>
                  <a:tcPr marL="91432" marR="91432" marT="45715" marB="45715"/>
                </a:tc>
                <a:tc>
                  <a:txBody>
                    <a:bodyPr/>
                    <a:lstStyle/>
                    <a:p>
                      <a:pPr algn="ctr"/>
                      <a:r>
                        <a:rPr lang="ru-RU" sz="1800" dirty="0">
                          <a:latin typeface="Times New Roman" pitchFamily="18" charset="0"/>
                          <a:cs typeface="Times New Roman" pitchFamily="18" charset="0"/>
                        </a:rPr>
                        <a:t>302,5</a:t>
                      </a:r>
                    </a:p>
                  </a:txBody>
                  <a:tcPr marL="91432" marR="91432" marT="45715" marB="45715"/>
                </a:tc>
                <a:tc>
                  <a:txBody>
                    <a:bodyPr/>
                    <a:lstStyle/>
                    <a:p>
                      <a:pPr algn="ctr"/>
                      <a:r>
                        <a:rPr lang="ru-RU" sz="1800" dirty="0">
                          <a:latin typeface="Times New Roman" pitchFamily="18" charset="0"/>
                          <a:cs typeface="Times New Roman" pitchFamily="18" charset="0"/>
                        </a:rPr>
                        <a:t>224,6</a:t>
                      </a:r>
                    </a:p>
                  </a:txBody>
                  <a:tcPr marL="91432" marR="91432" marT="45715" marB="45715"/>
                </a:tc>
                <a:tc>
                  <a:txBody>
                    <a:bodyPr/>
                    <a:lstStyle/>
                    <a:p>
                      <a:pPr algn="ctr"/>
                      <a:r>
                        <a:rPr lang="ru-RU" sz="1800" dirty="0">
                          <a:latin typeface="Times New Roman" pitchFamily="18" charset="0"/>
                          <a:cs typeface="Times New Roman" pitchFamily="18" charset="0"/>
                        </a:rPr>
                        <a:t>74,3</a:t>
                      </a:r>
                    </a:p>
                  </a:txBody>
                  <a:tcPr marL="91432" marR="91432" marT="45715" marB="45715"/>
                </a:tc>
                <a:extLst>
                  <a:ext uri="{0D108BD9-81ED-4DB2-BD59-A6C34878D82A}">
                    <a16:rowId xmlns:a16="http://schemas.microsoft.com/office/drawing/2014/main" val="10003"/>
                  </a:ext>
                </a:extLst>
              </a:tr>
              <a:tr h="351356">
                <a:tc>
                  <a:txBody>
                    <a:bodyPr/>
                    <a:lstStyle/>
                    <a:p>
                      <a:r>
                        <a:rPr lang="ru-RU" sz="1200" dirty="0">
                          <a:latin typeface="Times New Roman" pitchFamily="18" charset="0"/>
                          <a:cs typeface="Times New Roman" pitchFamily="18" charset="0"/>
                        </a:rPr>
                        <a:t>Другие вопросы в области охраны окружающей среды</a:t>
                      </a:r>
                    </a:p>
                  </a:txBody>
                  <a:tcPr marL="91432" marR="91432" marT="45715" marB="45715"/>
                </a:tc>
                <a:tc>
                  <a:txBody>
                    <a:bodyPr/>
                    <a:lstStyle/>
                    <a:p>
                      <a:pPr algn="ctr"/>
                      <a:r>
                        <a:rPr lang="ru-RU" sz="1800" dirty="0">
                          <a:latin typeface="Times New Roman" pitchFamily="18" charset="0"/>
                          <a:cs typeface="Times New Roman" pitchFamily="18" charset="0"/>
                        </a:rPr>
                        <a:t>13,2</a:t>
                      </a:r>
                    </a:p>
                  </a:txBody>
                  <a:tcPr marL="91432" marR="91432" marT="45715" marB="45715"/>
                </a:tc>
                <a:tc>
                  <a:txBody>
                    <a:bodyPr/>
                    <a:lstStyle/>
                    <a:p>
                      <a:pPr algn="ctr"/>
                      <a:r>
                        <a:rPr lang="ru-RU" sz="1800" dirty="0">
                          <a:latin typeface="Times New Roman" pitchFamily="18" charset="0"/>
                          <a:cs typeface="Times New Roman" pitchFamily="18" charset="0"/>
                        </a:rPr>
                        <a:t>14,4</a:t>
                      </a:r>
                    </a:p>
                  </a:txBody>
                  <a:tcPr marL="91432" marR="91432" marT="45715" marB="45715"/>
                </a:tc>
                <a:tc>
                  <a:txBody>
                    <a:bodyPr/>
                    <a:lstStyle/>
                    <a:p>
                      <a:pPr algn="ctr"/>
                      <a:r>
                        <a:rPr lang="ru-RU" sz="1800" dirty="0">
                          <a:latin typeface="Times New Roman" pitchFamily="18" charset="0"/>
                          <a:cs typeface="Times New Roman" pitchFamily="18" charset="0"/>
                        </a:rPr>
                        <a:t>13,6</a:t>
                      </a:r>
                    </a:p>
                  </a:txBody>
                  <a:tcPr marL="91432" marR="91432" marT="45715" marB="45715"/>
                </a:tc>
                <a:tc>
                  <a:txBody>
                    <a:bodyPr/>
                    <a:lstStyle/>
                    <a:p>
                      <a:pPr algn="ctr"/>
                      <a:r>
                        <a:rPr lang="ru-RU" sz="1800" dirty="0">
                          <a:latin typeface="Times New Roman" pitchFamily="18" charset="0"/>
                          <a:cs typeface="Times New Roman" pitchFamily="18" charset="0"/>
                        </a:rPr>
                        <a:t>94,4</a:t>
                      </a:r>
                    </a:p>
                  </a:txBody>
                  <a:tcPr marL="91432" marR="91432" marT="45715" marB="45715"/>
                </a:tc>
                <a:extLst>
                  <a:ext uri="{0D108BD9-81ED-4DB2-BD59-A6C34878D82A}">
                    <a16:rowId xmlns:a16="http://schemas.microsoft.com/office/drawing/2014/main" val="10004"/>
                  </a:ext>
                </a:extLst>
              </a:tr>
              <a:tr h="468477">
                <a:tc>
                  <a:txBody>
                    <a:bodyPr/>
                    <a:lstStyle/>
                    <a:p>
                      <a:r>
                        <a:rPr lang="ru-RU" sz="1400" b="1" dirty="0">
                          <a:latin typeface="Times New Roman" pitchFamily="18" charset="0"/>
                          <a:cs typeface="Times New Roman" pitchFamily="18" charset="0"/>
                        </a:rPr>
                        <a:t>Образование всего,</a:t>
                      </a:r>
                    </a:p>
                    <a:p>
                      <a:r>
                        <a:rPr lang="ru-RU" sz="1200" b="1" baseline="0" dirty="0">
                          <a:latin typeface="Times New Roman" pitchFamily="18" charset="0"/>
                          <a:cs typeface="Times New Roman" pitchFamily="18" charset="0"/>
                        </a:rPr>
                        <a:t>в том числе</a:t>
                      </a:r>
                      <a:endParaRPr lang="ru-RU" sz="1200" b="1" dirty="0">
                        <a:latin typeface="Times New Roman" pitchFamily="18" charset="0"/>
                        <a:cs typeface="Times New Roman" pitchFamily="18" charset="0"/>
                      </a:endParaRPr>
                    </a:p>
                  </a:txBody>
                  <a:tcPr marL="91432" marR="91432" marT="45715" marB="45715"/>
                </a:tc>
                <a:tc>
                  <a:txBody>
                    <a:bodyPr/>
                    <a:lstStyle/>
                    <a:p>
                      <a:pPr algn="ctr"/>
                      <a:r>
                        <a:rPr lang="ru-RU" sz="1800" b="1" dirty="0">
                          <a:latin typeface="Times New Roman" pitchFamily="18" charset="0"/>
                          <a:cs typeface="Times New Roman" pitchFamily="18" charset="0"/>
                        </a:rPr>
                        <a:t>2 801,3</a:t>
                      </a:r>
                    </a:p>
                  </a:txBody>
                  <a:tcPr marL="91432" marR="91432" marT="45715" marB="45715"/>
                </a:tc>
                <a:tc>
                  <a:txBody>
                    <a:bodyPr/>
                    <a:lstStyle/>
                    <a:p>
                      <a:pPr algn="ctr"/>
                      <a:r>
                        <a:rPr lang="ru-RU" sz="1800" b="1" dirty="0">
                          <a:latin typeface="Times New Roman" pitchFamily="18" charset="0"/>
                          <a:cs typeface="Times New Roman" pitchFamily="18" charset="0"/>
                        </a:rPr>
                        <a:t>2 587,5</a:t>
                      </a:r>
                    </a:p>
                  </a:txBody>
                  <a:tcPr marL="91432" marR="91432" marT="45715" marB="45715"/>
                </a:tc>
                <a:tc>
                  <a:txBody>
                    <a:bodyPr/>
                    <a:lstStyle/>
                    <a:p>
                      <a:pPr algn="ctr"/>
                      <a:r>
                        <a:rPr lang="ru-RU" sz="1800" b="1" dirty="0">
                          <a:latin typeface="Times New Roman" pitchFamily="18" charset="0"/>
                          <a:cs typeface="Times New Roman" pitchFamily="18" charset="0"/>
                        </a:rPr>
                        <a:t>2 561,1</a:t>
                      </a:r>
                    </a:p>
                  </a:txBody>
                  <a:tcPr marL="91432" marR="91432" marT="45715" marB="45715"/>
                </a:tc>
                <a:tc>
                  <a:txBody>
                    <a:bodyPr/>
                    <a:lstStyle/>
                    <a:p>
                      <a:pPr algn="ctr"/>
                      <a:r>
                        <a:rPr lang="ru-RU" sz="1800" b="1" dirty="0">
                          <a:latin typeface="Times New Roman" pitchFamily="18" charset="0"/>
                          <a:cs typeface="Times New Roman" pitchFamily="18" charset="0"/>
                        </a:rPr>
                        <a:t>99,0</a:t>
                      </a:r>
                    </a:p>
                  </a:txBody>
                  <a:tcPr marL="91432" marR="91432" marT="45715" marB="45715"/>
                </a:tc>
                <a:extLst>
                  <a:ext uri="{0D108BD9-81ED-4DB2-BD59-A6C34878D82A}">
                    <a16:rowId xmlns:a16="http://schemas.microsoft.com/office/drawing/2014/main" val="10005"/>
                  </a:ext>
                </a:extLst>
              </a:tr>
              <a:tr h="351356">
                <a:tc>
                  <a:txBody>
                    <a:bodyPr/>
                    <a:lstStyle/>
                    <a:p>
                      <a:r>
                        <a:rPr lang="ru-RU" sz="1200" dirty="0">
                          <a:latin typeface="Times New Roman" pitchFamily="18" charset="0"/>
                          <a:cs typeface="Times New Roman" pitchFamily="18" charset="0"/>
                        </a:rPr>
                        <a:t>Дошкольное образование</a:t>
                      </a:r>
                    </a:p>
                  </a:txBody>
                  <a:tcPr marL="91432" marR="91432" marT="45715" marB="45715"/>
                </a:tc>
                <a:tc>
                  <a:txBody>
                    <a:bodyPr/>
                    <a:lstStyle/>
                    <a:p>
                      <a:pPr algn="ctr"/>
                      <a:r>
                        <a:rPr lang="ru-RU" sz="1800" dirty="0">
                          <a:latin typeface="Times New Roman" pitchFamily="18" charset="0"/>
                          <a:cs typeface="Times New Roman" pitchFamily="18" charset="0"/>
                        </a:rPr>
                        <a:t>582,4</a:t>
                      </a:r>
                    </a:p>
                  </a:txBody>
                  <a:tcPr marL="91432" marR="91432" marT="45715" marB="45715"/>
                </a:tc>
                <a:tc>
                  <a:txBody>
                    <a:bodyPr/>
                    <a:lstStyle/>
                    <a:p>
                      <a:pPr algn="ctr"/>
                      <a:r>
                        <a:rPr lang="ru-RU" sz="1800" dirty="0">
                          <a:latin typeface="Times New Roman" pitchFamily="18" charset="0"/>
                          <a:cs typeface="Times New Roman" pitchFamily="18" charset="0"/>
                        </a:rPr>
                        <a:t>792,5</a:t>
                      </a:r>
                    </a:p>
                  </a:txBody>
                  <a:tcPr marL="91432" marR="91432" marT="45715" marB="45715"/>
                </a:tc>
                <a:tc>
                  <a:txBody>
                    <a:bodyPr/>
                    <a:lstStyle/>
                    <a:p>
                      <a:pPr algn="ctr"/>
                      <a:r>
                        <a:rPr lang="ru-RU" sz="1800" dirty="0">
                          <a:latin typeface="Times New Roman" pitchFamily="18" charset="0"/>
                          <a:cs typeface="Times New Roman" pitchFamily="18" charset="0"/>
                        </a:rPr>
                        <a:t>780,0</a:t>
                      </a:r>
                    </a:p>
                  </a:txBody>
                  <a:tcPr marL="91432" marR="91432" marT="45715" marB="45715"/>
                </a:tc>
                <a:tc>
                  <a:txBody>
                    <a:bodyPr/>
                    <a:lstStyle/>
                    <a:p>
                      <a:pPr algn="ctr"/>
                      <a:r>
                        <a:rPr lang="ru-RU" sz="1800" dirty="0">
                          <a:latin typeface="Times New Roman" pitchFamily="18" charset="0"/>
                          <a:cs typeface="Times New Roman" pitchFamily="18" charset="0"/>
                        </a:rPr>
                        <a:t>98,4</a:t>
                      </a:r>
                    </a:p>
                  </a:txBody>
                  <a:tcPr marL="91432" marR="91432" marT="45715" marB="45715"/>
                </a:tc>
                <a:extLst>
                  <a:ext uri="{0D108BD9-81ED-4DB2-BD59-A6C34878D82A}">
                    <a16:rowId xmlns:a16="http://schemas.microsoft.com/office/drawing/2014/main" val="10006"/>
                  </a:ext>
                </a:extLst>
              </a:tr>
              <a:tr h="351356">
                <a:tc>
                  <a:txBody>
                    <a:bodyPr/>
                    <a:lstStyle/>
                    <a:p>
                      <a:r>
                        <a:rPr lang="ru-RU" sz="1200" dirty="0">
                          <a:latin typeface="Times New Roman" pitchFamily="18" charset="0"/>
                          <a:cs typeface="Times New Roman" pitchFamily="18" charset="0"/>
                        </a:rPr>
                        <a:t>Общее образование</a:t>
                      </a:r>
                    </a:p>
                  </a:txBody>
                  <a:tcPr marL="91432" marR="91432" marT="45715" marB="45715"/>
                </a:tc>
                <a:tc>
                  <a:txBody>
                    <a:bodyPr/>
                    <a:lstStyle/>
                    <a:p>
                      <a:pPr algn="ctr"/>
                      <a:r>
                        <a:rPr lang="ru-RU" sz="1800" dirty="0">
                          <a:latin typeface="Times New Roman" pitchFamily="18" charset="0"/>
                          <a:cs typeface="Times New Roman" pitchFamily="18" charset="0"/>
                        </a:rPr>
                        <a:t>2 050,5</a:t>
                      </a:r>
                    </a:p>
                  </a:txBody>
                  <a:tcPr marL="91432" marR="91432" marT="45715" marB="45715"/>
                </a:tc>
                <a:tc>
                  <a:txBody>
                    <a:bodyPr/>
                    <a:lstStyle/>
                    <a:p>
                      <a:pPr algn="ctr"/>
                      <a:r>
                        <a:rPr lang="ru-RU" sz="1800" dirty="0">
                          <a:latin typeface="Times New Roman" pitchFamily="18" charset="0"/>
                          <a:cs typeface="Times New Roman" pitchFamily="18" charset="0"/>
                        </a:rPr>
                        <a:t>1 571,9</a:t>
                      </a:r>
                    </a:p>
                  </a:txBody>
                  <a:tcPr marL="91432" marR="91432" marT="45715" marB="45715"/>
                </a:tc>
                <a:tc>
                  <a:txBody>
                    <a:bodyPr/>
                    <a:lstStyle/>
                    <a:p>
                      <a:pPr algn="ctr"/>
                      <a:r>
                        <a:rPr lang="ru-RU" sz="1800" dirty="0">
                          <a:latin typeface="Times New Roman" pitchFamily="18" charset="0"/>
                          <a:cs typeface="Times New Roman" pitchFamily="18" charset="0"/>
                        </a:rPr>
                        <a:t>1 560,4</a:t>
                      </a:r>
                    </a:p>
                  </a:txBody>
                  <a:tcPr marL="91432" marR="91432" marT="45715" marB="45715"/>
                </a:tc>
                <a:tc>
                  <a:txBody>
                    <a:bodyPr/>
                    <a:lstStyle/>
                    <a:p>
                      <a:pPr algn="ctr"/>
                      <a:r>
                        <a:rPr lang="ru-RU" sz="1800" dirty="0">
                          <a:latin typeface="Times New Roman" pitchFamily="18" charset="0"/>
                          <a:cs typeface="Times New Roman" pitchFamily="18" charset="0"/>
                        </a:rPr>
                        <a:t>99,3</a:t>
                      </a:r>
                    </a:p>
                  </a:txBody>
                  <a:tcPr marL="91432" marR="91432" marT="45715" marB="45715"/>
                </a:tc>
                <a:extLst>
                  <a:ext uri="{0D108BD9-81ED-4DB2-BD59-A6C34878D82A}">
                    <a16:rowId xmlns:a16="http://schemas.microsoft.com/office/drawing/2014/main" val="10007"/>
                  </a:ext>
                </a:extLst>
              </a:tr>
              <a:tr h="351356">
                <a:tc>
                  <a:txBody>
                    <a:bodyPr/>
                    <a:lstStyle/>
                    <a:p>
                      <a:r>
                        <a:rPr lang="ru-RU" sz="1200" dirty="0">
                          <a:latin typeface="Times New Roman" pitchFamily="18" charset="0"/>
                          <a:cs typeface="Times New Roman" pitchFamily="18" charset="0"/>
                        </a:rPr>
                        <a:t>Дополнительное образование детей</a:t>
                      </a:r>
                    </a:p>
                  </a:txBody>
                  <a:tcPr marL="91432" marR="91432" marT="45715" marB="45715"/>
                </a:tc>
                <a:tc>
                  <a:txBody>
                    <a:bodyPr/>
                    <a:lstStyle/>
                    <a:p>
                      <a:pPr algn="ctr"/>
                      <a:r>
                        <a:rPr lang="ru-RU" sz="1800" dirty="0">
                          <a:latin typeface="Times New Roman" pitchFamily="18" charset="0"/>
                          <a:cs typeface="Times New Roman" pitchFamily="18" charset="0"/>
                        </a:rPr>
                        <a:t>127,9</a:t>
                      </a:r>
                    </a:p>
                  </a:txBody>
                  <a:tcPr marL="91432" marR="91432" marT="45715" marB="45715"/>
                </a:tc>
                <a:tc>
                  <a:txBody>
                    <a:bodyPr/>
                    <a:lstStyle/>
                    <a:p>
                      <a:pPr algn="ctr"/>
                      <a:r>
                        <a:rPr lang="ru-RU" sz="1800" dirty="0">
                          <a:latin typeface="Times New Roman" pitchFamily="18" charset="0"/>
                          <a:cs typeface="Times New Roman" pitchFamily="18" charset="0"/>
                        </a:rPr>
                        <a:t>167,0</a:t>
                      </a:r>
                    </a:p>
                  </a:txBody>
                  <a:tcPr marL="91432" marR="91432" marT="45715" marB="45715"/>
                </a:tc>
                <a:tc>
                  <a:txBody>
                    <a:bodyPr/>
                    <a:lstStyle/>
                    <a:p>
                      <a:pPr algn="ctr"/>
                      <a:r>
                        <a:rPr lang="ru-RU" sz="1800" dirty="0">
                          <a:latin typeface="Times New Roman" pitchFamily="18" charset="0"/>
                          <a:cs typeface="Times New Roman" pitchFamily="18" charset="0"/>
                        </a:rPr>
                        <a:t>165,8</a:t>
                      </a:r>
                    </a:p>
                  </a:txBody>
                  <a:tcPr marL="91432" marR="91432" marT="45715" marB="45715"/>
                </a:tc>
                <a:tc>
                  <a:txBody>
                    <a:bodyPr/>
                    <a:lstStyle/>
                    <a:p>
                      <a:pPr algn="ctr"/>
                      <a:r>
                        <a:rPr lang="ru-RU" sz="1800" dirty="0">
                          <a:latin typeface="Times New Roman" pitchFamily="18" charset="0"/>
                          <a:cs typeface="Times New Roman" pitchFamily="18" charset="0"/>
                        </a:rPr>
                        <a:t>99,3</a:t>
                      </a:r>
                    </a:p>
                  </a:txBody>
                  <a:tcPr marL="91432" marR="91432" marT="45715" marB="45715"/>
                </a:tc>
                <a:extLst>
                  <a:ext uri="{0D108BD9-81ED-4DB2-BD59-A6C34878D82A}">
                    <a16:rowId xmlns:a16="http://schemas.microsoft.com/office/drawing/2014/main" val="10008"/>
                  </a:ext>
                </a:extLst>
              </a:tr>
              <a:tr h="439196">
                <a:tc>
                  <a:txBody>
                    <a:bodyPr/>
                    <a:lstStyle/>
                    <a:p>
                      <a:r>
                        <a:rPr lang="ru-RU" sz="1200" dirty="0">
                          <a:latin typeface="Times New Roman" pitchFamily="18" charset="0"/>
                          <a:cs typeface="Times New Roman" pitchFamily="18" charset="0"/>
                        </a:rPr>
                        <a:t>Профессиональная подготовка, переподготовка и повышение квалификации</a:t>
                      </a:r>
                    </a:p>
                  </a:txBody>
                  <a:tcPr marL="91432" marR="91432" marT="45715" marB="45715"/>
                </a:tc>
                <a:tc>
                  <a:txBody>
                    <a:bodyPr/>
                    <a:lstStyle/>
                    <a:p>
                      <a:pPr algn="ctr"/>
                      <a:r>
                        <a:rPr lang="ru-RU" sz="1800" dirty="0">
                          <a:latin typeface="Times New Roman" pitchFamily="18" charset="0"/>
                          <a:cs typeface="Times New Roman" pitchFamily="18" charset="0"/>
                        </a:rPr>
                        <a:t>1,6</a:t>
                      </a:r>
                    </a:p>
                  </a:txBody>
                  <a:tcPr marL="91432" marR="91432" marT="45715" marB="45715"/>
                </a:tc>
                <a:tc>
                  <a:txBody>
                    <a:bodyPr/>
                    <a:lstStyle/>
                    <a:p>
                      <a:pPr algn="ctr"/>
                      <a:r>
                        <a:rPr lang="ru-RU" sz="1800" dirty="0">
                          <a:latin typeface="Times New Roman" pitchFamily="18" charset="0"/>
                          <a:cs typeface="Times New Roman" pitchFamily="18" charset="0"/>
                        </a:rPr>
                        <a:t>1,8</a:t>
                      </a:r>
                    </a:p>
                  </a:txBody>
                  <a:tcPr marL="91432" marR="91432" marT="45715" marB="45715"/>
                </a:tc>
                <a:tc>
                  <a:txBody>
                    <a:bodyPr/>
                    <a:lstStyle/>
                    <a:p>
                      <a:pPr algn="ctr"/>
                      <a:r>
                        <a:rPr lang="ru-RU" sz="1800" dirty="0">
                          <a:latin typeface="Times New Roman" pitchFamily="18" charset="0"/>
                          <a:cs typeface="Times New Roman" pitchFamily="18" charset="0"/>
                        </a:rPr>
                        <a:t>1,6</a:t>
                      </a:r>
                    </a:p>
                  </a:txBody>
                  <a:tcPr marL="91432" marR="91432" marT="45715" marB="45715"/>
                </a:tc>
                <a:tc>
                  <a:txBody>
                    <a:bodyPr/>
                    <a:lstStyle/>
                    <a:p>
                      <a:pPr algn="ctr"/>
                      <a:r>
                        <a:rPr lang="ru-RU" sz="1800" dirty="0">
                          <a:latin typeface="Times New Roman" pitchFamily="18" charset="0"/>
                          <a:cs typeface="Times New Roman" pitchFamily="18" charset="0"/>
                        </a:rPr>
                        <a:t>87,2</a:t>
                      </a:r>
                    </a:p>
                  </a:txBody>
                  <a:tcPr marL="91432" marR="91432" marT="45715" marB="45715"/>
                </a:tc>
                <a:extLst>
                  <a:ext uri="{0D108BD9-81ED-4DB2-BD59-A6C34878D82A}">
                    <a16:rowId xmlns:a16="http://schemas.microsoft.com/office/drawing/2014/main" val="10009"/>
                  </a:ext>
                </a:extLst>
              </a:tr>
              <a:tr h="351356">
                <a:tc>
                  <a:txBody>
                    <a:bodyPr/>
                    <a:lstStyle/>
                    <a:p>
                      <a:r>
                        <a:rPr lang="ru-RU" sz="1200" b="0" dirty="0">
                          <a:latin typeface="Times New Roman" pitchFamily="18" charset="0"/>
                          <a:cs typeface="Times New Roman" pitchFamily="18" charset="0"/>
                        </a:rPr>
                        <a:t>Молодежная</a:t>
                      </a:r>
                      <a:r>
                        <a:rPr lang="ru-RU" sz="1200" b="0" baseline="0" dirty="0">
                          <a:latin typeface="Times New Roman" pitchFamily="18" charset="0"/>
                          <a:cs typeface="Times New Roman" pitchFamily="18" charset="0"/>
                        </a:rPr>
                        <a:t> политика </a:t>
                      </a:r>
                      <a:endParaRPr lang="ru-RU" sz="1200" b="0" dirty="0">
                        <a:latin typeface="Times New Roman" pitchFamily="18" charset="0"/>
                        <a:cs typeface="Times New Roman" pitchFamily="18" charset="0"/>
                      </a:endParaRPr>
                    </a:p>
                  </a:txBody>
                  <a:tcPr marL="91432" marR="91432" marT="45715" marB="45715"/>
                </a:tc>
                <a:tc>
                  <a:txBody>
                    <a:bodyPr/>
                    <a:lstStyle/>
                    <a:p>
                      <a:pPr algn="ctr"/>
                      <a:r>
                        <a:rPr lang="ru-RU" sz="1800" dirty="0">
                          <a:latin typeface="Times New Roman" pitchFamily="18" charset="0"/>
                          <a:cs typeface="Times New Roman" pitchFamily="18" charset="0"/>
                        </a:rPr>
                        <a:t>20,4</a:t>
                      </a:r>
                    </a:p>
                  </a:txBody>
                  <a:tcPr marL="91432" marR="91432" marT="45715" marB="45715"/>
                </a:tc>
                <a:tc>
                  <a:txBody>
                    <a:bodyPr/>
                    <a:lstStyle/>
                    <a:p>
                      <a:pPr algn="ctr"/>
                      <a:r>
                        <a:rPr lang="ru-RU" sz="1800" dirty="0">
                          <a:latin typeface="Times New Roman" pitchFamily="18" charset="0"/>
                          <a:cs typeface="Times New Roman" pitchFamily="18" charset="0"/>
                        </a:rPr>
                        <a:t>13,9</a:t>
                      </a:r>
                    </a:p>
                  </a:txBody>
                  <a:tcPr marL="91432" marR="91432" marT="45715" marB="45715"/>
                </a:tc>
                <a:tc>
                  <a:txBody>
                    <a:bodyPr/>
                    <a:lstStyle/>
                    <a:p>
                      <a:pPr algn="ctr"/>
                      <a:r>
                        <a:rPr lang="ru-RU" sz="1800" dirty="0">
                          <a:latin typeface="Times New Roman" pitchFamily="18" charset="0"/>
                          <a:cs typeface="Times New Roman" pitchFamily="18" charset="0"/>
                        </a:rPr>
                        <a:t>13,7</a:t>
                      </a:r>
                    </a:p>
                  </a:txBody>
                  <a:tcPr marL="91432" marR="91432" marT="45715" marB="45715"/>
                </a:tc>
                <a:tc>
                  <a:txBody>
                    <a:bodyPr/>
                    <a:lstStyle/>
                    <a:p>
                      <a:pPr algn="ctr"/>
                      <a:r>
                        <a:rPr lang="ru-RU" sz="1800" dirty="0">
                          <a:latin typeface="Times New Roman" pitchFamily="18" charset="0"/>
                          <a:cs typeface="Times New Roman" pitchFamily="18" charset="0"/>
                        </a:rPr>
                        <a:t>98,6</a:t>
                      </a:r>
                    </a:p>
                  </a:txBody>
                  <a:tcPr marL="91432" marR="91432" marT="45715" marB="45715"/>
                </a:tc>
                <a:extLst>
                  <a:ext uri="{0D108BD9-81ED-4DB2-BD59-A6C34878D82A}">
                    <a16:rowId xmlns:a16="http://schemas.microsoft.com/office/drawing/2014/main" val="10010"/>
                  </a:ext>
                </a:extLst>
              </a:tr>
              <a:tr h="351356">
                <a:tc>
                  <a:txBody>
                    <a:bodyPr/>
                    <a:lstStyle/>
                    <a:p>
                      <a:r>
                        <a:rPr lang="ru-RU" sz="1200" dirty="0">
                          <a:latin typeface="Times New Roman" pitchFamily="18" charset="0"/>
                          <a:cs typeface="Times New Roman" pitchFamily="18" charset="0"/>
                        </a:rPr>
                        <a:t>Другие вопросы в области образования</a:t>
                      </a:r>
                    </a:p>
                  </a:txBody>
                  <a:tcPr marL="91432" marR="91432" marT="45715" marB="45715"/>
                </a:tc>
                <a:tc>
                  <a:txBody>
                    <a:bodyPr/>
                    <a:lstStyle/>
                    <a:p>
                      <a:pPr algn="ctr"/>
                      <a:r>
                        <a:rPr lang="ru-RU" sz="1800" dirty="0">
                          <a:latin typeface="Times New Roman" pitchFamily="18" charset="0"/>
                          <a:cs typeface="Times New Roman" pitchFamily="18" charset="0"/>
                        </a:rPr>
                        <a:t>18,5</a:t>
                      </a:r>
                    </a:p>
                  </a:txBody>
                  <a:tcPr marL="91432" marR="91432" marT="45715" marB="45715"/>
                </a:tc>
                <a:tc>
                  <a:txBody>
                    <a:bodyPr/>
                    <a:lstStyle/>
                    <a:p>
                      <a:pPr algn="ctr"/>
                      <a:r>
                        <a:rPr lang="ru-RU" sz="1800" dirty="0">
                          <a:latin typeface="Times New Roman" pitchFamily="18" charset="0"/>
                          <a:cs typeface="Times New Roman" pitchFamily="18" charset="0"/>
                        </a:rPr>
                        <a:t>40,4</a:t>
                      </a:r>
                    </a:p>
                  </a:txBody>
                  <a:tcPr marL="91432" marR="91432" marT="45715" marB="45715"/>
                </a:tc>
                <a:tc>
                  <a:txBody>
                    <a:bodyPr/>
                    <a:lstStyle/>
                    <a:p>
                      <a:pPr algn="ctr"/>
                      <a:r>
                        <a:rPr lang="ru-RU" sz="1800" dirty="0">
                          <a:latin typeface="Times New Roman" pitchFamily="18" charset="0"/>
                          <a:cs typeface="Times New Roman" pitchFamily="18" charset="0"/>
                        </a:rPr>
                        <a:t>39,6</a:t>
                      </a:r>
                    </a:p>
                  </a:txBody>
                  <a:tcPr marL="91432" marR="91432" marT="45715" marB="45715"/>
                </a:tc>
                <a:tc>
                  <a:txBody>
                    <a:bodyPr/>
                    <a:lstStyle/>
                    <a:p>
                      <a:pPr algn="ctr"/>
                      <a:r>
                        <a:rPr lang="ru-RU" sz="1800" dirty="0">
                          <a:latin typeface="Times New Roman" pitchFamily="18" charset="0"/>
                          <a:cs typeface="Times New Roman" pitchFamily="18" charset="0"/>
                        </a:rPr>
                        <a:t>98,0</a:t>
                      </a:r>
                    </a:p>
                  </a:txBody>
                  <a:tcPr marL="91432" marR="91432" marT="45715" marB="45715"/>
                </a:tc>
                <a:extLst>
                  <a:ext uri="{0D108BD9-81ED-4DB2-BD59-A6C34878D82A}">
                    <a16:rowId xmlns:a16="http://schemas.microsoft.com/office/drawing/2014/main" val="10011"/>
                  </a:ext>
                </a:extLst>
              </a:tr>
              <a:tr h="468477">
                <a:tc>
                  <a:txBody>
                    <a:bodyPr/>
                    <a:lstStyle/>
                    <a:p>
                      <a:r>
                        <a:rPr lang="ru-RU" sz="1400" b="1" dirty="0">
                          <a:latin typeface="Times New Roman" pitchFamily="18" charset="0"/>
                          <a:cs typeface="Times New Roman" pitchFamily="18" charset="0"/>
                        </a:rPr>
                        <a:t>Культура, кинематография всего,</a:t>
                      </a:r>
                    </a:p>
                    <a:p>
                      <a:r>
                        <a:rPr lang="ru-RU" sz="1200" b="1" dirty="0">
                          <a:latin typeface="Times New Roman" pitchFamily="18" charset="0"/>
                          <a:cs typeface="Times New Roman" pitchFamily="18" charset="0"/>
                        </a:rPr>
                        <a:t>в</a:t>
                      </a:r>
                      <a:r>
                        <a:rPr lang="ru-RU" sz="1200" b="1" baseline="0" dirty="0">
                          <a:latin typeface="Times New Roman" pitchFamily="18" charset="0"/>
                          <a:cs typeface="Times New Roman" pitchFamily="18" charset="0"/>
                        </a:rPr>
                        <a:t> том числе</a:t>
                      </a:r>
                      <a:endParaRPr lang="ru-RU" sz="1200" b="1" dirty="0">
                        <a:latin typeface="Times New Roman" pitchFamily="18" charset="0"/>
                        <a:cs typeface="Times New Roman" pitchFamily="18" charset="0"/>
                      </a:endParaRPr>
                    </a:p>
                  </a:txBody>
                  <a:tcPr marL="91432" marR="91432" marT="45715" marB="45715"/>
                </a:tc>
                <a:tc>
                  <a:txBody>
                    <a:bodyPr/>
                    <a:lstStyle/>
                    <a:p>
                      <a:pPr algn="ctr"/>
                      <a:r>
                        <a:rPr lang="ru-RU" sz="1800" b="1" dirty="0">
                          <a:latin typeface="Times New Roman" pitchFamily="18" charset="0"/>
                          <a:cs typeface="Times New Roman" pitchFamily="18" charset="0"/>
                        </a:rPr>
                        <a:t>251,9</a:t>
                      </a:r>
                    </a:p>
                  </a:txBody>
                  <a:tcPr marL="91432" marR="91432" marT="45715" marB="45715"/>
                </a:tc>
                <a:tc>
                  <a:txBody>
                    <a:bodyPr/>
                    <a:lstStyle/>
                    <a:p>
                      <a:pPr algn="ctr"/>
                      <a:r>
                        <a:rPr lang="ru-RU" sz="1800" b="1" dirty="0">
                          <a:latin typeface="Times New Roman" pitchFamily="18" charset="0"/>
                          <a:cs typeface="Times New Roman" pitchFamily="18" charset="0"/>
                        </a:rPr>
                        <a:t>279,7</a:t>
                      </a:r>
                    </a:p>
                  </a:txBody>
                  <a:tcPr marL="91432" marR="91432" marT="45715" marB="45715"/>
                </a:tc>
                <a:tc>
                  <a:txBody>
                    <a:bodyPr/>
                    <a:lstStyle/>
                    <a:p>
                      <a:pPr algn="ctr"/>
                      <a:r>
                        <a:rPr lang="ru-RU" sz="1800" b="1" dirty="0">
                          <a:latin typeface="Times New Roman" pitchFamily="18" charset="0"/>
                          <a:cs typeface="Times New Roman" pitchFamily="18" charset="0"/>
                        </a:rPr>
                        <a:t>271,6</a:t>
                      </a:r>
                    </a:p>
                  </a:txBody>
                  <a:tcPr marL="91432" marR="91432" marT="45715" marB="45715"/>
                </a:tc>
                <a:tc>
                  <a:txBody>
                    <a:bodyPr/>
                    <a:lstStyle/>
                    <a:p>
                      <a:pPr algn="ctr"/>
                      <a:r>
                        <a:rPr lang="ru-RU" sz="1800" b="1" dirty="0">
                          <a:latin typeface="Times New Roman" pitchFamily="18" charset="0"/>
                          <a:cs typeface="Times New Roman" pitchFamily="18" charset="0"/>
                        </a:rPr>
                        <a:t>97,1</a:t>
                      </a:r>
                    </a:p>
                  </a:txBody>
                  <a:tcPr marL="91432" marR="91432" marT="45715" marB="45715"/>
                </a:tc>
                <a:extLst>
                  <a:ext uri="{0D108BD9-81ED-4DB2-BD59-A6C34878D82A}">
                    <a16:rowId xmlns:a16="http://schemas.microsoft.com/office/drawing/2014/main" val="10012"/>
                  </a:ext>
                </a:extLst>
              </a:tr>
              <a:tr h="351356">
                <a:tc>
                  <a:txBody>
                    <a:bodyPr/>
                    <a:lstStyle/>
                    <a:p>
                      <a:r>
                        <a:rPr lang="ru-RU" sz="1200" dirty="0">
                          <a:latin typeface="Times New Roman" pitchFamily="18" charset="0"/>
                          <a:cs typeface="Times New Roman" pitchFamily="18" charset="0"/>
                        </a:rPr>
                        <a:t>Культура</a:t>
                      </a:r>
                    </a:p>
                  </a:txBody>
                  <a:tcPr marL="91432" marR="91432" marT="45715" marB="45715"/>
                </a:tc>
                <a:tc>
                  <a:txBody>
                    <a:bodyPr/>
                    <a:lstStyle/>
                    <a:p>
                      <a:pPr algn="ctr"/>
                      <a:r>
                        <a:rPr lang="ru-RU" sz="1800" dirty="0">
                          <a:latin typeface="Times New Roman" pitchFamily="18" charset="0"/>
                          <a:cs typeface="Times New Roman" pitchFamily="18" charset="0"/>
                        </a:rPr>
                        <a:t>242,5</a:t>
                      </a:r>
                    </a:p>
                  </a:txBody>
                  <a:tcPr marL="91432" marR="91432" marT="45715" marB="45715"/>
                </a:tc>
                <a:tc>
                  <a:txBody>
                    <a:bodyPr/>
                    <a:lstStyle/>
                    <a:p>
                      <a:pPr algn="ctr"/>
                      <a:r>
                        <a:rPr lang="ru-RU" sz="1800" dirty="0">
                          <a:latin typeface="Times New Roman" pitchFamily="18" charset="0"/>
                          <a:cs typeface="Times New Roman" pitchFamily="18" charset="0"/>
                        </a:rPr>
                        <a:t>268,5</a:t>
                      </a:r>
                    </a:p>
                  </a:txBody>
                  <a:tcPr marL="91432" marR="91432" marT="45715" marB="45715"/>
                </a:tc>
                <a:tc>
                  <a:txBody>
                    <a:bodyPr/>
                    <a:lstStyle/>
                    <a:p>
                      <a:pPr algn="ctr"/>
                      <a:r>
                        <a:rPr lang="ru-RU" sz="1800" dirty="0">
                          <a:latin typeface="Times New Roman" pitchFamily="18" charset="0"/>
                          <a:cs typeface="Times New Roman" pitchFamily="18" charset="0"/>
                        </a:rPr>
                        <a:t>261,6</a:t>
                      </a:r>
                    </a:p>
                  </a:txBody>
                  <a:tcPr marL="91432" marR="91432" marT="45715" marB="45715"/>
                </a:tc>
                <a:tc>
                  <a:txBody>
                    <a:bodyPr/>
                    <a:lstStyle/>
                    <a:p>
                      <a:pPr algn="ctr"/>
                      <a:r>
                        <a:rPr lang="ru-RU" sz="1800" dirty="0">
                          <a:latin typeface="Times New Roman" pitchFamily="18" charset="0"/>
                          <a:cs typeface="Times New Roman" pitchFamily="18" charset="0"/>
                        </a:rPr>
                        <a:t>97,4</a:t>
                      </a:r>
                    </a:p>
                  </a:txBody>
                  <a:tcPr marL="91432" marR="91432" marT="45715" marB="45715"/>
                </a:tc>
                <a:extLst>
                  <a:ext uri="{0D108BD9-81ED-4DB2-BD59-A6C34878D82A}">
                    <a16:rowId xmlns:a16="http://schemas.microsoft.com/office/drawing/2014/main" val="10013"/>
                  </a:ext>
                </a:extLst>
              </a:tr>
              <a:tr h="427109">
                <a:tc>
                  <a:txBody>
                    <a:bodyPr/>
                    <a:lstStyle/>
                    <a:p>
                      <a:r>
                        <a:rPr lang="ru-RU" sz="1200" dirty="0">
                          <a:latin typeface="Times New Roman" pitchFamily="18" charset="0"/>
                          <a:cs typeface="Times New Roman" pitchFamily="18" charset="0"/>
                        </a:rPr>
                        <a:t>Другие вопросы в области культуры, кинематографии</a:t>
                      </a:r>
                    </a:p>
                  </a:txBody>
                  <a:tcPr marL="91432" marR="91432" marT="45715" marB="45715"/>
                </a:tc>
                <a:tc>
                  <a:txBody>
                    <a:bodyPr/>
                    <a:lstStyle/>
                    <a:p>
                      <a:pPr algn="ctr"/>
                      <a:r>
                        <a:rPr lang="ru-RU" sz="1800" dirty="0">
                          <a:latin typeface="Times New Roman" pitchFamily="18" charset="0"/>
                          <a:cs typeface="Times New Roman" pitchFamily="18" charset="0"/>
                        </a:rPr>
                        <a:t>9,5</a:t>
                      </a:r>
                    </a:p>
                  </a:txBody>
                  <a:tcPr marL="91432" marR="91432" marT="45715" marB="45715"/>
                </a:tc>
                <a:tc>
                  <a:txBody>
                    <a:bodyPr/>
                    <a:lstStyle/>
                    <a:p>
                      <a:pPr algn="ctr"/>
                      <a:r>
                        <a:rPr lang="ru-RU" sz="1800" dirty="0">
                          <a:latin typeface="Times New Roman" pitchFamily="18" charset="0"/>
                          <a:cs typeface="Times New Roman" pitchFamily="18" charset="0"/>
                        </a:rPr>
                        <a:t>11,2</a:t>
                      </a:r>
                    </a:p>
                  </a:txBody>
                  <a:tcPr marL="91432" marR="91432" marT="45715" marB="45715"/>
                </a:tc>
                <a:tc>
                  <a:txBody>
                    <a:bodyPr/>
                    <a:lstStyle/>
                    <a:p>
                      <a:pPr algn="ctr"/>
                      <a:r>
                        <a:rPr lang="ru-RU" sz="1800" dirty="0">
                          <a:latin typeface="Times New Roman" pitchFamily="18" charset="0"/>
                          <a:cs typeface="Times New Roman" pitchFamily="18" charset="0"/>
                        </a:rPr>
                        <a:t>10,0</a:t>
                      </a:r>
                    </a:p>
                  </a:txBody>
                  <a:tcPr marL="91432" marR="91432" marT="45715" marB="45715"/>
                </a:tc>
                <a:tc>
                  <a:txBody>
                    <a:bodyPr/>
                    <a:lstStyle/>
                    <a:p>
                      <a:pPr algn="ctr"/>
                      <a:r>
                        <a:rPr lang="ru-RU" sz="1800" dirty="0">
                          <a:latin typeface="Times New Roman" pitchFamily="18" charset="0"/>
                          <a:cs typeface="Times New Roman" pitchFamily="18" charset="0"/>
                        </a:rPr>
                        <a:t>89,8</a:t>
                      </a:r>
                    </a:p>
                  </a:txBody>
                  <a:tcPr marL="91432" marR="91432" marT="45715" marB="45715"/>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6201019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182190D4-46D0-65CA-9836-304B233F4D6E}"/>
              </a:ext>
            </a:extLst>
          </p:cNvPr>
          <p:cNvGraphicFramePr>
            <a:graphicFrameLocks noGrp="1"/>
          </p:cNvGraphicFramePr>
          <p:nvPr>
            <p:extLst>
              <p:ext uri="{D42A27DB-BD31-4B8C-83A1-F6EECF244321}">
                <p14:modId xmlns:p14="http://schemas.microsoft.com/office/powerpoint/2010/main" val="446419624"/>
              </p:ext>
            </p:extLst>
          </p:nvPr>
        </p:nvGraphicFramePr>
        <p:xfrm>
          <a:off x="250824" y="188913"/>
          <a:ext cx="11602818" cy="6569815"/>
        </p:xfrm>
        <a:graphic>
          <a:graphicData uri="http://schemas.openxmlformats.org/drawingml/2006/table">
            <a:tbl>
              <a:tblPr firstRow="1" bandRow="1">
                <a:tableStyleId>{5C22544A-7EE6-4342-B048-85BDC9FD1C3A}</a:tableStyleId>
              </a:tblPr>
              <a:tblGrid>
                <a:gridCol w="6137029">
                  <a:extLst>
                    <a:ext uri="{9D8B030D-6E8A-4147-A177-3AD203B41FA5}">
                      <a16:colId xmlns:a16="http://schemas.microsoft.com/office/drawing/2014/main" val="20000"/>
                    </a:ext>
                  </a:extLst>
                </a:gridCol>
                <a:gridCol w="1342474">
                  <a:extLst>
                    <a:ext uri="{9D8B030D-6E8A-4147-A177-3AD203B41FA5}">
                      <a16:colId xmlns:a16="http://schemas.microsoft.com/office/drawing/2014/main" val="20001"/>
                    </a:ext>
                  </a:extLst>
                </a:gridCol>
                <a:gridCol w="1246583">
                  <a:extLst>
                    <a:ext uri="{9D8B030D-6E8A-4147-A177-3AD203B41FA5}">
                      <a16:colId xmlns:a16="http://schemas.microsoft.com/office/drawing/2014/main" val="20002"/>
                    </a:ext>
                  </a:extLst>
                </a:gridCol>
                <a:gridCol w="1252341">
                  <a:extLst>
                    <a:ext uri="{9D8B030D-6E8A-4147-A177-3AD203B41FA5}">
                      <a16:colId xmlns:a16="http://schemas.microsoft.com/office/drawing/2014/main" val="20003"/>
                    </a:ext>
                  </a:extLst>
                </a:gridCol>
                <a:gridCol w="1624391">
                  <a:extLst>
                    <a:ext uri="{9D8B030D-6E8A-4147-A177-3AD203B41FA5}">
                      <a16:colId xmlns:a16="http://schemas.microsoft.com/office/drawing/2014/main" val="20004"/>
                    </a:ext>
                  </a:extLst>
                </a:gridCol>
              </a:tblGrid>
              <a:tr h="489652">
                <a:tc rowSpan="2">
                  <a:txBody>
                    <a:bodyPr/>
                    <a:lstStyle/>
                    <a:p>
                      <a:pPr algn="ctr"/>
                      <a:r>
                        <a:rPr lang="ru-RU" sz="1400" dirty="0">
                          <a:latin typeface="Times New Roman" pitchFamily="18" charset="0"/>
                          <a:cs typeface="Times New Roman" pitchFamily="18" charset="0"/>
                        </a:rPr>
                        <a:t>Наименование разделов и подразделов</a:t>
                      </a:r>
                    </a:p>
                  </a:txBody>
                  <a:tcPr marL="91432" marR="91432" marT="45725" marB="45725"/>
                </a:tc>
                <a:tc rowSpan="2">
                  <a:txBody>
                    <a:bodyPr/>
                    <a:lstStyle/>
                    <a:p>
                      <a:pPr algn="ctr"/>
                      <a:r>
                        <a:rPr lang="ru-RU" sz="1400" dirty="0">
                          <a:latin typeface="Times New Roman" pitchFamily="18" charset="0"/>
                          <a:cs typeface="Times New Roman" pitchFamily="18" charset="0"/>
                        </a:rPr>
                        <a:t>ФАКТ Отчет </a:t>
                      </a:r>
                    </a:p>
                    <a:p>
                      <a:pPr algn="ctr"/>
                      <a:r>
                        <a:rPr lang="ru-RU" sz="1400" dirty="0">
                          <a:latin typeface="Times New Roman" pitchFamily="18" charset="0"/>
                          <a:cs typeface="Times New Roman" pitchFamily="18" charset="0"/>
                        </a:rPr>
                        <a:t>2022 год</a:t>
                      </a:r>
                    </a:p>
                  </a:txBody>
                  <a:tcPr marL="91432" marR="91432" marT="45725" marB="45725"/>
                </a:tc>
                <a:tc gridSpan="3">
                  <a:txBody>
                    <a:bodyPr/>
                    <a:lstStyle/>
                    <a:p>
                      <a:pPr algn="ctr"/>
                      <a:r>
                        <a:rPr lang="ru-RU" sz="1400" dirty="0">
                          <a:latin typeface="Times New Roman" pitchFamily="18" charset="0"/>
                          <a:cs typeface="Times New Roman" pitchFamily="18" charset="0"/>
                        </a:rPr>
                        <a:t>Отчет 2023 год</a:t>
                      </a:r>
                    </a:p>
                  </a:txBody>
                  <a:tcPr marL="91432" marR="91432" marT="45725" marB="45725"/>
                </a:tc>
                <a:tc hMerge="1">
                  <a:txBody>
                    <a:bodyPr/>
                    <a:lstStyle/>
                    <a:p>
                      <a:endParaRPr lang="ru-RU" sz="1100" dirty="0"/>
                    </a:p>
                  </a:txBody>
                  <a:tcPr/>
                </a:tc>
                <a:tc hMerge="1">
                  <a:txBody>
                    <a:bodyPr/>
                    <a:lstStyle/>
                    <a:p>
                      <a:endParaRPr lang="ru-RU" dirty="0"/>
                    </a:p>
                  </a:txBody>
                  <a:tcPr/>
                </a:tc>
                <a:extLst>
                  <a:ext uri="{0D108BD9-81ED-4DB2-BD59-A6C34878D82A}">
                    <a16:rowId xmlns:a16="http://schemas.microsoft.com/office/drawing/2014/main" val="10000"/>
                  </a:ext>
                </a:extLst>
              </a:tr>
              <a:tr h="449798">
                <a:tc vMerge="1">
                  <a:txBody>
                    <a:bodyPr/>
                    <a:lstStyle/>
                    <a:p>
                      <a:endParaRPr lang="ru-RU" dirty="0"/>
                    </a:p>
                  </a:txBody>
                  <a:tcPr/>
                </a:tc>
                <a:tc vMerge="1">
                  <a:txBody>
                    <a:bodyPr/>
                    <a:lstStyle/>
                    <a:p>
                      <a:endParaRPr lang="ru-RU" dirty="0"/>
                    </a:p>
                  </a:txBody>
                  <a:tcPr/>
                </a:tc>
                <a:tc>
                  <a:txBody>
                    <a:bodyPr/>
                    <a:lstStyle/>
                    <a:p>
                      <a:pPr algn="ctr"/>
                      <a:r>
                        <a:rPr lang="ru-RU" sz="1400" dirty="0">
                          <a:solidFill>
                            <a:schemeClr val="bg1"/>
                          </a:solidFill>
                          <a:latin typeface="Times New Roman" pitchFamily="18" charset="0"/>
                          <a:cs typeface="Times New Roman" pitchFamily="18" charset="0"/>
                        </a:rPr>
                        <a:t>ПЛАН </a:t>
                      </a:r>
                    </a:p>
                  </a:txBody>
                  <a:tcPr marL="91432" marR="91432" marT="45725" marB="45725">
                    <a:solidFill>
                      <a:schemeClr val="accent1"/>
                    </a:solidFill>
                  </a:tcPr>
                </a:tc>
                <a:tc>
                  <a:txBody>
                    <a:bodyPr/>
                    <a:lstStyle/>
                    <a:p>
                      <a:pPr algn="ctr"/>
                      <a:r>
                        <a:rPr lang="ru-RU" sz="1400" dirty="0">
                          <a:solidFill>
                            <a:schemeClr val="bg1"/>
                          </a:solidFill>
                          <a:latin typeface="Times New Roman" pitchFamily="18" charset="0"/>
                          <a:cs typeface="Times New Roman" pitchFamily="18" charset="0"/>
                        </a:rPr>
                        <a:t>ФАКТ</a:t>
                      </a:r>
                    </a:p>
                  </a:txBody>
                  <a:tcPr marL="91432" marR="91432" marT="45725" marB="45725">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100" dirty="0">
                          <a:solidFill>
                            <a:schemeClr val="bg1"/>
                          </a:solidFill>
                          <a:latin typeface="Times New Roman" pitchFamily="18" charset="0"/>
                          <a:cs typeface="Times New Roman" pitchFamily="18" charset="0"/>
                        </a:rPr>
                        <a:t>% исполнения</a:t>
                      </a:r>
                    </a:p>
                    <a:p>
                      <a:pPr algn="ctr"/>
                      <a:endParaRPr lang="ru-RU" sz="1400" dirty="0">
                        <a:solidFill>
                          <a:schemeClr val="bg1"/>
                        </a:solidFill>
                        <a:latin typeface="Times New Roman" pitchFamily="18" charset="0"/>
                        <a:cs typeface="Times New Roman" pitchFamily="18" charset="0"/>
                      </a:endParaRPr>
                    </a:p>
                  </a:txBody>
                  <a:tcPr marL="91432" marR="91432" marT="45725" marB="45725">
                    <a:solidFill>
                      <a:schemeClr val="accent1"/>
                    </a:solidFill>
                  </a:tcPr>
                </a:tc>
                <a:extLst>
                  <a:ext uri="{0D108BD9-81ED-4DB2-BD59-A6C34878D82A}">
                    <a16:rowId xmlns:a16="http://schemas.microsoft.com/office/drawing/2014/main" val="10001"/>
                  </a:ext>
                </a:extLst>
              </a:tr>
              <a:tr h="464308">
                <a:tc>
                  <a:txBody>
                    <a:bodyPr/>
                    <a:lstStyle/>
                    <a:p>
                      <a:r>
                        <a:rPr lang="ru-RU" sz="1400" b="1" dirty="0">
                          <a:latin typeface="Times New Roman" pitchFamily="18" charset="0"/>
                          <a:cs typeface="Times New Roman" pitchFamily="18" charset="0"/>
                        </a:rPr>
                        <a:t>Социальная политика всего, </a:t>
                      </a:r>
                    </a:p>
                    <a:p>
                      <a:r>
                        <a:rPr lang="ru-RU" sz="1200" b="1" dirty="0">
                          <a:latin typeface="Times New Roman" pitchFamily="18" charset="0"/>
                          <a:cs typeface="Times New Roman" pitchFamily="18" charset="0"/>
                        </a:rPr>
                        <a:t>в том числе</a:t>
                      </a:r>
                    </a:p>
                  </a:txBody>
                  <a:tcPr marL="91432" marR="91432" marT="45725" marB="45725"/>
                </a:tc>
                <a:tc>
                  <a:txBody>
                    <a:bodyPr/>
                    <a:lstStyle/>
                    <a:p>
                      <a:pPr algn="ctr"/>
                      <a:r>
                        <a:rPr lang="ru-RU" sz="1800" b="1" dirty="0">
                          <a:latin typeface="Times New Roman" pitchFamily="18" charset="0"/>
                          <a:cs typeface="Times New Roman" pitchFamily="18" charset="0"/>
                        </a:rPr>
                        <a:t>124,2</a:t>
                      </a:r>
                    </a:p>
                  </a:txBody>
                  <a:tcPr marL="91432" marR="91432" marT="45725" marB="45725"/>
                </a:tc>
                <a:tc>
                  <a:txBody>
                    <a:bodyPr/>
                    <a:lstStyle/>
                    <a:p>
                      <a:pPr algn="ctr"/>
                      <a:r>
                        <a:rPr lang="ru-RU" sz="1800" b="1" dirty="0">
                          <a:latin typeface="Times New Roman" pitchFamily="18" charset="0"/>
                          <a:cs typeface="Times New Roman" pitchFamily="18" charset="0"/>
                        </a:rPr>
                        <a:t>99,9</a:t>
                      </a:r>
                    </a:p>
                  </a:txBody>
                  <a:tcPr marL="91432" marR="91432" marT="45725" marB="45725"/>
                </a:tc>
                <a:tc>
                  <a:txBody>
                    <a:bodyPr/>
                    <a:lstStyle/>
                    <a:p>
                      <a:pPr algn="ctr"/>
                      <a:r>
                        <a:rPr lang="ru-RU" sz="1800" b="1" dirty="0">
                          <a:latin typeface="Times New Roman" pitchFamily="18" charset="0"/>
                          <a:cs typeface="Times New Roman" pitchFamily="18" charset="0"/>
                        </a:rPr>
                        <a:t>91,6</a:t>
                      </a:r>
                    </a:p>
                  </a:txBody>
                  <a:tcPr marL="91432" marR="91432" marT="45725" marB="45725"/>
                </a:tc>
                <a:tc>
                  <a:txBody>
                    <a:bodyPr/>
                    <a:lstStyle/>
                    <a:p>
                      <a:pPr algn="ctr"/>
                      <a:r>
                        <a:rPr lang="ru-RU" sz="1800" b="1" dirty="0">
                          <a:latin typeface="Times New Roman" pitchFamily="18" charset="0"/>
                          <a:cs typeface="Times New Roman" pitchFamily="18" charset="0"/>
                        </a:rPr>
                        <a:t>91,7</a:t>
                      </a:r>
                    </a:p>
                  </a:txBody>
                  <a:tcPr marL="91432" marR="91432" marT="45725" marB="45725"/>
                </a:tc>
                <a:extLst>
                  <a:ext uri="{0D108BD9-81ED-4DB2-BD59-A6C34878D82A}">
                    <a16:rowId xmlns:a16="http://schemas.microsoft.com/office/drawing/2014/main" val="10002"/>
                  </a:ext>
                </a:extLst>
              </a:tr>
              <a:tr h="348231">
                <a:tc>
                  <a:txBody>
                    <a:bodyPr/>
                    <a:lstStyle/>
                    <a:p>
                      <a:r>
                        <a:rPr lang="ru-RU" sz="1200" dirty="0">
                          <a:latin typeface="Times New Roman" pitchFamily="18" charset="0"/>
                          <a:cs typeface="Times New Roman" pitchFamily="18" charset="0"/>
                        </a:rPr>
                        <a:t>Пенсионное обеспечение</a:t>
                      </a:r>
                    </a:p>
                  </a:txBody>
                  <a:tcPr marL="91432" marR="91432" marT="45725" marB="45725"/>
                </a:tc>
                <a:tc>
                  <a:txBody>
                    <a:bodyPr/>
                    <a:lstStyle/>
                    <a:p>
                      <a:pPr algn="ctr"/>
                      <a:r>
                        <a:rPr lang="ru-RU" sz="1800" dirty="0">
                          <a:latin typeface="Times New Roman" pitchFamily="18" charset="0"/>
                          <a:cs typeface="Times New Roman" pitchFamily="18" charset="0"/>
                        </a:rPr>
                        <a:t>15,4</a:t>
                      </a:r>
                    </a:p>
                  </a:txBody>
                  <a:tcPr marL="91432" marR="91432" marT="45725" marB="45725"/>
                </a:tc>
                <a:tc>
                  <a:txBody>
                    <a:bodyPr/>
                    <a:lstStyle/>
                    <a:p>
                      <a:pPr algn="ctr"/>
                      <a:r>
                        <a:rPr lang="ru-RU" sz="1800" dirty="0">
                          <a:latin typeface="Times New Roman" pitchFamily="18" charset="0"/>
                          <a:cs typeface="Times New Roman" pitchFamily="18" charset="0"/>
                        </a:rPr>
                        <a:t>16,0</a:t>
                      </a:r>
                    </a:p>
                  </a:txBody>
                  <a:tcPr marL="91432" marR="91432" marT="45725" marB="45725"/>
                </a:tc>
                <a:tc>
                  <a:txBody>
                    <a:bodyPr/>
                    <a:lstStyle/>
                    <a:p>
                      <a:pPr algn="ctr"/>
                      <a:r>
                        <a:rPr lang="ru-RU" sz="1800" dirty="0">
                          <a:latin typeface="Times New Roman" pitchFamily="18" charset="0"/>
                          <a:cs typeface="Times New Roman" pitchFamily="18" charset="0"/>
                        </a:rPr>
                        <a:t>16,0</a:t>
                      </a:r>
                    </a:p>
                  </a:txBody>
                  <a:tcPr marL="91432" marR="91432" marT="45725" marB="45725"/>
                </a:tc>
                <a:tc>
                  <a:txBody>
                    <a:bodyPr/>
                    <a:lstStyle/>
                    <a:p>
                      <a:pPr algn="ctr"/>
                      <a:r>
                        <a:rPr lang="ru-RU" sz="1800" dirty="0">
                          <a:latin typeface="Times New Roman" pitchFamily="18" charset="0"/>
                          <a:cs typeface="Times New Roman" pitchFamily="18" charset="0"/>
                        </a:rPr>
                        <a:t>100</a:t>
                      </a:r>
                    </a:p>
                  </a:txBody>
                  <a:tcPr marL="91432" marR="91432" marT="45725" marB="45725"/>
                </a:tc>
                <a:extLst>
                  <a:ext uri="{0D108BD9-81ED-4DB2-BD59-A6C34878D82A}">
                    <a16:rowId xmlns:a16="http://schemas.microsoft.com/office/drawing/2014/main" val="10003"/>
                  </a:ext>
                </a:extLst>
              </a:tr>
              <a:tr h="348231">
                <a:tc>
                  <a:txBody>
                    <a:bodyPr/>
                    <a:lstStyle/>
                    <a:p>
                      <a:r>
                        <a:rPr lang="ru-RU" sz="1200" dirty="0">
                          <a:latin typeface="Times New Roman" pitchFamily="18" charset="0"/>
                          <a:cs typeface="Times New Roman" pitchFamily="18" charset="0"/>
                        </a:rPr>
                        <a:t>Социальное обеспечение населения</a:t>
                      </a:r>
                    </a:p>
                  </a:txBody>
                  <a:tcPr marL="91432" marR="91432" marT="45725" marB="45725"/>
                </a:tc>
                <a:tc>
                  <a:txBody>
                    <a:bodyPr/>
                    <a:lstStyle/>
                    <a:p>
                      <a:pPr algn="ctr"/>
                      <a:r>
                        <a:rPr lang="ru-RU" sz="1800" dirty="0">
                          <a:latin typeface="Times New Roman" pitchFamily="18" charset="0"/>
                          <a:cs typeface="Times New Roman" pitchFamily="18" charset="0"/>
                        </a:rPr>
                        <a:t>20,6</a:t>
                      </a:r>
                    </a:p>
                  </a:txBody>
                  <a:tcPr marL="91432" marR="91432" marT="45725" marB="45725"/>
                </a:tc>
                <a:tc>
                  <a:txBody>
                    <a:bodyPr/>
                    <a:lstStyle/>
                    <a:p>
                      <a:pPr algn="ctr"/>
                      <a:r>
                        <a:rPr lang="ru-RU" sz="1800" dirty="0">
                          <a:latin typeface="Times New Roman" pitchFamily="18" charset="0"/>
                          <a:cs typeface="Times New Roman" pitchFamily="18" charset="0"/>
                        </a:rPr>
                        <a:t>1,6</a:t>
                      </a:r>
                    </a:p>
                  </a:txBody>
                  <a:tcPr marL="91432" marR="91432" marT="45725" marB="45725"/>
                </a:tc>
                <a:tc>
                  <a:txBody>
                    <a:bodyPr/>
                    <a:lstStyle/>
                    <a:p>
                      <a:pPr algn="ctr"/>
                      <a:r>
                        <a:rPr lang="ru-RU" sz="1800" dirty="0">
                          <a:latin typeface="Times New Roman" pitchFamily="18" charset="0"/>
                          <a:cs typeface="Times New Roman" pitchFamily="18" charset="0"/>
                        </a:rPr>
                        <a:t>1,6</a:t>
                      </a:r>
                    </a:p>
                  </a:txBody>
                  <a:tcPr marL="91432" marR="91432" marT="45725" marB="45725"/>
                </a:tc>
                <a:tc>
                  <a:txBody>
                    <a:bodyPr/>
                    <a:lstStyle/>
                    <a:p>
                      <a:pPr algn="ctr"/>
                      <a:r>
                        <a:rPr lang="ru-RU" sz="1800" dirty="0">
                          <a:latin typeface="Times New Roman" pitchFamily="18" charset="0"/>
                          <a:cs typeface="Times New Roman" pitchFamily="18" charset="0"/>
                        </a:rPr>
                        <a:t>100</a:t>
                      </a:r>
                    </a:p>
                  </a:txBody>
                  <a:tcPr marL="91432" marR="91432" marT="45725" marB="45725"/>
                </a:tc>
                <a:extLst>
                  <a:ext uri="{0D108BD9-81ED-4DB2-BD59-A6C34878D82A}">
                    <a16:rowId xmlns:a16="http://schemas.microsoft.com/office/drawing/2014/main" val="10004"/>
                  </a:ext>
                </a:extLst>
              </a:tr>
              <a:tr h="348231">
                <a:tc>
                  <a:txBody>
                    <a:bodyPr/>
                    <a:lstStyle/>
                    <a:p>
                      <a:r>
                        <a:rPr lang="ru-RU" sz="1200" b="0" dirty="0">
                          <a:latin typeface="Times New Roman" pitchFamily="18" charset="0"/>
                          <a:cs typeface="Times New Roman" pitchFamily="18" charset="0"/>
                        </a:rPr>
                        <a:t>Охрана семьи и детства</a:t>
                      </a:r>
                    </a:p>
                  </a:txBody>
                  <a:tcPr marL="91432" marR="91432" marT="45725" marB="45725"/>
                </a:tc>
                <a:tc>
                  <a:txBody>
                    <a:bodyPr/>
                    <a:lstStyle/>
                    <a:p>
                      <a:pPr algn="ctr"/>
                      <a:r>
                        <a:rPr lang="ru-RU" sz="1800" b="0" dirty="0">
                          <a:latin typeface="Times New Roman" pitchFamily="18" charset="0"/>
                          <a:cs typeface="Times New Roman" pitchFamily="18" charset="0"/>
                        </a:rPr>
                        <a:t>88,2</a:t>
                      </a:r>
                    </a:p>
                  </a:txBody>
                  <a:tcPr marL="91432" marR="91432" marT="45725" marB="45725"/>
                </a:tc>
                <a:tc>
                  <a:txBody>
                    <a:bodyPr/>
                    <a:lstStyle/>
                    <a:p>
                      <a:pPr algn="ctr"/>
                      <a:r>
                        <a:rPr lang="ru-RU" sz="1800" b="0" dirty="0">
                          <a:latin typeface="Times New Roman" pitchFamily="18" charset="0"/>
                          <a:cs typeface="Times New Roman" pitchFamily="18" charset="0"/>
                        </a:rPr>
                        <a:t>82,3</a:t>
                      </a:r>
                    </a:p>
                  </a:txBody>
                  <a:tcPr marL="91432" marR="91432" marT="45725" marB="45725"/>
                </a:tc>
                <a:tc>
                  <a:txBody>
                    <a:bodyPr/>
                    <a:lstStyle/>
                    <a:p>
                      <a:pPr algn="ctr"/>
                      <a:r>
                        <a:rPr lang="ru-RU" sz="1800" b="0" dirty="0">
                          <a:latin typeface="Times New Roman" pitchFamily="18" charset="0"/>
                          <a:cs typeface="Times New Roman" pitchFamily="18" charset="0"/>
                        </a:rPr>
                        <a:t>74,0</a:t>
                      </a:r>
                    </a:p>
                  </a:txBody>
                  <a:tcPr marL="91432" marR="91432" marT="45725" marB="45725"/>
                </a:tc>
                <a:tc>
                  <a:txBody>
                    <a:bodyPr/>
                    <a:lstStyle/>
                    <a:p>
                      <a:pPr algn="ctr"/>
                      <a:r>
                        <a:rPr lang="ru-RU" sz="1800" b="0" dirty="0">
                          <a:latin typeface="Times New Roman" pitchFamily="18" charset="0"/>
                          <a:cs typeface="Times New Roman" pitchFamily="18" charset="0"/>
                        </a:rPr>
                        <a:t>89,9</a:t>
                      </a:r>
                    </a:p>
                  </a:txBody>
                  <a:tcPr marL="91432" marR="91432" marT="45725" marB="45725"/>
                </a:tc>
                <a:extLst>
                  <a:ext uri="{0D108BD9-81ED-4DB2-BD59-A6C34878D82A}">
                    <a16:rowId xmlns:a16="http://schemas.microsoft.com/office/drawing/2014/main" val="10005"/>
                  </a:ext>
                </a:extLst>
              </a:tr>
              <a:tr h="464308">
                <a:tc>
                  <a:txBody>
                    <a:bodyPr/>
                    <a:lstStyle/>
                    <a:p>
                      <a:r>
                        <a:rPr lang="ru-RU" sz="1400" b="1" dirty="0">
                          <a:latin typeface="Times New Roman" pitchFamily="18" charset="0"/>
                          <a:cs typeface="Times New Roman" pitchFamily="18" charset="0"/>
                        </a:rPr>
                        <a:t>Физическая культура и спорт всего,</a:t>
                      </a:r>
                    </a:p>
                    <a:p>
                      <a:r>
                        <a:rPr lang="ru-RU" sz="1200" b="1" dirty="0">
                          <a:latin typeface="Times New Roman" pitchFamily="18" charset="0"/>
                          <a:cs typeface="Times New Roman" pitchFamily="18" charset="0"/>
                        </a:rPr>
                        <a:t>в том числе</a:t>
                      </a:r>
                    </a:p>
                  </a:txBody>
                  <a:tcPr marL="91432" marR="91432" marT="45725" marB="45725"/>
                </a:tc>
                <a:tc>
                  <a:txBody>
                    <a:bodyPr/>
                    <a:lstStyle/>
                    <a:p>
                      <a:pPr algn="ctr"/>
                      <a:r>
                        <a:rPr lang="ru-RU" sz="1800" b="1" dirty="0">
                          <a:latin typeface="Times New Roman" pitchFamily="18" charset="0"/>
                          <a:cs typeface="Times New Roman" pitchFamily="18" charset="0"/>
                        </a:rPr>
                        <a:t>109,1</a:t>
                      </a:r>
                    </a:p>
                  </a:txBody>
                  <a:tcPr marL="91432" marR="91432" marT="45725" marB="45725"/>
                </a:tc>
                <a:tc>
                  <a:txBody>
                    <a:bodyPr/>
                    <a:lstStyle/>
                    <a:p>
                      <a:pPr algn="ctr"/>
                      <a:r>
                        <a:rPr lang="ru-RU" sz="1800" b="1" dirty="0">
                          <a:latin typeface="Times New Roman" pitchFamily="18" charset="0"/>
                          <a:cs typeface="Times New Roman" pitchFamily="18" charset="0"/>
                        </a:rPr>
                        <a:t>126,9</a:t>
                      </a:r>
                    </a:p>
                  </a:txBody>
                  <a:tcPr marL="91432" marR="91432" marT="45725" marB="45725"/>
                </a:tc>
                <a:tc>
                  <a:txBody>
                    <a:bodyPr/>
                    <a:lstStyle/>
                    <a:p>
                      <a:pPr algn="ctr"/>
                      <a:r>
                        <a:rPr lang="ru-RU" sz="1800" b="1" dirty="0">
                          <a:latin typeface="Times New Roman" pitchFamily="18" charset="0"/>
                          <a:cs typeface="Times New Roman" pitchFamily="18" charset="0"/>
                        </a:rPr>
                        <a:t>120,6</a:t>
                      </a:r>
                    </a:p>
                  </a:txBody>
                  <a:tcPr marL="91432" marR="91432" marT="45725" marB="45725"/>
                </a:tc>
                <a:tc>
                  <a:txBody>
                    <a:bodyPr/>
                    <a:lstStyle/>
                    <a:p>
                      <a:pPr algn="ctr"/>
                      <a:r>
                        <a:rPr lang="ru-RU" sz="1800" b="1" dirty="0">
                          <a:latin typeface="Times New Roman" pitchFamily="18" charset="0"/>
                          <a:cs typeface="Times New Roman" pitchFamily="18" charset="0"/>
                        </a:rPr>
                        <a:t>95,0</a:t>
                      </a:r>
                    </a:p>
                  </a:txBody>
                  <a:tcPr marL="91432" marR="91432" marT="45725" marB="45725"/>
                </a:tc>
                <a:extLst>
                  <a:ext uri="{0D108BD9-81ED-4DB2-BD59-A6C34878D82A}">
                    <a16:rowId xmlns:a16="http://schemas.microsoft.com/office/drawing/2014/main" val="10006"/>
                  </a:ext>
                </a:extLst>
              </a:tr>
              <a:tr h="348231">
                <a:tc>
                  <a:txBody>
                    <a:bodyPr/>
                    <a:lstStyle/>
                    <a:p>
                      <a:r>
                        <a:rPr lang="ru-RU" sz="1200" dirty="0">
                          <a:latin typeface="Times New Roman" pitchFamily="18" charset="0"/>
                          <a:cs typeface="Times New Roman" pitchFamily="18" charset="0"/>
                        </a:rPr>
                        <a:t>Физическая культура</a:t>
                      </a:r>
                    </a:p>
                  </a:txBody>
                  <a:tcPr marL="91432" marR="91432" marT="45725" marB="45725"/>
                </a:tc>
                <a:tc>
                  <a:txBody>
                    <a:bodyPr/>
                    <a:lstStyle/>
                    <a:p>
                      <a:pPr algn="ctr"/>
                      <a:r>
                        <a:rPr lang="ru-RU" sz="1800" dirty="0">
                          <a:latin typeface="Times New Roman" pitchFamily="18" charset="0"/>
                          <a:cs typeface="Times New Roman" pitchFamily="18" charset="0"/>
                        </a:rPr>
                        <a:t>42,0</a:t>
                      </a:r>
                    </a:p>
                  </a:txBody>
                  <a:tcPr marL="91432" marR="91432" marT="45725" marB="45725"/>
                </a:tc>
                <a:tc>
                  <a:txBody>
                    <a:bodyPr/>
                    <a:lstStyle/>
                    <a:p>
                      <a:pPr algn="ctr"/>
                      <a:r>
                        <a:rPr lang="ru-RU" sz="1800" dirty="0">
                          <a:latin typeface="Times New Roman" pitchFamily="18" charset="0"/>
                          <a:cs typeface="Times New Roman" pitchFamily="18" charset="0"/>
                        </a:rPr>
                        <a:t>51,4</a:t>
                      </a:r>
                    </a:p>
                  </a:txBody>
                  <a:tcPr marL="91432" marR="91432" marT="45725" marB="45725"/>
                </a:tc>
                <a:tc>
                  <a:txBody>
                    <a:bodyPr/>
                    <a:lstStyle/>
                    <a:p>
                      <a:pPr algn="ctr"/>
                      <a:r>
                        <a:rPr lang="ru-RU" sz="1800" dirty="0">
                          <a:latin typeface="Times New Roman" pitchFamily="18" charset="0"/>
                          <a:cs typeface="Times New Roman" pitchFamily="18" charset="0"/>
                        </a:rPr>
                        <a:t>45,1</a:t>
                      </a:r>
                    </a:p>
                  </a:txBody>
                  <a:tcPr marL="91432" marR="91432" marT="45725" marB="45725"/>
                </a:tc>
                <a:tc>
                  <a:txBody>
                    <a:bodyPr/>
                    <a:lstStyle/>
                    <a:p>
                      <a:pPr algn="ctr"/>
                      <a:r>
                        <a:rPr lang="ru-RU" sz="1800" dirty="0">
                          <a:latin typeface="Times New Roman" pitchFamily="18" charset="0"/>
                          <a:cs typeface="Times New Roman" pitchFamily="18" charset="0"/>
                        </a:rPr>
                        <a:t>87,8</a:t>
                      </a:r>
                    </a:p>
                  </a:txBody>
                  <a:tcPr marL="91432" marR="91432" marT="45725" marB="45725"/>
                </a:tc>
                <a:extLst>
                  <a:ext uri="{0D108BD9-81ED-4DB2-BD59-A6C34878D82A}">
                    <a16:rowId xmlns:a16="http://schemas.microsoft.com/office/drawing/2014/main" val="10007"/>
                  </a:ext>
                </a:extLst>
              </a:tr>
              <a:tr h="348231">
                <a:tc>
                  <a:txBody>
                    <a:bodyPr/>
                    <a:lstStyle/>
                    <a:p>
                      <a:r>
                        <a:rPr lang="ru-RU" sz="1200" dirty="0">
                          <a:latin typeface="Times New Roman" pitchFamily="18" charset="0"/>
                          <a:cs typeface="Times New Roman" pitchFamily="18" charset="0"/>
                        </a:rPr>
                        <a:t>Массовый спорт</a:t>
                      </a:r>
                    </a:p>
                  </a:txBody>
                  <a:tcPr marL="91432" marR="91432" marT="45725" marB="45725"/>
                </a:tc>
                <a:tc>
                  <a:txBody>
                    <a:bodyPr/>
                    <a:lstStyle/>
                    <a:p>
                      <a:pPr algn="ctr"/>
                      <a:r>
                        <a:rPr lang="ru-RU" sz="1800" dirty="0">
                          <a:latin typeface="Times New Roman" pitchFamily="18" charset="0"/>
                          <a:cs typeface="Times New Roman" pitchFamily="18" charset="0"/>
                        </a:rPr>
                        <a:t>57,9</a:t>
                      </a:r>
                    </a:p>
                  </a:txBody>
                  <a:tcPr marL="91432" marR="91432" marT="45725" marB="45725"/>
                </a:tc>
                <a:tc>
                  <a:txBody>
                    <a:bodyPr/>
                    <a:lstStyle/>
                    <a:p>
                      <a:pPr algn="ctr"/>
                      <a:r>
                        <a:rPr lang="ru-RU" sz="1800" dirty="0">
                          <a:latin typeface="Times New Roman" pitchFamily="18" charset="0"/>
                          <a:cs typeface="Times New Roman" pitchFamily="18" charset="0"/>
                        </a:rPr>
                        <a:t>61,4</a:t>
                      </a:r>
                    </a:p>
                  </a:txBody>
                  <a:tcPr marL="91432" marR="91432" marT="45725" marB="45725"/>
                </a:tc>
                <a:tc>
                  <a:txBody>
                    <a:bodyPr/>
                    <a:lstStyle/>
                    <a:p>
                      <a:pPr algn="ctr"/>
                      <a:r>
                        <a:rPr lang="ru-RU" sz="1800" dirty="0">
                          <a:latin typeface="Times New Roman" pitchFamily="18" charset="0"/>
                          <a:cs typeface="Times New Roman" pitchFamily="18" charset="0"/>
                        </a:rPr>
                        <a:t>61,4</a:t>
                      </a:r>
                    </a:p>
                  </a:txBody>
                  <a:tcPr marL="91432" marR="91432" marT="45725" marB="45725"/>
                </a:tc>
                <a:tc>
                  <a:txBody>
                    <a:bodyPr/>
                    <a:lstStyle/>
                    <a:p>
                      <a:pPr algn="ctr"/>
                      <a:r>
                        <a:rPr lang="ru-RU" sz="1800" dirty="0">
                          <a:latin typeface="Times New Roman" pitchFamily="18" charset="0"/>
                          <a:cs typeface="Times New Roman" pitchFamily="18" charset="0"/>
                        </a:rPr>
                        <a:t>100</a:t>
                      </a:r>
                    </a:p>
                  </a:txBody>
                  <a:tcPr marL="91432" marR="91432" marT="45725" marB="45725"/>
                </a:tc>
                <a:extLst>
                  <a:ext uri="{0D108BD9-81ED-4DB2-BD59-A6C34878D82A}">
                    <a16:rowId xmlns:a16="http://schemas.microsoft.com/office/drawing/2014/main" val="10008"/>
                  </a:ext>
                </a:extLst>
              </a:tr>
              <a:tr h="348231">
                <a:tc>
                  <a:txBody>
                    <a:bodyPr/>
                    <a:lstStyle/>
                    <a:p>
                      <a:r>
                        <a:rPr lang="ru-RU" sz="1200" dirty="0">
                          <a:latin typeface="Times New Roman" pitchFamily="18" charset="0"/>
                          <a:cs typeface="Times New Roman" pitchFamily="18" charset="0"/>
                        </a:rPr>
                        <a:t>Другие вопросы в области физической культуры и спорта</a:t>
                      </a:r>
                    </a:p>
                  </a:txBody>
                  <a:tcPr marL="91432" marR="91432" marT="45725" marB="45725"/>
                </a:tc>
                <a:tc>
                  <a:txBody>
                    <a:bodyPr/>
                    <a:lstStyle/>
                    <a:p>
                      <a:pPr algn="ctr"/>
                      <a:r>
                        <a:rPr lang="ru-RU" sz="1800" dirty="0">
                          <a:latin typeface="Times New Roman" pitchFamily="18" charset="0"/>
                          <a:cs typeface="Times New Roman" pitchFamily="18" charset="0"/>
                        </a:rPr>
                        <a:t>9,2</a:t>
                      </a:r>
                    </a:p>
                  </a:txBody>
                  <a:tcPr marL="91432" marR="91432" marT="45725" marB="45725"/>
                </a:tc>
                <a:tc>
                  <a:txBody>
                    <a:bodyPr/>
                    <a:lstStyle/>
                    <a:p>
                      <a:pPr algn="ctr"/>
                      <a:r>
                        <a:rPr lang="ru-RU" sz="1800" dirty="0">
                          <a:latin typeface="Times New Roman" pitchFamily="18" charset="0"/>
                          <a:cs typeface="Times New Roman" pitchFamily="18" charset="0"/>
                        </a:rPr>
                        <a:t>14,1</a:t>
                      </a:r>
                    </a:p>
                  </a:txBody>
                  <a:tcPr marL="91432" marR="91432" marT="45725" marB="45725"/>
                </a:tc>
                <a:tc>
                  <a:txBody>
                    <a:bodyPr/>
                    <a:lstStyle/>
                    <a:p>
                      <a:pPr algn="ctr"/>
                      <a:r>
                        <a:rPr lang="ru-RU" sz="1800" dirty="0">
                          <a:latin typeface="Times New Roman" pitchFamily="18" charset="0"/>
                          <a:cs typeface="Times New Roman" pitchFamily="18" charset="0"/>
                        </a:rPr>
                        <a:t>14,1</a:t>
                      </a:r>
                    </a:p>
                  </a:txBody>
                  <a:tcPr marL="91432" marR="91432" marT="45725" marB="45725"/>
                </a:tc>
                <a:tc>
                  <a:txBody>
                    <a:bodyPr/>
                    <a:lstStyle/>
                    <a:p>
                      <a:pPr algn="ctr"/>
                      <a:r>
                        <a:rPr lang="ru-RU" sz="1800" dirty="0">
                          <a:latin typeface="Times New Roman" pitchFamily="18" charset="0"/>
                          <a:cs typeface="Times New Roman" pitchFamily="18" charset="0"/>
                        </a:rPr>
                        <a:t>99,7</a:t>
                      </a:r>
                    </a:p>
                  </a:txBody>
                  <a:tcPr marL="91432" marR="91432" marT="45725" marB="45725"/>
                </a:tc>
                <a:extLst>
                  <a:ext uri="{0D108BD9-81ED-4DB2-BD59-A6C34878D82A}">
                    <a16:rowId xmlns:a16="http://schemas.microsoft.com/office/drawing/2014/main" val="10009"/>
                  </a:ext>
                </a:extLst>
              </a:tr>
              <a:tr h="464308">
                <a:tc>
                  <a:txBody>
                    <a:bodyPr/>
                    <a:lstStyle/>
                    <a:p>
                      <a:r>
                        <a:rPr lang="ru-RU" sz="1400" b="1" dirty="0">
                          <a:latin typeface="Times New Roman" pitchFamily="18" charset="0"/>
                          <a:cs typeface="Times New Roman" pitchFamily="18" charset="0"/>
                        </a:rPr>
                        <a:t>Средства массовой информации всего,</a:t>
                      </a:r>
                    </a:p>
                    <a:p>
                      <a:r>
                        <a:rPr lang="ru-RU" sz="1200" b="1" dirty="0">
                          <a:latin typeface="Times New Roman" pitchFamily="18" charset="0"/>
                          <a:cs typeface="Times New Roman" pitchFamily="18" charset="0"/>
                        </a:rPr>
                        <a:t>в том числе</a:t>
                      </a:r>
                    </a:p>
                  </a:txBody>
                  <a:tcPr marL="91432" marR="91432" marT="45725" marB="45725"/>
                </a:tc>
                <a:tc>
                  <a:txBody>
                    <a:bodyPr/>
                    <a:lstStyle/>
                    <a:p>
                      <a:pPr algn="ctr"/>
                      <a:r>
                        <a:rPr lang="ru-RU" sz="1800" b="1" dirty="0">
                          <a:latin typeface="Times New Roman" pitchFamily="18" charset="0"/>
                          <a:cs typeface="Times New Roman" pitchFamily="18" charset="0"/>
                        </a:rPr>
                        <a:t>20,2</a:t>
                      </a:r>
                    </a:p>
                  </a:txBody>
                  <a:tcPr marL="91432" marR="91432" marT="45725" marB="45725"/>
                </a:tc>
                <a:tc>
                  <a:txBody>
                    <a:bodyPr/>
                    <a:lstStyle/>
                    <a:p>
                      <a:pPr algn="ctr"/>
                      <a:r>
                        <a:rPr lang="ru-RU" sz="1800" b="1" dirty="0">
                          <a:latin typeface="Times New Roman" pitchFamily="18" charset="0"/>
                          <a:cs typeface="Times New Roman" pitchFamily="18" charset="0"/>
                        </a:rPr>
                        <a:t>22,7</a:t>
                      </a:r>
                    </a:p>
                  </a:txBody>
                  <a:tcPr marL="91432" marR="91432" marT="45725" marB="45725"/>
                </a:tc>
                <a:tc>
                  <a:txBody>
                    <a:bodyPr/>
                    <a:lstStyle/>
                    <a:p>
                      <a:pPr algn="ctr"/>
                      <a:r>
                        <a:rPr lang="ru-RU" sz="1800" b="1" dirty="0">
                          <a:latin typeface="Times New Roman" pitchFamily="18" charset="0"/>
                          <a:cs typeface="Times New Roman" pitchFamily="18" charset="0"/>
                        </a:rPr>
                        <a:t>22,0</a:t>
                      </a:r>
                    </a:p>
                  </a:txBody>
                  <a:tcPr marL="91432" marR="91432" marT="45725" marB="45725"/>
                </a:tc>
                <a:tc>
                  <a:txBody>
                    <a:bodyPr/>
                    <a:lstStyle/>
                    <a:p>
                      <a:pPr algn="ctr"/>
                      <a:r>
                        <a:rPr lang="ru-RU" sz="1800" b="1" dirty="0">
                          <a:latin typeface="Times New Roman" pitchFamily="18" charset="0"/>
                          <a:cs typeface="Times New Roman" pitchFamily="18" charset="0"/>
                        </a:rPr>
                        <a:t>96,9</a:t>
                      </a:r>
                    </a:p>
                  </a:txBody>
                  <a:tcPr marL="91432" marR="91432" marT="45725" marB="45725"/>
                </a:tc>
                <a:extLst>
                  <a:ext uri="{0D108BD9-81ED-4DB2-BD59-A6C34878D82A}">
                    <a16:rowId xmlns:a16="http://schemas.microsoft.com/office/drawing/2014/main" val="10010"/>
                  </a:ext>
                </a:extLst>
              </a:tr>
              <a:tr h="348231">
                <a:tc>
                  <a:txBody>
                    <a:bodyPr/>
                    <a:lstStyle/>
                    <a:p>
                      <a:r>
                        <a:rPr lang="ru-RU" sz="1200" dirty="0">
                          <a:latin typeface="Times New Roman" pitchFamily="18" charset="0"/>
                          <a:cs typeface="Times New Roman" pitchFamily="18" charset="0"/>
                        </a:rPr>
                        <a:t>Телевидение и радиовещание</a:t>
                      </a:r>
                    </a:p>
                  </a:txBody>
                  <a:tcPr marL="91432" marR="91432" marT="45725" marB="45725"/>
                </a:tc>
                <a:tc>
                  <a:txBody>
                    <a:bodyPr/>
                    <a:lstStyle/>
                    <a:p>
                      <a:pPr algn="ctr"/>
                      <a:r>
                        <a:rPr lang="ru-RU" sz="1800" dirty="0">
                          <a:latin typeface="Times New Roman" pitchFamily="18" charset="0"/>
                          <a:cs typeface="Times New Roman" pitchFamily="18" charset="0"/>
                        </a:rPr>
                        <a:t>11,2</a:t>
                      </a:r>
                    </a:p>
                  </a:txBody>
                  <a:tcPr marL="91432" marR="91432" marT="45725" marB="45725"/>
                </a:tc>
                <a:tc>
                  <a:txBody>
                    <a:bodyPr/>
                    <a:lstStyle/>
                    <a:p>
                      <a:pPr algn="ctr"/>
                      <a:r>
                        <a:rPr lang="ru-RU" sz="1800" dirty="0">
                          <a:latin typeface="Times New Roman" pitchFamily="18" charset="0"/>
                          <a:cs typeface="Times New Roman" pitchFamily="18" charset="0"/>
                        </a:rPr>
                        <a:t>15,4</a:t>
                      </a:r>
                    </a:p>
                  </a:txBody>
                  <a:tcPr marL="91432" marR="91432" marT="45725" marB="45725"/>
                </a:tc>
                <a:tc>
                  <a:txBody>
                    <a:bodyPr/>
                    <a:lstStyle/>
                    <a:p>
                      <a:pPr algn="ctr"/>
                      <a:r>
                        <a:rPr lang="ru-RU" sz="1800" dirty="0">
                          <a:latin typeface="Times New Roman" pitchFamily="18" charset="0"/>
                          <a:cs typeface="Times New Roman" pitchFamily="18" charset="0"/>
                        </a:rPr>
                        <a:t>15,4</a:t>
                      </a:r>
                    </a:p>
                  </a:txBody>
                  <a:tcPr marL="91432" marR="91432" marT="45725" marB="45725"/>
                </a:tc>
                <a:tc>
                  <a:txBody>
                    <a:bodyPr/>
                    <a:lstStyle/>
                    <a:p>
                      <a:pPr algn="ctr"/>
                      <a:r>
                        <a:rPr lang="ru-RU" sz="1800" dirty="0">
                          <a:latin typeface="Times New Roman" pitchFamily="18" charset="0"/>
                          <a:cs typeface="Times New Roman" pitchFamily="18" charset="0"/>
                        </a:rPr>
                        <a:t>99,9</a:t>
                      </a:r>
                    </a:p>
                  </a:txBody>
                  <a:tcPr marL="91432" marR="91432" marT="45725" marB="45725"/>
                </a:tc>
                <a:extLst>
                  <a:ext uri="{0D108BD9-81ED-4DB2-BD59-A6C34878D82A}">
                    <a16:rowId xmlns:a16="http://schemas.microsoft.com/office/drawing/2014/main" val="10011"/>
                  </a:ext>
                </a:extLst>
              </a:tr>
              <a:tr h="371783">
                <a:tc>
                  <a:txBody>
                    <a:bodyPr/>
                    <a:lstStyle/>
                    <a:p>
                      <a:r>
                        <a:rPr lang="ru-RU" sz="1200" b="0" dirty="0">
                          <a:latin typeface="Times New Roman" pitchFamily="18" charset="0"/>
                          <a:cs typeface="Times New Roman" pitchFamily="18" charset="0"/>
                        </a:rPr>
                        <a:t>Периодическая</a:t>
                      </a:r>
                      <a:r>
                        <a:rPr lang="ru-RU" sz="1200" b="0" baseline="0" dirty="0">
                          <a:latin typeface="Times New Roman" pitchFamily="18" charset="0"/>
                          <a:cs typeface="Times New Roman" pitchFamily="18" charset="0"/>
                        </a:rPr>
                        <a:t> печать и издательства</a:t>
                      </a:r>
                      <a:endParaRPr lang="ru-RU" sz="1200" b="0" dirty="0">
                        <a:latin typeface="Times New Roman" pitchFamily="18" charset="0"/>
                        <a:cs typeface="Times New Roman" pitchFamily="18" charset="0"/>
                      </a:endParaRPr>
                    </a:p>
                  </a:txBody>
                  <a:tcPr marL="91432" marR="91432" marT="45725" marB="45725"/>
                </a:tc>
                <a:tc>
                  <a:txBody>
                    <a:bodyPr/>
                    <a:lstStyle/>
                    <a:p>
                      <a:pPr algn="ctr"/>
                      <a:r>
                        <a:rPr lang="ru-RU" sz="1800" b="0" dirty="0">
                          <a:latin typeface="Times New Roman" pitchFamily="18" charset="0"/>
                          <a:cs typeface="Times New Roman" pitchFamily="18" charset="0"/>
                        </a:rPr>
                        <a:t>4,5</a:t>
                      </a:r>
                    </a:p>
                  </a:txBody>
                  <a:tcPr marL="91432" marR="91432" marT="45725" marB="45725"/>
                </a:tc>
                <a:tc>
                  <a:txBody>
                    <a:bodyPr/>
                    <a:lstStyle/>
                    <a:p>
                      <a:pPr algn="ctr"/>
                      <a:r>
                        <a:rPr lang="ru-RU" sz="1800" b="0" dirty="0">
                          <a:latin typeface="Times New Roman" pitchFamily="18" charset="0"/>
                          <a:cs typeface="Times New Roman" pitchFamily="18" charset="0"/>
                        </a:rPr>
                        <a:t>3,5</a:t>
                      </a:r>
                    </a:p>
                  </a:txBody>
                  <a:tcPr marL="91432" marR="91432" marT="45725" marB="45725"/>
                </a:tc>
                <a:tc>
                  <a:txBody>
                    <a:bodyPr/>
                    <a:lstStyle/>
                    <a:p>
                      <a:pPr algn="ctr"/>
                      <a:r>
                        <a:rPr lang="ru-RU" sz="1800" b="0" dirty="0">
                          <a:latin typeface="Times New Roman" pitchFamily="18" charset="0"/>
                          <a:cs typeface="Times New Roman" pitchFamily="18" charset="0"/>
                        </a:rPr>
                        <a:t>3,0</a:t>
                      </a:r>
                    </a:p>
                  </a:txBody>
                  <a:tcPr marL="91432" marR="91432" marT="45725" marB="45725"/>
                </a:tc>
                <a:tc>
                  <a:txBody>
                    <a:bodyPr/>
                    <a:lstStyle/>
                    <a:p>
                      <a:pPr algn="ctr"/>
                      <a:r>
                        <a:rPr lang="ru-RU" sz="1800" b="0" dirty="0">
                          <a:latin typeface="Times New Roman" pitchFamily="18" charset="0"/>
                          <a:cs typeface="Times New Roman" pitchFamily="18" charset="0"/>
                        </a:rPr>
                        <a:t>85,5</a:t>
                      </a:r>
                    </a:p>
                  </a:txBody>
                  <a:tcPr marL="91432" marR="91432" marT="45725" marB="45725"/>
                </a:tc>
                <a:extLst>
                  <a:ext uri="{0D108BD9-81ED-4DB2-BD59-A6C34878D82A}">
                    <a16:rowId xmlns:a16="http://schemas.microsoft.com/office/drawing/2014/main" val="10012"/>
                  </a:ext>
                </a:extLst>
              </a:tr>
              <a:tr h="348231">
                <a:tc>
                  <a:txBody>
                    <a:bodyPr/>
                    <a:lstStyle/>
                    <a:p>
                      <a:r>
                        <a:rPr lang="ru-RU" sz="1200" dirty="0">
                          <a:latin typeface="Times New Roman" pitchFamily="18" charset="0"/>
                          <a:cs typeface="Times New Roman" pitchFamily="18" charset="0"/>
                        </a:rPr>
                        <a:t>Другие вопросы в области средств массовой информации</a:t>
                      </a:r>
                    </a:p>
                  </a:txBody>
                  <a:tcPr marL="91432" marR="91432" marT="45725" marB="45725"/>
                </a:tc>
                <a:tc>
                  <a:txBody>
                    <a:bodyPr/>
                    <a:lstStyle/>
                    <a:p>
                      <a:pPr algn="ctr"/>
                      <a:r>
                        <a:rPr lang="ru-RU" sz="1800" dirty="0">
                          <a:latin typeface="Times New Roman" pitchFamily="18" charset="0"/>
                          <a:cs typeface="Times New Roman" pitchFamily="18" charset="0"/>
                        </a:rPr>
                        <a:t>4,5</a:t>
                      </a:r>
                    </a:p>
                  </a:txBody>
                  <a:tcPr marL="91432" marR="91432" marT="45725" marB="45725"/>
                </a:tc>
                <a:tc>
                  <a:txBody>
                    <a:bodyPr/>
                    <a:lstStyle/>
                    <a:p>
                      <a:pPr algn="ctr"/>
                      <a:r>
                        <a:rPr lang="ru-RU" sz="1800" dirty="0">
                          <a:latin typeface="Times New Roman" pitchFamily="18" charset="0"/>
                          <a:cs typeface="Times New Roman" pitchFamily="18" charset="0"/>
                        </a:rPr>
                        <a:t>3,8</a:t>
                      </a:r>
                    </a:p>
                  </a:txBody>
                  <a:tcPr marL="91432" marR="91432" marT="45725" marB="45725"/>
                </a:tc>
                <a:tc>
                  <a:txBody>
                    <a:bodyPr/>
                    <a:lstStyle/>
                    <a:p>
                      <a:pPr algn="ctr"/>
                      <a:r>
                        <a:rPr lang="ru-RU" sz="1800" dirty="0">
                          <a:latin typeface="Times New Roman" pitchFamily="18" charset="0"/>
                          <a:cs typeface="Times New Roman" pitchFamily="18" charset="0"/>
                        </a:rPr>
                        <a:t>3,6</a:t>
                      </a:r>
                    </a:p>
                  </a:txBody>
                  <a:tcPr marL="91432" marR="91432" marT="45725" marB="45725"/>
                </a:tc>
                <a:tc>
                  <a:txBody>
                    <a:bodyPr/>
                    <a:lstStyle/>
                    <a:p>
                      <a:pPr algn="ctr"/>
                      <a:r>
                        <a:rPr lang="ru-RU" sz="1800" dirty="0">
                          <a:latin typeface="Times New Roman" pitchFamily="18" charset="0"/>
                          <a:cs typeface="Times New Roman" pitchFamily="18" charset="0"/>
                        </a:rPr>
                        <a:t>95,1</a:t>
                      </a:r>
                    </a:p>
                  </a:txBody>
                  <a:tcPr marL="91432" marR="91432" marT="45725" marB="45725"/>
                </a:tc>
                <a:extLst>
                  <a:ext uri="{0D108BD9-81ED-4DB2-BD59-A6C34878D82A}">
                    <a16:rowId xmlns:a16="http://schemas.microsoft.com/office/drawing/2014/main" val="10013"/>
                  </a:ext>
                </a:extLst>
              </a:tr>
              <a:tr h="423350">
                <a:tc>
                  <a:txBody>
                    <a:bodyPr/>
                    <a:lstStyle/>
                    <a:p>
                      <a:r>
                        <a:rPr lang="ru-RU" sz="1400" b="1" dirty="0">
                          <a:latin typeface="Times New Roman" pitchFamily="18" charset="0"/>
                          <a:cs typeface="Times New Roman" pitchFamily="18" charset="0"/>
                        </a:rPr>
                        <a:t>Обслуживание муниципального</a:t>
                      </a:r>
                      <a:r>
                        <a:rPr lang="ru-RU" sz="1400" b="1" baseline="0" dirty="0">
                          <a:latin typeface="Times New Roman" pitchFamily="18" charset="0"/>
                          <a:cs typeface="Times New Roman" pitchFamily="18" charset="0"/>
                        </a:rPr>
                        <a:t> долга</a:t>
                      </a:r>
                      <a:endParaRPr lang="ru-RU" sz="1400" b="1" dirty="0">
                        <a:latin typeface="Times New Roman" pitchFamily="18" charset="0"/>
                        <a:cs typeface="Times New Roman" pitchFamily="18" charset="0"/>
                      </a:endParaRPr>
                    </a:p>
                  </a:txBody>
                  <a:tcPr marL="91432" marR="91432" marT="45725" marB="45725"/>
                </a:tc>
                <a:tc>
                  <a:txBody>
                    <a:bodyPr/>
                    <a:lstStyle/>
                    <a:p>
                      <a:pPr algn="ctr"/>
                      <a:r>
                        <a:rPr lang="ru-RU" sz="1800" b="1" dirty="0">
                          <a:latin typeface="Times New Roman" pitchFamily="18" charset="0"/>
                          <a:cs typeface="Times New Roman" pitchFamily="18" charset="0"/>
                        </a:rPr>
                        <a:t>0,2</a:t>
                      </a:r>
                    </a:p>
                  </a:txBody>
                  <a:tcPr marL="91432" marR="91432" marT="45725" marB="45725"/>
                </a:tc>
                <a:tc>
                  <a:txBody>
                    <a:bodyPr/>
                    <a:lstStyle/>
                    <a:p>
                      <a:pPr algn="ctr"/>
                      <a:r>
                        <a:rPr lang="ru-RU" sz="1800" b="1" dirty="0">
                          <a:latin typeface="Times New Roman" pitchFamily="18" charset="0"/>
                          <a:cs typeface="Times New Roman" pitchFamily="18" charset="0"/>
                        </a:rPr>
                        <a:t>5,2</a:t>
                      </a:r>
                    </a:p>
                  </a:txBody>
                  <a:tcPr marL="91432" marR="91432" marT="45725" marB="45725"/>
                </a:tc>
                <a:tc>
                  <a:txBody>
                    <a:bodyPr/>
                    <a:lstStyle/>
                    <a:p>
                      <a:pPr algn="ctr"/>
                      <a:r>
                        <a:rPr lang="ru-RU" sz="1800" b="1" dirty="0">
                          <a:latin typeface="Times New Roman" pitchFamily="18" charset="0"/>
                          <a:cs typeface="Times New Roman" pitchFamily="18" charset="0"/>
                        </a:rPr>
                        <a:t>0,2</a:t>
                      </a:r>
                    </a:p>
                  </a:txBody>
                  <a:tcPr marL="91432" marR="91432" marT="45725" marB="45725"/>
                </a:tc>
                <a:tc>
                  <a:txBody>
                    <a:bodyPr/>
                    <a:lstStyle/>
                    <a:p>
                      <a:pPr algn="ctr"/>
                      <a:r>
                        <a:rPr lang="ru-RU" sz="1800" b="1" dirty="0">
                          <a:latin typeface="Times New Roman" pitchFamily="18" charset="0"/>
                          <a:cs typeface="Times New Roman" pitchFamily="18" charset="0"/>
                        </a:rPr>
                        <a:t>4,0</a:t>
                      </a:r>
                    </a:p>
                  </a:txBody>
                  <a:tcPr marL="91432" marR="91432" marT="45725" marB="45725"/>
                </a:tc>
                <a:extLst>
                  <a:ext uri="{0D108BD9-81ED-4DB2-BD59-A6C34878D82A}">
                    <a16:rowId xmlns:a16="http://schemas.microsoft.com/office/drawing/2014/main" val="10014"/>
                  </a:ext>
                </a:extLst>
              </a:tr>
              <a:tr h="423350">
                <a:tc>
                  <a:txBody>
                    <a:bodyPr/>
                    <a:lstStyle/>
                    <a:p>
                      <a:r>
                        <a:rPr lang="ru-RU" sz="1400" b="1" dirty="0">
                          <a:latin typeface="Times New Roman" pitchFamily="18" charset="0"/>
                          <a:cs typeface="Times New Roman" pitchFamily="18" charset="0"/>
                        </a:rPr>
                        <a:t>ВСЕГО</a:t>
                      </a:r>
                    </a:p>
                  </a:txBody>
                  <a:tcPr marL="91432" marR="91432" marT="45725" marB="45725"/>
                </a:tc>
                <a:tc>
                  <a:txBody>
                    <a:bodyPr/>
                    <a:lstStyle/>
                    <a:p>
                      <a:pPr algn="ctr"/>
                      <a:r>
                        <a:rPr lang="ru-RU" sz="1800" b="1" dirty="0">
                          <a:latin typeface="Times New Roman" pitchFamily="18" charset="0"/>
                          <a:cs typeface="Times New Roman" pitchFamily="18" charset="0"/>
                        </a:rPr>
                        <a:t>5 166,2</a:t>
                      </a:r>
                    </a:p>
                  </a:txBody>
                  <a:tcPr marL="91432" marR="91432" marT="45725" marB="45725"/>
                </a:tc>
                <a:tc>
                  <a:txBody>
                    <a:bodyPr/>
                    <a:lstStyle/>
                    <a:p>
                      <a:pPr algn="ctr"/>
                      <a:r>
                        <a:rPr lang="ru-RU" sz="1800" b="1" dirty="0">
                          <a:latin typeface="Times New Roman" pitchFamily="18" charset="0"/>
                          <a:cs typeface="Times New Roman" pitchFamily="18" charset="0"/>
                        </a:rPr>
                        <a:t>6 351,8</a:t>
                      </a:r>
                    </a:p>
                  </a:txBody>
                  <a:tcPr marL="91432" marR="91432" marT="45725" marB="45725"/>
                </a:tc>
                <a:tc>
                  <a:txBody>
                    <a:bodyPr/>
                    <a:lstStyle/>
                    <a:p>
                      <a:pPr algn="ctr"/>
                      <a:r>
                        <a:rPr lang="ru-RU" sz="1800" b="1" dirty="0">
                          <a:latin typeface="Times New Roman" pitchFamily="18" charset="0"/>
                          <a:cs typeface="Times New Roman" pitchFamily="18" charset="0"/>
                        </a:rPr>
                        <a:t>5 871,5</a:t>
                      </a:r>
                    </a:p>
                  </a:txBody>
                  <a:tcPr marL="91432" marR="91432" marT="45725" marB="45725"/>
                </a:tc>
                <a:tc>
                  <a:txBody>
                    <a:bodyPr/>
                    <a:lstStyle/>
                    <a:p>
                      <a:pPr algn="ctr"/>
                      <a:r>
                        <a:rPr lang="ru-RU" sz="1800" b="1" dirty="0">
                          <a:latin typeface="Times New Roman" pitchFamily="18" charset="0"/>
                          <a:cs typeface="Times New Roman" pitchFamily="18" charset="0"/>
                        </a:rPr>
                        <a:t>92,4</a:t>
                      </a:r>
                    </a:p>
                  </a:txBody>
                  <a:tcPr marL="91432" marR="91432" marT="45725" marB="45725"/>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5434940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DD1965-7477-0194-9CBD-DCE28D04847F}"/>
              </a:ext>
            </a:extLst>
          </p:cNvPr>
          <p:cNvSpPr>
            <a:spLocks noGrp="1"/>
          </p:cNvSpPr>
          <p:nvPr>
            <p:ph type="title"/>
          </p:nvPr>
        </p:nvSpPr>
        <p:spPr>
          <a:xfrm>
            <a:off x="838200" y="110692"/>
            <a:ext cx="10515600" cy="399447"/>
          </a:xfrm>
        </p:spPr>
        <p:txBody>
          <a:bodyPr>
            <a:normAutofit fontScale="90000"/>
          </a:bodyPr>
          <a:lstStyle/>
          <a:p>
            <a:pPr algn="ctr"/>
            <a:r>
              <a:rPr lang="ru-RU" sz="2800" dirty="0"/>
              <a:t>Исполнение бюджета в разрезе муниципальных программ (%)</a:t>
            </a:r>
          </a:p>
        </p:txBody>
      </p:sp>
      <p:graphicFrame>
        <p:nvGraphicFramePr>
          <p:cNvPr id="3" name="Диаграмма 2">
            <a:extLst>
              <a:ext uri="{FF2B5EF4-FFF2-40B4-BE49-F238E27FC236}">
                <a16:creationId xmlns:a16="http://schemas.microsoft.com/office/drawing/2014/main" id="{D76398F5-021D-87CC-40CF-CA88CBC73C12}"/>
              </a:ext>
            </a:extLst>
          </p:cNvPr>
          <p:cNvGraphicFramePr/>
          <p:nvPr>
            <p:extLst>
              <p:ext uri="{D42A27DB-BD31-4B8C-83A1-F6EECF244321}">
                <p14:modId xmlns:p14="http://schemas.microsoft.com/office/powerpoint/2010/main" val="1455308261"/>
              </p:ext>
            </p:extLst>
          </p:nvPr>
        </p:nvGraphicFramePr>
        <p:xfrm>
          <a:off x="251519" y="510139"/>
          <a:ext cx="11674181" cy="623716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3520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948A18-F1CA-EC97-1D26-9489EBC18E56}"/>
              </a:ext>
            </a:extLst>
          </p:cNvPr>
          <p:cNvSpPr>
            <a:spLocks noGrp="1"/>
          </p:cNvSpPr>
          <p:nvPr>
            <p:ph type="title"/>
          </p:nvPr>
        </p:nvSpPr>
        <p:spPr>
          <a:xfrm>
            <a:off x="385011" y="365126"/>
            <a:ext cx="11434812" cy="404896"/>
          </a:xfrm>
        </p:spPr>
        <p:txBody>
          <a:bodyPr>
            <a:normAutofit fontScale="90000"/>
          </a:bodyPr>
          <a:lstStyle/>
          <a:p>
            <a:pPr algn="ctr"/>
            <a:r>
              <a:rPr lang="ru-RU" sz="2800" dirty="0"/>
              <a:t>Исполнение бюджета в разрезе муниципальных программ (млн. рублей) </a:t>
            </a:r>
            <a:br>
              <a:rPr lang="ru-RU" sz="2800" dirty="0"/>
            </a:br>
            <a:r>
              <a:rPr lang="ru-RU" sz="2800" dirty="0"/>
              <a:t> </a:t>
            </a:r>
          </a:p>
        </p:txBody>
      </p:sp>
      <p:graphicFrame>
        <p:nvGraphicFramePr>
          <p:cNvPr id="3" name="Содержимое 3">
            <a:extLst>
              <a:ext uri="{FF2B5EF4-FFF2-40B4-BE49-F238E27FC236}">
                <a16:creationId xmlns:a16="http://schemas.microsoft.com/office/drawing/2014/main" id="{CE757FE1-2C7B-3F57-334A-CAA749107CA8}"/>
              </a:ext>
            </a:extLst>
          </p:cNvPr>
          <p:cNvGraphicFramePr>
            <a:graphicFrameLocks/>
          </p:cNvGraphicFramePr>
          <p:nvPr>
            <p:extLst>
              <p:ext uri="{D42A27DB-BD31-4B8C-83A1-F6EECF244321}">
                <p14:modId xmlns:p14="http://schemas.microsoft.com/office/powerpoint/2010/main" val="2106264533"/>
              </p:ext>
            </p:extLst>
          </p:nvPr>
        </p:nvGraphicFramePr>
        <p:xfrm>
          <a:off x="269507" y="637565"/>
          <a:ext cx="11685068" cy="6204398"/>
        </p:xfrm>
        <a:graphic>
          <a:graphicData uri="http://schemas.openxmlformats.org/drawingml/2006/table">
            <a:tbl>
              <a:tblPr firstRow="1" bandRow="1">
                <a:tableStyleId>{5C22544A-7EE6-4342-B048-85BDC9FD1C3A}</a:tableStyleId>
              </a:tblPr>
              <a:tblGrid>
                <a:gridCol w="7741014">
                  <a:extLst>
                    <a:ext uri="{9D8B030D-6E8A-4147-A177-3AD203B41FA5}">
                      <a16:colId xmlns:a16="http://schemas.microsoft.com/office/drawing/2014/main" val="20000"/>
                    </a:ext>
                  </a:extLst>
                </a:gridCol>
                <a:gridCol w="1208328">
                  <a:extLst>
                    <a:ext uri="{9D8B030D-6E8A-4147-A177-3AD203B41FA5}">
                      <a16:colId xmlns:a16="http://schemas.microsoft.com/office/drawing/2014/main" val="20001"/>
                    </a:ext>
                  </a:extLst>
                </a:gridCol>
                <a:gridCol w="1389577">
                  <a:extLst>
                    <a:ext uri="{9D8B030D-6E8A-4147-A177-3AD203B41FA5}">
                      <a16:colId xmlns:a16="http://schemas.microsoft.com/office/drawing/2014/main" val="20002"/>
                    </a:ext>
                  </a:extLst>
                </a:gridCol>
                <a:gridCol w="1346149">
                  <a:extLst>
                    <a:ext uri="{9D8B030D-6E8A-4147-A177-3AD203B41FA5}">
                      <a16:colId xmlns:a16="http://schemas.microsoft.com/office/drawing/2014/main" val="20003"/>
                    </a:ext>
                  </a:extLst>
                </a:gridCol>
              </a:tblGrid>
              <a:tr h="484733">
                <a:tc>
                  <a:txBody>
                    <a:bodyPr/>
                    <a:lstStyle/>
                    <a:p>
                      <a:pPr algn="ctr"/>
                      <a:r>
                        <a:rPr lang="ru-RU" sz="1700" dirty="0"/>
                        <a:t>Наименование программы</a:t>
                      </a:r>
                    </a:p>
                  </a:txBody>
                  <a:tcPr marL="91444" marR="91444" marT="44335" marB="44335"/>
                </a:tc>
                <a:tc>
                  <a:txBody>
                    <a:bodyPr/>
                    <a:lstStyle/>
                    <a:p>
                      <a:pPr algn="ctr"/>
                      <a:r>
                        <a:rPr lang="ru-RU" sz="1400" dirty="0"/>
                        <a:t>План на 2023 год</a:t>
                      </a:r>
                    </a:p>
                  </a:txBody>
                  <a:tcPr marL="91444" marR="91444" marT="44335" marB="44335"/>
                </a:tc>
                <a:tc>
                  <a:txBody>
                    <a:bodyPr/>
                    <a:lstStyle/>
                    <a:p>
                      <a:pPr algn="ctr"/>
                      <a:r>
                        <a:rPr lang="ru-RU" sz="1400" dirty="0"/>
                        <a:t>Исполнено</a:t>
                      </a:r>
                      <a:r>
                        <a:rPr lang="ru-RU" sz="1400" baseline="0" dirty="0"/>
                        <a:t> в 2023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Процент исполнения (%)</a:t>
                      </a:r>
                    </a:p>
                  </a:txBody>
                  <a:tcPr marL="91444" marR="91444" marT="44335" marB="44335"/>
                </a:tc>
                <a:extLst>
                  <a:ext uri="{0D108BD9-81ED-4DB2-BD59-A6C34878D82A}">
                    <a16:rowId xmlns:a16="http://schemas.microsoft.com/office/drawing/2014/main" val="10000"/>
                  </a:ext>
                </a:extLst>
              </a:tr>
              <a:tr h="312732">
                <a:tc>
                  <a:txBody>
                    <a:bodyPr/>
                    <a:lstStyle/>
                    <a:p>
                      <a:r>
                        <a:rPr lang="ru-RU" sz="1600" dirty="0">
                          <a:latin typeface="Times New Roman" pitchFamily="18" charset="0"/>
                          <a:cs typeface="Times New Roman" pitchFamily="18" charset="0"/>
                        </a:rPr>
                        <a:t>Муниципальная программа «Здравоохранение»</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0,6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0,6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100</a:t>
                      </a:r>
                    </a:p>
                  </a:txBody>
                  <a:tcPr marL="91444" marR="91444" marT="44335" marB="44335">
                    <a:solidFill>
                      <a:srgbClr val="00B0F0"/>
                    </a:solidFill>
                  </a:tcPr>
                </a:tc>
                <a:extLst>
                  <a:ext uri="{0D108BD9-81ED-4DB2-BD59-A6C34878D82A}">
                    <a16:rowId xmlns:a16="http://schemas.microsoft.com/office/drawing/2014/main" val="10001"/>
                  </a:ext>
                </a:extLst>
              </a:tr>
              <a:tr h="312732">
                <a:tc>
                  <a:txBody>
                    <a:bodyPr/>
                    <a:lstStyle/>
                    <a:p>
                      <a:r>
                        <a:rPr lang="ru-RU" sz="1400" dirty="0">
                          <a:latin typeface="Times New Roman" pitchFamily="18" charset="0"/>
                          <a:cs typeface="Times New Roman" pitchFamily="18" charset="0"/>
                        </a:rPr>
                        <a:t>Подпрограмма «Финансовое обеспечение системы организации медицинской помощи»</a:t>
                      </a:r>
                    </a:p>
                  </a:txBody>
                  <a:tcPr marL="91444" marR="91444" marT="44335" marB="44335"/>
                </a:tc>
                <a:tc>
                  <a:txBody>
                    <a:bodyPr/>
                    <a:lstStyle/>
                    <a:p>
                      <a:pPr algn="r"/>
                      <a:r>
                        <a:rPr lang="ru-RU" sz="1600" dirty="0">
                          <a:latin typeface="Times New Roman" pitchFamily="18" charset="0"/>
                          <a:cs typeface="Times New Roman" pitchFamily="18" charset="0"/>
                        </a:rPr>
                        <a:t>0,6</a:t>
                      </a:r>
                    </a:p>
                  </a:txBody>
                  <a:tcPr marL="91444" marR="91444" marT="44335" marB="44335"/>
                </a:tc>
                <a:tc>
                  <a:txBody>
                    <a:bodyPr/>
                    <a:lstStyle/>
                    <a:p>
                      <a:pPr algn="r"/>
                      <a:r>
                        <a:rPr lang="ru-RU" sz="1600" dirty="0">
                          <a:latin typeface="Times New Roman" pitchFamily="18" charset="0"/>
                          <a:cs typeface="Times New Roman" pitchFamily="18" charset="0"/>
                        </a:rPr>
                        <a:t>0,6</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2"/>
                  </a:ext>
                </a:extLst>
              </a:tr>
              <a:tr h="312732">
                <a:tc>
                  <a:txBody>
                    <a:bodyPr/>
                    <a:lstStyle/>
                    <a:p>
                      <a:r>
                        <a:rPr lang="ru-RU" sz="1600" dirty="0">
                          <a:latin typeface="Times New Roman" pitchFamily="18" charset="0"/>
                          <a:cs typeface="Times New Roman" pitchFamily="18" charset="0"/>
                        </a:rPr>
                        <a:t>Муниципальная программа «Культура и туризм» </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406,6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397,7</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97,8</a:t>
                      </a:r>
                    </a:p>
                  </a:txBody>
                  <a:tcPr marL="91444" marR="91444" marT="44335" marB="44335">
                    <a:solidFill>
                      <a:srgbClr val="00B0F0"/>
                    </a:solidFill>
                  </a:tcPr>
                </a:tc>
                <a:extLst>
                  <a:ext uri="{0D108BD9-81ED-4DB2-BD59-A6C34878D82A}">
                    <a16:rowId xmlns:a16="http://schemas.microsoft.com/office/drawing/2014/main" val="10003"/>
                  </a:ext>
                </a:extLst>
              </a:tr>
              <a:tr h="312732">
                <a:tc>
                  <a:txBody>
                    <a:bodyPr/>
                    <a:lstStyle/>
                    <a:p>
                      <a:r>
                        <a:rPr lang="ru-RU" sz="1400" dirty="0">
                          <a:latin typeface="Times New Roman" pitchFamily="18" charset="0"/>
                          <a:cs typeface="Times New Roman" pitchFamily="18" charset="0"/>
                        </a:rPr>
                        <a:t>Подпрограмма Развитие музейного дела»</a:t>
                      </a:r>
                    </a:p>
                  </a:txBody>
                  <a:tcPr marL="91444" marR="91444" marT="44335" marB="44335"/>
                </a:tc>
                <a:tc>
                  <a:txBody>
                    <a:bodyPr/>
                    <a:lstStyle/>
                    <a:p>
                      <a:pPr algn="r"/>
                      <a:r>
                        <a:rPr lang="ru-RU" sz="1600" dirty="0">
                          <a:latin typeface="Times New Roman" pitchFamily="18" charset="0"/>
                          <a:cs typeface="Times New Roman" pitchFamily="18" charset="0"/>
                        </a:rPr>
                        <a:t>18,1</a:t>
                      </a:r>
                    </a:p>
                  </a:txBody>
                  <a:tcPr marL="91444" marR="91444" marT="44335" marB="44335"/>
                </a:tc>
                <a:tc>
                  <a:txBody>
                    <a:bodyPr/>
                    <a:lstStyle/>
                    <a:p>
                      <a:pPr algn="r"/>
                      <a:r>
                        <a:rPr lang="ru-RU" sz="1600" dirty="0">
                          <a:latin typeface="Times New Roman" pitchFamily="18" charset="0"/>
                          <a:cs typeface="Times New Roman" pitchFamily="18" charset="0"/>
                        </a:rPr>
                        <a:t>17,6</a:t>
                      </a:r>
                    </a:p>
                  </a:txBody>
                  <a:tcPr marL="91444" marR="91444" marT="44335" marB="44335"/>
                </a:tc>
                <a:tc>
                  <a:txBody>
                    <a:bodyPr/>
                    <a:lstStyle/>
                    <a:p>
                      <a:pPr algn="r"/>
                      <a:r>
                        <a:rPr lang="ru-RU" sz="1600" dirty="0">
                          <a:latin typeface="Times New Roman" pitchFamily="18" charset="0"/>
                          <a:cs typeface="Times New Roman" pitchFamily="18" charset="0"/>
                        </a:rPr>
                        <a:t>96,8</a:t>
                      </a:r>
                    </a:p>
                  </a:txBody>
                  <a:tcPr marL="91444" marR="91444" marT="44335" marB="44335"/>
                </a:tc>
                <a:extLst>
                  <a:ext uri="{0D108BD9-81ED-4DB2-BD59-A6C34878D82A}">
                    <a16:rowId xmlns:a16="http://schemas.microsoft.com/office/drawing/2014/main" val="10004"/>
                  </a:ext>
                </a:extLst>
              </a:tr>
              <a:tr h="3127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Подпрограмма «Развитие библиотечного дела»</a:t>
                      </a:r>
                    </a:p>
                  </a:txBody>
                  <a:tcPr marL="91444" marR="91444" marT="44335" marB="44335"/>
                </a:tc>
                <a:tc>
                  <a:txBody>
                    <a:bodyPr/>
                    <a:lstStyle/>
                    <a:p>
                      <a:pPr algn="r"/>
                      <a:r>
                        <a:rPr lang="ru-RU" sz="1600" dirty="0">
                          <a:latin typeface="Times New Roman" pitchFamily="18" charset="0"/>
                          <a:cs typeface="Times New Roman" pitchFamily="18" charset="0"/>
                        </a:rPr>
                        <a:t>74,9</a:t>
                      </a:r>
                    </a:p>
                  </a:txBody>
                  <a:tcPr marL="91444" marR="91444" marT="44335" marB="44335"/>
                </a:tc>
                <a:tc>
                  <a:txBody>
                    <a:bodyPr/>
                    <a:lstStyle/>
                    <a:p>
                      <a:pPr algn="r"/>
                      <a:r>
                        <a:rPr lang="ru-RU" sz="1600" dirty="0">
                          <a:latin typeface="Times New Roman" pitchFamily="18" charset="0"/>
                          <a:cs typeface="Times New Roman" pitchFamily="18" charset="0"/>
                        </a:rPr>
                        <a:t>74,8</a:t>
                      </a:r>
                    </a:p>
                  </a:txBody>
                  <a:tcPr marL="91444" marR="91444" marT="44335" marB="44335"/>
                </a:tc>
                <a:tc>
                  <a:txBody>
                    <a:bodyPr/>
                    <a:lstStyle/>
                    <a:p>
                      <a:pPr algn="r"/>
                      <a:r>
                        <a:rPr lang="ru-RU" sz="1600" dirty="0">
                          <a:latin typeface="Times New Roman" pitchFamily="18" charset="0"/>
                          <a:cs typeface="Times New Roman" pitchFamily="18" charset="0"/>
                        </a:rPr>
                        <a:t>99,9</a:t>
                      </a:r>
                    </a:p>
                  </a:txBody>
                  <a:tcPr marL="91444" marR="91444" marT="44335" marB="44335"/>
                </a:tc>
                <a:extLst>
                  <a:ext uri="{0D108BD9-81ED-4DB2-BD59-A6C34878D82A}">
                    <a16:rowId xmlns:a16="http://schemas.microsoft.com/office/drawing/2014/main" val="10005"/>
                  </a:ext>
                </a:extLst>
              </a:tr>
              <a:tr h="484733">
                <a:tc>
                  <a:txBody>
                    <a:bodyPr/>
                    <a:lstStyle/>
                    <a:p>
                      <a:r>
                        <a:rPr lang="ru-RU" sz="1400" dirty="0">
                          <a:latin typeface="Times New Roman" pitchFamily="18" charset="0"/>
                          <a:cs typeface="Times New Roman" pitchFamily="18" charset="0"/>
                        </a:rPr>
                        <a:t>Подпрограмма «Развитие профессионального искусства, гастрольно-концертной и культурно-досуговой деятельности, кинематографии»</a:t>
                      </a:r>
                    </a:p>
                  </a:txBody>
                  <a:tcPr marL="91444" marR="91444" marT="44335" marB="44335"/>
                </a:tc>
                <a:tc>
                  <a:txBody>
                    <a:bodyPr/>
                    <a:lstStyle/>
                    <a:p>
                      <a:pPr algn="r"/>
                      <a:r>
                        <a:rPr lang="ru-RU" sz="1600" dirty="0">
                          <a:latin typeface="Times New Roman" pitchFamily="18" charset="0"/>
                          <a:cs typeface="Times New Roman" pitchFamily="18" charset="0"/>
                        </a:rPr>
                        <a:t>174,0</a:t>
                      </a:r>
                    </a:p>
                  </a:txBody>
                  <a:tcPr marL="91444" marR="91444" marT="44335" marB="44335"/>
                </a:tc>
                <a:tc>
                  <a:txBody>
                    <a:bodyPr/>
                    <a:lstStyle/>
                    <a:p>
                      <a:pPr algn="r"/>
                      <a:r>
                        <a:rPr lang="ru-RU" sz="1600" dirty="0">
                          <a:latin typeface="Times New Roman" pitchFamily="18" charset="0"/>
                          <a:cs typeface="Times New Roman" pitchFamily="18" charset="0"/>
                        </a:rPr>
                        <a:t>167,7</a:t>
                      </a:r>
                    </a:p>
                  </a:txBody>
                  <a:tcPr marL="91444" marR="91444" marT="44335" marB="44335"/>
                </a:tc>
                <a:tc>
                  <a:txBody>
                    <a:bodyPr/>
                    <a:lstStyle/>
                    <a:p>
                      <a:pPr algn="r"/>
                      <a:r>
                        <a:rPr lang="ru-RU" sz="1600" dirty="0">
                          <a:latin typeface="Times New Roman" pitchFamily="18" charset="0"/>
                          <a:cs typeface="Times New Roman" pitchFamily="18" charset="0"/>
                        </a:rPr>
                        <a:t>96,4</a:t>
                      </a:r>
                    </a:p>
                  </a:txBody>
                  <a:tcPr marL="91444" marR="91444" marT="44335" marB="44335"/>
                </a:tc>
                <a:extLst>
                  <a:ext uri="{0D108BD9-81ED-4DB2-BD59-A6C34878D82A}">
                    <a16:rowId xmlns:a16="http://schemas.microsoft.com/office/drawing/2014/main" val="10006"/>
                  </a:ext>
                </a:extLst>
              </a:tr>
              <a:tr h="312732">
                <a:tc>
                  <a:txBody>
                    <a:bodyPr/>
                    <a:lstStyle/>
                    <a:p>
                      <a:r>
                        <a:rPr lang="ru-RU" sz="1400" dirty="0">
                          <a:latin typeface="Times New Roman" pitchFamily="18" charset="0"/>
                          <a:cs typeface="Times New Roman" pitchFamily="18" charset="0"/>
                        </a:rPr>
                        <a:t>Подпрограмма «Развитие образования в сфере культуры»</a:t>
                      </a:r>
                    </a:p>
                  </a:txBody>
                  <a:tcPr marL="91444" marR="91444" marT="44335" marB="44335"/>
                </a:tc>
                <a:tc>
                  <a:txBody>
                    <a:bodyPr/>
                    <a:lstStyle/>
                    <a:p>
                      <a:pPr algn="r"/>
                      <a:r>
                        <a:rPr lang="ru-RU" sz="1600" dirty="0">
                          <a:latin typeface="Times New Roman" pitchFamily="18" charset="0"/>
                          <a:cs typeface="Times New Roman" pitchFamily="18" charset="0"/>
                        </a:rPr>
                        <a:t>129,0</a:t>
                      </a:r>
                    </a:p>
                  </a:txBody>
                  <a:tcPr marL="91444" marR="91444" marT="44335" marB="44335"/>
                </a:tc>
                <a:tc>
                  <a:txBody>
                    <a:bodyPr/>
                    <a:lstStyle/>
                    <a:p>
                      <a:pPr algn="r"/>
                      <a:r>
                        <a:rPr lang="ru-RU" sz="1600" dirty="0">
                          <a:latin typeface="Times New Roman" pitchFamily="18" charset="0"/>
                          <a:cs typeface="Times New Roman" pitchFamily="18" charset="0"/>
                        </a:rPr>
                        <a:t>128,1</a:t>
                      </a:r>
                    </a:p>
                  </a:txBody>
                  <a:tcPr marL="91444" marR="91444" marT="44335" marB="44335"/>
                </a:tc>
                <a:tc>
                  <a:txBody>
                    <a:bodyPr/>
                    <a:lstStyle/>
                    <a:p>
                      <a:pPr algn="r"/>
                      <a:r>
                        <a:rPr lang="ru-RU" sz="1600" dirty="0">
                          <a:latin typeface="Times New Roman" pitchFamily="18" charset="0"/>
                          <a:cs typeface="Times New Roman" pitchFamily="18" charset="0"/>
                        </a:rPr>
                        <a:t>99,3</a:t>
                      </a:r>
                    </a:p>
                  </a:txBody>
                  <a:tcPr marL="91444" marR="91444" marT="44335" marB="44335"/>
                </a:tc>
                <a:extLst>
                  <a:ext uri="{0D108BD9-81ED-4DB2-BD59-A6C34878D82A}">
                    <a16:rowId xmlns:a16="http://schemas.microsoft.com/office/drawing/2014/main" val="10007"/>
                  </a:ext>
                </a:extLst>
              </a:tr>
              <a:tr h="312732">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10,6</a:t>
                      </a:r>
                    </a:p>
                  </a:txBody>
                  <a:tcPr marL="91444" marR="91444" marT="44335" marB="44335"/>
                </a:tc>
                <a:tc>
                  <a:txBody>
                    <a:bodyPr/>
                    <a:lstStyle/>
                    <a:p>
                      <a:pPr algn="r"/>
                      <a:r>
                        <a:rPr lang="ru-RU" sz="1600" dirty="0">
                          <a:latin typeface="Times New Roman" pitchFamily="18" charset="0"/>
                          <a:cs typeface="Times New Roman" pitchFamily="18" charset="0"/>
                        </a:rPr>
                        <a:t>9,5</a:t>
                      </a:r>
                    </a:p>
                  </a:txBody>
                  <a:tcPr marL="91444" marR="91444" marT="44335" marB="44335"/>
                </a:tc>
                <a:tc>
                  <a:txBody>
                    <a:bodyPr/>
                    <a:lstStyle/>
                    <a:p>
                      <a:pPr algn="r"/>
                      <a:r>
                        <a:rPr lang="ru-RU" sz="1600" dirty="0">
                          <a:latin typeface="Times New Roman" pitchFamily="18" charset="0"/>
                          <a:cs typeface="Times New Roman" pitchFamily="18" charset="0"/>
                        </a:rPr>
                        <a:t>89,7</a:t>
                      </a:r>
                    </a:p>
                  </a:txBody>
                  <a:tcPr marL="91444" marR="91444" marT="44335" marB="44335"/>
                </a:tc>
                <a:extLst>
                  <a:ext uri="{0D108BD9-81ED-4DB2-BD59-A6C34878D82A}">
                    <a16:rowId xmlns:a16="http://schemas.microsoft.com/office/drawing/2014/main" val="10008"/>
                  </a:ext>
                </a:extLst>
              </a:tr>
              <a:tr h="3127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Times New Roman" pitchFamily="18" charset="0"/>
                          <a:cs typeface="Times New Roman" pitchFamily="18" charset="0"/>
                        </a:rPr>
                        <a:t>Муниципальная программа «Образование»</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1 998,5</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1 965,1</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98,3</a:t>
                      </a:r>
                    </a:p>
                  </a:txBody>
                  <a:tcPr marL="91444" marR="91444" marT="44335" marB="44335">
                    <a:solidFill>
                      <a:srgbClr val="00B0F0"/>
                    </a:solidFill>
                  </a:tcPr>
                </a:tc>
                <a:extLst>
                  <a:ext uri="{0D108BD9-81ED-4DB2-BD59-A6C34878D82A}">
                    <a16:rowId xmlns:a16="http://schemas.microsoft.com/office/drawing/2014/main" val="10009"/>
                  </a:ext>
                </a:extLst>
              </a:tr>
              <a:tr h="312732">
                <a:tc>
                  <a:txBody>
                    <a:bodyPr/>
                    <a:lstStyle/>
                    <a:p>
                      <a:r>
                        <a:rPr lang="ru-RU" sz="1400" dirty="0">
                          <a:latin typeface="Times New Roman" pitchFamily="18" charset="0"/>
                          <a:cs typeface="Times New Roman" pitchFamily="18" charset="0"/>
                        </a:rPr>
                        <a:t>Подпрограмма «Общее образование»</a:t>
                      </a:r>
                    </a:p>
                  </a:txBody>
                  <a:tcPr marL="91444" marR="91444" marT="44335" marB="44335"/>
                </a:tc>
                <a:tc>
                  <a:txBody>
                    <a:bodyPr/>
                    <a:lstStyle/>
                    <a:p>
                      <a:pPr algn="r"/>
                      <a:r>
                        <a:rPr lang="ru-RU" sz="1600" dirty="0">
                          <a:latin typeface="Times New Roman" pitchFamily="18" charset="0"/>
                          <a:cs typeface="Times New Roman" pitchFamily="18" charset="0"/>
                        </a:rPr>
                        <a:t>1 951,1</a:t>
                      </a:r>
                    </a:p>
                  </a:txBody>
                  <a:tcPr marL="91444" marR="91444" marT="44335" marB="44335"/>
                </a:tc>
                <a:tc>
                  <a:txBody>
                    <a:bodyPr/>
                    <a:lstStyle/>
                    <a:p>
                      <a:pPr algn="r"/>
                      <a:r>
                        <a:rPr lang="ru-RU" sz="1600" dirty="0">
                          <a:latin typeface="Times New Roman" pitchFamily="18" charset="0"/>
                          <a:cs typeface="Times New Roman" pitchFamily="18" charset="0"/>
                        </a:rPr>
                        <a:t>1 918,8</a:t>
                      </a:r>
                    </a:p>
                  </a:txBody>
                  <a:tcPr marL="91444" marR="91444" marT="44335" marB="44335"/>
                </a:tc>
                <a:tc>
                  <a:txBody>
                    <a:bodyPr/>
                    <a:lstStyle/>
                    <a:p>
                      <a:pPr algn="r"/>
                      <a:r>
                        <a:rPr lang="ru-RU" sz="1600" dirty="0">
                          <a:latin typeface="Times New Roman" pitchFamily="18" charset="0"/>
                          <a:cs typeface="Times New Roman" pitchFamily="18" charset="0"/>
                        </a:rPr>
                        <a:t>98,3</a:t>
                      </a:r>
                    </a:p>
                  </a:txBody>
                  <a:tcPr marL="91444" marR="91444" marT="44335" marB="44335"/>
                </a:tc>
                <a:extLst>
                  <a:ext uri="{0D108BD9-81ED-4DB2-BD59-A6C34878D82A}">
                    <a16:rowId xmlns:a16="http://schemas.microsoft.com/office/drawing/2014/main" val="10010"/>
                  </a:ext>
                </a:extLst>
              </a:tr>
              <a:tr h="484733">
                <a:tc>
                  <a:txBody>
                    <a:bodyPr/>
                    <a:lstStyle/>
                    <a:p>
                      <a:r>
                        <a:rPr lang="ru-RU" sz="1400" dirty="0">
                          <a:latin typeface="Times New Roman" pitchFamily="18" charset="0"/>
                          <a:cs typeface="Times New Roman" pitchFamily="18" charset="0"/>
                        </a:rPr>
                        <a:t>Подпрограмма «Дополнительное образование, воспитание, и психолого-социальное сопровождение детей»</a:t>
                      </a:r>
                    </a:p>
                  </a:txBody>
                  <a:tcPr marL="91444" marR="91444" marT="44335" marB="44335"/>
                </a:tc>
                <a:tc>
                  <a:txBody>
                    <a:bodyPr/>
                    <a:lstStyle/>
                    <a:p>
                      <a:pPr algn="r"/>
                      <a:r>
                        <a:rPr lang="ru-RU" sz="1600" dirty="0">
                          <a:latin typeface="Times New Roman" pitchFamily="18" charset="0"/>
                          <a:cs typeface="Times New Roman" pitchFamily="18" charset="0"/>
                        </a:rPr>
                        <a:t>22,5</a:t>
                      </a:r>
                    </a:p>
                  </a:txBody>
                  <a:tcPr marL="91444" marR="91444" marT="44335" marB="44335"/>
                </a:tc>
                <a:tc>
                  <a:txBody>
                    <a:bodyPr/>
                    <a:lstStyle/>
                    <a:p>
                      <a:pPr algn="r"/>
                      <a:r>
                        <a:rPr lang="ru-RU" sz="1600" dirty="0">
                          <a:latin typeface="Times New Roman" pitchFamily="18" charset="0"/>
                          <a:cs typeface="Times New Roman" pitchFamily="18" charset="0"/>
                        </a:rPr>
                        <a:t>22,3</a:t>
                      </a:r>
                    </a:p>
                  </a:txBody>
                  <a:tcPr marL="91444" marR="91444" marT="44335" marB="44335"/>
                </a:tc>
                <a:tc>
                  <a:txBody>
                    <a:bodyPr/>
                    <a:lstStyle/>
                    <a:p>
                      <a:pPr algn="r"/>
                      <a:r>
                        <a:rPr lang="ru-RU" sz="1600" dirty="0">
                          <a:latin typeface="Times New Roman" pitchFamily="18" charset="0"/>
                          <a:cs typeface="Times New Roman" pitchFamily="18" charset="0"/>
                        </a:rPr>
                        <a:t>99,3</a:t>
                      </a:r>
                    </a:p>
                  </a:txBody>
                  <a:tcPr marL="91444" marR="91444" marT="44335" marB="44335"/>
                </a:tc>
                <a:extLst>
                  <a:ext uri="{0D108BD9-81ED-4DB2-BD59-A6C34878D82A}">
                    <a16:rowId xmlns:a16="http://schemas.microsoft.com/office/drawing/2014/main" val="10011"/>
                  </a:ext>
                </a:extLst>
              </a:tr>
              <a:tr h="312732">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24,9</a:t>
                      </a:r>
                    </a:p>
                  </a:txBody>
                  <a:tcPr marL="91444" marR="91444" marT="44335" marB="44335"/>
                </a:tc>
                <a:tc>
                  <a:txBody>
                    <a:bodyPr/>
                    <a:lstStyle/>
                    <a:p>
                      <a:pPr algn="r"/>
                      <a:r>
                        <a:rPr lang="ru-RU" sz="1600" dirty="0">
                          <a:latin typeface="Times New Roman" pitchFamily="18" charset="0"/>
                          <a:cs typeface="Times New Roman" pitchFamily="18" charset="0"/>
                        </a:rPr>
                        <a:t>24,0</a:t>
                      </a:r>
                    </a:p>
                  </a:txBody>
                  <a:tcPr marL="91444" marR="91444" marT="44335" marB="44335"/>
                </a:tc>
                <a:tc>
                  <a:txBody>
                    <a:bodyPr/>
                    <a:lstStyle/>
                    <a:p>
                      <a:pPr algn="r"/>
                      <a:r>
                        <a:rPr lang="ru-RU" sz="1600" dirty="0">
                          <a:latin typeface="Times New Roman" pitchFamily="18" charset="0"/>
                          <a:cs typeface="Times New Roman" pitchFamily="18" charset="0"/>
                        </a:rPr>
                        <a:t>96,7</a:t>
                      </a:r>
                    </a:p>
                  </a:txBody>
                  <a:tcPr marL="91444" marR="91444" marT="44335" marB="44335"/>
                </a:tc>
                <a:extLst>
                  <a:ext uri="{0D108BD9-81ED-4DB2-BD59-A6C34878D82A}">
                    <a16:rowId xmlns:a16="http://schemas.microsoft.com/office/drawing/2014/main" val="10012"/>
                  </a:ext>
                </a:extLst>
              </a:tr>
              <a:tr h="312732">
                <a:tc>
                  <a:txBody>
                    <a:bodyPr/>
                    <a:lstStyle/>
                    <a:p>
                      <a:r>
                        <a:rPr lang="ru-RU" sz="1600" dirty="0">
                          <a:latin typeface="Times New Roman" pitchFamily="18" charset="0"/>
                          <a:cs typeface="Times New Roman" pitchFamily="18" charset="0"/>
                        </a:rPr>
                        <a:t>Муниципальная программа «Социальная защита населения»</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29,6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29,6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100</a:t>
                      </a:r>
                    </a:p>
                  </a:txBody>
                  <a:tcPr marL="91444" marR="91444" marT="44335" marB="44335">
                    <a:solidFill>
                      <a:srgbClr val="00B0F0"/>
                    </a:solidFill>
                  </a:tcPr>
                </a:tc>
                <a:extLst>
                  <a:ext uri="{0D108BD9-81ED-4DB2-BD59-A6C34878D82A}">
                    <a16:rowId xmlns:a16="http://schemas.microsoft.com/office/drawing/2014/main" val="1937703421"/>
                  </a:ext>
                </a:extLst>
              </a:tr>
              <a:tr h="312732">
                <a:tc>
                  <a:txBody>
                    <a:bodyPr/>
                    <a:lstStyle/>
                    <a:p>
                      <a:r>
                        <a:rPr lang="ru-RU" sz="1400" dirty="0">
                          <a:latin typeface="Times New Roman" pitchFamily="18" charset="0"/>
                          <a:cs typeface="Times New Roman" pitchFamily="18" charset="0"/>
                        </a:rPr>
                        <a:t>Подпрограмма «Социальная поддержка граждан»</a:t>
                      </a:r>
                    </a:p>
                  </a:txBody>
                  <a:tcPr marL="91444" marR="91444" marT="44335" marB="44335"/>
                </a:tc>
                <a:tc>
                  <a:txBody>
                    <a:bodyPr/>
                    <a:lstStyle/>
                    <a:p>
                      <a:pPr algn="r"/>
                      <a:r>
                        <a:rPr lang="ru-RU" sz="1600" dirty="0">
                          <a:latin typeface="Times New Roman" pitchFamily="18" charset="0"/>
                          <a:cs typeface="Times New Roman" pitchFamily="18" charset="0"/>
                        </a:rPr>
                        <a:t>16,3</a:t>
                      </a:r>
                    </a:p>
                  </a:txBody>
                  <a:tcPr marL="91444" marR="91444" marT="44335" marB="44335"/>
                </a:tc>
                <a:tc>
                  <a:txBody>
                    <a:bodyPr/>
                    <a:lstStyle/>
                    <a:p>
                      <a:pPr algn="r"/>
                      <a:r>
                        <a:rPr lang="ru-RU" sz="1600" dirty="0">
                          <a:latin typeface="Times New Roman" pitchFamily="18" charset="0"/>
                          <a:cs typeface="Times New Roman" pitchFamily="18" charset="0"/>
                        </a:rPr>
                        <a:t>16,3</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2299160759"/>
                  </a:ext>
                </a:extLst>
              </a:tr>
              <a:tr h="312732">
                <a:tc>
                  <a:txBody>
                    <a:bodyPr/>
                    <a:lstStyle/>
                    <a:p>
                      <a:r>
                        <a:rPr lang="ru-RU" sz="1400" dirty="0">
                          <a:latin typeface="Times New Roman" pitchFamily="18" charset="0"/>
                          <a:cs typeface="Times New Roman" pitchFamily="18" charset="0"/>
                        </a:rPr>
                        <a:t>Подпрограмма «Развитие системы отдыха и оздоровления детей»</a:t>
                      </a:r>
                    </a:p>
                  </a:txBody>
                  <a:tcPr marL="91444" marR="91444" marT="44335" marB="44335"/>
                </a:tc>
                <a:tc>
                  <a:txBody>
                    <a:bodyPr/>
                    <a:lstStyle/>
                    <a:p>
                      <a:pPr algn="r"/>
                      <a:r>
                        <a:rPr lang="ru-RU" sz="1600" dirty="0">
                          <a:latin typeface="Times New Roman" pitchFamily="18" charset="0"/>
                          <a:cs typeface="Times New Roman" pitchFamily="18" charset="0"/>
                        </a:rPr>
                        <a:t>11,0</a:t>
                      </a:r>
                    </a:p>
                  </a:txBody>
                  <a:tcPr marL="91444" marR="91444" marT="44335" marB="44335"/>
                </a:tc>
                <a:tc>
                  <a:txBody>
                    <a:bodyPr/>
                    <a:lstStyle/>
                    <a:p>
                      <a:pPr algn="r"/>
                      <a:r>
                        <a:rPr lang="ru-RU" sz="1600" dirty="0">
                          <a:latin typeface="Times New Roman" pitchFamily="18" charset="0"/>
                          <a:cs typeface="Times New Roman" pitchFamily="18" charset="0"/>
                        </a:rPr>
                        <a:t>11,0</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2759403139"/>
                  </a:ext>
                </a:extLst>
              </a:tr>
              <a:tr h="335598">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2,3</a:t>
                      </a:r>
                    </a:p>
                  </a:txBody>
                  <a:tcPr marL="91444" marR="91444" marT="44335" marB="44335"/>
                </a:tc>
                <a:tc>
                  <a:txBody>
                    <a:bodyPr/>
                    <a:lstStyle/>
                    <a:p>
                      <a:pPr algn="r"/>
                      <a:r>
                        <a:rPr lang="ru-RU" sz="1600" dirty="0">
                          <a:latin typeface="Times New Roman" pitchFamily="18" charset="0"/>
                          <a:cs typeface="Times New Roman" pitchFamily="18" charset="0"/>
                        </a:rPr>
                        <a:t>2,3</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26779069"/>
                  </a:ext>
                </a:extLst>
              </a:tr>
            </a:tbl>
          </a:graphicData>
        </a:graphic>
      </p:graphicFrame>
    </p:spTree>
    <p:extLst>
      <p:ext uri="{BB962C8B-B14F-4D97-AF65-F5344CB8AC3E}">
        <p14:creationId xmlns:p14="http://schemas.microsoft.com/office/powerpoint/2010/main" val="37958411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a:extLst>
              <a:ext uri="{FF2B5EF4-FFF2-40B4-BE49-F238E27FC236}">
                <a16:creationId xmlns:a16="http://schemas.microsoft.com/office/drawing/2014/main" id="{5A12620D-DE04-57BD-1687-4F3BA26D0D49}"/>
              </a:ext>
            </a:extLst>
          </p:cNvPr>
          <p:cNvGraphicFramePr>
            <a:graphicFrameLocks/>
          </p:cNvGraphicFramePr>
          <p:nvPr>
            <p:extLst>
              <p:ext uri="{D42A27DB-BD31-4B8C-83A1-F6EECF244321}">
                <p14:modId xmlns:p14="http://schemas.microsoft.com/office/powerpoint/2010/main" val="3635636987"/>
              </p:ext>
            </p:extLst>
          </p:nvPr>
        </p:nvGraphicFramePr>
        <p:xfrm>
          <a:off x="279133" y="231006"/>
          <a:ext cx="11675442" cy="6310918"/>
        </p:xfrm>
        <a:graphic>
          <a:graphicData uri="http://schemas.openxmlformats.org/drawingml/2006/table">
            <a:tbl>
              <a:tblPr firstRow="1" bandRow="1">
                <a:tableStyleId>{5C22544A-7EE6-4342-B048-85BDC9FD1C3A}</a:tableStyleId>
              </a:tblPr>
              <a:tblGrid>
                <a:gridCol w="7731388">
                  <a:extLst>
                    <a:ext uri="{9D8B030D-6E8A-4147-A177-3AD203B41FA5}">
                      <a16:colId xmlns:a16="http://schemas.microsoft.com/office/drawing/2014/main" val="20000"/>
                    </a:ext>
                  </a:extLst>
                </a:gridCol>
                <a:gridCol w="1208328">
                  <a:extLst>
                    <a:ext uri="{9D8B030D-6E8A-4147-A177-3AD203B41FA5}">
                      <a16:colId xmlns:a16="http://schemas.microsoft.com/office/drawing/2014/main" val="20001"/>
                    </a:ext>
                  </a:extLst>
                </a:gridCol>
                <a:gridCol w="1389577">
                  <a:extLst>
                    <a:ext uri="{9D8B030D-6E8A-4147-A177-3AD203B41FA5}">
                      <a16:colId xmlns:a16="http://schemas.microsoft.com/office/drawing/2014/main" val="20002"/>
                    </a:ext>
                  </a:extLst>
                </a:gridCol>
                <a:gridCol w="1346149">
                  <a:extLst>
                    <a:ext uri="{9D8B030D-6E8A-4147-A177-3AD203B41FA5}">
                      <a16:colId xmlns:a16="http://schemas.microsoft.com/office/drawing/2014/main" val="20003"/>
                    </a:ext>
                  </a:extLst>
                </a:gridCol>
              </a:tblGrid>
              <a:tr h="549162">
                <a:tc>
                  <a:txBody>
                    <a:bodyPr/>
                    <a:lstStyle/>
                    <a:p>
                      <a:pPr algn="ctr"/>
                      <a:r>
                        <a:rPr lang="ru-RU" sz="1700" dirty="0"/>
                        <a:t>Наименование программы</a:t>
                      </a:r>
                    </a:p>
                  </a:txBody>
                  <a:tcPr marL="91444" marR="91444" marT="44335" marB="44335"/>
                </a:tc>
                <a:tc>
                  <a:txBody>
                    <a:bodyPr/>
                    <a:lstStyle/>
                    <a:p>
                      <a:pPr algn="ctr"/>
                      <a:r>
                        <a:rPr lang="ru-RU" sz="1400" dirty="0"/>
                        <a:t>План на 2023 год</a:t>
                      </a:r>
                    </a:p>
                  </a:txBody>
                  <a:tcPr marL="91444" marR="91444" marT="44335" marB="44335"/>
                </a:tc>
                <a:tc>
                  <a:txBody>
                    <a:bodyPr/>
                    <a:lstStyle/>
                    <a:p>
                      <a:pPr algn="ctr"/>
                      <a:r>
                        <a:rPr lang="ru-RU" sz="1400" dirty="0"/>
                        <a:t>Исполнено</a:t>
                      </a:r>
                      <a:r>
                        <a:rPr lang="ru-RU" sz="1400" baseline="0" dirty="0"/>
                        <a:t> в 2023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Процент исполнения (%)</a:t>
                      </a:r>
                    </a:p>
                  </a:txBody>
                  <a:tcPr marL="91444" marR="91444" marT="44335" marB="44335"/>
                </a:tc>
                <a:extLst>
                  <a:ext uri="{0D108BD9-81ED-4DB2-BD59-A6C34878D82A}">
                    <a16:rowId xmlns:a16="http://schemas.microsoft.com/office/drawing/2014/main" val="10000"/>
                  </a:ext>
                </a:extLst>
              </a:tr>
              <a:tr h="354299">
                <a:tc>
                  <a:txBody>
                    <a:bodyPr/>
                    <a:lstStyle/>
                    <a:p>
                      <a:r>
                        <a:rPr lang="ru-RU" sz="1600" dirty="0">
                          <a:latin typeface="Times New Roman" pitchFamily="18" charset="0"/>
                          <a:cs typeface="Times New Roman" pitchFamily="18" charset="0"/>
                        </a:rPr>
                        <a:t>Муниципальная программа «Спорт»</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126,9</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120,6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95,0</a:t>
                      </a:r>
                    </a:p>
                  </a:txBody>
                  <a:tcPr marL="91444" marR="91444" marT="44335" marB="44335">
                    <a:solidFill>
                      <a:srgbClr val="00B0F0"/>
                    </a:solidFill>
                  </a:tcPr>
                </a:tc>
                <a:extLst>
                  <a:ext uri="{0D108BD9-81ED-4DB2-BD59-A6C34878D82A}">
                    <a16:rowId xmlns:a16="http://schemas.microsoft.com/office/drawing/2014/main" val="10001"/>
                  </a:ext>
                </a:extLst>
              </a:tr>
              <a:tr h="280447">
                <a:tc>
                  <a:txBody>
                    <a:bodyPr/>
                    <a:lstStyle/>
                    <a:p>
                      <a:r>
                        <a:rPr lang="ru-RU" sz="1400" dirty="0">
                          <a:latin typeface="Times New Roman" pitchFamily="18" charset="0"/>
                          <a:cs typeface="Times New Roman" pitchFamily="18" charset="0"/>
                        </a:rPr>
                        <a:t>Подпрограмма «Развитие физической культуры и спорта»</a:t>
                      </a:r>
                    </a:p>
                  </a:txBody>
                  <a:tcPr marL="91444" marR="91444" marT="44335" marB="44335"/>
                </a:tc>
                <a:tc>
                  <a:txBody>
                    <a:bodyPr/>
                    <a:lstStyle/>
                    <a:p>
                      <a:pPr algn="r"/>
                      <a:r>
                        <a:rPr lang="ru-RU" sz="1600" dirty="0">
                          <a:latin typeface="Times New Roman" pitchFamily="18" charset="0"/>
                          <a:cs typeface="Times New Roman" pitchFamily="18" charset="0"/>
                        </a:rPr>
                        <a:t>61,5</a:t>
                      </a:r>
                    </a:p>
                  </a:txBody>
                  <a:tcPr marL="91444" marR="91444" marT="44335" marB="44335"/>
                </a:tc>
                <a:tc>
                  <a:txBody>
                    <a:bodyPr/>
                    <a:lstStyle/>
                    <a:p>
                      <a:pPr algn="r"/>
                      <a:r>
                        <a:rPr lang="ru-RU" sz="1600" dirty="0">
                          <a:latin typeface="Times New Roman" pitchFamily="18" charset="0"/>
                          <a:cs typeface="Times New Roman" pitchFamily="18" charset="0"/>
                        </a:rPr>
                        <a:t>61,4</a:t>
                      </a:r>
                    </a:p>
                  </a:txBody>
                  <a:tcPr marL="91444" marR="91444" marT="44335" marB="44335"/>
                </a:tc>
                <a:tc>
                  <a:txBody>
                    <a:bodyPr/>
                    <a:lstStyle/>
                    <a:p>
                      <a:pPr algn="r"/>
                      <a:r>
                        <a:rPr lang="ru-RU" sz="1600" dirty="0">
                          <a:latin typeface="Times New Roman" pitchFamily="18" charset="0"/>
                          <a:cs typeface="Times New Roman" pitchFamily="18" charset="0"/>
                        </a:rPr>
                        <a:t>99,9</a:t>
                      </a:r>
                    </a:p>
                  </a:txBody>
                  <a:tcPr marL="91444" marR="91444" marT="44335" marB="44335"/>
                </a:tc>
                <a:extLst>
                  <a:ext uri="{0D108BD9-81ED-4DB2-BD59-A6C34878D82A}">
                    <a16:rowId xmlns:a16="http://schemas.microsoft.com/office/drawing/2014/main" val="10002"/>
                  </a:ext>
                </a:extLst>
              </a:tr>
              <a:tr h="234156">
                <a:tc>
                  <a:txBody>
                    <a:bodyPr/>
                    <a:lstStyle/>
                    <a:p>
                      <a:r>
                        <a:rPr lang="ru-RU" sz="1400" dirty="0">
                          <a:latin typeface="Times New Roman" pitchFamily="18" charset="0"/>
                          <a:cs typeface="Times New Roman" pitchFamily="18" charset="0"/>
                        </a:rPr>
                        <a:t>Подпрограмма «Подготовка спортивного резерва»</a:t>
                      </a:r>
                    </a:p>
                  </a:txBody>
                  <a:tcPr marL="91444" marR="91444" marT="44335" marB="44335"/>
                </a:tc>
                <a:tc>
                  <a:txBody>
                    <a:bodyPr/>
                    <a:lstStyle/>
                    <a:p>
                      <a:pPr algn="r"/>
                      <a:r>
                        <a:rPr lang="ru-RU" sz="1600" dirty="0">
                          <a:latin typeface="Times New Roman" pitchFamily="18" charset="0"/>
                          <a:cs typeface="Times New Roman" pitchFamily="18" charset="0"/>
                        </a:rPr>
                        <a:t>51,4</a:t>
                      </a:r>
                    </a:p>
                  </a:txBody>
                  <a:tcPr marL="91444" marR="91444" marT="44335" marB="44335"/>
                </a:tc>
                <a:tc>
                  <a:txBody>
                    <a:bodyPr/>
                    <a:lstStyle/>
                    <a:p>
                      <a:pPr algn="r"/>
                      <a:r>
                        <a:rPr lang="ru-RU" sz="1600" dirty="0">
                          <a:latin typeface="Times New Roman" pitchFamily="18" charset="0"/>
                          <a:cs typeface="Times New Roman" pitchFamily="18" charset="0"/>
                        </a:rPr>
                        <a:t>45,2</a:t>
                      </a:r>
                    </a:p>
                  </a:txBody>
                  <a:tcPr marL="91444" marR="91444" marT="44335" marB="44335"/>
                </a:tc>
                <a:tc>
                  <a:txBody>
                    <a:bodyPr/>
                    <a:lstStyle/>
                    <a:p>
                      <a:pPr algn="r"/>
                      <a:r>
                        <a:rPr lang="ru-RU" sz="1600" dirty="0">
                          <a:latin typeface="Times New Roman" pitchFamily="18" charset="0"/>
                          <a:cs typeface="Times New Roman" pitchFamily="18" charset="0"/>
                        </a:rPr>
                        <a:t>87,9</a:t>
                      </a:r>
                    </a:p>
                  </a:txBody>
                  <a:tcPr marL="91444" marR="91444" marT="44335" marB="44335"/>
                </a:tc>
                <a:extLst>
                  <a:ext uri="{0D108BD9-81ED-4DB2-BD59-A6C34878D82A}">
                    <a16:rowId xmlns:a16="http://schemas.microsoft.com/office/drawing/2014/main" val="2712676450"/>
                  </a:ext>
                </a:extLst>
              </a:tr>
              <a:tr h="245617">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14,0</a:t>
                      </a:r>
                    </a:p>
                  </a:txBody>
                  <a:tcPr marL="91444" marR="91444" marT="44335" marB="44335"/>
                </a:tc>
                <a:tc>
                  <a:txBody>
                    <a:bodyPr/>
                    <a:lstStyle/>
                    <a:p>
                      <a:pPr algn="r"/>
                      <a:r>
                        <a:rPr lang="ru-RU" sz="1600" dirty="0">
                          <a:latin typeface="Times New Roman" pitchFamily="18" charset="0"/>
                          <a:cs typeface="Times New Roman" pitchFamily="18" charset="0"/>
                        </a:rPr>
                        <a:t>14,0</a:t>
                      </a:r>
                    </a:p>
                  </a:txBody>
                  <a:tcPr marL="91444" marR="91444" marT="44335" marB="44335"/>
                </a:tc>
                <a:tc>
                  <a:txBody>
                    <a:bodyPr/>
                    <a:lstStyle/>
                    <a:p>
                      <a:pPr algn="r"/>
                      <a:r>
                        <a:rPr lang="ru-RU" sz="1600" dirty="0">
                          <a:latin typeface="Times New Roman" pitchFamily="18" charset="0"/>
                          <a:cs typeface="Times New Roman" pitchFamily="18" charset="0"/>
                        </a:rPr>
                        <a:t>99,7</a:t>
                      </a:r>
                    </a:p>
                  </a:txBody>
                  <a:tcPr marL="91444" marR="91444" marT="44335" marB="44335"/>
                </a:tc>
                <a:extLst>
                  <a:ext uri="{0D108BD9-81ED-4DB2-BD59-A6C34878D82A}">
                    <a16:rowId xmlns:a16="http://schemas.microsoft.com/office/drawing/2014/main" val="1842286577"/>
                  </a:ext>
                </a:extLst>
              </a:tr>
              <a:tr h="354299">
                <a:tc>
                  <a:txBody>
                    <a:bodyPr/>
                    <a:lstStyle/>
                    <a:p>
                      <a:r>
                        <a:rPr lang="ru-RU" sz="1600" dirty="0">
                          <a:latin typeface="Times New Roman" pitchFamily="18" charset="0"/>
                          <a:cs typeface="Times New Roman" pitchFamily="18" charset="0"/>
                        </a:rPr>
                        <a:t>Муниципальная программа «Развитие сельского хозяйства»</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20,1</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19,5</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97,1</a:t>
                      </a:r>
                    </a:p>
                  </a:txBody>
                  <a:tcPr marL="91444" marR="91444" marT="44335" marB="44335">
                    <a:solidFill>
                      <a:srgbClr val="00B0F0"/>
                    </a:solidFill>
                  </a:tcPr>
                </a:tc>
                <a:extLst>
                  <a:ext uri="{0D108BD9-81ED-4DB2-BD59-A6C34878D82A}">
                    <a16:rowId xmlns:a16="http://schemas.microsoft.com/office/drawing/2014/main" val="10003"/>
                  </a:ext>
                </a:extLst>
              </a:tr>
              <a:tr h="163190">
                <a:tc>
                  <a:txBody>
                    <a:bodyPr/>
                    <a:lstStyle/>
                    <a:p>
                      <a:r>
                        <a:rPr lang="ru-RU" sz="1400" dirty="0">
                          <a:latin typeface="Times New Roman" pitchFamily="18" charset="0"/>
                          <a:cs typeface="Times New Roman" pitchFamily="18" charset="0"/>
                        </a:rPr>
                        <a:t>Подпрограмма «Вовлечение в оборот земель сельскохозяйственного назначения и развитие мелиорации»</a:t>
                      </a:r>
                    </a:p>
                  </a:txBody>
                  <a:tcPr marL="91444" marR="91444" marT="44335" marB="44335"/>
                </a:tc>
                <a:tc>
                  <a:txBody>
                    <a:bodyPr/>
                    <a:lstStyle/>
                    <a:p>
                      <a:pPr algn="r"/>
                      <a:r>
                        <a:rPr lang="ru-RU" sz="1600" dirty="0">
                          <a:latin typeface="Times New Roman" pitchFamily="18" charset="0"/>
                          <a:cs typeface="Times New Roman" pitchFamily="18" charset="0"/>
                        </a:rPr>
                        <a:t>16,3</a:t>
                      </a:r>
                    </a:p>
                  </a:txBody>
                  <a:tcPr marL="91444" marR="91444" marT="44335" marB="44335"/>
                </a:tc>
                <a:tc>
                  <a:txBody>
                    <a:bodyPr/>
                    <a:lstStyle/>
                    <a:p>
                      <a:pPr algn="r"/>
                      <a:r>
                        <a:rPr lang="ru-RU" sz="1600" dirty="0">
                          <a:latin typeface="Times New Roman" pitchFamily="18" charset="0"/>
                          <a:cs typeface="Times New Roman" pitchFamily="18" charset="0"/>
                        </a:rPr>
                        <a:t>15,9</a:t>
                      </a:r>
                    </a:p>
                  </a:txBody>
                  <a:tcPr marL="91444" marR="91444" marT="44335" marB="44335"/>
                </a:tc>
                <a:tc>
                  <a:txBody>
                    <a:bodyPr/>
                    <a:lstStyle/>
                    <a:p>
                      <a:pPr algn="r"/>
                      <a:r>
                        <a:rPr lang="ru-RU" sz="1600" dirty="0">
                          <a:latin typeface="Times New Roman" pitchFamily="18" charset="0"/>
                          <a:cs typeface="Times New Roman" pitchFamily="18" charset="0"/>
                        </a:rPr>
                        <a:t>97,7</a:t>
                      </a:r>
                    </a:p>
                  </a:txBody>
                  <a:tcPr marL="91444" marR="91444" marT="44335" marB="44335"/>
                </a:tc>
                <a:extLst>
                  <a:ext uri="{0D108BD9-81ED-4DB2-BD59-A6C34878D82A}">
                    <a16:rowId xmlns:a16="http://schemas.microsoft.com/office/drawing/2014/main" val="10004"/>
                  </a:ext>
                </a:extLst>
              </a:tr>
              <a:tr h="2227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Подпрограмма «Комплексное развитие сельских территорий»</a:t>
                      </a:r>
                    </a:p>
                  </a:txBody>
                  <a:tcPr marL="91444" marR="91444" marT="44335" marB="44335"/>
                </a:tc>
                <a:tc>
                  <a:txBody>
                    <a:bodyPr/>
                    <a:lstStyle/>
                    <a:p>
                      <a:pPr algn="r"/>
                      <a:r>
                        <a:rPr lang="ru-RU" sz="1600" dirty="0">
                          <a:latin typeface="Times New Roman" pitchFamily="18" charset="0"/>
                          <a:cs typeface="Times New Roman" pitchFamily="18" charset="0"/>
                        </a:rPr>
                        <a:t>0,8</a:t>
                      </a:r>
                    </a:p>
                  </a:txBody>
                  <a:tcPr marL="91444" marR="91444" marT="44335" marB="44335"/>
                </a:tc>
                <a:tc>
                  <a:txBody>
                    <a:bodyPr/>
                    <a:lstStyle/>
                    <a:p>
                      <a:pPr algn="r"/>
                      <a:r>
                        <a:rPr lang="ru-RU" sz="1600" dirty="0">
                          <a:latin typeface="Times New Roman" pitchFamily="18" charset="0"/>
                          <a:cs typeface="Times New Roman" pitchFamily="18" charset="0"/>
                        </a:rPr>
                        <a:t>0,7</a:t>
                      </a:r>
                    </a:p>
                  </a:txBody>
                  <a:tcPr marL="91444" marR="91444" marT="44335" marB="44335"/>
                </a:tc>
                <a:tc>
                  <a:txBody>
                    <a:bodyPr/>
                    <a:lstStyle/>
                    <a:p>
                      <a:pPr algn="r"/>
                      <a:r>
                        <a:rPr lang="ru-RU" sz="1600" dirty="0">
                          <a:latin typeface="Times New Roman" pitchFamily="18" charset="0"/>
                          <a:cs typeface="Times New Roman" pitchFamily="18" charset="0"/>
                        </a:rPr>
                        <a:t>83,9</a:t>
                      </a:r>
                    </a:p>
                  </a:txBody>
                  <a:tcPr marL="91444" marR="91444" marT="44335" marB="44335"/>
                </a:tc>
                <a:extLst>
                  <a:ext uri="{0D108BD9-81ED-4DB2-BD59-A6C34878D82A}">
                    <a16:rowId xmlns:a16="http://schemas.microsoft.com/office/drawing/2014/main" val="10005"/>
                  </a:ext>
                </a:extLst>
              </a:tr>
              <a:tr h="549162">
                <a:tc>
                  <a:txBody>
                    <a:bodyPr/>
                    <a:lstStyle/>
                    <a:p>
                      <a:r>
                        <a:rPr lang="ru-RU" sz="1400" dirty="0">
                          <a:latin typeface="Times New Roman" pitchFamily="18" charset="0"/>
                          <a:cs typeface="Times New Roman" pitchFamily="18" charset="0"/>
                        </a:rPr>
                        <a:t>Подпрограмма «Обеспечение эпизоотического и ветеринарно-санитарного благополучия и развитие государственной ветеринарной службы»</a:t>
                      </a:r>
                    </a:p>
                  </a:txBody>
                  <a:tcPr marL="91444" marR="91444" marT="44335" marB="44335"/>
                </a:tc>
                <a:tc>
                  <a:txBody>
                    <a:bodyPr/>
                    <a:lstStyle/>
                    <a:p>
                      <a:pPr algn="r"/>
                      <a:r>
                        <a:rPr lang="ru-RU" sz="1600" dirty="0">
                          <a:latin typeface="Times New Roman" pitchFamily="18" charset="0"/>
                          <a:cs typeface="Times New Roman" pitchFamily="18" charset="0"/>
                        </a:rPr>
                        <a:t>3,0</a:t>
                      </a:r>
                    </a:p>
                  </a:txBody>
                  <a:tcPr marL="91444" marR="91444" marT="44335" marB="44335"/>
                </a:tc>
                <a:tc>
                  <a:txBody>
                    <a:bodyPr/>
                    <a:lstStyle/>
                    <a:p>
                      <a:pPr algn="r"/>
                      <a:r>
                        <a:rPr lang="ru-RU" sz="1600" dirty="0">
                          <a:latin typeface="Times New Roman" pitchFamily="18" charset="0"/>
                          <a:cs typeface="Times New Roman" pitchFamily="18" charset="0"/>
                        </a:rPr>
                        <a:t>2,9</a:t>
                      </a:r>
                    </a:p>
                  </a:txBody>
                  <a:tcPr marL="91444" marR="91444" marT="44335" marB="44335"/>
                </a:tc>
                <a:tc>
                  <a:txBody>
                    <a:bodyPr/>
                    <a:lstStyle/>
                    <a:p>
                      <a:pPr algn="r"/>
                      <a:r>
                        <a:rPr lang="ru-RU" sz="1600" dirty="0">
                          <a:latin typeface="Times New Roman" pitchFamily="18" charset="0"/>
                          <a:cs typeface="Times New Roman" pitchFamily="18" charset="0"/>
                        </a:rPr>
                        <a:t>97,6</a:t>
                      </a:r>
                    </a:p>
                  </a:txBody>
                  <a:tcPr marL="91444" marR="91444" marT="44335" marB="44335"/>
                </a:tc>
                <a:extLst>
                  <a:ext uri="{0D108BD9-81ED-4DB2-BD59-A6C34878D82A}">
                    <a16:rowId xmlns:a16="http://schemas.microsoft.com/office/drawing/2014/main" val="10006"/>
                  </a:ext>
                </a:extLst>
              </a:tr>
              <a:tr h="3542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Times New Roman" pitchFamily="18" charset="0"/>
                          <a:cs typeface="Times New Roman" pitchFamily="18" charset="0"/>
                        </a:rPr>
                        <a:t>Муниципальная программа «Экология и окружающая среда»</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24,0</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23,0</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95,8</a:t>
                      </a:r>
                    </a:p>
                  </a:txBody>
                  <a:tcPr marL="91444" marR="91444" marT="44335" marB="44335">
                    <a:solidFill>
                      <a:srgbClr val="00B0F0"/>
                    </a:solidFill>
                  </a:tcPr>
                </a:tc>
                <a:extLst>
                  <a:ext uri="{0D108BD9-81ED-4DB2-BD59-A6C34878D82A}">
                    <a16:rowId xmlns:a16="http://schemas.microsoft.com/office/drawing/2014/main" val="10009"/>
                  </a:ext>
                </a:extLst>
              </a:tr>
              <a:tr h="354299">
                <a:tc>
                  <a:txBody>
                    <a:bodyPr/>
                    <a:lstStyle/>
                    <a:p>
                      <a:r>
                        <a:rPr lang="ru-RU" sz="1400" dirty="0">
                          <a:latin typeface="Times New Roman" pitchFamily="18" charset="0"/>
                          <a:cs typeface="Times New Roman" pitchFamily="18" charset="0"/>
                        </a:rPr>
                        <a:t>Подпрограмма «Охрана окружающей среды»</a:t>
                      </a:r>
                    </a:p>
                  </a:txBody>
                  <a:tcPr marL="91444" marR="91444" marT="44335" marB="44335"/>
                </a:tc>
                <a:tc>
                  <a:txBody>
                    <a:bodyPr/>
                    <a:lstStyle/>
                    <a:p>
                      <a:pPr algn="r"/>
                      <a:r>
                        <a:rPr lang="ru-RU" sz="1600" dirty="0">
                          <a:latin typeface="Times New Roman" pitchFamily="18" charset="0"/>
                          <a:cs typeface="Times New Roman" pitchFamily="18" charset="0"/>
                        </a:rPr>
                        <a:t>0,7</a:t>
                      </a:r>
                    </a:p>
                  </a:txBody>
                  <a:tcPr marL="91444" marR="91444" marT="44335" marB="44335"/>
                </a:tc>
                <a:tc>
                  <a:txBody>
                    <a:bodyPr/>
                    <a:lstStyle/>
                    <a:p>
                      <a:pPr algn="r"/>
                      <a:r>
                        <a:rPr lang="ru-RU" sz="1600" dirty="0">
                          <a:latin typeface="Times New Roman" pitchFamily="18" charset="0"/>
                          <a:cs typeface="Times New Roman" pitchFamily="18" charset="0"/>
                        </a:rPr>
                        <a:t>0,2</a:t>
                      </a:r>
                    </a:p>
                  </a:txBody>
                  <a:tcPr marL="91444" marR="91444" marT="44335" marB="44335"/>
                </a:tc>
                <a:tc>
                  <a:txBody>
                    <a:bodyPr/>
                    <a:lstStyle/>
                    <a:p>
                      <a:pPr algn="r"/>
                      <a:r>
                        <a:rPr lang="ru-RU" sz="1600" dirty="0">
                          <a:latin typeface="Times New Roman" pitchFamily="18" charset="0"/>
                          <a:cs typeface="Times New Roman" pitchFamily="18" charset="0"/>
                        </a:rPr>
                        <a:t>28,6</a:t>
                      </a:r>
                    </a:p>
                  </a:txBody>
                  <a:tcPr marL="91444" marR="91444" marT="44335" marB="44335"/>
                </a:tc>
                <a:extLst>
                  <a:ext uri="{0D108BD9-81ED-4DB2-BD59-A6C34878D82A}">
                    <a16:rowId xmlns:a16="http://schemas.microsoft.com/office/drawing/2014/main" val="10010"/>
                  </a:ext>
                </a:extLst>
              </a:tr>
              <a:tr h="117937">
                <a:tc>
                  <a:txBody>
                    <a:bodyPr/>
                    <a:lstStyle/>
                    <a:p>
                      <a:r>
                        <a:rPr lang="ru-RU" sz="1400" dirty="0">
                          <a:latin typeface="Times New Roman" pitchFamily="18" charset="0"/>
                          <a:cs typeface="Times New Roman" pitchFamily="18" charset="0"/>
                        </a:rPr>
                        <a:t>Подпрограмма «Развитие водохозяйственного комплекса»</a:t>
                      </a:r>
                    </a:p>
                  </a:txBody>
                  <a:tcPr marL="91444" marR="91444" marT="44335" marB="44335"/>
                </a:tc>
                <a:tc>
                  <a:txBody>
                    <a:bodyPr/>
                    <a:lstStyle/>
                    <a:p>
                      <a:pPr algn="r"/>
                      <a:r>
                        <a:rPr lang="ru-RU" sz="1600" dirty="0">
                          <a:latin typeface="Times New Roman" pitchFamily="18" charset="0"/>
                          <a:cs typeface="Times New Roman" pitchFamily="18" charset="0"/>
                        </a:rPr>
                        <a:t>10,5</a:t>
                      </a:r>
                    </a:p>
                  </a:txBody>
                  <a:tcPr marL="91444" marR="91444" marT="44335" marB="44335"/>
                </a:tc>
                <a:tc>
                  <a:txBody>
                    <a:bodyPr/>
                    <a:lstStyle/>
                    <a:p>
                      <a:pPr algn="r"/>
                      <a:r>
                        <a:rPr lang="ru-RU" sz="1600" dirty="0">
                          <a:latin typeface="Times New Roman" pitchFamily="18" charset="0"/>
                          <a:cs typeface="Times New Roman" pitchFamily="18" charset="0"/>
                        </a:rPr>
                        <a:t>10,3</a:t>
                      </a:r>
                    </a:p>
                  </a:txBody>
                  <a:tcPr marL="91444" marR="91444" marT="44335" marB="44335"/>
                </a:tc>
                <a:tc>
                  <a:txBody>
                    <a:bodyPr/>
                    <a:lstStyle/>
                    <a:p>
                      <a:pPr algn="r"/>
                      <a:r>
                        <a:rPr lang="ru-RU" sz="1600" dirty="0">
                          <a:latin typeface="Times New Roman" pitchFamily="18" charset="0"/>
                          <a:cs typeface="Times New Roman" pitchFamily="18" charset="0"/>
                        </a:rPr>
                        <a:t>97,5</a:t>
                      </a:r>
                    </a:p>
                  </a:txBody>
                  <a:tcPr marL="91444" marR="91444" marT="44335" marB="44335"/>
                </a:tc>
                <a:extLst>
                  <a:ext uri="{0D108BD9-81ED-4DB2-BD59-A6C34878D82A}">
                    <a16:rowId xmlns:a16="http://schemas.microsoft.com/office/drawing/2014/main" val="10011"/>
                  </a:ext>
                </a:extLst>
              </a:tr>
              <a:tr h="176923">
                <a:tc>
                  <a:txBody>
                    <a:bodyPr/>
                    <a:lstStyle/>
                    <a:p>
                      <a:r>
                        <a:rPr lang="ru-RU" sz="1400" dirty="0">
                          <a:latin typeface="Times New Roman" pitchFamily="18" charset="0"/>
                          <a:cs typeface="Times New Roman" pitchFamily="18" charset="0"/>
                        </a:rPr>
                        <a:t>Подпрограмма «Развитие лесного хозяйства»</a:t>
                      </a:r>
                    </a:p>
                  </a:txBody>
                  <a:tcPr marL="91444" marR="91444" marT="44335" marB="44335"/>
                </a:tc>
                <a:tc>
                  <a:txBody>
                    <a:bodyPr/>
                    <a:lstStyle/>
                    <a:p>
                      <a:pPr algn="r"/>
                      <a:r>
                        <a:rPr lang="ru-RU" sz="1600" dirty="0">
                          <a:latin typeface="Times New Roman" pitchFamily="18" charset="0"/>
                          <a:cs typeface="Times New Roman" pitchFamily="18" charset="0"/>
                        </a:rPr>
                        <a:t>1,9</a:t>
                      </a:r>
                    </a:p>
                  </a:txBody>
                  <a:tcPr marL="91444" marR="91444" marT="44335" marB="44335"/>
                </a:tc>
                <a:tc>
                  <a:txBody>
                    <a:bodyPr/>
                    <a:lstStyle/>
                    <a:p>
                      <a:pPr algn="r"/>
                      <a:r>
                        <a:rPr lang="ru-RU" sz="1600" dirty="0">
                          <a:latin typeface="Times New Roman" pitchFamily="18" charset="0"/>
                          <a:cs typeface="Times New Roman" pitchFamily="18" charset="0"/>
                        </a:rPr>
                        <a:t>1,9</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12"/>
                  </a:ext>
                </a:extLst>
              </a:tr>
              <a:tr h="354299">
                <a:tc>
                  <a:txBody>
                    <a:bodyPr/>
                    <a:lstStyle/>
                    <a:p>
                      <a:r>
                        <a:rPr lang="ru-RU" sz="1400" dirty="0">
                          <a:latin typeface="Times New Roman" pitchFamily="18" charset="0"/>
                          <a:cs typeface="Times New Roman" pitchFamily="18" charset="0"/>
                        </a:rPr>
                        <a:t>Подпрограмма «Ликвидация накопленного вреда окружающей среде»</a:t>
                      </a:r>
                    </a:p>
                  </a:txBody>
                  <a:tcPr marL="91444" marR="91444" marT="44335" marB="44335"/>
                </a:tc>
                <a:tc>
                  <a:txBody>
                    <a:bodyPr/>
                    <a:lstStyle/>
                    <a:p>
                      <a:pPr algn="r"/>
                      <a:r>
                        <a:rPr lang="ru-RU" sz="1600" dirty="0">
                          <a:latin typeface="Times New Roman" pitchFamily="18" charset="0"/>
                          <a:cs typeface="Times New Roman" pitchFamily="18" charset="0"/>
                        </a:rPr>
                        <a:t>10,9</a:t>
                      </a:r>
                    </a:p>
                  </a:txBody>
                  <a:tcPr marL="91444" marR="91444" marT="44335" marB="44335"/>
                </a:tc>
                <a:tc>
                  <a:txBody>
                    <a:bodyPr/>
                    <a:lstStyle/>
                    <a:p>
                      <a:pPr algn="r"/>
                      <a:r>
                        <a:rPr lang="ru-RU" sz="1600" dirty="0">
                          <a:latin typeface="Times New Roman" pitchFamily="18" charset="0"/>
                          <a:cs typeface="Times New Roman" pitchFamily="18" charset="0"/>
                        </a:rPr>
                        <a:t>10,6</a:t>
                      </a:r>
                    </a:p>
                  </a:txBody>
                  <a:tcPr marL="91444" marR="91444" marT="44335" marB="44335"/>
                </a:tc>
                <a:tc>
                  <a:txBody>
                    <a:bodyPr/>
                    <a:lstStyle/>
                    <a:p>
                      <a:pPr algn="r"/>
                      <a:r>
                        <a:rPr lang="ru-RU" sz="1600" dirty="0">
                          <a:latin typeface="Times New Roman" pitchFamily="18" charset="0"/>
                          <a:cs typeface="Times New Roman" pitchFamily="18" charset="0"/>
                        </a:rPr>
                        <a:t>97,5</a:t>
                      </a:r>
                    </a:p>
                  </a:txBody>
                  <a:tcPr marL="91444" marR="91444" marT="44335" marB="44335"/>
                </a:tc>
                <a:extLst>
                  <a:ext uri="{0D108BD9-81ED-4DB2-BD59-A6C34878D82A}">
                    <a16:rowId xmlns:a16="http://schemas.microsoft.com/office/drawing/2014/main" val="1477201077"/>
                  </a:ext>
                </a:extLst>
              </a:tr>
              <a:tr h="354299">
                <a:tc>
                  <a:txBody>
                    <a:bodyPr/>
                    <a:lstStyle/>
                    <a:p>
                      <a:r>
                        <a:rPr lang="ru-RU" sz="1600" dirty="0">
                          <a:latin typeface="Times New Roman" pitchFamily="18" charset="0"/>
                          <a:cs typeface="Times New Roman" pitchFamily="18" charset="0"/>
                        </a:rPr>
                        <a:t>Муниципальная программа «Безопасность и обеспечение безопасности жизнедеятельности населения»</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68,3</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65,7</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96,1</a:t>
                      </a:r>
                    </a:p>
                  </a:txBody>
                  <a:tcPr marL="91444" marR="91444" marT="44335" marB="44335">
                    <a:solidFill>
                      <a:srgbClr val="00B0F0"/>
                    </a:solidFill>
                  </a:tcPr>
                </a:tc>
                <a:extLst>
                  <a:ext uri="{0D108BD9-81ED-4DB2-BD59-A6C34878D82A}">
                    <a16:rowId xmlns:a16="http://schemas.microsoft.com/office/drawing/2014/main" val="1937703421"/>
                  </a:ext>
                </a:extLst>
              </a:tr>
              <a:tr h="354299">
                <a:tc>
                  <a:txBody>
                    <a:bodyPr/>
                    <a:lstStyle/>
                    <a:p>
                      <a:r>
                        <a:rPr lang="ru-RU" sz="1400" dirty="0">
                          <a:latin typeface="Times New Roman" pitchFamily="18" charset="0"/>
                          <a:cs typeface="Times New Roman" pitchFamily="18" charset="0"/>
                        </a:rPr>
                        <a:t>Подпрограмма «Профилактика преступлений и иных правонарушений»</a:t>
                      </a:r>
                    </a:p>
                  </a:txBody>
                  <a:tcPr marL="91444" marR="91444" marT="44335" marB="44335"/>
                </a:tc>
                <a:tc>
                  <a:txBody>
                    <a:bodyPr/>
                    <a:lstStyle/>
                    <a:p>
                      <a:pPr algn="r"/>
                      <a:r>
                        <a:rPr lang="ru-RU" sz="1600" dirty="0">
                          <a:latin typeface="Times New Roman" pitchFamily="18" charset="0"/>
                          <a:cs typeface="Times New Roman" pitchFamily="18" charset="0"/>
                        </a:rPr>
                        <a:t>50,1</a:t>
                      </a:r>
                    </a:p>
                  </a:txBody>
                  <a:tcPr marL="91444" marR="91444" marT="44335" marB="44335"/>
                </a:tc>
                <a:tc>
                  <a:txBody>
                    <a:bodyPr/>
                    <a:lstStyle/>
                    <a:p>
                      <a:pPr algn="r"/>
                      <a:r>
                        <a:rPr lang="ru-RU" sz="1600" dirty="0">
                          <a:latin typeface="Times New Roman" pitchFamily="18" charset="0"/>
                          <a:cs typeface="Times New Roman" pitchFamily="18" charset="0"/>
                        </a:rPr>
                        <a:t>48,4</a:t>
                      </a:r>
                    </a:p>
                  </a:txBody>
                  <a:tcPr marL="91444" marR="91444" marT="44335" marB="44335"/>
                </a:tc>
                <a:tc>
                  <a:txBody>
                    <a:bodyPr/>
                    <a:lstStyle/>
                    <a:p>
                      <a:pPr algn="r"/>
                      <a:r>
                        <a:rPr lang="ru-RU" sz="1600" dirty="0">
                          <a:latin typeface="Times New Roman" pitchFamily="18" charset="0"/>
                          <a:cs typeface="Times New Roman" pitchFamily="18" charset="0"/>
                        </a:rPr>
                        <a:t>96,6</a:t>
                      </a:r>
                    </a:p>
                  </a:txBody>
                  <a:tcPr marL="91444" marR="91444" marT="44335" marB="44335"/>
                </a:tc>
                <a:extLst>
                  <a:ext uri="{0D108BD9-81ED-4DB2-BD59-A6C34878D82A}">
                    <a16:rowId xmlns:a16="http://schemas.microsoft.com/office/drawing/2014/main" val="2299160759"/>
                  </a:ext>
                </a:extLst>
              </a:tr>
            </a:tbl>
          </a:graphicData>
        </a:graphic>
      </p:graphicFrame>
    </p:spTree>
    <p:extLst>
      <p:ext uri="{BB962C8B-B14F-4D97-AF65-F5344CB8AC3E}">
        <p14:creationId xmlns:p14="http://schemas.microsoft.com/office/powerpoint/2010/main" val="26351135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a:extLst>
              <a:ext uri="{FF2B5EF4-FFF2-40B4-BE49-F238E27FC236}">
                <a16:creationId xmlns:a16="http://schemas.microsoft.com/office/drawing/2014/main" id="{F8EAE931-0F9D-AEDD-6171-F4DB96D821D4}"/>
              </a:ext>
            </a:extLst>
          </p:cNvPr>
          <p:cNvGraphicFramePr>
            <a:graphicFrameLocks/>
          </p:cNvGraphicFramePr>
          <p:nvPr>
            <p:extLst>
              <p:ext uri="{D42A27DB-BD31-4B8C-83A1-F6EECF244321}">
                <p14:modId xmlns:p14="http://schemas.microsoft.com/office/powerpoint/2010/main" val="1289024897"/>
              </p:ext>
            </p:extLst>
          </p:nvPr>
        </p:nvGraphicFramePr>
        <p:xfrm>
          <a:off x="154004" y="67378"/>
          <a:ext cx="11916075" cy="6902350"/>
        </p:xfrm>
        <a:graphic>
          <a:graphicData uri="http://schemas.openxmlformats.org/drawingml/2006/table">
            <a:tbl>
              <a:tblPr firstRow="1" bandRow="1">
                <a:tableStyleId>{5C22544A-7EE6-4342-B048-85BDC9FD1C3A}</a:tableStyleId>
              </a:tblPr>
              <a:tblGrid>
                <a:gridCol w="7890734">
                  <a:extLst>
                    <a:ext uri="{9D8B030D-6E8A-4147-A177-3AD203B41FA5}">
                      <a16:colId xmlns:a16="http://schemas.microsoft.com/office/drawing/2014/main" val="20000"/>
                    </a:ext>
                  </a:extLst>
                </a:gridCol>
                <a:gridCol w="1233232">
                  <a:extLst>
                    <a:ext uri="{9D8B030D-6E8A-4147-A177-3AD203B41FA5}">
                      <a16:colId xmlns:a16="http://schemas.microsoft.com/office/drawing/2014/main" val="20001"/>
                    </a:ext>
                  </a:extLst>
                </a:gridCol>
                <a:gridCol w="1418216">
                  <a:extLst>
                    <a:ext uri="{9D8B030D-6E8A-4147-A177-3AD203B41FA5}">
                      <a16:colId xmlns:a16="http://schemas.microsoft.com/office/drawing/2014/main" val="20002"/>
                    </a:ext>
                  </a:extLst>
                </a:gridCol>
                <a:gridCol w="1373893">
                  <a:extLst>
                    <a:ext uri="{9D8B030D-6E8A-4147-A177-3AD203B41FA5}">
                      <a16:colId xmlns:a16="http://schemas.microsoft.com/office/drawing/2014/main" val="20003"/>
                    </a:ext>
                  </a:extLst>
                </a:gridCol>
              </a:tblGrid>
              <a:tr h="315526">
                <a:tc>
                  <a:txBody>
                    <a:bodyPr/>
                    <a:lstStyle/>
                    <a:p>
                      <a:pPr algn="ctr"/>
                      <a:r>
                        <a:rPr lang="ru-RU" sz="1700" dirty="0"/>
                        <a:t>Наименование программы</a:t>
                      </a:r>
                    </a:p>
                  </a:txBody>
                  <a:tcPr marL="91444" marR="91444" marT="44335" marB="44335"/>
                </a:tc>
                <a:tc>
                  <a:txBody>
                    <a:bodyPr/>
                    <a:lstStyle/>
                    <a:p>
                      <a:pPr algn="ctr"/>
                      <a:r>
                        <a:rPr lang="ru-RU" sz="1400" dirty="0"/>
                        <a:t>План на 2023 год</a:t>
                      </a:r>
                    </a:p>
                  </a:txBody>
                  <a:tcPr marL="91444" marR="91444" marT="44335" marB="44335"/>
                </a:tc>
                <a:tc>
                  <a:txBody>
                    <a:bodyPr/>
                    <a:lstStyle/>
                    <a:p>
                      <a:pPr algn="ctr"/>
                      <a:r>
                        <a:rPr lang="ru-RU" sz="1400" dirty="0"/>
                        <a:t>Исполнено</a:t>
                      </a:r>
                      <a:r>
                        <a:rPr lang="ru-RU" sz="1400" baseline="0" dirty="0"/>
                        <a:t> в 2023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Процент исполнения (%)</a:t>
                      </a:r>
                    </a:p>
                  </a:txBody>
                  <a:tcPr marL="91444" marR="91444" marT="44335" marB="44335"/>
                </a:tc>
                <a:extLst>
                  <a:ext uri="{0D108BD9-81ED-4DB2-BD59-A6C34878D82A}">
                    <a16:rowId xmlns:a16="http://schemas.microsoft.com/office/drawing/2014/main" val="10000"/>
                  </a:ext>
                </a:extLst>
              </a:tr>
              <a:tr h="484408">
                <a:tc>
                  <a:txBody>
                    <a:bodyPr/>
                    <a:lstStyle/>
                    <a:p>
                      <a:r>
                        <a:rPr lang="ru-RU" sz="1400" dirty="0">
                          <a:latin typeface="Times New Roman" panose="02020603050405020304" pitchFamily="18" charset="0"/>
                          <a:cs typeface="Times New Roman" panose="02020603050405020304" pitchFamily="18" charset="0"/>
                        </a:rPr>
                        <a:t>Подпрограмма "Обеспечение мероприятий по защите населения и территорий от чрезвычайных ситуаций на территории муниципального образования Московской области"</a:t>
                      </a:r>
                    </a:p>
                  </a:txBody>
                  <a:tcPr marL="91444" marR="91444" marT="44335" marB="44335"/>
                </a:tc>
                <a:tc>
                  <a:txBody>
                    <a:bodyPr/>
                    <a:lstStyle/>
                    <a:p>
                      <a:pPr algn="r"/>
                      <a:r>
                        <a:rPr lang="ru-RU" sz="1600" b="0" dirty="0">
                          <a:latin typeface="Times New Roman" panose="02020603050405020304" pitchFamily="18" charset="0"/>
                          <a:cs typeface="Times New Roman" panose="02020603050405020304" pitchFamily="18" charset="0"/>
                        </a:rPr>
                        <a:t>0,7</a:t>
                      </a:r>
                    </a:p>
                  </a:txBody>
                  <a:tcPr marL="91444" marR="91444" marT="44335" marB="44335"/>
                </a:tc>
                <a:tc>
                  <a:txBody>
                    <a:bodyPr/>
                    <a:lstStyle/>
                    <a:p>
                      <a:pPr algn="r"/>
                      <a:r>
                        <a:rPr lang="ru-RU" sz="1600" b="0" dirty="0">
                          <a:latin typeface="Times New Roman" panose="02020603050405020304" pitchFamily="18" charset="0"/>
                          <a:cs typeface="Times New Roman" panose="02020603050405020304" pitchFamily="18" charset="0"/>
                        </a:rPr>
                        <a:t>0,5</a:t>
                      </a:r>
                    </a:p>
                  </a:txBody>
                  <a:tcPr marL="91444" marR="91444" marT="44335" marB="44335"/>
                </a:tc>
                <a:tc>
                  <a:txBody>
                    <a:bodyPr/>
                    <a:lstStyle/>
                    <a:p>
                      <a:pPr algn="r"/>
                      <a:r>
                        <a:rPr lang="ru-RU" sz="1600" b="0" dirty="0">
                          <a:latin typeface="Times New Roman" panose="02020603050405020304" pitchFamily="18" charset="0"/>
                          <a:cs typeface="Times New Roman" panose="02020603050405020304" pitchFamily="18" charset="0"/>
                        </a:rPr>
                        <a:t>76,8</a:t>
                      </a:r>
                    </a:p>
                  </a:txBody>
                  <a:tcPr marL="91444" marR="91444" marT="44335" marB="44335"/>
                </a:tc>
                <a:extLst>
                  <a:ext uri="{0D108BD9-81ED-4DB2-BD59-A6C34878D82A}">
                    <a16:rowId xmlns:a16="http://schemas.microsoft.com/office/drawing/2014/main" val="10002"/>
                  </a:ext>
                </a:extLst>
              </a:tr>
              <a:tr h="484408">
                <a:tc>
                  <a:txBody>
                    <a:bodyPr/>
                    <a:lstStyle/>
                    <a:p>
                      <a:r>
                        <a:rPr lang="ru-RU" sz="1400" dirty="0">
                          <a:latin typeface="Times New Roman" pitchFamily="18" charset="0"/>
                          <a:cs typeface="Times New Roman" pitchFamily="18" charset="0"/>
                        </a:rPr>
                        <a:t>Подпрограмма "Обеспечение мероприятий гражданской обороны на территории муниципального образования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2,0</a:t>
                      </a:r>
                    </a:p>
                  </a:txBody>
                  <a:tcPr marL="91444" marR="91444" marT="44335" marB="44335"/>
                </a:tc>
                <a:tc>
                  <a:txBody>
                    <a:bodyPr/>
                    <a:lstStyle/>
                    <a:p>
                      <a:pPr algn="r"/>
                      <a:r>
                        <a:rPr lang="ru-RU" sz="1600" dirty="0">
                          <a:latin typeface="Times New Roman" pitchFamily="18" charset="0"/>
                          <a:cs typeface="Times New Roman" pitchFamily="18" charset="0"/>
                        </a:rPr>
                        <a:t>1,8</a:t>
                      </a:r>
                    </a:p>
                  </a:txBody>
                  <a:tcPr marL="91444" marR="91444" marT="44335" marB="44335"/>
                </a:tc>
                <a:tc>
                  <a:txBody>
                    <a:bodyPr/>
                    <a:lstStyle/>
                    <a:p>
                      <a:pPr algn="r"/>
                      <a:r>
                        <a:rPr lang="ru-RU" sz="1600" dirty="0">
                          <a:latin typeface="Times New Roman" pitchFamily="18" charset="0"/>
                          <a:cs typeface="Times New Roman" pitchFamily="18" charset="0"/>
                        </a:rPr>
                        <a:t>87,4</a:t>
                      </a:r>
                    </a:p>
                  </a:txBody>
                  <a:tcPr marL="91444" marR="91444" marT="44335" marB="44335"/>
                </a:tc>
                <a:extLst>
                  <a:ext uri="{0D108BD9-81ED-4DB2-BD59-A6C34878D82A}">
                    <a16:rowId xmlns:a16="http://schemas.microsoft.com/office/drawing/2014/main" val="2712676450"/>
                  </a:ext>
                </a:extLst>
              </a:tr>
              <a:tr h="484408">
                <a:tc>
                  <a:txBody>
                    <a:bodyPr/>
                    <a:lstStyle/>
                    <a:p>
                      <a:r>
                        <a:rPr lang="ru-RU" sz="1400" dirty="0">
                          <a:latin typeface="Times New Roman" pitchFamily="18" charset="0"/>
                          <a:cs typeface="Times New Roman" pitchFamily="18" charset="0"/>
                        </a:rPr>
                        <a:t>Подпрограмма "Обеспечение пожарной безопасности на территории муниципального образования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0,7</a:t>
                      </a:r>
                    </a:p>
                  </a:txBody>
                  <a:tcPr marL="91444" marR="91444" marT="44335" marB="44335"/>
                </a:tc>
                <a:tc>
                  <a:txBody>
                    <a:bodyPr/>
                    <a:lstStyle/>
                    <a:p>
                      <a:pPr algn="r"/>
                      <a:r>
                        <a:rPr lang="ru-RU" sz="1600" dirty="0">
                          <a:latin typeface="Times New Roman" pitchFamily="18" charset="0"/>
                          <a:cs typeface="Times New Roman" pitchFamily="18" charset="0"/>
                        </a:rPr>
                        <a:t>0,3</a:t>
                      </a:r>
                    </a:p>
                  </a:txBody>
                  <a:tcPr marL="91444" marR="91444" marT="44335" marB="44335"/>
                </a:tc>
                <a:tc>
                  <a:txBody>
                    <a:bodyPr/>
                    <a:lstStyle/>
                    <a:p>
                      <a:pPr algn="r"/>
                      <a:r>
                        <a:rPr lang="ru-RU" sz="1600" dirty="0">
                          <a:latin typeface="Times New Roman" pitchFamily="18" charset="0"/>
                          <a:cs typeface="Times New Roman" pitchFamily="18" charset="0"/>
                        </a:rPr>
                        <a:t>45,8</a:t>
                      </a:r>
                    </a:p>
                  </a:txBody>
                  <a:tcPr marL="91444" marR="91444" marT="44335" marB="44335"/>
                </a:tc>
                <a:extLst>
                  <a:ext uri="{0D108BD9-81ED-4DB2-BD59-A6C34878D82A}">
                    <a16:rowId xmlns:a16="http://schemas.microsoft.com/office/drawing/2014/main" val="1842286577"/>
                  </a:ext>
                </a:extLst>
              </a:tr>
              <a:tr h="484408">
                <a:tc>
                  <a:txBody>
                    <a:bodyPr/>
                    <a:lstStyle/>
                    <a:p>
                      <a:r>
                        <a:rPr lang="ru-RU" sz="1400" dirty="0">
                          <a:latin typeface="Times New Roman" pitchFamily="18" charset="0"/>
                          <a:cs typeface="Times New Roman" pitchFamily="18" charset="0"/>
                        </a:rPr>
                        <a:t>Подпрограмма "Обеспечение безопасности населения на водных объектах, расположенных на территории муниципального образования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0,1</a:t>
                      </a:r>
                    </a:p>
                  </a:txBody>
                  <a:tcPr marL="91444" marR="91444" marT="44335" marB="44335"/>
                </a:tc>
                <a:tc>
                  <a:txBody>
                    <a:bodyPr/>
                    <a:lstStyle/>
                    <a:p>
                      <a:pPr algn="r"/>
                      <a:r>
                        <a:rPr lang="ru-RU" sz="1600" dirty="0">
                          <a:latin typeface="Times New Roman" pitchFamily="18" charset="0"/>
                          <a:cs typeface="Times New Roman" pitchFamily="18" charset="0"/>
                        </a:rPr>
                        <a:t>0,03</a:t>
                      </a:r>
                    </a:p>
                  </a:txBody>
                  <a:tcPr marL="91444" marR="91444" marT="44335" marB="44335"/>
                </a:tc>
                <a:tc>
                  <a:txBody>
                    <a:bodyPr/>
                    <a:lstStyle/>
                    <a:p>
                      <a:pPr algn="r"/>
                      <a:r>
                        <a:rPr lang="ru-RU" sz="1600" dirty="0">
                          <a:latin typeface="Times New Roman" pitchFamily="18" charset="0"/>
                          <a:cs typeface="Times New Roman" pitchFamily="18" charset="0"/>
                        </a:rPr>
                        <a:t>45,1</a:t>
                      </a:r>
                    </a:p>
                  </a:txBody>
                  <a:tcPr marL="91444" marR="91444" marT="44335" marB="44335"/>
                </a:tc>
                <a:extLst>
                  <a:ext uri="{0D108BD9-81ED-4DB2-BD59-A6C34878D82A}">
                    <a16:rowId xmlns:a16="http://schemas.microsoft.com/office/drawing/2014/main" val="321260024"/>
                  </a:ext>
                </a:extLst>
              </a:tr>
              <a:tr h="312522">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14,7</a:t>
                      </a:r>
                    </a:p>
                  </a:txBody>
                  <a:tcPr marL="91444" marR="91444" marT="44335" marB="44335"/>
                </a:tc>
                <a:tc>
                  <a:txBody>
                    <a:bodyPr/>
                    <a:lstStyle/>
                    <a:p>
                      <a:pPr algn="r"/>
                      <a:r>
                        <a:rPr lang="ru-RU" sz="1600" dirty="0">
                          <a:latin typeface="Times New Roman" pitchFamily="18" charset="0"/>
                          <a:cs typeface="Times New Roman" pitchFamily="18" charset="0"/>
                        </a:rPr>
                        <a:t>14,7</a:t>
                      </a:r>
                    </a:p>
                  </a:txBody>
                  <a:tcPr marL="91444" marR="91444" marT="44335" marB="44335"/>
                </a:tc>
                <a:tc>
                  <a:txBody>
                    <a:bodyPr/>
                    <a:lstStyle/>
                    <a:p>
                      <a:pPr algn="r"/>
                      <a:r>
                        <a:rPr lang="ru-RU" sz="1600" dirty="0">
                          <a:latin typeface="Times New Roman" pitchFamily="18" charset="0"/>
                          <a:cs typeface="Times New Roman" pitchFamily="18" charset="0"/>
                        </a:rPr>
                        <a:t>99,4</a:t>
                      </a:r>
                    </a:p>
                  </a:txBody>
                  <a:tcPr marL="91444" marR="91444" marT="44335" marB="44335"/>
                </a:tc>
                <a:extLst>
                  <a:ext uri="{0D108BD9-81ED-4DB2-BD59-A6C34878D82A}">
                    <a16:rowId xmlns:a16="http://schemas.microsoft.com/office/drawing/2014/main" val="2012607820"/>
                  </a:ext>
                </a:extLst>
              </a:tr>
              <a:tr h="312522">
                <a:tc>
                  <a:txBody>
                    <a:bodyPr/>
                    <a:lstStyle/>
                    <a:p>
                      <a:r>
                        <a:rPr lang="ru-RU" sz="1600" dirty="0">
                          <a:latin typeface="Times New Roman" pitchFamily="18" charset="0"/>
                          <a:cs typeface="Times New Roman" pitchFamily="18" charset="0"/>
                        </a:rPr>
                        <a:t>Муниципальная программа «Жилище»</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62,9</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62,9</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100</a:t>
                      </a:r>
                    </a:p>
                  </a:txBody>
                  <a:tcPr marL="91444" marR="91444" marT="44335" marB="44335">
                    <a:solidFill>
                      <a:srgbClr val="00B0F0"/>
                    </a:solidFill>
                  </a:tcPr>
                </a:tc>
                <a:extLst>
                  <a:ext uri="{0D108BD9-81ED-4DB2-BD59-A6C34878D82A}">
                    <a16:rowId xmlns:a16="http://schemas.microsoft.com/office/drawing/2014/main" val="10003"/>
                  </a:ext>
                </a:extLst>
              </a:tr>
              <a:tr h="312522">
                <a:tc>
                  <a:txBody>
                    <a:bodyPr/>
                    <a:lstStyle/>
                    <a:p>
                      <a:r>
                        <a:rPr lang="ru-RU" sz="1400" dirty="0">
                          <a:latin typeface="Times New Roman" pitchFamily="18" charset="0"/>
                          <a:cs typeface="Times New Roman" pitchFamily="18" charset="0"/>
                        </a:rPr>
                        <a:t>Подпрограмма "Создание условий для жилищного строительства"</a:t>
                      </a:r>
                    </a:p>
                  </a:txBody>
                  <a:tcPr marL="91444" marR="91444" marT="44335" marB="44335"/>
                </a:tc>
                <a:tc>
                  <a:txBody>
                    <a:bodyPr/>
                    <a:lstStyle/>
                    <a:p>
                      <a:pPr algn="r"/>
                      <a:r>
                        <a:rPr lang="ru-RU" sz="1600" dirty="0">
                          <a:latin typeface="Times New Roman" pitchFamily="18" charset="0"/>
                          <a:cs typeface="Times New Roman" pitchFamily="18" charset="0"/>
                        </a:rPr>
                        <a:t>0,5</a:t>
                      </a:r>
                    </a:p>
                  </a:txBody>
                  <a:tcPr marL="91444" marR="91444" marT="44335" marB="44335"/>
                </a:tc>
                <a:tc>
                  <a:txBody>
                    <a:bodyPr/>
                    <a:lstStyle/>
                    <a:p>
                      <a:pPr algn="r"/>
                      <a:r>
                        <a:rPr lang="ru-RU" sz="1600" dirty="0">
                          <a:latin typeface="Times New Roman" pitchFamily="18" charset="0"/>
                          <a:cs typeface="Times New Roman" pitchFamily="18" charset="0"/>
                        </a:rPr>
                        <a:t>0,5</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4"/>
                  </a:ext>
                </a:extLst>
              </a:tr>
              <a:tr h="3125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Подпрограмма "Обеспечение жильем молодых семей"</a:t>
                      </a:r>
                    </a:p>
                  </a:txBody>
                  <a:tcPr marL="91444" marR="91444" marT="44335" marB="44335"/>
                </a:tc>
                <a:tc>
                  <a:txBody>
                    <a:bodyPr/>
                    <a:lstStyle/>
                    <a:p>
                      <a:pPr algn="r"/>
                      <a:r>
                        <a:rPr lang="ru-RU" sz="1600" dirty="0">
                          <a:latin typeface="Times New Roman" pitchFamily="18" charset="0"/>
                          <a:cs typeface="Times New Roman" pitchFamily="18" charset="0"/>
                        </a:rPr>
                        <a:t>10,2</a:t>
                      </a:r>
                    </a:p>
                  </a:txBody>
                  <a:tcPr marL="91444" marR="91444" marT="44335" marB="44335"/>
                </a:tc>
                <a:tc>
                  <a:txBody>
                    <a:bodyPr/>
                    <a:lstStyle/>
                    <a:p>
                      <a:pPr algn="r"/>
                      <a:r>
                        <a:rPr lang="ru-RU" sz="1600" dirty="0">
                          <a:latin typeface="Times New Roman" pitchFamily="18" charset="0"/>
                          <a:cs typeface="Times New Roman" pitchFamily="18" charset="0"/>
                        </a:rPr>
                        <a:t>10,2</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5"/>
                  </a:ext>
                </a:extLst>
              </a:tr>
              <a:tr h="427113">
                <a:tc>
                  <a:txBody>
                    <a:bodyPr/>
                    <a:lstStyle/>
                    <a:p>
                      <a:r>
                        <a:rPr lang="ru-RU" sz="1200" dirty="0">
                          <a:latin typeface="Times New Roman" pitchFamily="18" charset="0"/>
                          <a:cs typeface="Times New Roman" pitchFamily="18" charset="0"/>
                        </a:rPr>
                        <a:t>Подпрограмма "Обеспечение жильем детей-сирот и детей, оставшихся без попечения родителей, лиц из числа детей-сирот и детей, оставшихся без попечения родителей"</a:t>
                      </a:r>
                    </a:p>
                  </a:txBody>
                  <a:tcPr marL="91444" marR="91444" marT="44335" marB="44335"/>
                </a:tc>
                <a:tc>
                  <a:txBody>
                    <a:bodyPr/>
                    <a:lstStyle/>
                    <a:p>
                      <a:pPr algn="r"/>
                      <a:r>
                        <a:rPr lang="ru-RU" sz="1600" dirty="0">
                          <a:latin typeface="Times New Roman" pitchFamily="18" charset="0"/>
                          <a:cs typeface="Times New Roman" pitchFamily="18" charset="0"/>
                        </a:rPr>
                        <a:t>52,2</a:t>
                      </a:r>
                    </a:p>
                  </a:txBody>
                  <a:tcPr marL="91444" marR="91444" marT="44335" marB="44335"/>
                </a:tc>
                <a:tc>
                  <a:txBody>
                    <a:bodyPr/>
                    <a:lstStyle/>
                    <a:p>
                      <a:pPr algn="r"/>
                      <a:r>
                        <a:rPr lang="ru-RU" sz="1600" dirty="0">
                          <a:latin typeface="Times New Roman" pitchFamily="18" charset="0"/>
                          <a:cs typeface="Times New Roman" pitchFamily="18" charset="0"/>
                        </a:rPr>
                        <a:t>52,2</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6"/>
                  </a:ext>
                </a:extLst>
              </a:tr>
              <a:tr h="5130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500" dirty="0">
                          <a:latin typeface="Times New Roman" pitchFamily="18" charset="0"/>
                          <a:cs typeface="Times New Roman" pitchFamily="18" charset="0"/>
                        </a:rPr>
                        <a:t>Муниципальная программа "Развитие инженерной инфраструктуры, энергоэффективности и отрасли обращения с отходами"</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589,9</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431,3</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73,1</a:t>
                      </a:r>
                    </a:p>
                  </a:txBody>
                  <a:tcPr marL="91444" marR="91444" marT="44335" marB="44335">
                    <a:solidFill>
                      <a:srgbClr val="00B0F0"/>
                    </a:solidFill>
                  </a:tcPr>
                </a:tc>
                <a:extLst>
                  <a:ext uri="{0D108BD9-81ED-4DB2-BD59-A6C34878D82A}">
                    <a16:rowId xmlns:a16="http://schemas.microsoft.com/office/drawing/2014/main" val="10009"/>
                  </a:ext>
                </a:extLst>
              </a:tr>
              <a:tr h="312522">
                <a:tc>
                  <a:txBody>
                    <a:bodyPr/>
                    <a:lstStyle/>
                    <a:p>
                      <a:r>
                        <a:rPr lang="ru-RU" sz="1400" dirty="0">
                          <a:latin typeface="Times New Roman" pitchFamily="18" charset="0"/>
                          <a:cs typeface="Times New Roman" pitchFamily="18" charset="0"/>
                        </a:rPr>
                        <a:t>Подпрограмма "Чистая вода"</a:t>
                      </a:r>
                    </a:p>
                  </a:txBody>
                  <a:tcPr marL="91444" marR="91444" marT="44335" marB="44335"/>
                </a:tc>
                <a:tc>
                  <a:txBody>
                    <a:bodyPr/>
                    <a:lstStyle/>
                    <a:p>
                      <a:pPr algn="r"/>
                      <a:r>
                        <a:rPr lang="ru-RU" sz="1600" dirty="0">
                          <a:latin typeface="Times New Roman" pitchFamily="18" charset="0"/>
                          <a:cs typeface="Times New Roman" pitchFamily="18" charset="0"/>
                        </a:rPr>
                        <a:t>4,2</a:t>
                      </a:r>
                    </a:p>
                  </a:txBody>
                  <a:tcPr marL="91444" marR="91444" marT="44335" marB="44335"/>
                </a:tc>
                <a:tc>
                  <a:txBody>
                    <a:bodyPr/>
                    <a:lstStyle/>
                    <a:p>
                      <a:pPr algn="r"/>
                      <a:r>
                        <a:rPr lang="ru-RU" sz="1600" dirty="0">
                          <a:latin typeface="Times New Roman" pitchFamily="18" charset="0"/>
                          <a:cs typeface="Times New Roman" pitchFamily="18" charset="0"/>
                        </a:rPr>
                        <a:t>3,7</a:t>
                      </a:r>
                    </a:p>
                  </a:txBody>
                  <a:tcPr marL="91444" marR="91444" marT="44335" marB="44335"/>
                </a:tc>
                <a:tc>
                  <a:txBody>
                    <a:bodyPr/>
                    <a:lstStyle/>
                    <a:p>
                      <a:pPr algn="r"/>
                      <a:r>
                        <a:rPr lang="ru-RU" sz="1600" dirty="0">
                          <a:latin typeface="Times New Roman" pitchFamily="18" charset="0"/>
                          <a:cs typeface="Times New Roman" pitchFamily="18" charset="0"/>
                        </a:rPr>
                        <a:t>88,5</a:t>
                      </a:r>
                    </a:p>
                  </a:txBody>
                  <a:tcPr marL="91444" marR="91444" marT="44335" marB="44335"/>
                </a:tc>
                <a:extLst>
                  <a:ext uri="{0D108BD9-81ED-4DB2-BD59-A6C34878D82A}">
                    <a16:rowId xmlns:a16="http://schemas.microsoft.com/office/drawing/2014/main" val="10010"/>
                  </a:ext>
                </a:extLst>
              </a:tr>
              <a:tr h="312522">
                <a:tc>
                  <a:txBody>
                    <a:bodyPr/>
                    <a:lstStyle/>
                    <a:p>
                      <a:r>
                        <a:rPr lang="ru-RU" sz="1400" dirty="0">
                          <a:latin typeface="Times New Roman" pitchFamily="18" charset="0"/>
                          <a:cs typeface="Times New Roman" pitchFamily="18" charset="0"/>
                        </a:rPr>
                        <a:t>Подпрограмма "Системы водоотведения"</a:t>
                      </a:r>
                    </a:p>
                  </a:txBody>
                  <a:tcPr marL="91444" marR="91444" marT="44335" marB="44335"/>
                </a:tc>
                <a:tc>
                  <a:txBody>
                    <a:bodyPr/>
                    <a:lstStyle/>
                    <a:p>
                      <a:pPr algn="r"/>
                      <a:r>
                        <a:rPr lang="ru-RU" sz="1600" dirty="0">
                          <a:latin typeface="Times New Roman" pitchFamily="18" charset="0"/>
                          <a:cs typeface="Times New Roman" pitchFamily="18" charset="0"/>
                        </a:rPr>
                        <a:t>380,8</a:t>
                      </a:r>
                    </a:p>
                  </a:txBody>
                  <a:tcPr marL="91444" marR="91444" marT="44335" marB="44335"/>
                </a:tc>
                <a:tc>
                  <a:txBody>
                    <a:bodyPr/>
                    <a:lstStyle/>
                    <a:p>
                      <a:pPr algn="r"/>
                      <a:r>
                        <a:rPr lang="ru-RU" sz="1600" dirty="0">
                          <a:latin typeface="Times New Roman" pitchFamily="18" charset="0"/>
                          <a:cs typeface="Times New Roman" pitchFamily="18" charset="0"/>
                        </a:rPr>
                        <a:t>223,7</a:t>
                      </a:r>
                    </a:p>
                  </a:txBody>
                  <a:tcPr marL="91444" marR="91444" marT="44335" marB="44335"/>
                </a:tc>
                <a:tc>
                  <a:txBody>
                    <a:bodyPr/>
                    <a:lstStyle/>
                    <a:p>
                      <a:pPr algn="r"/>
                      <a:r>
                        <a:rPr lang="ru-RU" sz="1600" dirty="0">
                          <a:latin typeface="Times New Roman" pitchFamily="18" charset="0"/>
                          <a:cs typeface="Times New Roman" pitchFamily="18" charset="0"/>
                        </a:rPr>
                        <a:t>58,7</a:t>
                      </a:r>
                    </a:p>
                  </a:txBody>
                  <a:tcPr marL="91444" marR="91444" marT="44335" marB="44335"/>
                </a:tc>
                <a:extLst>
                  <a:ext uri="{0D108BD9-81ED-4DB2-BD59-A6C34878D82A}">
                    <a16:rowId xmlns:a16="http://schemas.microsoft.com/office/drawing/2014/main" val="10011"/>
                  </a:ext>
                </a:extLst>
              </a:tr>
              <a:tr h="312522">
                <a:tc>
                  <a:txBody>
                    <a:bodyPr/>
                    <a:lstStyle/>
                    <a:p>
                      <a:r>
                        <a:rPr lang="ru-RU" sz="1400" dirty="0">
                          <a:latin typeface="Times New Roman" pitchFamily="18" charset="0"/>
                          <a:cs typeface="Times New Roman" pitchFamily="18" charset="0"/>
                        </a:rPr>
                        <a:t>Подпрограмма "Объекты теплоснабжения, инженерные коммуникации"</a:t>
                      </a:r>
                    </a:p>
                  </a:txBody>
                  <a:tcPr marL="91444" marR="91444" marT="44335" marB="44335"/>
                </a:tc>
                <a:tc>
                  <a:txBody>
                    <a:bodyPr/>
                    <a:lstStyle/>
                    <a:p>
                      <a:pPr algn="r"/>
                      <a:r>
                        <a:rPr lang="ru-RU" sz="1600" dirty="0">
                          <a:latin typeface="Times New Roman" pitchFamily="18" charset="0"/>
                          <a:cs typeface="Times New Roman" pitchFamily="18" charset="0"/>
                        </a:rPr>
                        <a:t>199,0</a:t>
                      </a:r>
                    </a:p>
                  </a:txBody>
                  <a:tcPr marL="91444" marR="91444" marT="44335" marB="44335"/>
                </a:tc>
                <a:tc>
                  <a:txBody>
                    <a:bodyPr/>
                    <a:lstStyle/>
                    <a:p>
                      <a:pPr algn="r"/>
                      <a:r>
                        <a:rPr lang="ru-RU" sz="1600" dirty="0">
                          <a:latin typeface="Times New Roman" pitchFamily="18" charset="0"/>
                          <a:cs typeface="Times New Roman" pitchFamily="18" charset="0"/>
                        </a:rPr>
                        <a:t>198,0</a:t>
                      </a:r>
                    </a:p>
                  </a:txBody>
                  <a:tcPr marL="91444" marR="91444" marT="44335" marB="44335"/>
                </a:tc>
                <a:tc>
                  <a:txBody>
                    <a:bodyPr/>
                    <a:lstStyle/>
                    <a:p>
                      <a:pPr algn="r"/>
                      <a:r>
                        <a:rPr lang="ru-RU" sz="1600" dirty="0">
                          <a:latin typeface="Times New Roman" pitchFamily="18" charset="0"/>
                          <a:cs typeface="Times New Roman" pitchFamily="18" charset="0"/>
                        </a:rPr>
                        <a:t>99,5</a:t>
                      </a:r>
                    </a:p>
                  </a:txBody>
                  <a:tcPr marL="91444" marR="91444" marT="44335" marB="44335"/>
                </a:tc>
                <a:extLst>
                  <a:ext uri="{0D108BD9-81ED-4DB2-BD59-A6C34878D82A}">
                    <a16:rowId xmlns:a16="http://schemas.microsoft.com/office/drawing/2014/main" val="10012"/>
                  </a:ext>
                </a:extLst>
              </a:tr>
              <a:tr h="312522">
                <a:tc>
                  <a:txBody>
                    <a:bodyPr/>
                    <a:lstStyle/>
                    <a:p>
                      <a:r>
                        <a:rPr lang="ru-RU" sz="1400" dirty="0">
                          <a:latin typeface="Times New Roman" pitchFamily="18" charset="0"/>
                          <a:cs typeface="Times New Roman" pitchFamily="18" charset="0"/>
                        </a:rPr>
                        <a:t>Подпрограмма "Энергосбережение и повышение энергетической эффективности"</a:t>
                      </a:r>
                    </a:p>
                  </a:txBody>
                  <a:tcPr marL="91444" marR="91444" marT="44335" marB="44335"/>
                </a:tc>
                <a:tc>
                  <a:txBody>
                    <a:bodyPr/>
                    <a:lstStyle/>
                    <a:p>
                      <a:pPr algn="r"/>
                      <a:r>
                        <a:rPr lang="ru-RU" sz="1600" dirty="0">
                          <a:latin typeface="Times New Roman" pitchFamily="18" charset="0"/>
                          <a:cs typeface="Times New Roman" pitchFamily="18" charset="0"/>
                        </a:rPr>
                        <a:t>1,8</a:t>
                      </a:r>
                    </a:p>
                  </a:txBody>
                  <a:tcPr marL="91444" marR="91444" marT="44335" marB="44335"/>
                </a:tc>
                <a:tc>
                  <a:txBody>
                    <a:bodyPr/>
                    <a:lstStyle/>
                    <a:p>
                      <a:pPr algn="r"/>
                      <a:r>
                        <a:rPr lang="ru-RU" sz="1600" dirty="0">
                          <a:latin typeface="Times New Roman" pitchFamily="18" charset="0"/>
                          <a:cs typeface="Times New Roman" pitchFamily="18" charset="0"/>
                        </a:rPr>
                        <a:t>1,8</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477201077"/>
                  </a:ext>
                </a:extLst>
              </a:tr>
              <a:tr h="312522">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3,8</a:t>
                      </a:r>
                    </a:p>
                  </a:txBody>
                  <a:tcPr marL="91444" marR="91444" marT="44335" marB="44335"/>
                </a:tc>
                <a:tc>
                  <a:txBody>
                    <a:bodyPr/>
                    <a:lstStyle/>
                    <a:p>
                      <a:pPr algn="r"/>
                      <a:r>
                        <a:rPr lang="ru-RU" sz="1600" dirty="0">
                          <a:latin typeface="Times New Roman" pitchFamily="18" charset="0"/>
                          <a:cs typeface="Times New Roman" pitchFamily="18" charset="0"/>
                        </a:rPr>
                        <a:t>3,8</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2299160759"/>
                  </a:ext>
                </a:extLst>
              </a:tr>
              <a:tr h="312522">
                <a:tc>
                  <a:txBody>
                    <a:bodyPr/>
                    <a:lstStyle/>
                    <a:p>
                      <a:r>
                        <a:rPr lang="ru-RU" sz="1200" dirty="0">
                          <a:latin typeface="Times New Roman" pitchFamily="18" charset="0"/>
                          <a:cs typeface="Times New Roman" pitchFamily="18" charset="0"/>
                        </a:rPr>
                        <a:t>Подпрограмма "Реализация полномочий в сфере жилищно-коммунального хозяйства"</a:t>
                      </a:r>
                    </a:p>
                  </a:txBody>
                  <a:tcPr marL="91444" marR="91444" marT="44335" marB="44335"/>
                </a:tc>
                <a:tc>
                  <a:txBody>
                    <a:bodyPr/>
                    <a:lstStyle/>
                    <a:p>
                      <a:pPr algn="r"/>
                      <a:r>
                        <a:rPr lang="ru-RU" sz="1600" dirty="0">
                          <a:latin typeface="Times New Roman" pitchFamily="18" charset="0"/>
                          <a:cs typeface="Times New Roman" pitchFamily="18" charset="0"/>
                        </a:rPr>
                        <a:t>0,3</a:t>
                      </a:r>
                    </a:p>
                  </a:txBody>
                  <a:tcPr marL="91444" marR="91444" marT="44335" marB="44335"/>
                </a:tc>
                <a:tc>
                  <a:txBody>
                    <a:bodyPr/>
                    <a:lstStyle/>
                    <a:p>
                      <a:pPr algn="r"/>
                      <a:r>
                        <a:rPr lang="ru-RU" sz="1600" dirty="0">
                          <a:latin typeface="Times New Roman" pitchFamily="18" charset="0"/>
                          <a:cs typeface="Times New Roman" pitchFamily="18" charset="0"/>
                        </a:rPr>
                        <a:t>0,3</a:t>
                      </a:r>
                    </a:p>
                  </a:txBody>
                  <a:tcPr marL="91444" marR="91444" marT="44335" marB="44335"/>
                </a:tc>
                <a:tc>
                  <a:txBody>
                    <a:bodyPr/>
                    <a:lstStyle/>
                    <a:p>
                      <a:pPr algn="r"/>
                      <a:r>
                        <a:rPr lang="ru-RU" sz="1600" dirty="0">
                          <a:latin typeface="Times New Roman" pitchFamily="18" charset="0"/>
                          <a:cs typeface="Times New Roman" pitchFamily="18" charset="0"/>
                        </a:rPr>
                        <a:t>93,6</a:t>
                      </a:r>
                    </a:p>
                  </a:txBody>
                  <a:tcPr marL="91444" marR="91444" marT="44335" marB="44335"/>
                </a:tc>
                <a:extLst>
                  <a:ext uri="{0D108BD9-81ED-4DB2-BD59-A6C34878D82A}">
                    <a16:rowId xmlns:a16="http://schemas.microsoft.com/office/drawing/2014/main" val="671979992"/>
                  </a:ext>
                </a:extLst>
              </a:tr>
            </a:tbl>
          </a:graphicData>
        </a:graphic>
      </p:graphicFrame>
    </p:spTree>
    <p:extLst>
      <p:ext uri="{BB962C8B-B14F-4D97-AF65-F5344CB8AC3E}">
        <p14:creationId xmlns:p14="http://schemas.microsoft.com/office/powerpoint/2010/main" val="19499518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a:extLst>
              <a:ext uri="{FF2B5EF4-FFF2-40B4-BE49-F238E27FC236}">
                <a16:creationId xmlns:a16="http://schemas.microsoft.com/office/drawing/2014/main" id="{D8AF2549-2F01-D73E-420F-38320844129E}"/>
              </a:ext>
            </a:extLst>
          </p:cNvPr>
          <p:cNvGraphicFramePr>
            <a:graphicFrameLocks/>
          </p:cNvGraphicFramePr>
          <p:nvPr>
            <p:extLst>
              <p:ext uri="{D42A27DB-BD31-4B8C-83A1-F6EECF244321}">
                <p14:modId xmlns:p14="http://schemas.microsoft.com/office/powerpoint/2010/main" val="2270061501"/>
              </p:ext>
            </p:extLst>
          </p:nvPr>
        </p:nvGraphicFramePr>
        <p:xfrm>
          <a:off x="279133" y="231006"/>
          <a:ext cx="11675442" cy="6304547"/>
        </p:xfrm>
        <a:graphic>
          <a:graphicData uri="http://schemas.openxmlformats.org/drawingml/2006/table">
            <a:tbl>
              <a:tblPr firstRow="1" bandRow="1">
                <a:tableStyleId>{5C22544A-7EE6-4342-B048-85BDC9FD1C3A}</a:tableStyleId>
              </a:tblPr>
              <a:tblGrid>
                <a:gridCol w="7731388">
                  <a:extLst>
                    <a:ext uri="{9D8B030D-6E8A-4147-A177-3AD203B41FA5}">
                      <a16:colId xmlns:a16="http://schemas.microsoft.com/office/drawing/2014/main" val="20000"/>
                    </a:ext>
                  </a:extLst>
                </a:gridCol>
                <a:gridCol w="1208328">
                  <a:extLst>
                    <a:ext uri="{9D8B030D-6E8A-4147-A177-3AD203B41FA5}">
                      <a16:colId xmlns:a16="http://schemas.microsoft.com/office/drawing/2014/main" val="20001"/>
                    </a:ext>
                  </a:extLst>
                </a:gridCol>
                <a:gridCol w="1389577">
                  <a:extLst>
                    <a:ext uri="{9D8B030D-6E8A-4147-A177-3AD203B41FA5}">
                      <a16:colId xmlns:a16="http://schemas.microsoft.com/office/drawing/2014/main" val="20002"/>
                    </a:ext>
                  </a:extLst>
                </a:gridCol>
                <a:gridCol w="1346149">
                  <a:extLst>
                    <a:ext uri="{9D8B030D-6E8A-4147-A177-3AD203B41FA5}">
                      <a16:colId xmlns:a16="http://schemas.microsoft.com/office/drawing/2014/main" val="20003"/>
                    </a:ext>
                  </a:extLst>
                </a:gridCol>
              </a:tblGrid>
              <a:tr h="578756">
                <a:tc>
                  <a:txBody>
                    <a:bodyPr/>
                    <a:lstStyle/>
                    <a:p>
                      <a:pPr algn="ctr"/>
                      <a:r>
                        <a:rPr lang="ru-RU" sz="1700" dirty="0"/>
                        <a:t>Наименование программы</a:t>
                      </a:r>
                    </a:p>
                  </a:txBody>
                  <a:tcPr marL="91444" marR="91444" marT="44335" marB="44335"/>
                </a:tc>
                <a:tc>
                  <a:txBody>
                    <a:bodyPr/>
                    <a:lstStyle/>
                    <a:p>
                      <a:pPr algn="ctr"/>
                      <a:r>
                        <a:rPr lang="ru-RU" sz="1400" dirty="0"/>
                        <a:t>План на 2023 год</a:t>
                      </a:r>
                    </a:p>
                  </a:txBody>
                  <a:tcPr marL="91444" marR="91444" marT="44335" marB="44335"/>
                </a:tc>
                <a:tc>
                  <a:txBody>
                    <a:bodyPr/>
                    <a:lstStyle/>
                    <a:p>
                      <a:pPr algn="ctr"/>
                      <a:r>
                        <a:rPr lang="ru-RU" sz="1400" dirty="0"/>
                        <a:t>Исполнено</a:t>
                      </a:r>
                      <a:r>
                        <a:rPr lang="ru-RU" sz="1400" baseline="0" dirty="0"/>
                        <a:t> в 2023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Процент исполнения (%)</a:t>
                      </a:r>
                    </a:p>
                  </a:txBody>
                  <a:tcPr marL="91444" marR="91444" marT="44335" marB="44335"/>
                </a:tc>
                <a:extLst>
                  <a:ext uri="{0D108BD9-81ED-4DB2-BD59-A6C34878D82A}">
                    <a16:rowId xmlns:a16="http://schemas.microsoft.com/office/drawing/2014/main" val="10000"/>
                  </a:ext>
                </a:extLst>
              </a:tr>
              <a:tr h="373392">
                <a:tc>
                  <a:txBody>
                    <a:bodyPr/>
                    <a:lstStyle/>
                    <a:p>
                      <a:r>
                        <a:rPr lang="ru-RU" sz="1600" dirty="0">
                          <a:latin typeface="Times New Roman" pitchFamily="18" charset="0"/>
                          <a:cs typeface="Times New Roman" pitchFamily="18" charset="0"/>
                        </a:rPr>
                        <a:t>Муниципальная программа «Предпринимательство»</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17,1</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17,1</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99,5</a:t>
                      </a:r>
                    </a:p>
                  </a:txBody>
                  <a:tcPr marL="91444" marR="91444" marT="44335" marB="44335">
                    <a:solidFill>
                      <a:srgbClr val="00B0F0"/>
                    </a:solidFill>
                  </a:tcPr>
                </a:tc>
                <a:extLst>
                  <a:ext uri="{0D108BD9-81ED-4DB2-BD59-A6C34878D82A}">
                    <a16:rowId xmlns:a16="http://schemas.microsoft.com/office/drawing/2014/main" val="10001"/>
                  </a:ext>
                </a:extLst>
              </a:tr>
              <a:tr h="350429">
                <a:tc>
                  <a:txBody>
                    <a:bodyPr/>
                    <a:lstStyle/>
                    <a:p>
                      <a:r>
                        <a:rPr lang="ru-RU" sz="1400" dirty="0">
                          <a:latin typeface="Times New Roman" pitchFamily="18" charset="0"/>
                          <a:cs typeface="Times New Roman" pitchFamily="18" charset="0"/>
                        </a:rPr>
                        <a:t>Подпрограмма "Развитие малого и среднего предпринимательства"</a:t>
                      </a:r>
                    </a:p>
                  </a:txBody>
                  <a:tcPr marL="91444" marR="91444" marT="44335" marB="44335"/>
                </a:tc>
                <a:tc>
                  <a:txBody>
                    <a:bodyPr/>
                    <a:lstStyle/>
                    <a:p>
                      <a:pPr algn="r"/>
                      <a:r>
                        <a:rPr lang="ru-RU" sz="1600" dirty="0">
                          <a:latin typeface="Times New Roman" pitchFamily="18" charset="0"/>
                          <a:cs typeface="Times New Roman" pitchFamily="18" charset="0"/>
                        </a:rPr>
                        <a:t>1,2</a:t>
                      </a:r>
                    </a:p>
                  </a:txBody>
                  <a:tcPr marL="91444" marR="91444" marT="44335" marB="44335"/>
                </a:tc>
                <a:tc>
                  <a:txBody>
                    <a:bodyPr/>
                    <a:lstStyle/>
                    <a:p>
                      <a:pPr algn="r"/>
                      <a:r>
                        <a:rPr lang="ru-RU" sz="1600" dirty="0">
                          <a:latin typeface="Times New Roman" pitchFamily="18" charset="0"/>
                          <a:cs typeface="Times New Roman" pitchFamily="18" charset="0"/>
                        </a:rPr>
                        <a:t>1,2</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2"/>
                  </a:ext>
                </a:extLst>
              </a:tr>
              <a:tr h="350429">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15,9</a:t>
                      </a:r>
                    </a:p>
                  </a:txBody>
                  <a:tcPr marL="91444" marR="91444" marT="44335" marB="44335"/>
                </a:tc>
                <a:tc>
                  <a:txBody>
                    <a:bodyPr/>
                    <a:lstStyle/>
                    <a:p>
                      <a:pPr algn="r"/>
                      <a:r>
                        <a:rPr lang="ru-RU" sz="1600" dirty="0">
                          <a:latin typeface="Times New Roman" pitchFamily="18" charset="0"/>
                          <a:cs typeface="Times New Roman" pitchFamily="18" charset="0"/>
                        </a:rPr>
                        <a:t>15,9</a:t>
                      </a:r>
                    </a:p>
                  </a:txBody>
                  <a:tcPr marL="91444" marR="91444" marT="44335" marB="44335"/>
                </a:tc>
                <a:tc>
                  <a:txBody>
                    <a:bodyPr/>
                    <a:lstStyle/>
                    <a:p>
                      <a:pPr algn="r"/>
                      <a:r>
                        <a:rPr lang="ru-RU" sz="1600" dirty="0">
                          <a:latin typeface="Times New Roman" pitchFamily="18" charset="0"/>
                          <a:cs typeface="Times New Roman" pitchFamily="18" charset="0"/>
                        </a:rPr>
                        <a:t>99,4</a:t>
                      </a:r>
                    </a:p>
                  </a:txBody>
                  <a:tcPr marL="91444" marR="91444" marT="44335" marB="44335"/>
                </a:tc>
                <a:extLst>
                  <a:ext uri="{0D108BD9-81ED-4DB2-BD59-A6C34878D82A}">
                    <a16:rowId xmlns:a16="http://schemas.microsoft.com/office/drawing/2014/main" val="2712676450"/>
                  </a:ext>
                </a:extLst>
              </a:tr>
              <a:tr h="607409">
                <a:tc>
                  <a:txBody>
                    <a:bodyPr/>
                    <a:lstStyle/>
                    <a:p>
                      <a:r>
                        <a:rPr lang="ru-RU" sz="1600" dirty="0">
                          <a:latin typeface="Times New Roman" pitchFamily="18" charset="0"/>
                          <a:cs typeface="Times New Roman" pitchFamily="18" charset="0"/>
                        </a:rPr>
                        <a:t>Муниципальная программа "Управление имуществом и муниципальными финансами"</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496,3</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473,8</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95,5</a:t>
                      </a:r>
                    </a:p>
                  </a:txBody>
                  <a:tcPr marL="91444" marR="91444" marT="44335" marB="44335">
                    <a:solidFill>
                      <a:srgbClr val="00B0F0"/>
                    </a:solidFill>
                  </a:tcPr>
                </a:tc>
                <a:extLst>
                  <a:ext uri="{0D108BD9-81ED-4DB2-BD59-A6C34878D82A}">
                    <a16:rowId xmlns:a16="http://schemas.microsoft.com/office/drawing/2014/main" val="10003"/>
                  </a:ext>
                </a:extLst>
              </a:tr>
              <a:tr h="350429">
                <a:tc>
                  <a:txBody>
                    <a:bodyPr/>
                    <a:lstStyle/>
                    <a:p>
                      <a:r>
                        <a:rPr lang="ru-RU" sz="1400" dirty="0">
                          <a:latin typeface="Times New Roman" pitchFamily="18" charset="0"/>
                          <a:cs typeface="Times New Roman" pitchFamily="18" charset="0"/>
                        </a:rPr>
                        <a:t>Подпрограмма "Эффективное управление имущественным комплексом"</a:t>
                      </a:r>
                    </a:p>
                  </a:txBody>
                  <a:tcPr marL="91444" marR="91444" marT="44335" marB="44335"/>
                </a:tc>
                <a:tc>
                  <a:txBody>
                    <a:bodyPr/>
                    <a:lstStyle/>
                    <a:p>
                      <a:pPr algn="r"/>
                      <a:r>
                        <a:rPr lang="ru-RU" sz="1600" dirty="0">
                          <a:latin typeface="Times New Roman" pitchFamily="18" charset="0"/>
                          <a:cs typeface="Times New Roman" pitchFamily="18" charset="0"/>
                        </a:rPr>
                        <a:t>56,0</a:t>
                      </a:r>
                    </a:p>
                  </a:txBody>
                  <a:tcPr marL="91444" marR="91444" marT="44335" marB="44335"/>
                </a:tc>
                <a:tc>
                  <a:txBody>
                    <a:bodyPr/>
                    <a:lstStyle/>
                    <a:p>
                      <a:pPr algn="r"/>
                      <a:r>
                        <a:rPr lang="ru-RU" sz="1600" dirty="0">
                          <a:latin typeface="Times New Roman" pitchFamily="18" charset="0"/>
                          <a:cs typeface="Times New Roman" pitchFamily="18" charset="0"/>
                        </a:rPr>
                        <a:t>55,2</a:t>
                      </a:r>
                    </a:p>
                  </a:txBody>
                  <a:tcPr marL="91444" marR="91444" marT="44335" marB="44335"/>
                </a:tc>
                <a:tc>
                  <a:txBody>
                    <a:bodyPr/>
                    <a:lstStyle/>
                    <a:p>
                      <a:pPr algn="r"/>
                      <a:r>
                        <a:rPr lang="ru-RU" sz="1600" dirty="0">
                          <a:latin typeface="Times New Roman" pitchFamily="18" charset="0"/>
                          <a:cs typeface="Times New Roman" pitchFamily="18" charset="0"/>
                        </a:rPr>
                        <a:t>98,4</a:t>
                      </a:r>
                    </a:p>
                  </a:txBody>
                  <a:tcPr marL="91444" marR="91444" marT="44335" marB="44335"/>
                </a:tc>
                <a:extLst>
                  <a:ext uri="{0D108BD9-81ED-4DB2-BD59-A6C34878D82A}">
                    <a16:rowId xmlns:a16="http://schemas.microsoft.com/office/drawing/2014/main" val="10004"/>
                  </a:ext>
                </a:extLst>
              </a:tr>
              <a:tr h="350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Подпрограмма "Управление муниципальным долгом"</a:t>
                      </a:r>
                    </a:p>
                  </a:txBody>
                  <a:tcPr marL="91444" marR="91444" marT="44335" marB="44335"/>
                </a:tc>
                <a:tc>
                  <a:txBody>
                    <a:bodyPr/>
                    <a:lstStyle/>
                    <a:p>
                      <a:pPr algn="r"/>
                      <a:r>
                        <a:rPr lang="ru-RU" sz="1600" dirty="0">
                          <a:latin typeface="Times New Roman" pitchFamily="18" charset="0"/>
                          <a:cs typeface="Times New Roman" pitchFamily="18" charset="0"/>
                        </a:rPr>
                        <a:t>5,3</a:t>
                      </a:r>
                    </a:p>
                  </a:txBody>
                  <a:tcPr marL="91444" marR="91444" marT="44335" marB="44335"/>
                </a:tc>
                <a:tc>
                  <a:txBody>
                    <a:bodyPr/>
                    <a:lstStyle/>
                    <a:p>
                      <a:pPr algn="r"/>
                      <a:r>
                        <a:rPr lang="ru-RU" sz="1600" dirty="0">
                          <a:latin typeface="Times New Roman" pitchFamily="18" charset="0"/>
                          <a:cs typeface="Times New Roman" pitchFamily="18" charset="0"/>
                        </a:rPr>
                        <a:t>0,2</a:t>
                      </a:r>
                    </a:p>
                  </a:txBody>
                  <a:tcPr marL="91444" marR="91444" marT="44335" marB="44335"/>
                </a:tc>
                <a:tc>
                  <a:txBody>
                    <a:bodyPr/>
                    <a:lstStyle/>
                    <a:p>
                      <a:pPr algn="r"/>
                      <a:r>
                        <a:rPr lang="ru-RU" sz="1600" dirty="0">
                          <a:latin typeface="Times New Roman" pitchFamily="18" charset="0"/>
                          <a:cs typeface="Times New Roman" pitchFamily="18" charset="0"/>
                        </a:rPr>
                        <a:t>4,0</a:t>
                      </a:r>
                    </a:p>
                  </a:txBody>
                  <a:tcPr marL="91444" marR="91444" marT="44335" marB="44335"/>
                </a:tc>
                <a:extLst>
                  <a:ext uri="{0D108BD9-81ED-4DB2-BD59-A6C34878D82A}">
                    <a16:rowId xmlns:a16="http://schemas.microsoft.com/office/drawing/2014/main" val="10005"/>
                  </a:ext>
                </a:extLst>
              </a:tr>
              <a:tr h="350429">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435,0</a:t>
                      </a:r>
                    </a:p>
                  </a:txBody>
                  <a:tcPr marL="91444" marR="91444" marT="44335" marB="44335"/>
                </a:tc>
                <a:tc>
                  <a:txBody>
                    <a:bodyPr/>
                    <a:lstStyle/>
                    <a:p>
                      <a:pPr algn="r"/>
                      <a:r>
                        <a:rPr lang="ru-RU" sz="1600" dirty="0">
                          <a:latin typeface="Times New Roman" pitchFamily="18" charset="0"/>
                          <a:cs typeface="Times New Roman" pitchFamily="18" charset="0"/>
                        </a:rPr>
                        <a:t>418,4</a:t>
                      </a:r>
                    </a:p>
                  </a:txBody>
                  <a:tcPr marL="91444" marR="91444" marT="44335" marB="44335"/>
                </a:tc>
                <a:tc>
                  <a:txBody>
                    <a:bodyPr/>
                    <a:lstStyle/>
                    <a:p>
                      <a:pPr algn="r"/>
                      <a:r>
                        <a:rPr lang="ru-RU" sz="1600" dirty="0">
                          <a:latin typeface="Times New Roman" pitchFamily="18" charset="0"/>
                          <a:cs typeface="Times New Roman" pitchFamily="18" charset="0"/>
                        </a:rPr>
                        <a:t>96,2</a:t>
                      </a:r>
                    </a:p>
                  </a:txBody>
                  <a:tcPr marL="91444" marR="91444" marT="44335" marB="44335"/>
                </a:tc>
                <a:extLst>
                  <a:ext uri="{0D108BD9-81ED-4DB2-BD59-A6C34878D82A}">
                    <a16:rowId xmlns:a16="http://schemas.microsoft.com/office/drawing/2014/main" val="10006"/>
                  </a:ext>
                </a:extLst>
              </a:tr>
              <a:tr h="6074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Times New Roman" pitchFamily="18" charset="0"/>
                          <a:cs typeface="Times New Roman" pitchFamily="18" charset="0"/>
                        </a:rPr>
                        <a:t>Муниципальная программа "Развитие институтов гражданского общества, повышение эффективности местного самоуправления и реализации молодежной политики"</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59,5</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56,5</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95,0</a:t>
                      </a:r>
                    </a:p>
                  </a:txBody>
                  <a:tcPr marL="91444" marR="91444" marT="44335" marB="44335">
                    <a:solidFill>
                      <a:srgbClr val="00B0F0"/>
                    </a:solidFill>
                  </a:tcPr>
                </a:tc>
                <a:extLst>
                  <a:ext uri="{0D108BD9-81ED-4DB2-BD59-A6C34878D82A}">
                    <a16:rowId xmlns:a16="http://schemas.microsoft.com/office/drawing/2014/main" val="10009"/>
                  </a:ext>
                </a:extLst>
              </a:tr>
              <a:tr h="768022">
                <a:tc>
                  <a:txBody>
                    <a:bodyPr/>
                    <a:lstStyle/>
                    <a:p>
                      <a:r>
                        <a:rPr lang="ru-RU" sz="1400" dirty="0">
                          <a:latin typeface="Times New Roman" pitchFamily="18" charset="0"/>
                          <a:cs typeface="Times New Roman" pitchFamily="18" charset="0"/>
                        </a:rPr>
                        <a:t>Подпрограмма "Развитие системы информирования населения о деятельности органов местного самоуправления городских округов Московской области, создание доступной современной медиасреды"</a:t>
                      </a:r>
                    </a:p>
                  </a:txBody>
                  <a:tcPr marL="91444" marR="91444" marT="44335" marB="44335"/>
                </a:tc>
                <a:tc>
                  <a:txBody>
                    <a:bodyPr/>
                    <a:lstStyle/>
                    <a:p>
                      <a:pPr algn="r"/>
                      <a:r>
                        <a:rPr lang="ru-RU" sz="1600" dirty="0">
                          <a:latin typeface="Times New Roman" pitchFamily="18" charset="0"/>
                          <a:cs typeface="Times New Roman" pitchFamily="18" charset="0"/>
                        </a:rPr>
                        <a:t>7,9</a:t>
                      </a:r>
                    </a:p>
                  </a:txBody>
                  <a:tcPr marL="91444" marR="91444" marT="44335" marB="44335"/>
                </a:tc>
                <a:tc>
                  <a:txBody>
                    <a:bodyPr/>
                    <a:lstStyle/>
                    <a:p>
                      <a:pPr algn="r"/>
                      <a:r>
                        <a:rPr lang="ru-RU" sz="1600" dirty="0">
                          <a:latin typeface="Times New Roman" pitchFamily="18" charset="0"/>
                          <a:cs typeface="Times New Roman" pitchFamily="18" charset="0"/>
                        </a:rPr>
                        <a:t>7,2</a:t>
                      </a:r>
                    </a:p>
                  </a:txBody>
                  <a:tcPr marL="91444" marR="91444" marT="44335" marB="44335"/>
                </a:tc>
                <a:tc>
                  <a:txBody>
                    <a:bodyPr/>
                    <a:lstStyle/>
                    <a:p>
                      <a:pPr algn="r"/>
                      <a:r>
                        <a:rPr lang="ru-RU" sz="1600" dirty="0">
                          <a:latin typeface="Times New Roman" pitchFamily="18" charset="0"/>
                          <a:cs typeface="Times New Roman" pitchFamily="18" charset="0"/>
                        </a:rPr>
                        <a:t>91,1</a:t>
                      </a:r>
                    </a:p>
                  </a:txBody>
                  <a:tcPr marL="91444" marR="91444" marT="44335" marB="44335"/>
                </a:tc>
                <a:extLst>
                  <a:ext uri="{0D108BD9-81ED-4DB2-BD59-A6C34878D82A}">
                    <a16:rowId xmlns:a16="http://schemas.microsoft.com/office/drawing/2014/main" val="10010"/>
                  </a:ext>
                </a:extLst>
              </a:tr>
              <a:tr h="350429">
                <a:tc>
                  <a:txBody>
                    <a:bodyPr/>
                    <a:lstStyle/>
                    <a:p>
                      <a:r>
                        <a:rPr lang="ru-RU" sz="1400" dirty="0">
                          <a:latin typeface="Times New Roman" pitchFamily="18" charset="0"/>
                          <a:cs typeface="Times New Roman" pitchFamily="18" charset="0"/>
                        </a:rPr>
                        <a:t>Подпрограмма "Эффективное местное самоуправление"</a:t>
                      </a:r>
                    </a:p>
                  </a:txBody>
                  <a:tcPr marL="91444" marR="91444" marT="44335" marB="44335"/>
                </a:tc>
                <a:tc>
                  <a:txBody>
                    <a:bodyPr/>
                    <a:lstStyle/>
                    <a:p>
                      <a:pPr algn="r"/>
                      <a:r>
                        <a:rPr lang="ru-RU" sz="1600" dirty="0">
                          <a:latin typeface="Times New Roman" pitchFamily="18" charset="0"/>
                          <a:cs typeface="Times New Roman" pitchFamily="18" charset="0"/>
                        </a:rPr>
                        <a:t>16,4</a:t>
                      </a:r>
                    </a:p>
                  </a:txBody>
                  <a:tcPr marL="91444" marR="91444" marT="44335" marB="44335"/>
                </a:tc>
                <a:tc>
                  <a:txBody>
                    <a:bodyPr/>
                    <a:lstStyle/>
                    <a:p>
                      <a:pPr algn="r"/>
                      <a:r>
                        <a:rPr lang="ru-RU" sz="1600" dirty="0">
                          <a:latin typeface="Times New Roman" pitchFamily="18" charset="0"/>
                          <a:cs typeface="Times New Roman" pitchFamily="18" charset="0"/>
                        </a:rPr>
                        <a:t>14,4</a:t>
                      </a:r>
                    </a:p>
                  </a:txBody>
                  <a:tcPr marL="91444" marR="91444" marT="44335" marB="44335"/>
                </a:tc>
                <a:tc>
                  <a:txBody>
                    <a:bodyPr/>
                    <a:lstStyle/>
                    <a:p>
                      <a:pPr algn="r"/>
                      <a:r>
                        <a:rPr lang="ru-RU" sz="1600" dirty="0">
                          <a:latin typeface="Times New Roman" pitchFamily="18" charset="0"/>
                          <a:cs typeface="Times New Roman" pitchFamily="18" charset="0"/>
                        </a:rPr>
                        <a:t>87,4</a:t>
                      </a:r>
                    </a:p>
                  </a:txBody>
                  <a:tcPr marL="91444" marR="91444" marT="44335" marB="44335"/>
                </a:tc>
                <a:extLst>
                  <a:ext uri="{0D108BD9-81ED-4DB2-BD59-A6C34878D82A}">
                    <a16:rowId xmlns:a16="http://schemas.microsoft.com/office/drawing/2014/main" val="10011"/>
                  </a:ext>
                </a:extLst>
              </a:tr>
              <a:tr h="350429">
                <a:tc>
                  <a:txBody>
                    <a:bodyPr/>
                    <a:lstStyle/>
                    <a:p>
                      <a:r>
                        <a:rPr lang="ru-RU" sz="1400" dirty="0">
                          <a:latin typeface="Times New Roman" pitchFamily="18" charset="0"/>
                          <a:cs typeface="Times New Roman" pitchFamily="18" charset="0"/>
                        </a:rPr>
                        <a:t>Подпрограмма "Молодежь Подмосковья"</a:t>
                      </a:r>
                    </a:p>
                  </a:txBody>
                  <a:tcPr marL="91444" marR="91444" marT="44335" marB="44335"/>
                </a:tc>
                <a:tc>
                  <a:txBody>
                    <a:bodyPr/>
                    <a:lstStyle/>
                    <a:p>
                      <a:pPr algn="r"/>
                      <a:r>
                        <a:rPr lang="ru-RU" sz="1600" dirty="0">
                          <a:latin typeface="Times New Roman" pitchFamily="18" charset="0"/>
                          <a:cs typeface="Times New Roman" pitchFamily="18" charset="0"/>
                        </a:rPr>
                        <a:t>2,1</a:t>
                      </a:r>
                    </a:p>
                  </a:txBody>
                  <a:tcPr marL="91444" marR="91444" marT="44335" marB="44335"/>
                </a:tc>
                <a:tc>
                  <a:txBody>
                    <a:bodyPr/>
                    <a:lstStyle/>
                    <a:p>
                      <a:pPr algn="r"/>
                      <a:r>
                        <a:rPr lang="ru-RU" sz="1600" dirty="0">
                          <a:latin typeface="Times New Roman" pitchFamily="18" charset="0"/>
                          <a:cs typeface="Times New Roman" pitchFamily="18" charset="0"/>
                        </a:rPr>
                        <a:t>1,9</a:t>
                      </a:r>
                    </a:p>
                  </a:txBody>
                  <a:tcPr marL="91444" marR="91444" marT="44335" marB="44335"/>
                </a:tc>
                <a:tc>
                  <a:txBody>
                    <a:bodyPr/>
                    <a:lstStyle/>
                    <a:p>
                      <a:pPr algn="r"/>
                      <a:r>
                        <a:rPr lang="ru-RU" sz="1600" dirty="0">
                          <a:latin typeface="Times New Roman" pitchFamily="18" charset="0"/>
                          <a:cs typeface="Times New Roman" pitchFamily="18" charset="0"/>
                        </a:rPr>
                        <a:t>92,4</a:t>
                      </a:r>
                    </a:p>
                  </a:txBody>
                  <a:tcPr marL="91444" marR="91444" marT="44335" marB="44335"/>
                </a:tc>
                <a:extLst>
                  <a:ext uri="{0D108BD9-81ED-4DB2-BD59-A6C34878D82A}">
                    <a16:rowId xmlns:a16="http://schemas.microsoft.com/office/drawing/2014/main" val="10012"/>
                  </a:ext>
                </a:extLst>
              </a:tr>
              <a:tr h="543164">
                <a:tc>
                  <a:txBody>
                    <a:bodyPr/>
                    <a:lstStyle/>
                    <a:p>
                      <a:r>
                        <a:rPr lang="ru-RU" sz="1400" dirty="0">
                          <a:latin typeface="Times New Roman" pitchFamily="18" charset="0"/>
                          <a:cs typeface="Times New Roman" pitchFamily="18" charset="0"/>
                        </a:rPr>
                        <a:t>Подпрограмма "Развитие добровольчества (волонтерства) в городском округе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0,1</a:t>
                      </a:r>
                    </a:p>
                  </a:txBody>
                  <a:tcPr marL="91444" marR="91444" marT="44335" marB="44335"/>
                </a:tc>
                <a:tc>
                  <a:txBody>
                    <a:bodyPr/>
                    <a:lstStyle/>
                    <a:p>
                      <a:pPr algn="r"/>
                      <a:r>
                        <a:rPr lang="ru-RU" sz="1600" dirty="0">
                          <a:latin typeface="Times New Roman" pitchFamily="18" charset="0"/>
                          <a:cs typeface="Times New Roman" pitchFamily="18" charset="0"/>
                        </a:rPr>
                        <a:t>0,1</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477201077"/>
                  </a:ext>
                </a:extLst>
              </a:tr>
              <a:tr h="373392">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33,0</a:t>
                      </a:r>
                    </a:p>
                  </a:txBody>
                  <a:tcPr marL="91444" marR="91444" marT="44335" marB="44335"/>
                </a:tc>
                <a:tc>
                  <a:txBody>
                    <a:bodyPr/>
                    <a:lstStyle/>
                    <a:p>
                      <a:pPr algn="r"/>
                      <a:r>
                        <a:rPr lang="ru-RU" sz="1600" dirty="0">
                          <a:latin typeface="Times New Roman" pitchFamily="18" charset="0"/>
                          <a:cs typeface="Times New Roman" pitchFamily="18" charset="0"/>
                        </a:rPr>
                        <a:t>32,9</a:t>
                      </a:r>
                    </a:p>
                  </a:txBody>
                  <a:tcPr marL="91444" marR="91444" marT="44335" marB="44335"/>
                </a:tc>
                <a:tc>
                  <a:txBody>
                    <a:bodyPr/>
                    <a:lstStyle/>
                    <a:p>
                      <a:pPr algn="r"/>
                      <a:r>
                        <a:rPr lang="ru-RU" sz="1600" dirty="0">
                          <a:latin typeface="Times New Roman" pitchFamily="18" charset="0"/>
                          <a:cs typeface="Times New Roman" pitchFamily="18" charset="0"/>
                        </a:rPr>
                        <a:t>99,9</a:t>
                      </a:r>
                    </a:p>
                  </a:txBody>
                  <a:tcPr marL="91444" marR="91444" marT="44335" marB="44335"/>
                </a:tc>
                <a:extLst>
                  <a:ext uri="{0D108BD9-81ED-4DB2-BD59-A6C34878D82A}">
                    <a16:rowId xmlns:a16="http://schemas.microsoft.com/office/drawing/2014/main" val="1266608309"/>
                  </a:ext>
                </a:extLst>
              </a:tr>
            </a:tbl>
          </a:graphicData>
        </a:graphic>
      </p:graphicFrame>
    </p:spTree>
    <p:extLst>
      <p:ext uri="{BB962C8B-B14F-4D97-AF65-F5344CB8AC3E}">
        <p14:creationId xmlns:p14="http://schemas.microsoft.com/office/powerpoint/2010/main" val="2788100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a:extLst>
              <a:ext uri="{FF2B5EF4-FFF2-40B4-BE49-F238E27FC236}">
                <a16:creationId xmlns:a16="http://schemas.microsoft.com/office/drawing/2014/main" id="{8DF09C6A-11E8-8FCB-AF55-CA84EEEE7D18}"/>
              </a:ext>
            </a:extLst>
          </p:cNvPr>
          <p:cNvGraphicFramePr>
            <a:graphicFrameLocks/>
          </p:cNvGraphicFramePr>
          <p:nvPr>
            <p:extLst>
              <p:ext uri="{D42A27DB-BD31-4B8C-83A1-F6EECF244321}">
                <p14:modId xmlns:p14="http://schemas.microsoft.com/office/powerpoint/2010/main" val="223250926"/>
              </p:ext>
            </p:extLst>
          </p:nvPr>
        </p:nvGraphicFramePr>
        <p:xfrm>
          <a:off x="279133" y="231006"/>
          <a:ext cx="11675442" cy="6268435"/>
        </p:xfrm>
        <a:graphic>
          <a:graphicData uri="http://schemas.openxmlformats.org/drawingml/2006/table">
            <a:tbl>
              <a:tblPr firstRow="1" bandRow="1">
                <a:tableStyleId>{5C22544A-7EE6-4342-B048-85BDC9FD1C3A}</a:tableStyleId>
              </a:tblPr>
              <a:tblGrid>
                <a:gridCol w="7731388">
                  <a:extLst>
                    <a:ext uri="{9D8B030D-6E8A-4147-A177-3AD203B41FA5}">
                      <a16:colId xmlns:a16="http://schemas.microsoft.com/office/drawing/2014/main" val="20000"/>
                    </a:ext>
                  </a:extLst>
                </a:gridCol>
                <a:gridCol w="1208328">
                  <a:extLst>
                    <a:ext uri="{9D8B030D-6E8A-4147-A177-3AD203B41FA5}">
                      <a16:colId xmlns:a16="http://schemas.microsoft.com/office/drawing/2014/main" val="20001"/>
                    </a:ext>
                  </a:extLst>
                </a:gridCol>
                <a:gridCol w="1389577">
                  <a:extLst>
                    <a:ext uri="{9D8B030D-6E8A-4147-A177-3AD203B41FA5}">
                      <a16:colId xmlns:a16="http://schemas.microsoft.com/office/drawing/2014/main" val="20002"/>
                    </a:ext>
                  </a:extLst>
                </a:gridCol>
                <a:gridCol w="1346149">
                  <a:extLst>
                    <a:ext uri="{9D8B030D-6E8A-4147-A177-3AD203B41FA5}">
                      <a16:colId xmlns:a16="http://schemas.microsoft.com/office/drawing/2014/main" val="20003"/>
                    </a:ext>
                  </a:extLst>
                </a:gridCol>
              </a:tblGrid>
              <a:tr h="578756">
                <a:tc>
                  <a:txBody>
                    <a:bodyPr/>
                    <a:lstStyle/>
                    <a:p>
                      <a:pPr algn="ctr"/>
                      <a:r>
                        <a:rPr lang="ru-RU" sz="1700" dirty="0"/>
                        <a:t>Наименование программы</a:t>
                      </a:r>
                    </a:p>
                  </a:txBody>
                  <a:tcPr marL="91444" marR="91444" marT="44335" marB="44335"/>
                </a:tc>
                <a:tc>
                  <a:txBody>
                    <a:bodyPr/>
                    <a:lstStyle/>
                    <a:p>
                      <a:pPr algn="ctr"/>
                      <a:r>
                        <a:rPr lang="ru-RU" sz="1400" dirty="0"/>
                        <a:t>План на 2023 год</a:t>
                      </a:r>
                    </a:p>
                  </a:txBody>
                  <a:tcPr marL="91444" marR="91444" marT="44335" marB="44335"/>
                </a:tc>
                <a:tc>
                  <a:txBody>
                    <a:bodyPr/>
                    <a:lstStyle/>
                    <a:p>
                      <a:pPr algn="ctr"/>
                      <a:r>
                        <a:rPr lang="ru-RU" sz="1400" dirty="0"/>
                        <a:t>Исполнено</a:t>
                      </a:r>
                      <a:r>
                        <a:rPr lang="ru-RU" sz="1400" baseline="0" dirty="0"/>
                        <a:t> в 2023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Процент исполнения (%)</a:t>
                      </a:r>
                    </a:p>
                  </a:txBody>
                  <a:tcPr marL="91444" marR="91444" marT="44335" marB="44335"/>
                </a:tc>
                <a:extLst>
                  <a:ext uri="{0D108BD9-81ED-4DB2-BD59-A6C34878D82A}">
                    <a16:rowId xmlns:a16="http://schemas.microsoft.com/office/drawing/2014/main" val="10000"/>
                  </a:ext>
                </a:extLst>
              </a:tr>
              <a:tr h="373392">
                <a:tc>
                  <a:txBody>
                    <a:bodyPr/>
                    <a:lstStyle/>
                    <a:p>
                      <a:r>
                        <a:rPr lang="ru-RU" sz="1600" dirty="0">
                          <a:latin typeface="Times New Roman" pitchFamily="18" charset="0"/>
                          <a:cs typeface="Times New Roman" pitchFamily="18" charset="0"/>
                        </a:rPr>
                        <a:t>Муниципальная программа "Развитие и функционирование дорожно-транспортного комплекса"</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495,7</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329,0</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66,4</a:t>
                      </a:r>
                    </a:p>
                  </a:txBody>
                  <a:tcPr marL="91444" marR="91444" marT="44335" marB="44335">
                    <a:solidFill>
                      <a:srgbClr val="00B0F0"/>
                    </a:solidFill>
                  </a:tcPr>
                </a:tc>
                <a:extLst>
                  <a:ext uri="{0D108BD9-81ED-4DB2-BD59-A6C34878D82A}">
                    <a16:rowId xmlns:a16="http://schemas.microsoft.com/office/drawing/2014/main" val="10001"/>
                  </a:ext>
                </a:extLst>
              </a:tr>
              <a:tr h="350429">
                <a:tc>
                  <a:txBody>
                    <a:bodyPr/>
                    <a:lstStyle/>
                    <a:p>
                      <a:r>
                        <a:rPr lang="ru-RU" sz="1400" dirty="0">
                          <a:latin typeface="Times New Roman" pitchFamily="18" charset="0"/>
                          <a:cs typeface="Times New Roman" pitchFamily="18" charset="0"/>
                        </a:rPr>
                        <a:t>Подпрограмма "Пассажирский транспорт общего пользования"</a:t>
                      </a:r>
                    </a:p>
                  </a:txBody>
                  <a:tcPr marL="91444" marR="91444" marT="44335" marB="44335"/>
                </a:tc>
                <a:tc>
                  <a:txBody>
                    <a:bodyPr/>
                    <a:lstStyle/>
                    <a:p>
                      <a:pPr algn="r"/>
                      <a:r>
                        <a:rPr lang="ru-RU" sz="1600" dirty="0">
                          <a:latin typeface="Times New Roman" pitchFamily="18" charset="0"/>
                          <a:cs typeface="Times New Roman" pitchFamily="18" charset="0"/>
                        </a:rPr>
                        <a:t>99,1</a:t>
                      </a:r>
                    </a:p>
                  </a:txBody>
                  <a:tcPr marL="91444" marR="91444" marT="44335" marB="44335"/>
                </a:tc>
                <a:tc>
                  <a:txBody>
                    <a:bodyPr/>
                    <a:lstStyle/>
                    <a:p>
                      <a:pPr algn="r"/>
                      <a:r>
                        <a:rPr lang="ru-RU" sz="1600" dirty="0">
                          <a:latin typeface="Times New Roman" pitchFamily="18" charset="0"/>
                          <a:cs typeface="Times New Roman" pitchFamily="18" charset="0"/>
                        </a:rPr>
                        <a:t>94,7</a:t>
                      </a:r>
                    </a:p>
                  </a:txBody>
                  <a:tcPr marL="91444" marR="91444" marT="44335" marB="44335"/>
                </a:tc>
                <a:tc>
                  <a:txBody>
                    <a:bodyPr/>
                    <a:lstStyle/>
                    <a:p>
                      <a:pPr algn="r"/>
                      <a:r>
                        <a:rPr lang="ru-RU" sz="1600" dirty="0">
                          <a:latin typeface="Times New Roman" pitchFamily="18" charset="0"/>
                          <a:cs typeface="Times New Roman" pitchFamily="18" charset="0"/>
                        </a:rPr>
                        <a:t>95,6</a:t>
                      </a:r>
                    </a:p>
                  </a:txBody>
                  <a:tcPr marL="91444" marR="91444" marT="44335" marB="44335"/>
                </a:tc>
                <a:extLst>
                  <a:ext uri="{0D108BD9-81ED-4DB2-BD59-A6C34878D82A}">
                    <a16:rowId xmlns:a16="http://schemas.microsoft.com/office/drawing/2014/main" val="10002"/>
                  </a:ext>
                </a:extLst>
              </a:tr>
              <a:tr h="350429">
                <a:tc>
                  <a:txBody>
                    <a:bodyPr/>
                    <a:lstStyle/>
                    <a:p>
                      <a:r>
                        <a:rPr lang="ru-RU" sz="1400" dirty="0">
                          <a:latin typeface="Times New Roman" pitchFamily="18" charset="0"/>
                          <a:cs typeface="Times New Roman" pitchFamily="18" charset="0"/>
                        </a:rPr>
                        <a:t>Подпрограмма "Дороги Подмосковья"</a:t>
                      </a:r>
                    </a:p>
                  </a:txBody>
                  <a:tcPr marL="91444" marR="91444" marT="44335" marB="44335"/>
                </a:tc>
                <a:tc>
                  <a:txBody>
                    <a:bodyPr/>
                    <a:lstStyle/>
                    <a:p>
                      <a:pPr algn="r"/>
                      <a:r>
                        <a:rPr lang="ru-RU" sz="1600" dirty="0">
                          <a:latin typeface="Times New Roman" pitchFamily="18" charset="0"/>
                          <a:cs typeface="Times New Roman" pitchFamily="18" charset="0"/>
                        </a:rPr>
                        <a:t>396,6</a:t>
                      </a:r>
                    </a:p>
                  </a:txBody>
                  <a:tcPr marL="91444" marR="91444" marT="44335" marB="44335"/>
                </a:tc>
                <a:tc>
                  <a:txBody>
                    <a:bodyPr/>
                    <a:lstStyle/>
                    <a:p>
                      <a:pPr algn="r"/>
                      <a:r>
                        <a:rPr lang="ru-RU" sz="1600" dirty="0">
                          <a:latin typeface="Times New Roman" pitchFamily="18" charset="0"/>
                          <a:cs typeface="Times New Roman" pitchFamily="18" charset="0"/>
                        </a:rPr>
                        <a:t>234,3</a:t>
                      </a:r>
                    </a:p>
                  </a:txBody>
                  <a:tcPr marL="91444" marR="91444" marT="44335" marB="44335"/>
                </a:tc>
                <a:tc>
                  <a:txBody>
                    <a:bodyPr/>
                    <a:lstStyle/>
                    <a:p>
                      <a:pPr algn="r"/>
                      <a:r>
                        <a:rPr lang="ru-RU" sz="1600" dirty="0">
                          <a:latin typeface="Times New Roman" pitchFamily="18" charset="0"/>
                          <a:cs typeface="Times New Roman" pitchFamily="18" charset="0"/>
                        </a:rPr>
                        <a:t>59,1</a:t>
                      </a:r>
                    </a:p>
                  </a:txBody>
                  <a:tcPr marL="91444" marR="91444" marT="44335" marB="44335"/>
                </a:tc>
                <a:extLst>
                  <a:ext uri="{0D108BD9-81ED-4DB2-BD59-A6C34878D82A}">
                    <a16:rowId xmlns:a16="http://schemas.microsoft.com/office/drawing/2014/main" val="2712676450"/>
                  </a:ext>
                </a:extLst>
              </a:tr>
              <a:tr h="290470">
                <a:tc>
                  <a:txBody>
                    <a:bodyPr/>
                    <a:lstStyle/>
                    <a:p>
                      <a:r>
                        <a:rPr lang="ru-RU" sz="1600" dirty="0">
                          <a:latin typeface="Times New Roman" pitchFamily="18" charset="0"/>
                          <a:cs typeface="Times New Roman" pitchFamily="18" charset="0"/>
                        </a:rPr>
                        <a:t>Муниципальная программа "Цифровое муниципальное образование"</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107,8</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106,6</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98,9</a:t>
                      </a:r>
                    </a:p>
                  </a:txBody>
                  <a:tcPr marL="91444" marR="91444" marT="44335" marB="44335">
                    <a:solidFill>
                      <a:srgbClr val="00B0F0"/>
                    </a:solidFill>
                  </a:tcPr>
                </a:tc>
                <a:extLst>
                  <a:ext uri="{0D108BD9-81ED-4DB2-BD59-A6C34878D82A}">
                    <a16:rowId xmlns:a16="http://schemas.microsoft.com/office/drawing/2014/main" val="10003"/>
                  </a:ext>
                </a:extLst>
              </a:tr>
              <a:tr h="350429">
                <a:tc>
                  <a:txBody>
                    <a:bodyPr/>
                    <a:lstStyle/>
                    <a:p>
                      <a:r>
                        <a:rPr lang="ru-RU" sz="1400" dirty="0">
                          <a:latin typeface="Times New Roman" pitchFamily="18" charset="0"/>
                          <a:cs typeface="Times New Roman" pitchFamily="18" charset="0"/>
                        </a:rPr>
                        <a:t>Подпрограмма "Повышение качества и доступности предоставления государственных и муниципальных услуг на базе многофункциональных центров предоставления государственных и муниципальных услуг"</a:t>
                      </a:r>
                    </a:p>
                  </a:txBody>
                  <a:tcPr marL="91444" marR="91444" marT="44335" marB="44335"/>
                </a:tc>
                <a:tc>
                  <a:txBody>
                    <a:bodyPr/>
                    <a:lstStyle/>
                    <a:p>
                      <a:pPr algn="r"/>
                      <a:r>
                        <a:rPr lang="ru-RU" sz="1600" dirty="0">
                          <a:latin typeface="Times New Roman" pitchFamily="18" charset="0"/>
                          <a:cs typeface="Times New Roman" pitchFamily="18" charset="0"/>
                        </a:rPr>
                        <a:t>2,9</a:t>
                      </a:r>
                    </a:p>
                  </a:txBody>
                  <a:tcPr marL="91444" marR="91444" marT="44335" marB="44335"/>
                </a:tc>
                <a:tc>
                  <a:txBody>
                    <a:bodyPr/>
                    <a:lstStyle/>
                    <a:p>
                      <a:pPr algn="r"/>
                      <a:r>
                        <a:rPr lang="ru-RU" sz="1600" dirty="0">
                          <a:latin typeface="Times New Roman" pitchFamily="18" charset="0"/>
                          <a:cs typeface="Times New Roman" pitchFamily="18" charset="0"/>
                        </a:rPr>
                        <a:t>2,9</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4"/>
                  </a:ext>
                </a:extLst>
              </a:tr>
              <a:tr h="350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Подпрограмма "Развитие информационной и технологической инфраструктуры экосистемы цифровой экономики муниципального образования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17,6</a:t>
                      </a:r>
                    </a:p>
                  </a:txBody>
                  <a:tcPr marL="91444" marR="91444" marT="44335" marB="44335"/>
                </a:tc>
                <a:tc>
                  <a:txBody>
                    <a:bodyPr/>
                    <a:lstStyle/>
                    <a:p>
                      <a:pPr algn="r"/>
                      <a:r>
                        <a:rPr lang="ru-RU" sz="1600" dirty="0">
                          <a:latin typeface="Times New Roman" pitchFamily="18" charset="0"/>
                          <a:cs typeface="Times New Roman" pitchFamily="18" charset="0"/>
                        </a:rPr>
                        <a:t>17,3</a:t>
                      </a:r>
                    </a:p>
                  </a:txBody>
                  <a:tcPr marL="91444" marR="91444" marT="44335" marB="44335"/>
                </a:tc>
                <a:tc>
                  <a:txBody>
                    <a:bodyPr/>
                    <a:lstStyle/>
                    <a:p>
                      <a:pPr algn="r"/>
                      <a:r>
                        <a:rPr lang="ru-RU" sz="1600" dirty="0">
                          <a:latin typeface="Times New Roman" pitchFamily="18" charset="0"/>
                          <a:cs typeface="Times New Roman" pitchFamily="18" charset="0"/>
                        </a:rPr>
                        <a:t>98,4</a:t>
                      </a:r>
                    </a:p>
                  </a:txBody>
                  <a:tcPr marL="91444" marR="91444" marT="44335" marB="44335"/>
                </a:tc>
                <a:extLst>
                  <a:ext uri="{0D108BD9-81ED-4DB2-BD59-A6C34878D82A}">
                    <a16:rowId xmlns:a16="http://schemas.microsoft.com/office/drawing/2014/main" val="10005"/>
                  </a:ext>
                </a:extLst>
              </a:tr>
              <a:tr h="350429">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75,9</a:t>
                      </a:r>
                    </a:p>
                  </a:txBody>
                  <a:tcPr marL="91444" marR="91444" marT="44335" marB="44335"/>
                </a:tc>
                <a:tc>
                  <a:txBody>
                    <a:bodyPr/>
                    <a:lstStyle/>
                    <a:p>
                      <a:pPr algn="r"/>
                      <a:r>
                        <a:rPr lang="ru-RU" sz="1600" dirty="0">
                          <a:latin typeface="Times New Roman" pitchFamily="18" charset="0"/>
                          <a:cs typeface="Times New Roman" pitchFamily="18" charset="0"/>
                        </a:rPr>
                        <a:t>75,0</a:t>
                      </a:r>
                    </a:p>
                  </a:txBody>
                  <a:tcPr marL="91444" marR="91444" marT="44335" marB="44335"/>
                </a:tc>
                <a:tc>
                  <a:txBody>
                    <a:bodyPr/>
                    <a:lstStyle/>
                    <a:p>
                      <a:pPr algn="r"/>
                      <a:r>
                        <a:rPr lang="ru-RU" sz="1600" dirty="0">
                          <a:latin typeface="Times New Roman" pitchFamily="18" charset="0"/>
                          <a:cs typeface="Times New Roman" pitchFamily="18" charset="0"/>
                        </a:rPr>
                        <a:t>98,8</a:t>
                      </a:r>
                    </a:p>
                  </a:txBody>
                  <a:tcPr marL="91444" marR="91444" marT="44335" marB="44335"/>
                </a:tc>
                <a:extLst>
                  <a:ext uri="{0D108BD9-81ED-4DB2-BD59-A6C34878D82A}">
                    <a16:rowId xmlns:a16="http://schemas.microsoft.com/office/drawing/2014/main" val="10006"/>
                  </a:ext>
                </a:extLst>
              </a:tr>
              <a:tr h="350429">
                <a:tc>
                  <a:txBody>
                    <a:bodyPr/>
                    <a:lstStyle/>
                    <a:p>
                      <a:r>
                        <a:rPr lang="ru-RU" sz="1400" dirty="0">
                          <a:latin typeface="Times New Roman" pitchFamily="18" charset="0"/>
                          <a:cs typeface="Times New Roman" pitchFamily="18" charset="0"/>
                        </a:rPr>
                        <a:t>Подпрограмма "Развитие архивного дела"</a:t>
                      </a:r>
                    </a:p>
                  </a:txBody>
                  <a:tcPr marL="91444" marR="91444" marT="44335" marB="44335"/>
                </a:tc>
                <a:tc>
                  <a:txBody>
                    <a:bodyPr/>
                    <a:lstStyle/>
                    <a:p>
                      <a:pPr algn="r"/>
                      <a:r>
                        <a:rPr lang="ru-RU" sz="1600" dirty="0">
                          <a:latin typeface="Times New Roman" pitchFamily="18" charset="0"/>
                          <a:cs typeface="Times New Roman" pitchFamily="18" charset="0"/>
                        </a:rPr>
                        <a:t>11,4</a:t>
                      </a:r>
                    </a:p>
                  </a:txBody>
                  <a:tcPr marL="91444" marR="91444" marT="44335" marB="44335"/>
                </a:tc>
                <a:tc>
                  <a:txBody>
                    <a:bodyPr/>
                    <a:lstStyle/>
                    <a:p>
                      <a:pPr algn="r"/>
                      <a:r>
                        <a:rPr lang="ru-RU" sz="1600" dirty="0">
                          <a:latin typeface="Times New Roman" pitchFamily="18" charset="0"/>
                          <a:cs typeface="Times New Roman" pitchFamily="18" charset="0"/>
                        </a:rPr>
                        <a:t>11,4</a:t>
                      </a:r>
                    </a:p>
                  </a:txBody>
                  <a:tcPr marL="91444" marR="91444" marT="44335" marB="44335"/>
                </a:tc>
                <a:tc>
                  <a:txBody>
                    <a:bodyPr/>
                    <a:lstStyle/>
                    <a:p>
                      <a:pPr algn="r"/>
                      <a:r>
                        <a:rPr lang="ru-RU" sz="1600" dirty="0">
                          <a:latin typeface="Times New Roman" pitchFamily="18" charset="0"/>
                          <a:cs typeface="Times New Roman" pitchFamily="18" charset="0"/>
                        </a:rPr>
                        <a:t>99,5</a:t>
                      </a:r>
                    </a:p>
                  </a:txBody>
                  <a:tcPr marL="91444" marR="91444" marT="44335" marB="44335"/>
                </a:tc>
                <a:extLst>
                  <a:ext uri="{0D108BD9-81ED-4DB2-BD59-A6C34878D82A}">
                    <a16:rowId xmlns:a16="http://schemas.microsoft.com/office/drawing/2014/main" val="2466555443"/>
                  </a:ext>
                </a:extLst>
              </a:tr>
              <a:tr h="3037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a:latin typeface="Times New Roman" pitchFamily="18" charset="0"/>
                          <a:cs typeface="Times New Roman" pitchFamily="18" charset="0"/>
                        </a:rPr>
                        <a:t>Муниципальная программа "Архитектура и градостроительство"</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5,7</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4,3</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76,0</a:t>
                      </a:r>
                    </a:p>
                  </a:txBody>
                  <a:tcPr marL="91444" marR="91444" marT="44335" marB="44335">
                    <a:solidFill>
                      <a:srgbClr val="00B0F0"/>
                    </a:solidFill>
                  </a:tcPr>
                </a:tc>
                <a:extLst>
                  <a:ext uri="{0D108BD9-81ED-4DB2-BD59-A6C34878D82A}">
                    <a16:rowId xmlns:a16="http://schemas.microsoft.com/office/drawing/2014/main" val="10009"/>
                  </a:ext>
                </a:extLst>
              </a:tr>
              <a:tr h="327399">
                <a:tc>
                  <a:txBody>
                    <a:bodyPr/>
                    <a:lstStyle/>
                    <a:p>
                      <a:r>
                        <a:rPr lang="ru-RU" sz="1400" dirty="0">
                          <a:latin typeface="Times New Roman" pitchFamily="18" charset="0"/>
                          <a:cs typeface="Times New Roman" pitchFamily="18" charset="0"/>
                        </a:rPr>
                        <a:t>Подпрограмма "Реализация политики пространственного развития городского округа"</a:t>
                      </a:r>
                    </a:p>
                  </a:txBody>
                  <a:tcPr marL="91444" marR="91444" marT="44335" marB="44335"/>
                </a:tc>
                <a:tc>
                  <a:txBody>
                    <a:bodyPr/>
                    <a:lstStyle/>
                    <a:p>
                      <a:pPr algn="r"/>
                      <a:r>
                        <a:rPr lang="ru-RU" sz="1600" dirty="0">
                          <a:latin typeface="Times New Roman" pitchFamily="18" charset="0"/>
                          <a:cs typeface="Times New Roman" pitchFamily="18" charset="0"/>
                        </a:rPr>
                        <a:t>5,7</a:t>
                      </a:r>
                    </a:p>
                  </a:txBody>
                  <a:tcPr marL="91444" marR="91444" marT="44335" marB="44335"/>
                </a:tc>
                <a:tc>
                  <a:txBody>
                    <a:bodyPr/>
                    <a:lstStyle/>
                    <a:p>
                      <a:pPr algn="r"/>
                      <a:r>
                        <a:rPr lang="ru-RU" sz="1600" dirty="0">
                          <a:latin typeface="Times New Roman" pitchFamily="18" charset="0"/>
                          <a:cs typeface="Times New Roman" pitchFamily="18" charset="0"/>
                        </a:rPr>
                        <a:t>4,3</a:t>
                      </a:r>
                    </a:p>
                  </a:txBody>
                  <a:tcPr marL="91444" marR="91444" marT="44335" marB="44335"/>
                </a:tc>
                <a:tc>
                  <a:txBody>
                    <a:bodyPr/>
                    <a:lstStyle/>
                    <a:p>
                      <a:pPr algn="r"/>
                      <a:r>
                        <a:rPr lang="ru-RU" sz="1600" dirty="0">
                          <a:latin typeface="Times New Roman" pitchFamily="18" charset="0"/>
                          <a:cs typeface="Times New Roman" pitchFamily="18" charset="0"/>
                        </a:rPr>
                        <a:t>76,0</a:t>
                      </a:r>
                    </a:p>
                  </a:txBody>
                  <a:tcPr marL="91444" marR="91444" marT="44335" marB="44335"/>
                </a:tc>
                <a:extLst>
                  <a:ext uri="{0D108BD9-81ED-4DB2-BD59-A6C34878D82A}">
                    <a16:rowId xmlns:a16="http://schemas.microsoft.com/office/drawing/2014/main" val="10010"/>
                  </a:ext>
                </a:extLst>
              </a:tr>
              <a:tr h="163604">
                <a:tc>
                  <a:txBody>
                    <a:bodyPr/>
                    <a:lstStyle/>
                    <a:p>
                      <a:r>
                        <a:rPr lang="ru-RU" sz="1600" dirty="0">
                          <a:latin typeface="Times New Roman" pitchFamily="18" charset="0"/>
                          <a:cs typeface="Times New Roman" pitchFamily="18" charset="0"/>
                        </a:rPr>
                        <a:t>Муниципальная программа "Формирование современной комфортной городской среды"</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1 042,4</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1 010,4</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96,9</a:t>
                      </a:r>
                    </a:p>
                  </a:txBody>
                  <a:tcPr marL="91444" marR="91444" marT="44335" marB="44335">
                    <a:solidFill>
                      <a:srgbClr val="00B0F0"/>
                    </a:solidFill>
                  </a:tcPr>
                </a:tc>
                <a:extLst>
                  <a:ext uri="{0D108BD9-81ED-4DB2-BD59-A6C34878D82A}">
                    <a16:rowId xmlns:a16="http://schemas.microsoft.com/office/drawing/2014/main" val="10011"/>
                  </a:ext>
                </a:extLst>
              </a:tr>
              <a:tr h="350429">
                <a:tc>
                  <a:txBody>
                    <a:bodyPr/>
                    <a:lstStyle/>
                    <a:p>
                      <a:r>
                        <a:rPr lang="ru-RU" sz="1400" dirty="0">
                          <a:latin typeface="Times New Roman" pitchFamily="18" charset="0"/>
                          <a:cs typeface="Times New Roman" pitchFamily="18" charset="0"/>
                        </a:rPr>
                        <a:t>Муниципальная программа "Формирование современной комфортной городской среды"</a:t>
                      </a:r>
                    </a:p>
                  </a:txBody>
                  <a:tcPr marL="91444" marR="91444" marT="44335" marB="44335"/>
                </a:tc>
                <a:tc>
                  <a:txBody>
                    <a:bodyPr/>
                    <a:lstStyle/>
                    <a:p>
                      <a:pPr algn="r"/>
                      <a:r>
                        <a:rPr lang="ru-RU" sz="1600" dirty="0">
                          <a:latin typeface="Times New Roman" pitchFamily="18" charset="0"/>
                          <a:cs typeface="Times New Roman" pitchFamily="18" charset="0"/>
                        </a:rPr>
                        <a:t>305,2</a:t>
                      </a:r>
                    </a:p>
                  </a:txBody>
                  <a:tcPr marL="91444" marR="91444" marT="44335" marB="44335"/>
                </a:tc>
                <a:tc>
                  <a:txBody>
                    <a:bodyPr/>
                    <a:lstStyle/>
                    <a:p>
                      <a:pPr algn="r"/>
                      <a:r>
                        <a:rPr lang="ru-RU" sz="1600" dirty="0">
                          <a:latin typeface="Times New Roman" pitchFamily="18" charset="0"/>
                          <a:cs typeface="Times New Roman" pitchFamily="18" charset="0"/>
                        </a:rPr>
                        <a:t>275,1</a:t>
                      </a:r>
                    </a:p>
                  </a:txBody>
                  <a:tcPr marL="91444" marR="91444" marT="44335" marB="44335"/>
                </a:tc>
                <a:tc>
                  <a:txBody>
                    <a:bodyPr/>
                    <a:lstStyle/>
                    <a:p>
                      <a:pPr algn="r"/>
                      <a:r>
                        <a:rPr lang="ru-RU" sz="1600" dirty="0">
                          <a:latin typeface="Times New Roman" pitchFamily="18" charset="0"/>
                          <a:cs typeface="Times New Roman" pitchFamily="18" charset="0"/>
                        </a:rPr>
                        <a:t>90,1</a:t>
                      </a:r>
                    </a:p>
                  </a:txBody>
                  <a:tcPr marL="91444" marR="91444" marT="44335" marB="44335"/>
                </a:tc>
                <a:extLst>
                  <a:ext uri="{0D108BD9-81ED-4DB2-BD59-A6C34878D82A}">
                    <a16:rowId xmlns:a16="http://schemas.microsoft.com/office/drawing/2014/main" val="10012"/>
                  </a:ext>
                </a:extLst>
              </a:tr>
              <a:tr h="543164">
                <a:tc>
                  <a:txBody>
                    <a:bodyPr/>
                    <a:lstStyle/>
                    <a:p>
                      <a:r>
                        <a:rPr lang="ru-RU" sz="1400" dirty="0">
                          <a:latin typeface="Times New Roman" pitchFamily="18" charset="0"/>
                          <a:cs typeface="Times New Roman" pitchFamily="18" charset="0"/>
                        </a:rPr>
                        <a:t>Подпрограмма "Создание условий для обеспечения комфортного проживания жителей, в том числе в многоквартирных домах на территории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737,2</a:t>
                      </a:r>
                    </a:p>
                  </a:txBody>
                  <a:tcPr marL="91444" marR="91444" marT="44335" marB="44335"/>
                </a:tc>
                <a:tc>
                  <a:txBody>
                    <a:bodyPr/>
                    <a:lstStyle/>
                    <a:p>
                      <a:pPr algn="r"/>
                      <a:r>
                        <a:rPr lang="ru-RU" sz="1600" dirty="0">
                          <a:latin typeface="Times New Roman" pitchFamily="18" charset="0"/>
                          <a:cs typeface="Times New Roman" pitchFamily="18" charset="0"/>
                        </a:rPr>
                        <a:t>735,3</a:t>
                      </a:r>
                    </a:p>
                  </a:txBody>
                  <a:tcPr marL="91444" marR="91444" marT="44335" marB="44335"/>
                </a:tc>
                <a:tc>
                  <a:txBody>
                    <a:bodyPr/>
                    <a:lstStyle/>
                    <a:p>
                      <a:pPr algn="r"/>
                      <a:r>
                        <a:rPr lang="ru-RU" sz="1600" dirty="0">
                          <a:latin typeface="Times New Roman" pitchFamily="18" charset="0"/>
                          <a:cs typeface="Times New Roman" pitchFamily="18" charset="0"/>
                        </a:rPr>
                        <a:t>99,7</a:t>
                      </a:r>
                    </a:p>
                  </a:txBody>
                  <a:tcPr marL="91444" marR="91444" marT="44335" marB="44335"/>
                </a:tc>
                <a:extLst>
                  <a:ext uri="{0D108BD9-81ED-4DB2-BD59-A6C34878D82A}">
                    <a16:rowId xmlns:a16="http://schemas.microsoft.com/office/drawing/2014/main" val="1477201077"/>
                  </a:ext>
                </a:extLst>
              </a:tr>
            </a:tbl>
          </a:graphicData>
        </a:graphic>
      </p:graphicFrame>
    </p:spTree>
    <p:extLst>
      <p:ext uri="{BB962C8B-B14F-4D97-AF65-F5344CB8AC3E}">
        <p14:creationId xmlns:p14="http://schemas.microsoft.com/office/powerpoint/2010/main" val="3844132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E55A6E1-66A1-8C61-3D49-76D50C81C3CA}"/>
              </a:ext>
            </a:extLst>
          </p:cNvPr>
          <p:cNvSpPr>
            <a:spLocks noGrp="1"/>
          </p:cNvSpPr>
          <p:nvPr>
            <p:ph type="title"/>
          </p:nvPr>
        </p:nvSpPr>
        <p:spPr>
          <a:xfrm>
            <a:off x="838200" y="218957"/>
            <a:ext cx="10515600" cy="695444"/>
          </a:xfrm>
        </p:spPr>
        <p:txBody>
          <a:bodyPr>
            <a:normAutofit/>
          </a:bodyPr>
          <a:lstStyle/>
          <a:p>
            <a:pPr algn="ctr"/>
            <a:r>
              <a:rPr lang="ru-RU" sz="3200" b="1" dirty="0"/>
              <a:t>Основные понятия и определения</a:t>
            </a:r>
          </a:p>
        </p:txBody>
      </p:sp>
      <p:sp>
        <p:nvSpPr>
          <p:cNvPr id="4" name="TextBox 3">
            <a:extLst>
              <a:ext uri="{FF2B5EF4-FFF2-40B4-BE49-F238E27FC236}">
                <a16:creationId xmlns:a16="http://schemas.microsoft.com/office/drawing/2014/main" id="{9F391CEB-CFBD-C077-9385-ECFDEA7CB326}"/>
              </a:ext>
            </a:extLst>
          </p:cNvPr>
          <p:cNvSpPr txBox="1"/>
          <p:nvPr/>
        </p:nvSpPr>
        <p:spPr>
          <a:xfrm>
            <a:off x="528507" y="914400"/>
            <a:ext cx="11392249" cy="5724644"/>
          </a:xfrm>
          <a:prstGeom prst="rect">
            <a:avLst/>
          </a:prstGeom>
          <a:noFill/>
        </p:spPr>
        <p:txBody>
          <a:bodyPr wrap="square">
            <a:spAutoFit/>
          </a:bodyPr>
          <a:lstStyle/>
          <a:p>
            <a:r>
              <a:rPr lang="ru-RU" sz="2400" dirty="0">
                <a:highlight>
                  <a:srgbClr val="00FF00"/>
                </a:highlight>
              </a:rPr>
              <a:t>Бюджет</a:t>
            </a:r>
            <a:r>
              <a:rPr lang="ru-RU" dirty="0">
                <a:highlight>
                  <a:srgbClr val="00FF00"/>
                </a:highlight>
              </a:rPr>
              <a:t> </a:t>
            </a:r>
            <a:r>
              <a:rPr lang="ru-RU" dirty="0"/>
              <a:t>это финансовый план доходов и расходов, в котором указываются источники и объемы ожидаемых поступлений денежных средств в государственную казну и предназначенный для реализации основных потребностей населения, а также обеспечения задач и функций государства и местного самоуправления на определенный срок.</a:t>
            </a:r>
          </a:p>
          <a:p>
            <a:r>
              <a:rPr lang="ru-RU" sz="2400" dirty="0">
                <a:highlight>
                  <a:srgbClr val="00FFFF"/>
                </a:highlight>
              </a:rPr>
              <a:t>Доходы бюджета </a:t>
            </a:r>
            <a:r>
              <a:rPr lang="ru-RU" dirty="0"/>
              <a:t>- поступающие в казну денежные средства на безвозмездной и безвозвратной основе (например, налоги юридических и физических лиц, административные платежи и сборы, безвозмездные поступления и другие).</a:t>
            </a:r>
          </a:p>
          <a:p>
            <a:r>
              <a:rPr lang="ru-RU" sz="2400" dirty="0">
                <a:highlight>
                  <a:srgbClr val="00FF00"/>
                </a:highlight>
              </a:rPr>
              <a:t>Расходы бюджета </a:t>
            </a:r>
            <a:r>
              <a:rPr lang="ru-RU" dirty="0"/>
              <a:t>– выплачиваемые из бюджета денежные средства на финансовое обеспечение функций государства и удовлетворение общественных потребностей в сферах образования, жилищно-коммунального хозяйства, культуры, спорта и других. </a:t>
            </a:r>
          </a:p>
          <a:p>
            <a:r>
              <a:rPr lang="ru-RU" sz="2400" dirty="0">
                <a:highlight>
                  <a:srgbClr val="00FFFF"/>
                </a:highlight>
              </a:rPr>
              <a:t>Межбюджетные трансферты </a:t>
            </a:r>
            <a:r>
              <a:rPr lang="ru-RU" dirty="0"/>
              <a:t>– денежные средства, предоставляемые из одного бюджета другому (дотации, субсидии, субвенции).</a:t>
            </a:r>
          </a:p>
          <a:p>
            <a:r>
              <a:rPr lang="ru-RU" sz="2400" dirty="0">
                <a:highlight>
                  <a:srgbClr val="00FF00"/>
                </a:highlight>
              </a:rPr>
              <a:t>Муниципальный долг </a:t>
            </a:r>
            <a:r>
              <a:rPr lang="ru-RU" dirty="0"/>
              <a:t>– финансовые обязательства, возникающие в связи с привлечением кредитов и предоставлением муниципальных гарантий.</a:t>
            </a:r>
          </a:p>
          <a:p>
            <a:r>
              <a:rPr lang="ru-RU" sz="2400" dirty="0">
                <a:highlight>
                  <a:srgbClr val="00FFFF"/>
                </a:highlight>
              </a:rPr>
              <a:t>Дефицит бюджета </a:t>
            </a:r>
            <a:r>
              <a:rPr lang="ru-RU" dirty="0"/>
              <a:t>– превышение расходов бюджета над его доходами (в указанном случае принимается решение об источниках покрытия дефицита бюджета, например привлечение кредитов).</a:t>
            </a:r>
          </a:p>
          <a:p>
            <a:r>
              <a:rPr lang="ru-RU" sz="2400" dirty="0">
                <a:highlight>
                  <a:srgbClr val="00FF00"/>
                </a:highlight>
              </a:rPr>
              <a:t>Профицит бюджета </a:t>
            </a:r>
            <a:r>
              <a:rPr lang="ru-RU" dirty="0"/>
              <a:t>– превышение доходов бюджета над его расходами (в указанном случае принимается решение как использовать превышение, например на погашение муниципального долга, накопление резервов).</a:t>
            </a:r>
          </a:p>
        </p:txBody>
      </p:sp>
    </p:spTree>
    <p:extLst>
      <p:ext uri="{BB962C8B-B14F-4D97-AF65-F5344CB8AC3E}">
        <p14:creationId xmlns:p14="http://schemas.microsoft.com/office/powerpoint/2010/main" val="12328922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одержимое 3">
            <a:extLst>
              <a:ext uri="{FF2B5EF4-FFF2-40B4-BE49-F238E27FC236}">
                <a16:creationId xmlns:a16="http://schemas.microsoft.com/office/drawing/2014/main" id="{1E3B1F37-A245-FD64-248E-BD4E7C7A1B31}"/>
              </a:ext>
            </a:extLst>
          </p:cNvPr>
          <p:cNvGraphicFramePr>
            <a:graphicFrameLocks/>
          </p:cNvGraphicFramePr>
          <p:nvPr>
            <p:extLst>
              <p:ext uri="{D42A27DB-BD31-4B8C-83A1-F6EECF244321}">
                <p14:modId xmlns:p14="http://schemas.microsoft.com/office/powerpoint/2010/main" val="3063548619"/>
              </p:ext>
            </p:extLst>
          </p:nvPr>
        </p:nvGraphicFramePr>
        <p:xfrm>
          <a:off x="279133" y="231006"/>
          <a:ext cx="11675442" cy="3016296"/>
        </p:xfrm>
        <a:graphic>
          <a:graphicData uri="http://schemas.openxmlformats.org/drawingml/2006/table">
            <a:tbl>
              <a:tblPr firstRow="1" bandRow="1">
                <a:tableStyleId>{5C22544A-7EE6-4342-B048-85BDC9FD1C3A}</a:tableStyleId>
              </a:tblPr>
              <a:tblGrid>
                <a:gridCol w="7731388">
                  <a:extLst>
                    <a:ext uri="{9D8B030D-6E8A-4147-A177-3AD203B41FA5}">
                      <a16:colId xmlns:a16="http://schemas.microsoft.com/office/drawing/2014/main" val="20000"/>
                    </a:ext>
                  </a:extLst>
                </a:gridCol>
                <a:gridCol w="1208328">
                  <a:extLst>
                    <a:ext uri="{9D8B030D-6E8A-4147-A177-3AD203B41FA5}">
                      <a16:colId xmlns:a16="http://schemas.microsoft.com/office/drawing/2014/main" val="20001"/>
                    </a:ext>
                  </a:extLst>
                </a:gridCol>
                <a:gridCol w="1389577">
                  <a:extLst>
                    <a:ext uri="{9D8B030D-6E8A-4147-A177-3AD203B41FA5}">
                      <a16:colId xmlns:a16="http://schemas.microsoft.com/office/drawing/2014/main" val="20002"/>
                    </a:ext>
                  </a:extLst>
                </a:gridCol>
                <a:gridCol w="1346149">
                  <a:extLst>
                    <a:ext uri="{9D8B030D-6E8A-4147-A177-3AD203B41FA5}">
                      <a16:colId xmlns:a16="http://schemas.microsoft.com/office/drawing/2014/main" val="20003"/>
                    </a:ext>
                  </a:extLst>
                </a:gridCol>
              </a:tblGrid>
              <a:tr h="578756">
                <a:tc>
                  <a:txBody>
                    <a:bodyPr/>
                    <a:lstStyle/>
                    <a:p>
                      <a:pPr algn="ctr"/>
                      <a:r>
                        <a:rPr lang="ru-RU" sz="1700" dirty="0"/>
                        <a:t>Наименование программы</a:t>
                      </a:r>
                    </a:p>
                  </a:txBody>
                  <a:tcPr marL="91444" marR="91444" marT="44335" marB="44335"/>
                </a:tc>
                <a:tc>
                  <a:txBody>
                    <a:bodyPr/>
                    <a:lstStyle/>
                    <a:p>
                      <a:pPr algn="ctr"/>
                      <a:r>
                        <a:rPr lang="ru-RU" sz="1400" dirty="0"/>
                        <a:t>План на 2023 год</a:t>
                      </a:r>
                    </a:p>
                  </a:txBody>
                  <a:tcPr marL="91444" marR="91444" marT="44335" marB="44335"/>
                </a:tc>
                <a:tc>
                  <a:txBody>
                    <a:bodyPr/>
                    <a:lstStyle/>
                    <a:p>
                      <a:pPr algn="ctr"/>
                      <a:r>
                        <a:rPr lang="ru-RU" sz="1400" dirty="0"/>
                        <a:t>Исполнено</a:t>
                      </a:r>
                      <a:r>
                        <a:rPr lang="ru-RU" sz="1400" baseline="0" dirty="0"/>
                        <a:t> в 2023 году</a:t>
                      </a:r>
                      <a:endParaRPr lang="ru-RU" sz="1400" dirty="0"/>
                    </a:p>
                  </a:txBody>
                  <a:tcPr marL="91444" marR="91444" marT="44335" marB="44335"/>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a:t>Процент исполнения (%)</a:t>
                      </a:r>
                    </a:p>
                  </a:txBody>
                  <a:tcPr marL="91444" marR="91444" marT="44335" marB="44335"/>
                </a:tc>
                <a:extLst>
                  <a:ext uri="{0D108BD9-81ED-4DB2-BD59-A6C34878D82A}">
                    <a16:rowId xmlns:a16="http://schemas.microsoft.com/office/drawing/2014/main" val="10000"/>
                  </a:ext>
                </a:extLst>
              </a:tr>
              <a:tr h="373392">
                <a:tc>
                  <a:txBody>
                    <a:bodyPr/>
                    <a:lstStyle/>
                    <a:p>
                      <a:r>
                        <a:rPr lang="ru-RU" sz="1600" dirty="0">
                          <a:latin typeface="Times New Roman" pitchFamily="18" charset="0"/>
                          <a:cs typeface="Times New Roman" pitchFamily="18" charset="0"/>
                        </a:rPr>
                        <a:t>Муниципальная программа "Строительство объектов социальной инфраструктуры"</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464,8</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464,5</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99,9</a:t>
                      </a:r>
                    </a:p>
                  </a:txBody>
                  <a:tcPr marL="91444" marR="91444" marT="44335" marB="44335">
                    <a:solidFill>
                      <a:srgbClr val="00B0F0"/>
                    </a:solidFill>
                  </a:tcPr>
                </a:tc>
                <a:extLst>
                  <a:ext uri="{0D108BD9-81ED-4DB2-BD59-A6C34878D82A}">
                    <a16:rowId xmlns:a16="http://schemas.microsoft.com/office/drawing/2014/main" val="10001"/>
                  </a:ext>
                </a:extLst>
              </a:tr>
              <a:tr h="350429">
                <a:tc>
                  <a:txBody>
                    <a:bodyPr/>
                    <a:lstStyle/>
                    <a:p>
                      <a:r>
                        <a:rPr lang="ru-RU" sz="1400" dirty="0">
                          <a:latin typeface="Times New Roman" pitchFamily="18" charset="0"/>
                          <a:cs typeface="Times New Roman" pitchFamily="18" charset="0"/>
                        </a:rPr>
                        <a:t>Подпрограмма "Строительство (реконструкция) объектов образования"</a:t>
                      </a:r>
                    </a:p>
                  </a:txBody>
                  <a:tcPr marL="91444" marR="91444" marT="44335" marB="44335"/>
                </a:tc>
                <a:tc>
                  <a:txBody>
                    <a:bodyPr/>
                    <a:lstStyle/>
                    <a:p>
                      <a:pPr algn="r"/>
                      <a:r>
                        <a:rPr lang="ru-RU" sz="1600" dirty="0">
                          <a:latin typeface="Times New Roman" pitchFamily="18" charset="0"/>
                          <a:cs typeface="Times New Roman" pitchFamily="18" charset="0"/>
                        </a:rPr>
                        <a:t>454,1</a:t>
                      </a:r>
                    </a:p>
                  </a:txBody>
                  <a:tcPr marL="91444" marR="91444" marT="44335" marB="44335"/>
                </a:tc>
                <a:tc>
                  <a:txBody>
                    <a:bodyPr/>
                    <a:lstStyle/>
                    <a:p>
                      <a:pPr algn="r"/>
                      <a:r>
                        <a:rPr lang="ru-RU" sz="1600" dirty="0">
                          <a:latin typeface="Times New Roman" pitchFamily="18" charset="0"/>
                          <a:cs typeface="Times New Roman" pitchFamily="18" charset="0"/>
                        </a:rPr>
                        <a:t>454,1</a:t>
                      </a:r>
                    </a:p>
                  </a:txBody>
                  <a:tcPr marL="91444" marR="91444" marT="44335" marB="44335"/>
                </a:tc>
                <a:tc>
                  <a:txBody>
                    <a:bodyPr/>
                    <a:lstStyle/>
                    <a:p>
                      <a:pPr algn="r"/>
                      <a:r>
                        <a:rPr lang="ru-RU" sz="1600" dirty="0">
                          <a:latin typeface="Times New Roman" pitchFamily="18" charset="0"/>
                          <a:cs typeface="Times New Roman" pitchFamily="18" charset="0"/>
                        </a:rPr>
                        <a:t>100,0</a:t>
                      </a:r>
                    </a:p>
                  </a:txBody>
                  <a:tcPr marL="91444" marR="91444" marT="44335" marB="44335"/>
                </a:tc>
                <a:extLst>
                  <a:ext uri="{0D108BD9-81ED-4DB2-BD59-A6C34878D82A}">
                    <a16:rowId xmlns:a16="http://schemas.microsoft.com/office/drawing/2014/main" val="10002"/>
                  </a:ext>
                </a:extLst>
              </a:tr>
              <a:tr h="350429">
                <a:tc>
                  <a:txBody>
                    <a:bodyPr/>
                    <a:lstStyle/>
                    <a:p>
                      <a:r>
                        <a:rPr lang="ru-RU" sz="1400" dirty="0">
                          <a:latin typeface="Times New Roman" pitchFamily="18" charset="0"/>
                          <a:cs typeface="Times New Roman" pitchFamily="18" charset="0"/>
                        </a:rPr>
                        <a:t>Обеспечивающая подпрограмма</a:t>
                      </a:r>
                    </a:p>
                  </a:txBody>
                  <a:tcPr marL="91444" marR="91444" marT="44335" marB="44335"/>
                </a:tc>
                <a:tc>
                  <a:txBody>
                    <a:bodyPr/>
                    <a:lstStyle/>
                    <a:p>
                      <a:pPr algn="r"/>
                      <a:r>
                        <a:rPr lang="ru-RU" sz="1600" dirty="0">
                          <a:latin typeface="Times New Roman" pitchFamily="18" charset="0"/>
                          <a:cs typeface="Times New Roman" pitchFamily="18" charset="0"/>
                        </a:rPr>
                        <a:t>10,7</a:t>
                      </a:r>
                    </a:p>
                  </a:txBody>
                  <a:tcPr marL="91444" marR="91444" marT="44335" marB="44335"/>
                </a:tc>
                <a:tc>
                  <a:txBody>
                    <a:bodyPr/>
                    <a:lstStyle/>
                    <a:p>
                      <a:pPr algn="r"/>
                      <a:r>
                        <a:rPr lang="ru-RU" sz="1600" dirty="0">
                          <a:latin typeface="Times New Roman" pitchFamily="18" charset="0"/>
                          <a:cs typeface="Times New Roman" pitchFamily="18" charset="0"/>
                        </a:rPr>
                        <a:t>10,4</a:t>
                      </a:r>
                    </a:p>
                  </a:txBody>
                  <a:tcPr marL="91444" marR="91444" marT="44335" marB="44335"/>
                </a:tc>
                <a:tc>
                  <a:txBody>
                    <a:bodyPr/>
                    <a:lstStyle/>
                    <a:p>
                      <a:pPr algn="r"/>
                      <a:r>
                        <a:rPr lang="ru-RU" sz="1600" dirty="0">
                          <a:latin typeface="Times New Roman" pitchFamily="18" charset="0"/>
                          <a:cs typeface="Times New Roman" pitchFamily="18" charset="0"/>
                        </a:rPr>
                        <a:t>97,0</a:t>
                      </a:r>
                    </a:p>
                  </a:txBody>
                  <a:tcPr marL="91444" marR="91444" marT="44335" marB="44335"/>
                </a:tc>
                <a:extLst>
                  <a:ext uri="{0D108BD9-81ED-4DB2-BD59-A6C34878D82A}">
                    <a16:rowId xmlns:a16="http://schemas.microsoft.com/office/drawing/2014/main" val="2712676450"/>
                  </a:ext>
                </a:extLst>
              </a:tr>
              <a:tr h="290470">
                <a:tc>
                  <a:txBody>
                    <a:bodyPr/>
                    <a:lstStyle/>
                    <a:p>
                      <a:r>
                        <a:rPr lang="ru-RU" sz="1600" dirty="0">
                          <a:latin typeface="Times New Roman" pitchFamily="18" charset="0"/>
                          <a:cs typeface="Times New Roman" pitchFamily="18" charset="0"/>
                        </a:rPr>
                        <a:t>Муниципальная программа "Переселение граждан из аварийного жилищного фонда"</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258,8</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258,3</a:t>
                      </a:r>
                    </a:p>
                  </a:txBody>
                  <a:tcPr marL="91444" marR="91444" marT="44335" marB="44335">
                    <a:solidFill>
                      <a:srgbClr val="00B0F0"/>
                    </a:solidFill>
                  </a:tcPr>
                </a:tc>
                <a:tc>
                  <a:txBody>
                    <a:bodyPr/>
                    <a:lstStyle/>
                    <a:p>
                      <a:pPr algn="r"/>
                      <a:r>
                        <a:rPr lang="ru-RU" sz="1600" dirty="0">
                          <a:latin typeface="Times New Roman" pitchFamily="18" charset="0"/>
                          <a:cs typeface="Times New Roman" pitchFamily="18" charset="0"/>
                        </a:rPr>
                        <a:t>99,8</a:t>
                      </a:r>
                    </a:p>
                  </a:txBody>
                  <a:tcPr marL="91444" marR="91444" marT="44335" marB="44335">
                    <a:solidFill>
                      <a:srgbClr val="00B0F0"/>
                    </a:solidFill>
                  </a:tcPr>
                </a:tc>
                <a:extLst>
                  <a:ext uri="{0D108BD9-81ED-4DB2-BD59-A6C34878D82A}">
                    <a16:rowId xmlns:a16="http://schemas.microsoft.com/office/drawing/2014/main" val="10003"/>
                  </a:ext>
                </a:extLst>
              </a:tr>
              <a:tr h="350429">
                <a:tc>
                  <a:txBody>
                    <a:bodyPr/>
                    <a:lstStyle/>
                    <a:p>
                      <a:r>
                        <a:rPr lang="ru-RU" sz="1400" dirty="0">
                          <a:latin typeface="Times New Roman" pitchFamily="18" charset="0"/>
                          <a:cs typeface="Times New Roman" pitchFamily="18" charset="0"/>
                        </a:rPr>
                        <a:t>Подпрограмма "Обеспечение мероприятий по переселению граждан из аварийного жилищного фонда в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213,1</a:t>
                      </a:r>
                    </a:p>
                  </a:txBody>
                  <a:tcPr marL="91444" marR="91444" marT="44335" marB="44335"/>
                </a:tc>
                <a:tc>
                  <a:txBody>
                    <a:bodyPr/>
                    <a:lstStyle/>
                    <a:p>
                      <a:pPr algn="r"/>
                      <a:r>
                        <a:rPr lang="ru-RU" sz="1600" dirty="0">
                          <a:latin typeface="Times New Roman" pitchFamily="18" charset="0"/>
                          <a:cs typeface="Times New Roman" pitchFamily="18" charset="0"/>
                        </a:rPr>
                        <a:t>212,6</a:t>
                      </a:r>
                    </a:p>
                  </a:txBody>
                  <a:tcPr marL="91444" marR="91444" marT="44335" marB="44335"/>
                </a:tc>
                <a:tc>
                  <a:txBody>
                    <a:bodyPr/>
                    <a:lstStyle/>
                    <a:p>
                      <a:pPr algn="r"/>
                      <a:r>
                        <a:rPr lang="ru-RU" sz="1600" dirty="0">
                          <a:latin typeface="Times New Roman" pitchFamily="18" charset="0"/>
                          <a:cs typeface="Times New Roman" pitchFamily="18" charset="0"/>
                        </a:rPr>
                        <a:t>99,8</a:t>
                      </a:r>
                    </a:p>
                  </a:txBody>
                  <a:tcPr marL="91444" marR="91444" marT="44335" marB="44335"/>
                </a:tc>
                <a:extLst>
                  <a:ext uri="{0D108BD9-81ED-4DB2-BD59-A6C34878D82A}">
                    <a16:rowId xmlns:a16="http://schemas.microsoft.com/office/drawing/2014/main" val="10004"/>
                  </a:ext>
                </a:extLst>
              </a:tr>
              <a:tr h="350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a:latin typeface="Times New Roman" pitchFamily="18" charset="0"/>
                          <a:cs typeface="Times New Roman" pitchFamily="18" charset="0"/>
                        </a:rPr>
                        <a:t>Подпрограмма "Обеспечение мероприятий по завершению адресной программы "Переселение граждан из аварийного жилищного фонда в Московской области"</a:t>
                      </a:r>
                    </a:p>
                  </a:txBody>
                  <a:tcPr marL="91444" marR="91444" marT="44335" marB="44335"/>
                </a:tc>
                <a:tc>
                  <a:txBody>
                    <a:bodyPr/>
                    <a:lstStyle/>
                    <a:p>
                      <a:pPr algn="r"/>
                      <a:r>
                        <a:rPr lang="ru-RU" sz="1600" dirty="0">
                          <a:latin typeface="Times New Roman" pitchFamily="18" charset="0"/>
                          <a:cs typeface="Times New Roman" pitchFamily="18" charset="0"/>
                        </a:rPr>
                        <a:t>45,7</a:t>
                      </a:r>
                    </a:p>
                  </a:txBody>
                  <a:tcPr marL="91444" marR="91444" marT="44335" marB="44335"/>
                </a:tc>
                <a:tc>
                  <a:txBody>
                    <a:bodyPr/>
                    <a:lstStyle/>
                    <a:p>
                      <a:pPr algn="r"/>
                      <a:r>
                        <a:rPr lang="ru-RU" sz="1600" dirty="0">
                          <a:latin typeface="Times New Roman" pitchFamily="18" charset="0"/>
                          <a:cs typeface="Times New Roman" pitchFamily="18" charset="0"/>
                        </a:rPr>
                        <a:t>45,7</a:t>
                      </a:r>
                    </a:p>
                  </a:txBody>
                  <a:tcPr marL="91444" marR="91444" marT="44335" marB="44335"/>
                </a:tc>
                <a:tc>
                  <a:txBody>
                    <a:bodyPr/>
                    <a:lstStyle/>
                    <a:p>
                      <a:pPr algn="r"/>
                      <a:r>
                        <a:rPr lang="ru-RU" sz="1600" dirty="0">
                          <a:latin typeface="Times New Roman" pitchFamily="18" charset="0"/>
                          <a:cs typeface="Times New Roman" pitchFamily="18" charset="0"/>
                        </a:rPr>
                        <a:t>100</a:t>
                      </a:r>
                    </a:p>
                  </a:txBody>
                  <a:tcPr marL="91444" marR="91444" marT="44335" marB="44335"/>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21608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C5D690-920A-8E37-5391-D9BA59614361}"/>
              </a:ext>
            </a:extLst>
          </p:cNvPr>
          <p:cNvSpPr>
            <a:spLocks noGrp="1"/>
          </p:cNvSpPr>
          <p:nvPr>
            <p:ph type="title"/>
          </p:nvPr>
        </p:nvSpPr>
        <p:spPr>
          <a:xfrm>
            <a:off x="838200" y="159392"/>
            <a:ext cx="10515600" cy="268448"/>
          </a:xfrm>
        </p:spPr>
        <p:txBody>
          <a:bodyPr>
            <a:normAutofit fontScale="90000"/>
          </a:bodyPr>
          <a:lstStyle/>
          <a:p>
            <a:pPr algn="ctr"/>
            <a:r>
              <a:rPr lang="ru-RU" sz="2800" dirty="0"/>
              <a:t>Исполнение целевых показателей муниципальных программ</a:t>
            </a:r>
          </a:p>
        </p:txBody>
      </p:sp>
      <p:graphicFrame>
        <p:nvGraphicFramePr>
          <p:cNvPr id="3" name="Таблица 2">
            <a:extLst>
              <a:ext uri="{FF2B5EF4-FFF2-40B4-BE49-F238E27FC236}">
                <a16:creationId xmlns:a16="http://schemas.microsoft.com/office/drawing/2014/main" id="{ADC69E7B-4864-200B-3DF9-D4906B14CBC0}"/>
              </a:ext>
            </a:extLst>
          </p:cNvPr>
          <p:cNvGraphicFramePr>
            <a:graphicFrameLocks noGrp="1"/>
          </p:cNvGraphicFramePr>
          <p:nvPr>
            <p:extLst>
              <p:ext uri="{D42A27DB-BD31-4B8C-83A1-F6EECF244321}">
                <p14:modId xmlns:p14="http://schemas.microsoft.com/office/powerpoint/2010/main" val="744395860"/>
              </p:ext>
            </p:extLst>
          </p:nvPr>
        </p:nvGraphicFramePr>
        <p:xfrm>
          <a:off x="369115" y="528506"/>
          <a:ext cx="11576808" cy="6256652"/>
        </p:xfrm>
        <a:graphic>
          <a:graphicData uri="http://schemas.openxmlformats.org/drawingml/2006/table">
            <a:tbl>
              <a:tblPr>
                <a:tableStyleId>{5C22544A-7EE6-4342-B048-85BDC9FD1C3A}</a:tableStyleId>
              </a:tblPr>
              <a:tblGrid>
                <a:gridCol w="438931">
                  <a:extLst>
                    <a:ext uri="{9D8B030D-6E8A-4147-A177-3AD203B41FA5}">
                      <a16:colId xmlns:a16="http://schemas.microsoft.com/office/drawing/2014/main" val="4035855273"/>
                    </a:ext>
                  </a:extLst>
                </a:gridCol>
                <a:gridCol w="4549990">
                  <a:extLst>
                    <a:ext uri="{9D8B030D-6E8A-4147-A177-3AD203B41FA5}">
                      <a16:colId xmlns:a16="http://schemas.microsoft.com/office/drawing/2014/main" val="2416771805"/>
                    </a:ext>
                  </a:extLst>
                </a:gridCol>
                <a:gridCol w="768130">
                  <a:extLst>
                    <a:ext uri="{9D8B030D-6E8A-4147-A177-3AD203B41FA5}">
                      <a16:colId xmlns:a16="http://schemas.microsoft.com/office/drawing/2014/main" val="1336870508"/>
                    </a:ext>
                  </a:extLst>
                </a:gridCol>
                <a:gridCol w="971919">
                  <a:extLst>
                    <a:ext uri="{9D8B030D-6E8A-4147-A177-3AD203B41FA5}">
                      <a16:colId xmlns:a16="http://schemas.microsoft.com/office/drawing/2014/main" val="2549028792"/>
                    </a:ext>
                  </a:extLst>
                </a:gridCol>
                <a:gridCol w="940567">
                  <a:extLst>
                    <a:ext uri="{9D8B030D-6E8A-4147-A177-3AD203B41FA5}">
                      <a16:colId xmlns:a16="http://schemas.microsoft.com/office/drawing/2014/main" val="3419476061"/>
                    </a:ext>
                  </a:extLst>
                </a:gridCol>
                <a:gridCol w="1003272">
                  <a:extLst>
                    <a:ext uri="{9D8B030D-6E8A-4147-A177-3AD203B41FA5}">
                      <a16:colId xmlns:a16="http://schemas.microsoft.com/office/drawing/2014/main" val="533409590"/>
                    </a:ext>
                  </a:extLst>
                </a:gridCol>
                <a:gridCol w="2903999">
                  <a:extLst>
                    <a:ext uri="{9D8B030D-6E8A-4147-A177-3AD203B41FA5}">
                      <a16:colId xmlns:a16="http://schemas.microsoft.com/office/drawing/2014/main" val="1585744050"/>
                    </a:ext>
                  </a:extLst>
                </a:gridCol>
              </a:tblGrid>
              <a:tr h="714383">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extLst>
                  <a:ext uri="{0D108BD9-81ED-4DB2-BD59-A6C34878D82A}">
                    <a16:rowId xmlns:a16="http://schemas.microsoft.com/office/drawing/2014/main" val="1862663718"/>
                  </a:ext>
                </a:extLst>
              </a:tr>
              <a:tr h="184464">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1</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4</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5</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6</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extLst>
                  <a:ext uri="{0D108BD9-81ED-4DB2-BD59-A6C34878D82A}">
                    <a16:rowId xmlns:a16="http://schemas.microsoft.com/office/drawing/2014/main" val="1132675878"/>
                  </a:ext>
                </a:extLst>
              </a:tr>
              <a:tr h="184464">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gridSpan="6">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Муниципальная программа «Здравоохранение»</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4143137328"/>
                  </a:ext>
                </a:extLst>
              </a:tr>
              <a:tr h="1067663">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l" fontAlgn="ctr"/>
                      <a:r>
                        <a:rPr lang="ru-RU" sz="1100" u="none" strike="noStrike" dirty="0">
                          <a:effectLst/>
                          <a:latin typeface="Times New Roman" panose="02020603050405020304" pitchFamily="18" charset="0"/>
                          <a:cs typeface="Times New Roman" panose="02020603050405020304" pitchFamily="18" charset="0"/>
                        </a:rPr>
                        <a:t>Приоритетный показатель 2023 (далее 2023) Диспансеризация определенных групп взрослого населения Московской области</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Процент</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100</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91,1</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91,1</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t"/>
                      <a:r>
                        <a:rPr lang="ru-RU" sz="1100" u="none" strike="noStrike" dirty="0">
                          <a:effectLst/>
                          <a:latin typeface="Times New Roman" panose="02020603050405020304" pitchFamily="18" charset="0"/>
                          <a:cs typeface="Times New Roman" panose="02020603050405020304" pitchFamily="18" charset="0"/>
                        </a:rPr>
                        <a:t>При плане диспансеризации определенных групп 31245 чел. выполнено 26466 чел. или 91,1%. Низкая активность граждан городского округа в связи с работой на других территориях. Отсутствие мотивации к прохождению обследования.</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tc>
                <a:extLst>
                  <a:ext uri="{0D108BD9-81ED-4DB2-BD59-A6C34878D82A}">
                    <a16:rowId xmlns:a16="http://schemas.microsoft.com/office/drawing/2014/main" val="408964382"/>
                  </a:ext>
                </a:extLst>
              </a:tr>
              <a:tr h="361104">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l" fontAlgn="ctr"/>
                      <a:r>
                        <a:rPr lang="ru-RU" sz="1100" u="none" strike="noStrike">
                          <a:effectLst/>
                          <a:latin typeface="Times New Roman" panose="02020603050405020304" pitchFamily="18" charset="0"/>
                          <a:cs typeface="Times New Roman" panose="02020603050405020304" pitchFamily="18" charset="0"/>
                        </a:rPr>
                        <a:t>Жилье – медикам, нуждающихся в обеспечении жильем</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Процент</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100</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100</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100</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  Показатель достигнут.</a:t>
                      </a:r>
                      <a:br>
                        <a:rPr lang="ru-RU" sz="1100" u="none" strike="noStrike">
                          <a:effectLst/>
                          <a:latin typeface="Times New Roman" panose="02020603050405020304" pitchFamily="18" charset="0"/>
                          <a:cs typeface="Times New Roman" panose="02020603050405020304" pitchFamily="18" charset="0"/>
                        </a:rPr>
                      </a:br>
                      <a:r>
                        <a:rPr lang="ru-RU" sz="1100" u="none" strike="noStrike">
                          <a:effectLst/>
                          <a:latin typeface="Times New Roman" panose="02020603050405020304" pitchFamily="18" charset="0"/>
                          <a:cs typeface="Times New Roman" panose="02020603050405020304" pitchFamily="18" charset="0"/>
                        </a:rPr>
                        <a:t>Все  обратившиеся  обеспечены 100%.</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extLst>
                  <a:ext uri="{0D108BD9-81ED-4DB2-BD59-A6C34878D82A}">
                    <a16:rowId xmlns:a16="http://schemas.microsoft.com/office/drawing/2014/main" val="478383882"/>
                  </a:ext>
                </a:extLst>
              </a:tr>
              <a:tr h="201863">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gridSpan="6">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Муниципальная программа «Культура и туризм»</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707686369"/>
                  </a:ext>
                </a:extLst>
              </a:tr>
              <a:tr h="361104">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1</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l" fontAlgn="ctr"/>
                      <a:r>
                        <a:rPr lang="ru-RU" sz="1100" u="none" strike="noStrike" dirty="0">
                          <a:effectLst/>
                          <a:latin typeface="Times New Roman" panose="02020603050405020304" pitchFamily="18" charset="0"/>
                          <a:cs typeface="Times New Roman" panose="02020603050405020304" pitchFamily="18" charset="0"/>
                        </a:rPr>
                        <a:t>Число посещений культурных мероприятий</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Тысяча единиц</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853,399</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965,283</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113,1</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Показатель достигнут</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extLst>
                  <a:ext uri="{0D108BD9-81ED-4DB2-BD59-A6C34878D82A}">
                    <a16:rowId xmlns:a16="http://schemas.microsoft.com/office/drawing/2014/main" val="2072138339"/>
                  </a:ext>
                </a:extLst>
              </a:tr>
              <a:tr h="714383">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7425" marR="7425" marT="7425" marB="0" anchor="ctr"/>
                </a:tc>
                <a:tc>
                  <a:txBody>
                    <a:bodyPr/>
                    <a:lstStyle/>
                    <a:p>
                      <a:pPr algn="l" fontAlgn="ctr"/>
                      <a:r>
                        <a:rPr lang="ru-RU" sz="1100" u="none" strike="noStrike" dirty="0">
                          <a:effectLst/>
                          <a:latin typeface="Times New Roman" panose="02020603050405020304" pitchFamily="18" charset="0"/>
                          <a:cs typeface="Times New Roman" panose="02020603050405020304" pitchFamily="18" charset="0"/>
                        </a:rPr>
                        <a:t>Доля детей, осваивающих дополнительные предпрофессиональные программы в области искусств за счет бюджетных средств от общего количества обучающихся в детских школах искусств за счет бюджетных средств</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Процент</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3,5</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7,9</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a:effectLst/>
                          <a:latin typeface="Times New Roman" panose="02020603050405020304" pitchFamily="18" charset="0"/>
                          <a:cs typeface="Times New Roman" panose="02020603050405020304" pitchFamily="18" charset="0"/>
                        </a:rPr>
                        <a:t>225,7</a:t>
                      </a:r>
                      <a:endParaRPr lang="ru-RU" sz="1100" b="0" i="0" u="none" strike="noStrike">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tc>
                  <a:txBody>
                    <a:bodyPr/>
                    <a:lstStyle/>
                    <a:p>
                      <a:pPr algn="ctr" fontAlgn="ctr"/>
                      <a:r>
                        <a:rPr lang="ru-RU" sz="1100" u="none" strike="noStrike" dirty="0">
                          <a:effectLst/>
                          <a:latin typeface="Times New Roman" panose="02020603050405020304" pitchFamily="18" charset="0"/>
                          <a:cs typeface="Times New Roman" panose="02020603050405020304" pitchFamily="18" charset="0"/>
                        </a:rPr>
                        <a:t>Показатель достигнут</a:t>
                      </a:r>
                      <a:endParaRPr lang="ru-RU" sz="11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7425" marR="7425" marT="7425" marB="0" anchor="ctr"/>
                </a:tc>
                <a:extLst>
                  <a:ext uri="{0D108BD9-81ED-4DB2-BD59-A6C34878D82A}">
                    <a16:rowId xmlns:a16="http://schemas.microsoft.com/office/drawing/2014/main" val="3423503759"/>
                  </a:ext>
                </a:extLst>
              </a:tr>
              <a:tr h="411204">
                <a:tc>
                  <a:txBody>
                    <a:bodyPr/>
                    <a:lstStyle/>
                    <a:p>
                      <a:pPr algn="ctr" fontAlgn="ctr"/>
                      <a:r>
                        <a:rPr lang="ru-RU" sz="1100" b="0" i="0" u="none" strike="noStrike" dirty="0">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Макропоказатель подпрограммы. Обеспечение роста числа пользователей муниципальных библиотек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29 950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29 950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7483356"/>
                  </a:ext>
                </a:extLst>
              </a:tr>
              <a:tr h="411204">
                <a:tc>
                  <a:txBody>
                    <a:bodyPr/>
                    <a:lstStyle/>
                    <a:p>
                      <a:pPr algn="ctr" fontAlgn="ctr"/>
                      <a:r>
                        <a:rPr lang="ru-RU" sz="1100" b="0" i="0" u="none" strike="noStrike" dirty="0">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оснащенных образовательных учреждений в сфере культуры (детских школ искусств по видам искусств) музыкальными инструментами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708584153"/>
                  </a:ext>
                </a:extLst>
              </a:tr>
              <a:tr h="411204">
                <a:tc>
                  <a:txBody>
                    <a:bodyPr/>
                    <a:lstStyle/>
                    <a:p>
                      <a:pPr algn="ctr" fontAlgn="ctr"/>
                      <a:r>
                        <a:rPr lang="ru-RU" sz="1100" b="0" i="0" u="none" strike="noStrike" dirty="0">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посещений организаций культуры по отношению к уровню 2017 года (в части посещений библиотек)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120,81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123,5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102,2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867731562"/>
                  </a:ext>
                </a:extLst>
              </a:tr>
              <a:tr h="411204">
                <a:tc>
                  <a:txBody>
                    <a:bodyPr/>
                    <a:lstStyle/>
                    <a:p>
                      <a:pPr algn="ctr" fontAlgn="ctr"/>
                      <a:r>
                        <a:rPr lang="ru-RU" sz="1100" b="0" i="0" u="none" strike="noStrike" dirty="0">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детей в возрасте от 5 до 18 лет, охваченных дополнительным образованием сферы культуры</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13,2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105,6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25700715"/>
                  </a:ext>
                </a:extLst>
              </a:tr>
              <a:tr h="411204">
                <a:tc>
                  <a:txBody>
                    <a:bodyPr/>
                    <a:lstStyle/>
                    <a:p>
                      <a:pPr algn="ctr" fontAlgn="ctr"/>
                      <a:r>
                        <a:rPr lang="ru-RU" sz="1100" b="0" i="0" u="none" strike="noStrike" dirty="0">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Цифровизация музейных фондов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24 860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24 860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68030075"/>
                  </a:ext>
                </a:extLst>
              </a:tr>
              <a:tr h="411204">
                <a:tc>
                  <a:txBody>
                    <a:bodyPr/>
                    <a:lstStyle/>
                    <a:p>
                      <a:pPr algn="ctr" fontAlgn="ctr"/>
                      <a:r>
                        <a:rPr lang="ru-RU" sz="1100" b="0" i="0" u="none" strike="noStrike" dirty="0">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Увеличение туристского и экскурсионного потока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Тысяча 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450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504,471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112,1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748538063"/>
                  </a:ext>
                </a:extLst>
              </a:tr>
            </a:tbl>
          </a:graphicData>
        </a:graphic>
      </p:graphicFrame>
    </p:spTree>
    <p:extLst>
      <p:ext uri="{BB962C8B-B14F-4D97-AF65-F5344CB8AC3E}">
        <p14:creationId xmlns:p14="http://schemas.microsoft.com/office/powerpoint/2010/main" val="427509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8D8368CA-5CA7-D3A0-51C2-221AFB906F72}"/>
              </a:ext>
            </a:extLst>
          </p:cNvPr>
          <p:cNvGraphicFramePr>
            <a:graphicFrameLocks noGrp="1"/>
          </p:cNvGraphicFramePr>
          <p:nvPr>
            <p:extLst>
              <p:ext uri="{D42A27DB-BD31-4B8C-83A1-F6EECF244321}">
                <p14:modId xmlns:p14="http://schemas.microsoft.com/office/powerpoint/2010/main" val="3110547872"/>
              </p:ext>
            </p:extLst>
          </p:nvPr>
        </p:nvGraphicFramePr>
        <p:xfrm>
          <a:off x="346508" y="202131"/>
          <a:ext cx="11511813" cy="6618103"/>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705044">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3667">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313333">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6">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Муниципальная программа «Образование»</a:t>
                      </a:r>
                    </a:p>
                  </a:txBody>
                  <a:tcPr marL="9525" marR="9525" marT="95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7740107"/>
                  </a:ext>
                </a:extLst>
              </a:tr>
              <a:tr h="878836">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Поддержка образования для детей с ограниченными возможностями здоровья. Обновление материально - технической базы в организациях, осуществляющих образовательную деятельность исключительно по адаптированным основным общеобразовательным программам (нарастающим итогом)</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878836">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обучающихся, получающих начальное общее образование в государственных и муниципальных образовательных организациях, получающих бесплатное горячее питание, к общему количеству обучающихся, получающих начальное общее образование в государственных и муниципальных образовательных организациях</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293622">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отремонтированных дошкольных образовательных организаций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Штука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572173">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Отношение средней заработной платы педагогических работников дошкольных образовательных организаций к средней заработной плате в общеобразовательных организациях в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101,2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98,17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97,0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Выплаты будут произведены в 2024 г.</a:t>
                      </a:r>
                    </a:p>
                  </a:txBody>
                  <a:tcPr marL="9525" marR="9525" marT="9525" marB="0" anchor="ctr"/>
                </a:tc>
                <a:extLst>
                  <a:ext uri="{0D108BD9-81ED-4DB2-BD59-A6C34878D82A}">
                    <a16:rowId xmlns:a16="http://schemas.microsoft.com/office/drawing/2014/main" val="2189498892"/>
                  </a:ext>
                </a:extLst>
              </a:tr>
              <a:tr h="572173">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Отношение средней заработной платы педагогических работников общеобразовательных организаций общего образования к среднемесячному доходу от трудовой деятельности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105,7</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127,4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120,5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 </a:t>
                      </a:r>
                    </a:p>
                  </a:txBody>
                  <a:tcPr marL="9525" marR="9525" marT="9525" marB="0" anchor="ctr"/>
                </a:tc>
                <a:extLst>
                  <a:ext uri="{0D108BD9-81ED-4DB2-BD59-A6C34878D82A}">
                    <a16:rowId xmlns:a16="http://schemas.microsoft.com/office/drawing/2014/main" val="1800876689"/>
                  </a:ext>
                </a:extLst>
              </a:tr>
              <a:tr h="440766">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выпускников текущего года, набравших 250 баллов и более по 3 предметам, к общему количеству выпускников текущего года, сдававших ЕГЭ по 3 и более предметам</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4,81 </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77,6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Количество выпускников текущего года, набравших 250 баллов и более по 3 предметам составило - 13 чел (общее число выпускников, сдавших ЕГЭ по 3 и более предметам 270 чел.)</a:t>
                      </a:r>
                    </a:p>
                  </a:txBody>
                  <a:tcPr marL="9525" marR="9525" marT="9525" marB="0" anchor="ctr"/>
                </a:tc>
                <a:extLst>
                  <a:ext uri="{0D108BD9-81ED-4DB2-BD59-A6C34878D82A}">
                    <a16:rowId xmlns:a16="http://schemas.microsoft.com/office/drawing/2014/main" val="3334321203"/>
                  </a:ext>
                </a:extLst>
              </a:tr>
              <a:tr h="338197">
                <a:tc>
                  <a:txBody>
                    <a:bodyPr/>
                    <a:lstStyle/>
                    <a:p>
                      <a:pPr algn="ctr" fontAlgn="ctr"/>
                      <a:r>
                        <a:rPr lang="ru-RU" sz="1100" b="0" i="0" u="none" strike="noStrike" dirty="0">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2023 Доступность дошкольного образования для детей в возрасте до 3-х лет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762200495"/>
                  </a:ext>
                </a:extLst>
              </a:tr>
              <a:tr h="572173">
                <a:tc>
                  <a:txBody>
                    <a:bodyPr/>
                    <a:lstStyle/>
                    <a:p>
                      <a:pPr algn="ctr" fontAlgn="ctr"/>
                      <a:r>
                        <a:rPr lang="ru-RU" sz="1100" b="0" i="0" u="none" strike="noStrike" dirty="0">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2023 Отношение средней заработной платы педагогических работников организаций дополнительного образования детей к средней заработной плате учителей в Московской области</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87,19</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87,2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Недостаточное финансирование </a:t>
                      </a:r>
                    </a:p>
                  </a:txBody>
                  <a:tcPr marL="9525" marR="9525" marT="9525" marB="0" anchor="ctr"/>
                </a:tc>
                <a:extLst>
                  <a:ext uri="{0D108BD9-81ED-4DB2-BD59-A6C34878D82A}">
                    <a16:rowId xmlns:a16="http://schemas.microsoft.com/office/drawing/2014/main" val="3530136504"/>
                  </a:ext>
                </a:extLst>
              </a:tr>
              <a:tr h="572173">
                <a:tc>
                  <a:txBody>
                    <a:bodyPr/>
                    <a:lstStyle/>
                    <a:p>
                      <a:pPr algn="ctr" fontAlgn="ctr"/>
                      <a:r>
                        <a:rPr lang="ru-RU" sz="1100" b="0" i="0" u="none" strike="noStrike" dirty="0">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2023 Доля детей в возрасте от 5 до 18 лет, охваченных дополнительным образованием</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bl>
          </a:graphicData>
        </a:graphic>
      </p:graphicFrame>
    </p:spTree>
    <p:extLst>
      <p:ext uri="{BB962C8B-B14F-4D97-AF65-F5344CB8AC3E}">
        <p14:creationId xmlns:p14="http://schemas.microsoft.com/office/powerpoint/2010/main" val="1864988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08100367-6224-A7A0-0CC4-7D5891561293}"/>
              </a:ext>
            </a:extLst>
          </p:cNvPr>
          <p:cNvGraphicFramePr>
            <a:graphicFrameLocks noGrp="1"/>
          </p:cNvGraphicFramePr>
          <p:nvPr>
            <p:extLst>
              <p:ext uri="{D42A27DB-BD31-4B8C-83A1-F6EECF244321}">
                <p14:modId xmlns:p14="http://schemas.microsoft.com/office/powerpoint/2010/main" val="365559836"/>
              </p:ext>
            </p:extLst>
          </p:nvPr>
        </p:nvGraphicFramePr>
        <p:xfrm>
          <a:off x="346508" y="202131"/>
          <a:ext cx="11511813" cy="6485674"/>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705044">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3667">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468451">
                <a:tc>
                  <a:txBody>
                    <a:bodyPr/>
                    <a:lstStyle/>
                    <a:p>
                      <a:pPr algn="ctr" fontAlgn="ctr"/>
                      <a:r>
                        <a:rPr lang="ru-RU" sz="1100" b="0" i="0" u="none" strike="noStrike" dirty="0">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2023 Доступность дошкольного образования для детей в возрасте от трех до семи лет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481263">
                <a:tc>
                  <a:txBody>
                    <a:bodyPr/>
                    <a:lstStyle/>
                    <a:p>
                      <a:pPr algn="ctr" fontAlgn="ctr"/>
                      <a:r>
                        <a:rPr lang="ru-RU" sz="11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детей - инвалидов в возрасте от 1,5 до 7 лет, охваченных дошкольным образованием, в общей численности детей - инвалидов такого возраста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293622">
                <a:tc>
                  <a:txBody>
                    <a:bodyPr/>
                    <a:lstStyle/>
                    <a:p>
                      <a:pPr algn="ctr" fontAlgn="ctr"/>
                      <a:r>
                        <a:rPr lang="ru-RU" sz="1100" b="0" i="0" u="none" strike="noStrike" dirty="0">
                          <a:solidFill>
                            <a:srgbClr val="000000"/>
                          </a:solidFill>
                          <a:effectLst/>
                          <a:latin typeface="Times New Roman" panose="02020603050405020304" pitchFamily="18" charset="0"/>
                        </a:rPr>
                        <a:t>12</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детей-инвалидов, которым созданы условия для получения качественного начального общего, основного общего, среднего общего образования, в общей численности детей- инвалидов школьного возраста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572173">
                <a:tc>
                  <a:txBody>
                    <a:bodyPr/>
                    <a:lstStyle/>
                    <a:p>
                      <a:pPr algn="ctr" fontAlgn="ctr"/>
                      <a:r>
                        <a:rPr lang="ru-RU" sz="1100" b="0" i="0" u="none" strike="noStrike" dirty="0">
                          <a:solidFill>
                            <a:srgbClr val="000000"/>
                          </a:solidFill>
                          <a:effectLst/>
                          <a:latin typeface="Times New Roman" panose="02020603050405020304" pitchFamily="18" charset="0"/>
                        </a:rPr>
                        <a:t>13</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детей-инвалидов в возрасте от 5 до 18 лет, получающих дополнительное образование, в общей численности детей-инвалидов такого возраста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189498892"/>
                  </a:ext>
                </a:extLst>
              </a:tr>
              <a:tr h="241362">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«Социальная защита населения»</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00876689"/>
                  </a:ext>
                </a:extLst>
              </a:tr>
              <a:tr h="440766">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2023 Увеличение числа граждан старшего возраста, ведущих активный образ жизни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2 595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2 673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338197">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2023 Доля детей, охваченных отдыхом и оздоровлением, в общей численности детей в возрасте от 7 до 15 лет, подлежащих оздоровлению</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62,5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65,9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105,4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762200495"/>
                  </a:ext>
                </a:extLst>
              </a:tr>
              <a:tr h="572173">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2023 Доля детей, находящихся в трудной жизненной ситуации, охваченных отдыхом и оздоровлением, в общей численности детей в возрасте от 7 до 15 лет, находящихся в трудной жизненной ситуации, подлежащих оздоровлению</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56,5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57,7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102,1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0136504"/>
                  </a:ext>
                </a:extLst>
              </a:tr>
              <a:tr h="572173">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Число пострадавших в результате несчастных случаев на производстве со смертельным исходом, связанных с производством, в расчете на 1000 работающих (организаций, занятых в экономике муниципального образования)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Промилле (0,1 процента)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r h="572173">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доступных для инвалидов и других маломобильных групп населения муниципальных объектов инфраструктуры в общем количестве муниципальных объектов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81,8</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94,2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115,2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47650767"/>
                  </a:ext>
                </a:extLst>
              </a:tr>
              <a:tr h="572173">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Органами местного самоуправления оказана консультационная поддержка СО НКО</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736643268"/>
                  </a:ext>
                </a:extLst>
              </a:tr>
            </a:tbl>
          </a:graphicData>
        </a:graphic>
      </p:graphicFrame>
    </p:spTree>
    <p:extLst>
      <p:ext uri="{BB962C8B-B14F-4D97-AF65-F5344CB8AC3E}">
        <p14:creationId xmlns:p14="http://schemas.microsoft.com/office/powerpoint/2010/main" val="40542198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60637537-BD32-96D6-257B-9EE0E177CC4D}"/>
              </a:ext>
            </a:extLst>
          </p:cNvPr>
          <p:cNvGraphicFramePr>
            <a:graphicFrameLocks noGrp="1"/>
          </p:cNvGraphicFramePr>
          <p:nvPr>
            <p:extLst>
              <p:ext uri="{D42A27DB-BD31-4B8C-83A1-F6EECF244321}">
                <p14:modId xmlns:p14="http://schemas.microsoft.com/office/powerpoint/2010/main" val="1620812957"/>
              </p:ext>
            </p:extLst>
          </p:nvPr>
        </p:nvGraphicFramePr>
        <p:xfrm>
          <a:off x="346508" y="202131"/>
          <a:ext cx="11511813" cy="6523745"/>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705044">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3667">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468451">
                <a:tc>
                  <a:txBody>
                    <a:bodyPr/>
                    <a:lstStyle/>
                    <a:p>
                      <a:pPr algn="ctr" fontAlgn="ctr"/>
                      <a:r>
                        <a:rPr lang="ru-RU" sz="1100" b="0" i="0" u="none" strike="noStrike" dirty="0">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Органами местного самоуправления проведены просветительские мероприятия по вопросам деятельности СО НКО</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481263">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СО НКО, которым оказана поддержка органами местного самоуправления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293622">
                <a:tc>
                  <a:txBody>
                    <a:bodyPr/>
                    <a:lstStyle/>
                    <a:p>
                      <a:pPr algn="ctr" fontAlgn="ctr"/>
                      <a:r>
                        <a:rPr lang="ru-RU" sz="1100" b="0" i="0" u="none" strike="noStrike" dirty="0">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Органами местного самоуправления оказана имущественная поддержка СО НКО</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293622">
                <a:tc>
                  <a:txBody>
                    <a:bodyPr/>
                    <a:lstStyle/>
                    <a:p>
                      <a:pPr algn="ctr" fontAlgn="ctr"/>
                      <a:r>
                        <a:rPr lang="ru-RU" sz="1100" b="0" i="0" u="none" strike="noStrike" dirty="0">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Органами местного самоуправления предоставлены площади на льготных условиях или в безвозмездное пользование СО НКО</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Квадратный метр</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595,6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595,6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249743118"/>
                  </a:ext>
                </a:extLst>
              </a:tr>
              <a:tr h="572173">
                <a:tc>
                  <a:txBody>
                    <a:bodyPr/>
                    <a:lstStyle/>
                    <a:p>
                      <a:pPr algn="ctr" fontAlgn="ctr"/>
                      <a:r>
                        <a:rPr lang="ru-RU" sz="11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Граждане приняли участие в просветительских мероприятиях по вопросам деятельности СО НКО</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192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192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189498892"/>
                  </a:ext>
                </a:extLst>
              </a:tr>
              <a:tr h="241362">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«Спорт»</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00876689"/>
                  </a:ext>
                </a:extLst>
              </a:tr>
              <a:tr h="440766">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граждан, систематически занимающихся физической культурой и спортом</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62,57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62,57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338197">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Уровень обеспеченности граждан спортивными сооружениями исходя из единовременной пропускной способности объектов спорта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31,6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31,6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762200495"/>
                  </a:ext>
                </a:extLst>
              </a:tr>
              <a:tr h="572173">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жителей Московской области, выполнивших нормативы испытаний (тестов) Всероссийского комплекса «Готов к труду и обороне» (ГТО), в общей численности населения, принявшего участие в испытаниях (тестах)</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31,3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31,3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0136504"/>
                  </a:ext>
                </a:extLst>
              </a:tr>
              <a:tr h="572173">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лиц с ограниченными возможностями здоровья и инвалидов, систематически занимающихся физической культурой и спортом, в общей численности указанной категории населения, проживающего в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16,5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16,5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r h="572173">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Эффективность использования существующих объектов спорта (отношение фактической посещаемости к нормативной пропускной способности)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47650767"/>
                  </a:ext>
                </a:extLst>
              </a:tr>
              <a:tr h="572173">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Сохранена сеть организаций, реализующих дополнительные образовательные программы спортивной подготовки, в ведении органов управления в сфере физической культуры и спорта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736643268"/>
                  </a:ext>
                </a:extLst>
              </a:tr>
            </a:tbl>
          </a:graphicData>
        </a:graphic>
      </p:graphicFrame>
    </p:spTree>
    <p:extLst>
      <p:ext uri="{BB962C8B-B14F-4D97-AF65-F5344CB8AC3E}">
        <p14:creationId xmlns:p14="http://schemas.microsoft.com/office/powerpoint/2010/main" val="10234196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A49ABAEE-1FE4-0153-6368-18B61D733900}"/>
              </a:ext>
            </a:extLst>
          </p:cNvPr>
          <p:cNvGraphicFramePr>
            <a:graphicFrameLocks noGrp="1"/>
          </p:cNvGraphicFramePr>
          <p:nvPr>
            <p:extLst>
              <p:ext uri="{D42A27DB-BD31-4B8C-83A1-F6EECF244321}">
                <p14:modId xmlns:p14="http://schemas.microsoft.com/office/powerpoint/2010/main" val="4033906260"/>
              </p:ext>
            </p:extLst>
          </p:nvPr>
        </p:nvGraphicFramePr>
        <p:xfrm>
          <a:off x="346508" y="202131"/>
          <a:ext cx="11511813" cy="6534241"/>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705044">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3667">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170067">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6">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Муниципальная программа «Развитие сельского хозяйства»</a:t>
                      </a:r>
                    </a:p>
                  </a:txBody>
                  <a:tcPr marL="9525" marR="9525" marT="95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7740107"/>
                  </a:ext>
                </a:extLst>
              </a:tr>
              <a:tr h="454915">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Индекс производства продукции сельского хозяйства в хозяйствах всех категорий (в сопоставимых ценах) к предыдущему году</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100,3</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88,2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87,9</a:t>
                      </a:r>
                    </a:p>
                  </a:txBody>
                  <a:tcPr marL="9525" marR="9525" marT="9525" marB="0" anchor="ctr"/>
                </a:tc>
                <a:tc>
                  <a:txBody>
                    <a:bodyPr/>
                    <a:lstStyle/>
                    <a:p>
                      <a:pPr algn="ctr" fontAlgn="t"/>
                      <a:r>
                        <a:rPr lang="ru-RU" sz="1100" b="0" i="0" u="none" strike="noStrike" dirty="0">
                          <a:solidFill>
                            <a:srgbClr val="000000"/>
                          </a:solidFill>
                          <a:effectLst/>
                          <a:latin typeface="Times New Roman" panose="02020603050405020304" pitchFamily="18" charset="0"/>
                        </a:rPr>
                        <a:t>Не достижение запланированного значения по показателю связано со снижением производства продукции животноводства (снижение поголовья КРС и объемов производства молока).</a:t>
                      </a:r>
                    </a:p>
                  </a:txBody>
                  <a:tcPr marL="9525" marR="9525" marT="9525" marB="0"/>
                </a:tc>
                <a:extLst>
                  <a:ext uri="{0D108BD9-81ED-4DB2-BD59-A6C34878D82A}">
                    <a16:rowId xmlns:a16="http://schemas.microsoft.com/office/drawing/2014/main" val="991013048"/>
                  </a:ext>
                </a:extLst>
              </a:tr>
              <a:tr h="338710">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сельского населения в общей численности населения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50,1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50,1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293622">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собак без владельцев, подлежащих отлову</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Голова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131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65,5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Отловлено 131 безнадзорная собака </a:t>
                      </a:r>
                    </a:p>
                  </a:txBody>
                  <a:tcPr marL="9525" marR="9525" marT="9525" marB="0" anchor="ctr"/>
                </a:tc>
                <a:extLst>
                  <a:ext uri="{0D108BD9-81ED-4DB2-BD59-A6C34878D82A}">
                    <a16:rowId xmlns:a16="http://schemas.microsoft.com/office/drawing/2014/main" val="1418042793"/>
                  </a:ext>
                </a:extLst>
              </a:tr>
              <a:tr h="327259">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«Экология и окружающая среда»</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189498892"/>
                  </a:ext>
                </a:extLst>
              </a:tr>
              <a:tr h="341645">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ликвидированных наиболее опасных объектов накопленного вреда окружающей среде</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Штука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800876689"/>
                  </a:ext>
                </a:extLst>
              </a:tr>
              <a:tr h="275973">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проведенных исследований состояния окружающей среды</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338197">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«Безопасность и обеспечение безопасности жизнедеятельности населения»</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2200495"/>
                  </a:ext>
                </a:extLst>
              </a:tr>
              <a:tr h="572173">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Увеличение общего количества видеокамер, введенных в эксплуатацию в систему технологического обеспечения региональной общественной безопасности и оперативного управления "Безопасный регион", не менее чем на 5% ежегодно</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569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623</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109,5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0136504"/>
                  </a:ext>
                </a:extLst>
              </a:tr>
              <a:tr h="367756">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Снижение общего количества преступлений, совершенных на территории муниципального образования, не менее чем на 3% ежегодно</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Количество</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921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830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r h="401975">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кладбищ, соответствующих требованиям Регионального стандарта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24,49</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20,41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83,3</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Из 49 кладбищ только 10 соответствуют Региональному стандарту</a:t>
                      </a:r>
                    </a:p>
                  </a:txBody>
                  <a:tcPr marL="9525" marR="9525" marT="9525" marB="0" anchor="ctr"/>
                </a:tc>
                <a:extLst>
                  <a:ext uri="{0D108BD9-81ED-4DB2-BD59-A6C34878D82A}">
                    <a16:rowId xmlns:a16="http://schemas.microsoft.com/office/drawing/2014/main" val="3808497047"/>
                  </a:ext>
                </a:extLst>
              </a:tr>
              <a:tr h="572173">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Сокращение среднего времени совместного реагирования нескольких экстренных оперативных служб на обращения населения по единому номеру «112» на территории муниципального образования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минут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05393971"/>
                  </a:ext>
                </a:extLst>
              </a:tr>
              <a:tr h="572173">
                <a:tc>
                  <a:txBody>
                    <a:bodyPr/>
                    <a:lstStyle/>
                    <a:p>
                      <a:pPr algn="ctr" fontAlgn="ctr"/>
                      <a:r>
                        <a:rPr lang="ru-RU" sz="1100" b="0" i="0" u="none" strike="noStrike" dirty="0">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Обеспечение населения защитными сооружениями гражданской обороны</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030293558"/>
                  </a:ext>
                </a:extLst>
              </a:tr>
            </a:tbl>
          </a:graphicData>
        </a:graphic>
      </p:graphicFrame>
    </p:spTree>
    <p:extLst>
      <p:ext uri="{BB962C8B-B14F-4D97-AF65-F5344CB8AC3E}">
        <p14:creationId xmlns:p14="http://schemas.microsoft.com/office/powerpoint/2010/main" val="2082568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675A4ED6-4512-12D9-7EFC-7E1249DB3E4C}"/>
              </a:ext>
            </a:extLst>
          </p:cNvPr>
          <p:cNvGraphicFramePr>
            <a:graphicFrameLocks noGrp="1"/>
          </p:cNvGraphicFramePr>
          <p:nvPr>
            <p:extLst>
              <p:ext uri="{D42A27DB-BD31-4B8C-83A1-F6EECF244321}">
                <p14:modId xmlns:p14="http://schemas.microsoft.com/office/powerpoint/2010/main" val="3822611846"/>
              </p:ext>
            </p:extLst>
          </p:nvPr>
        </p:nvGraphicFramePr>
        <p:xfrm>
          <a:off x="346508" y="202131"/>
          <a:ext cx="11511813" cy="6385008"/>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645858">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68249">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776561">
                <a:tc>
                  <a:txBody>
                    <a:bodyPr/>
                    <a:lstStyle/>
                    <a:p>
                      <a:pPr algn="ctr" fontAlgn="ctr"/>
                      <a:r>
                        <a:rPr lang="ru-RU" sz="1100" b="0" i="0" u="none" strike="noStrike" dirty="0">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населения, проживающего или осуществляющего хозяйственную деятельность в границах зоны действия технических средств оповещения (электрических, электронных сирен и мощных акустических систем) муниципальной автоматизированной системы централизованного оповещения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469427">
                <a:tc>
                  <a:txBody>
                    <a:bodyPr/>
                    <a:lstStyle/>
                    <a:p>
                      <a:pPr algn="ctr" fontAlgn="ctr"/>
                      <a:r>
                        <a:rPr lang="ru-RU" sz="1100" b="0" i="0" u="none" strike="noStrike" dirty="0">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Увеличение доли социально значимых объектов (учреждений), оборудованных в целях антитеррористической защищенности средствами безопасности</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95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95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315860">
                <a:tc>
                  <a:txBody>
                    <a:bodyPr/>
                    <a:lstStyle/>
                    <a:p>
                      <a:pPr algn="ctr" fontAlgn="ctr"/>
                      <a:r>
                        <a:rPr lang="ru-RU" sz="1100" b="0" i="0" u="none" strike="noStrike" dirty="0">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Прирост уровня безопасности людей на водных объектах, расположенных на территории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24</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24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198683">
                <a:tc>
                  <a:txBody>
                    <a:bodyPr/>
                    <a:lstStyle/>
                    <a:p>
                      <a:pPr algn="ctr" fontAlgn="ctr"/>
                      <a:r>
                        <a:rPr lang="ru-RU" sz="1100" b="0" i="0" u="none" strike="noStrike" dirty="0">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Снижение числа погибших при пожарах</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92,5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115,6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249743118"/>
                  </a:ext>
                </a:extLst>
              </a:tr>
              <a:tr h="524141">
                <a:tc>
                  <a:txBody>
                    <a:bodyPr/>
                    <a:lstStyle/>
                    <a:p>
                      <a:pPr algn="ctr" fontAlgn="ctr"/>
                      <a:r>
                        <a:rPr lang="ru-RU" sz="1100" b="0" i="0" u="none" strike="noStrike" dirty="0">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Укомплектованность резервного фонда материальных ресурсов для ликвидации чрезвычайных ситуаций на территории муниципального образования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61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189498892"/>
                  </a:ext>
                </a:extLst>
              </a:tr>
              <a:tr h="315860">
                <a:tc>
                  <a:txBody>
                    <a:bodyPr/>
                    <a:lstStyle/>
                    <a:p>
                      <a:pPr algn="ctr" fontAlgn="ctr"/>
                      <a:r>
                        <a:rPr lang="ru-RU" sz="11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Обеспеченность населения средствами индивидуальной защиты, медицинскими средствами индивидуальной защиты</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80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018490821"/>
                  </a:ext>
                </a:extLst>
              </a:tr>
              <a:tr h="221100">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«Жилище»</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00876689"/>
                  </a:ext>
                </a:extLst>
              </a:tr>
              <a:tr h="403765">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Объем жилищного строительства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 кв. метров</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71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127</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178,9</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309807">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семей, улучшивших жилищные условия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Штука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762200495"/>
                  </a:ext>
                </a:extLst>
              </a:tr>
              <a:tr h="248059">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«Развитие инженерной инфраструктуры и энергоэффективности»</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30136504"/>
                  </a:ext>
                </a:extLst>
              </a:tr>
              <a:tr h="524141">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актуальных схем теплоснабжения, водоснабжения и водоотведения, программ комплексного развития систем коммунальной инфраструктуры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66,7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33,3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49,9</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В связи с отсутствием финансирования не удалось достичь планируемого значения показателя</a:t>
                      </a:r>
                    </a:p>
                  </a:txBody>
                  <a:tcPr marL="9525" marR="9525" marT="9525" marB="0" anchor="ctr"/>
                </a:tc>
                <a:extLst>
                  <a:ext uri="{0D108BD9-81ED-4DB2-BD59-A6C34878D82A}">
                    <a16:rowId xmlns:a16="http://schemas.microsoft.com/office/drawing/2014/main" val="4070464645"/>
                  </a:ext>
                </a:extLst>
              </a:tr>
              <a:tr h="524141">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зданий, строений, сооружений органов местного самоуправления и муниципальных учреждений, оснащенных приборами учета потребляемых энергетических ресурсов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87,39</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99,04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113,3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47650767"/>
                  </a:ext>
                </a:extLst>
              </a:tr>
              <a:tr h="524141">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Бережливый учет - оснащенность многоквартирных домов общедомовыми приборами учета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51,83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64,6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124,6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736643268"/>
                  </a:ext>
                </a:extLst>
              </a:tr>
            </a:tbl>
          </a:graphicData>
        </a:graphic>
      </p:graphicFrame>
    </p:spTree>
    <p:extLst>
      <p:ext uri="{BB962C8B-B14F-4D97-AF65-F5344CB8AC3E}">
        <p14:creationId xmlns:p14="http://schemas.microsoft.com/office/powerpoint/2010/main" val="6506743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BE2457EA-C14F-75BB-35E5-408F85425FA4}"/>
              </a:ext>
            </a:extLst>
          </p:cNvPr>
          <p:cNvGraphicFramePr>
            <a:graphicFrameLocks noGrp="1"/>
          </p:cNvGraphicFramePr>
          <p:nvPr>
            <p:extLst>
              <p:ext uri="{D42A27DB-BD31-4B8C-83A1-F6EECF244321}">
                <p14:modId xmlns:p14="http://schemas.microsoft.com/office/powerpoint/2010/main" val="1187974967"/>
              </p:ext>
            </p:extLst>
          </p:nvPr>
        </p:nvGraphicFramePr>
        <p:xfrm>
          <a:off x="346508" y="202133"/>
          <a:ext cx="11511813" cy="6621484"/>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588409">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53283">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491044">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зданий, строений, сооружений муниципальной собственности, соответствующих нормальному уровню энергетической эффективности и выше (А, B, C, D).</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18,4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18,4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380509">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многоквартирных домов с присвоенными классами энергоэффективности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29,46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31,9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108,3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298325">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созданных и восстановленных ВЗУ, ВНС и станций водоподготовки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298325">
                <a:tc>
                  <a:txBody>
                    <a:bodyPr/>
                    <a:lstStyle/>
                    <a:p>
                      <a:pPr algn="ctr" fontAlgn="ctr"/>
                      <a:r>
                        <a:rPr lang="ru-RU" sz="11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очищенных и отремонтированных общественных питьевых колодцев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249743118"/>
                  </a:ext>
                </a:extLst>
              </a:tr>
              <a:tr h="424860">
                <a:tc>
                  <a:txBody>
                    <a:bodyPr/>
                    <a:lstStyle/>
                    <a:p>
                      <a:pPr algn="ctr" fontAlgn="ctr"/>
                      <a:r>
                        <a:rPr lang="ru-RU" sz="1100" b="0" i="0" u="none" strike="noStrike" dirty="0">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Увеличение доли сточных вод, очищенных до нормативных значений, в общем объеме сточных вод, пропущенных через очистные сооружения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189498892"/>
                  </a:ext>
                </a:extLst>
              </a:tr>
              <a:tr h="298325">
                <a:tc>
                  <a:txBody>
                    <a:bodyPr/>
                    <a:lstStyle/>
                    <a:p>
                      <a:pPr algn="ctr" fontAlgn="ctr"/>
                      <a:r>
                        <a:rPr lang="ru-RU" sz="1100" b="0" i="0" u="none" strike="noStrike" dirty="0">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созданных и восстановленных объектов коммунальной инфраструктуры</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3</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66,7</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Строительство котельной в д. Глухово будет осуществлено в 2024 году</a:t>
                      </a:r>
                    </a:p>
                  </a:txBody>
                  <a:tcPr marL="9525" marR="9525" marT="9525" marB="0" anchor="ctr"/>
                </a:tc>
                <a:extLst>
                  <a:ext uri="{0D108BD9-81ED-4DB2-BD59-A6C34878D82A}">
                    <a16:rowId xmlns:a16="http://schemas.microsoft.com/office/drawing/2014/main" val="3018490821"/>
                  </a:ext>
                </a:extLst>
              </a:tr>
              <a:tr h="298325">
                <a:tc>
                  <a:txBody>
                    <a:bodyPr/>
                    <a:lstStyle/>
                    <a:p>
                      <a:pPr algn="ctr" fontAlgn="ctr"/>
                      <a:r>
                        <a:rPr lang="ru-RU" sz="1100" b="0" i="0" u="none" strike="noStrike" dirty="0">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Доля финансового обеспечения расходов, направленных на осуществление полномочий в сфере жилищно-коммунального хозяйства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000270428"/>
                  </a:ext>
                </a:extLst>
              </a:tr>
              <a:tr h="179220">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«Предпринимательство»</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800876689"/>
                  </a:ext>
                </a:extLst>
              </a:tr>
              <a:tr h="733451">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вновь созданных субъектов малого и среднего бизнеса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532 </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в 48,4 р.</a:t>
                      </a:r>
                    </a:p>
                  </a:txBody>
                  <a:tcPr marL="9525" marR="9525" marT="9525" marB="0" anchor="ctr"/>
                </a:tc>
                <a:tc>
                  <a:txBody>
                    <a:bodyPr/>
                    <a:lstStyle/>
                    <a:p>
                      <a:pPr algn="ctr" fontAlgn="t"/>
                      <a:r>
                        <a:rPr lang="ru-RU" sz="1100" b="0" i="0" u="none" strike="noStrike" dirty="0">
                          <a:solidFill>
                            <a:srgbClr val="000000"/>
                          </a:solidFill>
                          <a:effectLst/>
                          <a:latin typeface="Times New Roman" panose="02020603050405020304" pitchFamily="18" charset="0"/>
                        </a:rPr>
                        <a:t>В 2023 году согласно Единого реестра субъектов малого и среднего предпринимательства в округе зарегистрировалось 532 субъекта МСП, из них: ЮЛ - 92 ед., ИП - 440 ед.</a:t>
                      </a:r>
                    </a:p>
                  </a:txBody>
                  <a:tcPr marL="9525" marR="9525" marT="9525" marB="0"/>
                </a:tc>
                <a:extLst>
                  <a:ext uri="{0D108BD9-81ED-4DB2-BD59-A6C34878D82A}">
                    <a16:rowId xmlns:a16="http://schemas.microsoft.com/office/drawing/2014/main" val="3334321203"/>
                  </a:ext>
                </a:extLst>
              </a:tr>
              <a:tr h="298325">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Индекс совокупной результативности реализации мероприятий, направленных на развитие конкуренции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   Показатель достигнут.</a:t>
                      </a:r>
                    </a:p>
                  </a:txBody>
                  <a:tcPr marL="9525" marR="9525" marT="9525" marB="0" anchor="ctr"/>
                </a:tc>
                <a:extLst>
                  <a:ext uri="{0D108BD9-81ED-4DB2-BD59-A6C34878D82A}">
                    <a16:rowId xmlns:a16="http://schemas.microsoft.com/office/drawing/2014/main" val="1762200495"/>
                  </a:ext>
                </a:extLst>
              </a:tr>
              <a:tr h="588409">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среднесписочной численности работников (без внешних совместителей) малых и средних предприятий в среднесписочной численности работников (без внешних совместителей) всех предприятий и организаций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26,1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30,5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116,9</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   Показатель достигнут. </a:t>
                      </a:r>
                      <a:br>
                        <a:rPr lang="ru-RU" sz="1100" b="0" i="0" u="none" strike="noStrike" dirty="0">
                          <a:solidFill>
                            <a:srgbClr val="000000"/>
                          </a:solidFill>
                          <a:effectLst/>
                          <a:latin typeface="Times New Roman" panose="02020603050405020304" pitchFamily="18" charset="0"/>
                        </a:rPr>
                      </a:b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70464645"/>
                  </a:ext>
                </a:extLst>
              </a:tr>
              <a:tr h="878493">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Обеспеченность населения предприятиями общественного питания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Пос. мест /на 1000 жите­лей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44,69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44,75 </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На территории округа работают 84 предприятия общественного питания с 3551 п/м. Обеспеченность населения посадочными местами на предприятиях общественного питания в 4 квартале 2023 года составила 44,75 п/м.</a:t>
                      </a:r>
                    </a:p>
                  </a:txBody>
                  <a:tcPr marL="9525" marR="9525" marT="9525" marB="0" anchor="ctr"/>
                </a:tc>
                <a:extLst>
                  <a:ext uri="{0D108BD9-81ED-4DB2-BD59-A6C34878D82A}">
                    <a16:rowId xmlns:a16="http://schemas.microsoft.com/office/drawing/2014/main" val="247650767"/>
                  </a:ext>
                </a:extLst>
              </a:tr>
            </a:tbl>
          </a:graphicData>
        </a:graphic>
      </p:graphicFrame>
    </p:spTree>
    <p:extLst>
      <p:ext uri="{BB962C8B-B14F-4D97-AF65-F5344CB8AC3E}">
        <p14:creationId xmlns:p14="http://schemas.microsoft.com/office/powerpoint/2010/main" val="10848979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C7C43B9C-4CFE-2B52-4F52-A7C57FD43A50}"/>
              </a:ext>
            </a:extLst>
          </p:cNvPr>
          <p:cNvGraphicFramePr>
            <a:graphicFrameLocks noGrp="1"/>
          </p:cNvGraphicFramePr>
          <p:nvPr>
            <p:extLst>
              <p:ext uri="{D42A27DB-BD31-4B8C-83A1-F6EECF244321}">
                <p14:modId xmlns:p14="http://schemas.microsoft.com/office/powerpoint/2010/main" val="289918685"/>
              </p:ext>
            </p:extLst>
          </p:nvPr>
        </p:nvGraphicFramePr>
        <p:xfrm>
          <a:off x="346508" y="154003"/>
          <a:ext cx="11511813" cy="6439299"/>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691913">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0246">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521357">
                <a:tc>
                  <a:txBody>
                    <a:bodyPr/>
                    <a:lstStyle/>
                    <a:p>
                      <a:pPr algn="ctr" fontAlgn="ctr"/>
                      <a:r>
                        <a:rPr lang="ru-RU" sz="1100" b="0" i="0" u="none" strike="noStrike" dirty="0">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Увеличение среднемесячной заработной платы работников организаций, не относящихся к субъектам малого предпринимательства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107,4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112,5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104,7</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   Показатель достигнут.</a:t>
                      </a:r>
                      <a:br>
                        <a:rPr lang="ru-RU" sz="1100" b="0" i="0" u="none" strike="noStrike" dirty="0">
                          <a:solidFill>
                            <a:srgbClr val="000000"/>
                          </a:solidFill>
                          <a:effectLst/>
                          <a:latin typeface="Times New Roman" panose="02020603050405020304" pitchFamily="18" charset="0"/>
                        </a:rPr>
                      </a:br>
                      <a:r>
                        <a:rPr lang="ru-RU" sz="1100" b="0" i="0" u="none" strike="noStrike" dirty="0">
                          <a:solidFill>
                            <a:srgbClr val="000000"/>
                          </a:solidFill>
                          <a:effectLst/>
                          <a:latin typeface="Times New Roman" panose="02020603050405020304" pitchFamily="18" charset="0"/>
                        </a:rPr>
                        <a:t>Официальные данные статистики </a:t>
                      </a:r>
                      <a:br>
                        <a:rPr lang="ru-RU" sz="1100" b="0" i="0" u="none" strike="noStrike" dirty="0">
                          <a:solidFill>
                            <a:srgbClr val="000000"/>
                          </a:solidFill>
                          <a:effectLst/>
                          <a:latin typeface="Times New Roman" panose="02020603050405020304" pitchFamily="18" charset="0"/>
                        </a:rPr>
                      </a:br>
                      <a:r>
                        <a:rPr lang="ru-RU" sz="1100" b="0" i="0" u="none" strike="noStrike" dirty="0">
                          <a:solidFill>
                            <a:srgbClr val="000000"/>
                          </a:solidFill>
                          <a:effectLst/>
                          <a:latin typeface="Times New Roman" panose="02020603050405020304" pitchFamily="18" charset="0"/>
                        </a:rPr>
                        <a:t>за 2023 год</a:t>
                      </a:r>
                    </a:p>
                  </a:txBody>
                  <a:tcPr marL="9525" marR="9525" marT="9525" marB="0" anchor="ctr"/>
                </a:tc>
                <a:extLst>
                  <a:ext uri="{0D108BD9-81ED-4DB2-BD59-A6C34878D82A}">
                    <a16:rowId xmlns:a16="http://schemas.microsoft.com/office/drawing/2014/main" val="991013048"/>
                  </a:ext>
                </a:extLst>
              </a:tr>
              <a:tr h="521357">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Объем инвестиций, привлеченных в основной капитал (без учета бюджетных инвестиций), на душу населения</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Тысяча рублей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66,44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52,57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79,1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 официальным данным статистики по форме П-2 за 2023 год (5366,15-1186,17=4179,98/79513=52,57)</a:t>
                      </a:r>
                    </a:p>
                  </a:txBody>
                  <a:tcPr marL="9525" marR="9525" marT="9525" marB="0" anchor="ctr"/>
                </a:tc>
                <a:extLst>
                  <a:ext uri="{0D108BD9-81ED-4DB2-BD59-A6C34878D82A}">
                    <a16:rowId xmlns:a16="http://schemas.microsoft.com/office/drawing/2014/main" val="3480802328"/>
                  </a:ext>
                </a:extLst>
              </a:tr>
              <a:tr h="691913">
                <a:tc>
                  <a:txBody>
                    <a:bodyPr/>
                    <a:lstStyle/>
                    <a:p>
                      <a:pPr algn="ctr" fontAlgn="ctr"/>
                      <a:r>
                        <a:rPr lang="ru-RU" sz="11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Обеспеченность населения площадью торговых объектов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Кв. м. /на 1000 жителей</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1012,0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1057,5 </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104,5</a:t>
                      </a:r>
                    </a:p>
                  </a:txBody>
                  <a:tcPr marL="9525" marR="9525" marT="9525" marB="0" anchor="ctr"/>
                </a:tc>
                <a:tc>
                  <a:txBody>
                    <a:bodyPr/>
                    <a:lstStyle/>
                    <a:p>
                      <a:pPr algn="ctr" fontAlgn="t"/>
                      <a:r>
                        <a:rPr lang="ru-RU" sz="1100" b="0" i="0" u="none" strike="noStrike" dirty="0">
                          <a:solidFill>
                            <a:srgbClr val="000000"/>
                          </a:solidFill>
                          <a:effectLst/>
                          <a:latin typeface="Times New Roman" panose="02020603050405020304" pitchFamily="18" charset="0"/>
                        </a:rPr>
                        <a:t>На территории округа работает 689 объекта торговли с общей площадью 83896 кв.м. Обеспеченность населения площадью торговых объектов в 4 квартале составила 1057,5 кв. м</a:t>
                      </a:r>
                    </a:p>
                  </a:txBody>
                  <a:tcPr marL="9525" marR="9525" marT="9525" marB="0"/>
                </a:tc>
                <a:extLst>
                  <a:ext uri="{0D108BD9-81ED-4DB2-BD59-A6C34878D82A}">
                    <a16:rowId xmlns:a16="http://schemas.microsoft.com/office/drawing/2014/main" val="1418042793"/>
                  </a:ext>
                </a:extLst>
              </a:tr>
              <a:tr h="521357">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обращений по вопросу защиты прав потребителей от общего количества поступивших обращений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0,4</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   Показатель достигнут.</a:t>
                      </a:r>
                      <a:br>
                        <a:rPr lang="ru-RU" sz="1100" b="0" i="0" u="none" strike="noStrike" dirty="0">
                          <a:solidFill>
                            <a:srgbClr val="000000"/>
                          </a:solidFill>
                          <a:effectLst/>
                          <a:latin typeface="Times New Roman" panose="02020603050405020304" pitchFamily="18" charset="0"/>
                        </a:rPr>
                      </a:br>
                      <a:r>
                        <a:rPr lang="ru-RU" sz="1100" b="0" i="0" u="none" strike="noStrike" dirty="0">
                          <a:solidFill>
                            <a:srgbClr val="000000"/>
                          </a:solidFill>
                          <a:effectLst/>
                          <a:latin typeface="Times New Roman" panose="02020603050405020304" pitchFamily="18" charset="0"/>
                        </a:rPr>
                        <a:t>Обращений по вопросу защиты прав потребителей в 2023 году не поступало.</a:t>
                      </a:r>
                    </a:p>
                  </a:txBody>
                  <a:tcPr marL="9525" marR="9525" marT="9525" marB="0" anchor="ctr"/>
                </a:tc>
                <a:extLst>
                  <a:ext uri="{0D108BD9-81ED-4DB2-BD59-A6C34878D82A}">
                    <a16:rowId xmlns:a16="http://schemas.microsoft.com/office/drawing/2014/main" val="1249743118"/>
                  </a:ext>
                </a:extLst>
              </a:tr>
              <a:tr h="180246">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Число субъектов МСП в расчете на 10 тыс. человек населения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372,99 </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378,76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101,5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   Показатель достигнут.</a:t>
                      </a:r>
                    </a:p>
                  </a:txBody>
                  <a:tcPr marL="9525" marR="9525" marT="9525" marB="0" anchor="ctr"/>
                </a:tc>
                <a:extLst>
                  <a:ext uri="{0D108BD9-81ED-4DB2-BD59-A6C34878D82A}">
                    <a16:rowId xmlns:a16="http://schemas.microsoft.com/office/drawing/2014/main" val="2189498892"/>
                  </a:ext>
                </a:extLst>
              </a:tr>
              <a:tr h="180246">
                <a:tc>
                  <a:txBody>
                    <a:bodyPr/>
                    <a:lstStyle/>
                    <a:p>
                      <a:pPr algn="ctr" fontAlgn="ctr"/>
                      <a:r>
                        <a:rPr lang="ru-RU" sz="1100" b="0" i="0" u="none" strike="noStrike">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созданных рабочих мест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442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110,5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   Показатель достигнут.</a:t>
                      </a:r>
                    </a:p>
                  </a:txBody>
                  <a:tcPr marL="9525" marR="9525" marT="9525" marB="0" anchor="ctr"/>
                </a:tc>
                <a:extLst>
                  <a:ext uri="{0D108BD9-81ED-4DB2-BD59-A6C34878D82A}">
                    <a16:rowId xmlns:a16="http://schemas.microsoft.com/office/drawing/2014/main" val="3018490821"/>
                  </a:ext>
                </a:extLst>
              </a:tr>
              <a:tr h="521357">
                <a:tc>
                  <a:txBody>
                    <a:bodyPr/>
                    <a:lstStyle/>
                    <a:p>
                      <a:pPr algn="ctr" fontAlgn="ctr"/>
                      <a:r>
                        <a:rPr lang="ru-RU" sz="11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Обеспеченность населения предприятиями бытового обслуживания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раб. мест /на 1000 жителей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6,19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114,7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  Показатель достигнут.</a:t>
                      </a:r>
                    </a:p>
                  </a:txBody>
                  <a:tcPr marL="9525" marR="9525" marT="9525" marB="0" anchor="ctr"/>
                </a:tc>
                <a:extLst>
                  <a:ext uri="{0D108BD9-81ED-4DB2-BD59-A6C34878D82A}">
                    <a16:rowId xmlns:a16="http://schemas.microsoft.com/office/drawing/2014/main" val="3334321203"/>
                  </a:ext>
                </a:extLst>
              </a:tr>
              <a:tr h="1203579">
                <a:tc>
                  <a:txBody>
                    <a:bodyPr/>
                    <a:lstStyle/>
                    <a:p>
                      <a:pPr algn="ctr" fontAlgn="ctr"/>
                      <a:r>
                        <a:rPr lang="ru-RU" sz="1100" b="0" i="0" u="none" strike="noStrike">
                          <a:solidFill>
                            <a:srgbClr val="000000"/>
                          </a:solidFill>
                          <a:effectLst/>
                          <a:latin typeface="Times New Roman" panose="02020603050405020304" pitchFamily="18" charset="0"/>
                        </a:rPr>
                        <a:t>12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объектов недвижимого имущества, предоставленных субъектам малого и среднего предпринимательства и физическим лицам, не являющимся индивидуальными предпринимателями и применяющим специальный налоговый режим «налог на профессиональный доход» в рамках оказания имущественной поддержи и (или) предоставления муниципальной преференции для поддержки субъектов малого и среднего предпринимательства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  Показатель достигнут.</a:t>
                      </a:r>
                    </a:p>
                  </a:txBody>
                  <a:tcPr marL="9525" marR="9525" marT="9525" marB="0" anchor="ctr"/>
                </a:tc>
                <a:extLst>
                  <a:ext uri="{0D108BD9-81ED-4DB2-BD59-A6C34878D82A}">
                    <a16:rowId xmlns:a16="http://schemas.microsoft.com/office/drawing/2014/main" val="1762200495"/>
                  </a:ext>
                </a:extLst>
              </a:tr>
              <a:tr h="183014">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«Управление муниципальным имуществом и муниципальными финансами» </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30136504"/>
                  </a:ext>
                </a:extLst>
              </a:tr>
              <a:tr h="521357">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проведенных аукционов на право заключения договоров аренды земельных участков для субъектов малого и среднего предпринимательства к общему количеству таких торгов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Отсутствует заинтересованность</a:t>
                      </a:r>
                    </a:p>
                  </a:txBody>
                  <a:tcPr marL="9525" marR="9525" marT="9525" marB="0" anchor="ctr"/>
                </a:tc>
                <a:extLst>
                  <a:ext uri="{0D108BD9-81ED-4DB2-BD59-A6C34878D82A}">
                    <a16:rowId xmlns:a16="http://schemas.microsoft.com/office/drawing/2014/main" val="4070464645"/>
                  </a:ext>
                </a:extLst>
              </a:tr>
              <a:tr h="521357">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Эффективность работы по взысканию задолженности по арендной плате за муниципальное имущество и землю</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86,92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86,92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Большая задолженность по арендатору в стадии банкротства, решения судов об отказе взыскания, выкуп земельных участков.</a:t>
                      </a:r>
                    </a:p>
                  </a:txBody>
                  <a:tcPr marL="9525" marR="9525" marT="9525" marB="0" anchor="ctr"/>
                </a:tc>
                <a:extLst>
                  <a:ext uri="{0D108BD9-81ED-4DB2-BD59-A6C34878D82A}">
                    <a16:rowId xmlns:a16="http://schemas.microsoft.com/office/drawing/2014/main" val="247650767"/>
                  </a:ext>
                </a:extLst>
              </a:tr>
            </a:tbl>
          </a:graphicData>
        </a:graphic>
      </p:graphicFrame>
    </p:spTree>
    <p:extLst>
      <p:ext uri="{BB962C8B-B14F-4D97-AF65-F5344CB8AC3E}">
        <p14:creationId xmlns:p14="http://schemas.microsoft.com/office/powerpoint/2010/main" val="161457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127204E3-AACA-9E13-E9DA-D82C8E89D2AE}"/>
              </a:ext>
            </a:extLst>
          </p:cNvPr>
          <p:cNvGraphicFramePr>
            <a:graphicFrameLocks noGrp="1"/>
          </p:cNvGraphicFramePr>
          <p:nvPr>
            <p:extLst>
              <p:ext uri="{D42A27DB-BD31-4B8C-83A1-F6EECF244321}">
                <p14:modId xmlns:p14="http://schemas.microsoft.com/office/powerpoint/2010/main" val="1350524058"/>
              </p:ext>
            </p:extLst>
          </p:nvPr>
        </p:nvGraphicFramePr>
        <p:xfrm>
          <a:off x="346508" y="154003"/>
          <a:ext cx="11511813" cy="6399326"/>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691913">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0246">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521357">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Поступления доходов в бюджет муниципального образования от распоряжения земельными участками, государственная собственность на которые не разграничена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128,76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128,76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521357">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Проверка использования земель</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60,34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60,34</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В связи с отсутствием транспорта и сотрудников, необходимых для большого количества осмотров</a:t>
                      </a:r>
                    </a:p>
                  </a:txBody>
                  <a:tcPr marL="9525" marR="9525" marT="9525" marB="0" anchor="ctr"/>
                </a:tc>
                <a:extLst>
                  <a:ext uri="{0D108BD9-81ED-4DB2-BD59-A6C34878D82A}">
                    <a16:rowId xmlns:a16="http://schemas.microsoft.com/office/drawing/2014/main" val="3480802328"/>
                  </a:ext>
                </a:extLst>
              </a:tr>
              <a:tr h="691913">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Предоставление земельных участков многодетным семьям</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80,86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80,86</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Многодетные семьи отказываются от предложенных земельных участков в связи с удаленностью от постоянного места жительства</a:t>
                      </a:r>
                    </a:p>
                  </a:txBody>
                  <a:tcPr marL="9525" marR="9525" marT="9525" marB="0" anchor="ctr"/>
                </a:tc>
                <a:extLst>
                  <a:ext uri="{0D108BD9-81ED-4DB2-BD59-A6C34878D82A}">
                    <a16:rowId xmlns:a16="http://schemas.microsoft.com/office/drawing/2014/main" val="1418042793"/>
                  </a:ext>
                </a:extLst>
              </a:tr>
              <a:tr h="521357">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Прирост земельного налога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90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Отсутствие категории у земельных участков</a:t>
                      </a:r>
                    </a:p>
                  </a:txBody>
                  <a:tcPr marL="9525" marR="9525" marT="9525" marB="0" anchor="ctr"/>
                </a:tc>
                <a:extLst>
                  <a:ext uri="{0D108BD9-81ED-4DB2-BD59-A6C34878D82A}">
                    <a16:rowId xmlns:a16="http://schemas.microsoft.com/office/drawing/2014/main" val="1249743118"/>
                  </a:ext>
                </a:extLst>
              </a:tr>
              <a:tr h="180246">
                <a:tc>
                  <a:txBody>
                    <a:bodyPr/>
                    <a:lstStyle/>
                    <a:p>
                      <a:pPr algn="ctr" fontAlgn="ctr"/>
                      <a:r>
                        <a:rPr lang="ru-RU" sz="11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незарегистрированных объектов недвижимого имущества, вовлеченных в налоговый оборот по результатам МЗК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11,1</a:t>
                      </a:r>
                    </a:p>
                  </a:txBody>
                  <a:tcPr marL="9525" marR="9525" marT="9525" marB="0" anchor="ctr"/>
                </a:tc>
                <a:tc>
                  <a:txBody>
                    <a:bodyPr/>
                    <a:lstStyle/>
                    <a:p>
                      <a:pPr algn="ctr" fontAlgn="t"/>
                      <a:r>
                        <a:rPr lang="ru-RU" sz="1100" b="0" i="0" u="none" strike="noStrike" dirty="0">
                          <a:solidFill>
                            <a:srgbClr val="000000"/>
                          </a:solidFill>
                          <a:effectLst/>
                          <a:latin typeface="Times New Roman" panose="02020603050405020304" pitchFamily="18" charset="0"/>
                        </a:rPr>
                        <a:t>В связи с отсутствием транспорта и сотрудников, необходимых для большого количества осмотров</a:t>
                      </a:r>
                    </a:p>
                  </a:txBody>
                  <a:tcPr marL="9525" marR="9525" marT="9525" marB="0"/>
                </a:tc>
                <a:extLst>
                  <a:ext uri="{0D108BD9-81ED-4DB2-BD59-A6C34878D82A}">
                    <a16:rowId xmlns:a16="http://schemas.microsoft.com/office/drawing/2014/main" val="2189498892"/>
                  </a:ext>
                </a:extLst>
              </a:tr>
              <a:tr h="180246">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Эффективность работы по взысканию задолженности по арендной плате за земельные участки, государственная собственность на которые не разграничена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53,05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53,05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Гарантийные письма от арендаторов, мировые соглашения о выплате задолженности, решения судов об отказе взыскания.</a:t>
                      </a:r>
                    </a:p>
                  </a:txBody>
                  <a:tcPr marL="9525" marR="9525" marT="9525" marB="0" anchor="ctr"/>
                </a:tc>
                <a:extLst>
                  <a:ext uri="{0D108BD9-81ED-4DB2-BD59-A6C34878D82A}">
                    <a16:rowId xmlns:a16="http://schemas.microsoft.com/office/drawing/2014/main" val="3018490821"/>
                  </a:ext>
                </a:extLst>
              </a:tr>
              <a:tr h="521357">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Поступления доходов в бюджет муниципального образования от распоряжения муниципальным имуществом и землей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288,35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288,35</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1203579">
                <a:tc>
                  <a:txBody>
                    <a:bodyPr/>
                    <a:lstStyle/>
                    <a:p>
                      <a:pPr algn="ctr" fontAlgn="ctr"/>
                      <a:r>
                        <a:rPr lang="ru-RU" sz="1100" b="0" i="0" u="none" strike="noStrike">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Эффективность работы по расторжению договоров аренды земельных участков и размещению на Инвестиционном портале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Ведется претензионно-исковая работа по 8 договорам аренды, 49 договоров аренды не подлежат расторжению.</a:t>
                      </a:r>
                    </a:p>
                  </a:txBody>
                  <a:tcPr marL="9525" marR="9525" marT="9525" marB="0" anchor="ctr"/>
                </a:tc>
                <a:extLst>
                  <a:ext uri="{0D108BD9-81ED-4DB2-BD59-A6C34878D82A}">
                    <a16:rowId xmlns:a16="http://schemas.microsoft.com/office/drawing/2014/main" val="1762200495"/>
                  </a:ext>
                </a:extLst>
              </a:tr>
              <a:tr h="521357">
                <a:tc>
                  <a:txBody>
                    <a:bodyPr/>
                    <a:lstStyle/>
                    <a:p>
                      <a:pPr algn="ctr" fontAlgn="ctr"/>
                      <a:r>
                        <a:rPr lang="ru-RU" sz="1100" b="0" i="0" u="none" strike="noStrike">
                          <a:solidFill>
                            <a:srgbClr val="000000"/>
                          </a:solidFill>
                          <a:effectLst/>
                          <a:latin typeface="Times New Roman" panose="02020603050405020304" pitchFamily="18" charset="0"/>
                        </a:rPr>
                        <a:t>11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Ежегодный прирост налоговых и неналоговых доходов местного бюджета в отчетном финансовом году к поступлениям в году, предшествующем отчетному финансовому году</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16,23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1 159,30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bl>
          </a:graphicData>
        </a:graphic>
      </p:graphicFrame>
    </p:spTree>
    <p:extLst>
      <p:ext uri="{BB962C8B-B14F-4D97-AF65-F5344CB8AC3E}">
        <p14:creationId xmlns:p14="http://schemas.microsoft.com/office/powerpoint/2010/main" val="2467720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27634E-6F6B-10B2-5D65-4EC033E7C300}"/>
              </a:ext>
            </a:extLst>
          </p:cNvPr>
          <p:cNvSpPr>
            <a:spLocks noGrp="1"/>
          </p:cNvSpPr>
          <p:nvPr>
            <p:ph type="title"/>
          </p:nvPr>
        </p:nvSpPr>
        <p:spPr>
          <a:xfrm>
            <a:off x="838200" y="365126"/>
            <a:ext cx="10515600" cy="295904"/>
          </a:xfrm>
        </p:spPr>
        <p:txBody>
          <a:bodyPr>
            <a:noAutofit/>
          </a:bodyPr>
          <a:lstStyle/>
          <a:p>
            <a:pPr algn="ctr"/>
            <a:r>
              <a:rPr lang="ru-RU" sz="2400" dirty="0"/>
              <a:t>Выполнение основных показателей социально-экономического развития Рузского городского округа в 2023 году</a:t>
            </a:r>
          </a:p>
        </p:txBody>
      </p:sp>
      <p:graphicFrame>
        <p:nvGraphicFramePr>
          <p:cNvPr id="3" name="Таблица 2">
            <a:extLst>
              <a:ext uri="{FF2B5EF4-FFF2-40B4-BE49-F238E27FC236}">
                <a16:creationId xmlns:a16="http://schemas.microsoft.com/office/drawing/2014/main" id="{63A923E5-10B8-F73D-1019-A8F76BDCD085}"/>
              </a:ext>
            </a:extLst>
          </p:cNvPr>
          <p:cNvGraphicFramePr>
            <a:graphicFrameLocks noGrp="1"/>
          </p:cNvGraphicFramePr>
          <p:nvPr>
            <p:extLst>
              <p:ext uri="{D42A27DB-BD31-4B8C-83A1-F6EECF244321}">
                <p14:modId xmlns:p14="http://schemas.microsoft.com/office/powerpoint/2010/main" val="3481379235"/>
              </p:ext>
            </p:extLst>
          </p:nvPr>
        </p:nvGraphicFramePr>
        <p:xfrm>
          <a:off x="318782" y="973123"/>
          <a:ext cx="11459361" cy="5251140"/>
        </p:xfrm>
        <a:graphic>
          <a:graphicData uri="http://schemas.openxmlformats.org/drawingml/2006/table">
            <a:tbl>
              <a:tblPr firstRow="1" firstCol="1" bandRow="1">
                <a:tableStyleId>{5C22544A-7EE6-4342-B048-85BDC9FD1C3A}</a:tableStyleId>
              </a:tblPr>
              <a:tblGrid>
                <a:gridCol w="2784704">
                  <a:extLst>
                    <a:ext uri="{9D8B030D-6E8A-4147-A177-3AD203B41FA5}">
                      <a16:colId xmlns:a16="http://schemas.microsoft.com/office/drawing/2014/main" val="1422692583"/>
                    </a:ext>
                  </a:extLst>
                </a:gridCol>
                <a:gridCol w="1305469">
                  <a:extLst>
                    <a:ext uri="{9D8B030D-6E8A-4147-A177-3AD203B41FA5}">
                      <a16:colId xmlns:a16="http://schemas.microsoft.com/office/drawing/2014/main" val="4197276621"/>
                    </a:ext>
                  </a:extLst>
                </a:gridCol>
                <a:gridCol w="1659541">
                  <a:extLst>
                    <a:ext uri="{9D8B030D-6E8A-4147-A177-3AD203B41FA5}">
                      <a16:colId xmlns:a16="http://schemas.microsoft.com/office/drawing/2014/main" val="3354063998"/>
                    </a:ext>
                  </a:extLst>
                </a:gridCol>
                <a:gridCol w="1472488">
                  <a:extLst>
                    <a:ext uri="{9D8B030D-6E8A-4147-A177-3AD203B41FA5}">
                      <a16:colId xmlns:a16="http://schemas.microsoft.com/office/drawing/2014/main" val="1066306549"/>
                    </a:ext>
                  </a:extLst>
                </a:gridCol>
                <a:gridCol w="1422404">
                  <a:extLst>
                    <a:ext uri="{9D8B030D-6E8A-4147-A177-3AD203B41FA5}">
                      <a16:colId xmlns:a16="http://schemas.microsoft.com/office/drawing/2014/main" val="227192926"/>
                    </a:ext>
                  </a:extLst>
                </a:gridCol>
                <a:gridCol w="1432419">
                  <a:extLst>
                    <a:ext uri="{9D8B030D-6E8A-4147-A177-3AD203B41FA5}">
                      <a16:colId xmlns:a16="http://schemas.microsoft.com/office/drawing/2014/main" val="2502226947"/>
                    </a:ext>
                  </a:extLst>
                </a:gridCol>
                <a:gridCol w="1382336">
                  <a:extLst>
                    <a:ext uri="{9D8B030D-6E8A-4147-A177-3AD203B41FA5}">
                      <a16:colId xmlns:a16="http://schemas.microsoft.com/office/drawing/2014/main" val="1320930095"/>
                    </a:ext>
                  </a:extLst>
                </a:gridCol>
              </a:tblGrid>
              <a:tr h="780066">
                <a:tc>
                  <a:txBody>
                    <a:bodyPr/>
                    <a:lstStyle/>
                    <a:p>
                      <a:pPr algn="ctr"/>
                      <a:r>
                        <a:rPr lang="ru-RU" sz="1200" dirty="0">
                          <a:solidFill>
                            <a:schemeClr val="tx1"/>
                          </a:solidFill>
                          <a:effectLst/>
                        </a:rPr>
                        <a:t>Наименование показателей</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tc>
                  <a:txBody>
                    <a:bodyPr/>
                    <a:lstStyle/>
                    <a:p>
                      <a:pPr algn="ctr"/>
                      <a:r>
                        <a:rPr lang="ru-RU" sz="1200" dirty="0">
                          <a:solidFill>
                            <a:schemeClr val="tx1"/>
                          </a:solidFill>
                          <a:effectLst/>
                        </a:rPr>
                        <a:t>Единица измерения</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tc>
                  <a:txBody>
                    <a:bodyPr/>
                    <a:lstStyle/>
                    <a:p>
                      <a:pPr algn="ctr"/>
                      <a:r>
                        <a:rPr lang="ru-RU" sz="1200" dirty="0">
                          <a:solidFill>
                            <a:schemeClr val="tx1"/>
                          </a:solidFill>
                          <a:effectLst/>
                        </a:rPr>
                        <a:t>План на отчетный 2023 год</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tc>
                  <a:txBody>
                    <a:bodyPr/>
                    <a:lstStyle/>
                    <a:p>
                      <a:pPr algn="ctr"/>
                      <a:r>
                        <a:rPr lang="ru-RU" sz="1200" dirty="0">
                          <a:solidFill>
                            <a:schemeClr val="tx1"/>
                          </a:solidFill>
                          <a:effectLst/>
                        </a:rPr>
                        <a:t>Фактические значения за отчетный 2023 год</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tc>
                  <a:txBody>
                    <a:bodyPr/>
                    <a:lstStyle/>
                    <a:p>
                      <a:pPr algn="ctr"/>
                      <a:r>
                        <a:rPr lang="ru-RU" sz="1200" dirty="0">
                          <a:solidFill>
                            <a:schemeClr val="tx1"/>
                          </a:solidFill>
                          <a:effectLst/>
                        </a:rPr>
                        <a:t>Процент выполнения</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tc>
                  <a:txBody>
                    <a:bodyPr/>
                    <a:lstStyle/>
                    <a:p>
                      <a:pPr algn="ctr"/>
                      <a:r>
                        <a:rPr lang="ru-RU" sz="1200" dirty="0">
                          <a:solidFill>
                            <a:schemeClr val="tx1"/>
                          </a:solidFill>
                          <a:effectLst/>
                        </a:rPr>
                        <a:t>Плановые значения на текущий 2024 год</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tc>
                  <a:txBody>
                    <a:bodyPr/>
                    <a:lstStyle/>
                    <a:p>
                      <a:pPr algn="ctr"/>
                      <a:r>
                        <a:rPr lang="ru-RU" sz="1200" dirty="0">
                          <a:solidFill>
                            <a:schemeClr val="tx1"/>
                          </a:solidFill>
                          <a:effectLst/>
                        </a:rPr>
                        <a:t>Ожидаемое исполнение текущего 2024 года</a:t>
                      </a:r>
                      <a:endParaRPr lang="ru-RU"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nchor="ctr">
                    <a:solidFill>
                      <a:schemeClr val="accent3">
                        <a:lumMod val="60000"/>
                        <a:lumOff val="40000"/>
                      </a:schemeClr>
                    </a:solidFill>
                  </a:tcPr>
                </a:tc>
                <a:extLst>
                  <a:ext uri="{0D108BD9-81ED-4DB2-BD59-A6C34878D82A}">
                    <a16:rowId xmlns:a16="http://schemas.microsoft.com/office/drawing/2014/main" val="3509473812"/>
                  </a:ext>
                </a:extLst>
              </a:tr>
              <a:tr h="436338">
                <a:tc>
                  <a:txBody>
                    <a:bodyPr/>
                    <a:lstStyle/>
                    <a:p>
                      <a:pPr algn="l"/>
                      <a:r>
                        <a:rPr lang="ru-RU" sz="1100" dirty="0">
                          <a:solidFill>
                            <a:schemeClr val="tx1"/>
                          </a:solidFill>
                          <a:effectLst/>
                        </a:rPr>
                        <a:t>Численность населения на конец года</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 человек</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79 387</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79 874</a:t>
                      </a:r>
                    </a:p>
                    <a:p>
                      <a:pPr algn="ctr"/>
                      <a:endParaRPr lang="ru-RU" sz="1100" dirty="0">
                        <a:solidFill>
                          <a:schemeClr val="tx1"/>
                        </a:solidFill>
                        <a:effectLst/>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100,5</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79 326</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79 326</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301096298"/>
                  </a:ext>
                </a:extLst>
              </a:tr>
              <a:tr h="1152026">
                <a:tc>
                  <a:txBody>
                    <a:bodyPr/>
                    <a:lstStyle/>
                    <a:p>
                      <a:pPr algn="l"/>
                      <a:r>
                        <a:rPr lang="ru-RU" sz="1100" dirty="0">
                          <a:solidFill>
                            <a:schemeClr val="tx1"/>
                          </a:solidFill>
                          <a:effectLst/>
                        </a:rPr>
                        <a:t>Объем отгруженных товаров собственного производства, выполненных работ и услуг собственными силами по промышленным видам деятельности по крупным и средним организациям (без организаций с численностью менее 15 человек)</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млн. рублей</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31 663,3</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40 504,0</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127,9</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32 535,0</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32 535,0</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1021428591"/>
                  </a:ext>
                </a:extLst>
              </a:tr>
              <a:tr h="347497">
                <a:tc>
                  <a:txBody>
                    <a:bodyPr/>
                    <a:lstStyle/>
                    <a:p>
                      <a:pPr algn="l"/>
                      <a:r>
                        <a:rPr lang="ru-RU" sz="1100" dirty="0">
                          <a:solidFill>
                            <a:schemeClr val="tx1"/>
                          </a:solidFill>
                          <a:effectLst/>
                        </a:rPr>
                        <a:t>Число малых и средних предприятий на конец года</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единиц</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884</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872</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98,6</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889</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889</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153684907"/>
                  </a:ext>
                </a:extLst>
              </a:tr>
              <a:tr h="585049">
                <a:tc>
                  <a:txBody>
                    <a:bodyPr/>
                    <a:lstStyle/>
                    <a:p>
                      <a:pPr algn="l"/>
                      <a:r>
                        <a:rPr lang="ru-RU" sz="1100" dirty="0">
                          <a:solidFill>
                            <a:schemeClr val="tx1"/>
                          </a:solidFill>
                          <a:effectLst/>
                        </a:rPr>
                        <a:t>Инвестиции в основной капитал за счет всех источников финансирования по полному кругу организаций</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млн. рублей</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6 013,0</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5 477,41</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91,1</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6 360,0</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6 360,0</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773314258"/>
                  </a:ext>
                </a:extLst>
              </a:tr>
              <a:tr h="585049">
                <a:tc>
                  <a:txBody>
                    <a:bodyPr/>
                    <a:lstStyle/>
                    <a:p>
                      <a:pPr algn="l"/>
                      <a:r>
                        <a:rPr lang="ru-RU" sz="1100" dirty="0">
                          <a:solidFill>
                            <a:schemeClr val="tx1"/>
                          </a:solidFill>
                          <a:effectLst/>
                        </a:rPr>
                        <a:t>Ввод в эксплуатацию жилых домов, построенных за счет всех источников финансирования </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тыс. кв. м общей площади</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180,63</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186,892</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103,5</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120,00</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120,0</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2825508955"/>
                  </a:ext>
                </a:extLst>
              </a:tr>
              <a:tr h="780066">
                <a:tc>
                  <a:txBody>
                    <a:bodyPr/>
                    <a:lstStyle/>
                    <a:p>
                      <a:pPr algn="l"/>
                      <a:r>
                        <a:rPr lang="ru-RU" sz="1100" dirty="0">
                          <a:solidFill>
                            <a:schemeClr val="tx1"/>
                          </a:solidFill>
                          <a:effectLst/>
                        </a:rPr>
                        <a:t>Среднемесячная </a:t>
                      </a:r>
                    </a:p>
                    <a:p>
                      <a:pPr algn="l"/>
                      <a:r>
                        <a:rPr lang="ru-RU" sz="1100" dirty="0">
                          <a:solidFill>
                            <a:schemeClr val="tx1"/>
                          </a:solidFill>
                          <a:effectLst/>
                        </a:rPr>
                        <a:t>заработная плата (по крупным и средним организациям (включая организации с численностью до 15 человек)</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рублей</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74 761,9</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78 015,6</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104,4</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a:solidFill>
                            <a:schemeClr val="tx1"/>
                          </a:solidFill>
                          <a:effectLst/>
                        </a:rPr>
                        <a:t>79 644,2</a:t>
                      </a:r>
                      <a:endParaRPr lang="ru-RU"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79 644,2</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3480601227"/>
                  </a:ext>
                </a:extLst>
              </a:tr>
              <a:tr h="585049">
                <a:tc>
                  <a:txBody>
                    <a:bodyPr/>
                    <a:lstStyle/>
                    <a:p>
                      <a:pPr algn="l"/>
                      <a:r>
                        <a:rPr lang="ru-RU" sz="1100" dirty="0">
                          <a:solidFill>
                            <a:schemeClr val="tx1"/>
                          </a:solidFill>
                          <a:effectLst/>
                        </a:rPr>
                        <a:t>Численность официально зарегистрированных безработных, на конец года</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человек</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105</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80</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131,3</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103</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tc>
                  <a:txBody>
                    <a:bodyPr/>
                    <a:lstStyle/>
                    <a:p>
                      <a:pPr algn="ctr"/>
                      <a:r>
                        <a:rPr lang="ru-RU" sz="1100" dirty="0">
                          <a:solidFill>
                            <a:schemeClr val="tx1"/>
                          </a:solidFill>
                          <a:effectLst/>
                        </a:rPr>
                        <a:t>103</a:t>
                      </a:r>
                      <a:endParaRPr lang="ru-RU"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1383" marR="61383" marT="0" marB="0">
                    <a:solidFill>
                      <a:schemeClr val="accent3">
                        <a:lumMod val="20000"/>
                        <a:lumOff val="80000"/>
                      </a:schemeClr>
                    </a:solidFill>
                  </a:tcPr>
                </a:tc>
                <a:extLst>
                  <a:ext uri="{0D108BD9-81ED-4DB2-BD59-A6C34878D82A}">
                    <a16:rowId xmlns:a16="http://schemas.microsoft.com/office/drawing/2014/main" val="1033575127"/>
                  </a:ext>
                </a:extLst>
              </a:tr>
            </a:tbl>
          </a:graphicData>
        </a:graphic>
      </p:graphicFrame>
    </p:spTree>
    <p:extLst>
      <p:ext uri="{BB962C8B-B14F-4D97-AF65-F5344CB8AC3E}">
        <p14:creationId xmlns:p14="http://schemas.microsoft.com/office/powerpoint/2010/main" val="2518612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8612D86E-A777-C459-41FD-9D1BD8D00909}"/>
              </a:ext>
            </a:extLst>
          </p:cNvPr>
          <p:cNvGraphicFramePr>
            <a:graphicFrameLocks noGrp="1"/>
          </p:cNvGraphicFramePr>
          <p:nvPr>
            <p:extLst>
              <p:ext uri="{D42A27DB-BD31-4B8C-83A1-F6EECF244321}">
                <p14:modId xmlns:p14="http://schemas.microsoft.com/office/powerpoint/2010/main" val="3243410199"/>
              </p:ext>
            </p:extLst>
          </p:nvPr>
        </p:nvGraphicFramePr>
        <p:xfrm>
          <a:off x="346508" y="202131"/>
          <a:ext cx="11511813" cy="6167291"/>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705044">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3667">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170067">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6">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Муниципальная программа «Развитие институтов гражданского общества, повышение эффективности местного самоуправления и реализации молодежной политики»</a:t>
                      </a:r>
                    </a:p>
                  </a:txBody>
                  <a:tcPr marL="9525" marR="9525" marT="95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7740107"/>
                  </a:ext>
                </a:extLst>
              </a:tr>
              <a:tr h="454915">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Наличие незаконных рекламных конструкций, установленных на территории муниципального образования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338710">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Информирование населения в средствах массовой информации и социальных сетях</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293622">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молодежи, задействованной в мероприятиях по вовлечению в творческую деятельность</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42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183,3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341645">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Общая численность граждан Российской Федерации, вовлеченных центрами (сообществами, объединениями) поддержки добровольчества (волонтерства) на базе образовательных организаций, некоммерческих организаций, государственных и муниципальных учреждений, в добровольческую (волонтерскую) деятельность</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Миллион 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0,008828</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0,009507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107,7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800876689"/>
                  </a:ext>
                </a:extLst>
              </a:tr>
              <a:tr h="275973">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участников мероприятий по развитию государственно-общественного партнерства в сфере государственной национальной политики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572173">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участников мероприятий, направленных на укрепление общероссийского гражданского единства и этно-культурное развитие народов России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2000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0136504"/>
                  </a:ext>
                </a:extLst>
              </a:tr>
              <a:tr h="367756">
                <a:tc>
                  <a:txBody>
                    <a:bodyPr/>
                    <a:lstStyle/>
                    <a:p>
                      <a:pPr algn="ctr" fontAlgn="ctr"/>
                      <a:r>
                        <a:rPr lang="ru-RU" sz="11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участников мероприятий по социально-культурной адаптации и интеграции иностранных граждан в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1500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1500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r h="401975">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конфликтных ситуаций на межнациональной и межконфессиональной почве, связанных с проявлением экстремизма в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808497047"/>
                  </a:ext>
                </a:extLst>
              </a:tr>
              <a:tr h="572173">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участников мероприятий по сохранению и поддержке русского языка как государственного языка Российской Федерации»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5 000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5 000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05393971"/>
                  </a:ext>
                </a:extLst>
              </a:tr>
              <a:tr h="572173">
                <a:tc>
                  <a:txBody>
                    <a:bodyPr/>
                    <a:lstStyle/>
                    <a:p>
                      <a:pPr algn="ctr" fontAlgn="ctr"/>
                      <a:r>
                        <a:rPr lang="ru-RU" sz="1100" b="0" i="0" u="none" strike="noStrike">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реализованных общественных инициатив и проектов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030293558"/>
                  </a:ext>
                </a:extLst>
              </a:tr>
            </a:tbl>
          </a:graphicData>
        </a:graphic>
      </p:graphicFrame>
    </p:spTree>
    <p:extLst>
      <p:ext uri="{BB962C8B-B14F-4D97-AF65-F5344CB8AC3E}">
        <p14:creationId xmlns:p14="http://schemas.microsoft.com/office/powerpoint/2010/main" val="5933314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8431211B-B3A3-1C9E-2303-8995A4F7AE78}"/>
              </a:ext>
            </a:extLst>
          </p:cNvPr>
          <p:cNvGraphicFramePr>
            <a:graphicFrameLocks noGrp="1"/>
          </p:cNvGraphicFramePr>
          <p:nvPr>
            <p:extLst>
              <p:ext uri="{D42A27DB-BD31-4B8C-83A1-F6EECF244321}">
                <p14:modId xmlns:p14="http://schemas.microsoft.com/office/powerpoint/2010/main" val="3228913565"/>
              </p:ext>
            </p:extLst>
          </p:nvPr>
        </p:nvGraphicFramePr>
        <p:xfrm>
          <a:off x="346508" y="202132"/>
          <a:ext cx="11511813" cy="6639739"/>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651689">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69768">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169768">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6">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Муниципальная программа «Развитие и функционирование дорожно-транспортного комплекса»</a:t>
                      </a:r>
                    </a:p>
                  </a:txBody>
                  <a:tcPr marL="9525" marR="9525" marT="95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7740107"/>
                  </a:ext>
                </a:extLst>
              </a:tr>
              <a:tr h="1133610">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Обеспечение организации транспортного обслуживания населения на муниципальных маршрутах регулярных перевозок по регулируемым тарифам в границах муниципального образования Московской области, включенных в Перечень маршрутов регулярных перевозок по регулируемым тарифам, на которых отдельным категориям граждан предоставляются меры социальной поддержки, утверждаемый Правительством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108,7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972970">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погибших в дорожно-транспортных происшествиях, человек на 100 тысяч населения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человек на 100 тыс. населения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120</a:t>
                      </a:r>
                    </a:p>
                  </a:txBody>
                  <a:tcPr marL="9525" marR="9525" marT="9525" marB="0" anchor="ctr"/>
                </a:tc>
                <a:tc>
                  <a:txBody>
                    <a:bodyPr/>
                    <a:lstStyle/>
                    <a:p>
                      <a:pPr algn="ctr" fontAlgn="t"/>
                      <a:r>
                        <a:rPr lang="ru-RU" sz="1100" b="0" i="0" u="none" strike="noStrike" dirty="0">
                          <a:solidFill>
                            <a:srgbClr val="000000"/>
                          </a:solidFill>
                          <a:effectLst/>
                          <a:latin typeface="Times New Roman" panose="02020603050405020304" pitchFamily="18" charset="0"/>
                        </a:rPr>
                        <a:t>Показатель достигнут.</a:t>
                      </a:r>
                      <a:br>
                        <a:rPr lang="ru-RU" sz="1100" b="0" i="0" u="none" strike="noStrike" dirty="0">
                          <a:solidFill>
                            <a:srgbClr val="000000"/>
                          </a:solidFill>
                          <a:effectLst/>
                          <a:latin typeface="Times New Roman" panose="02020603050405020304" pitchFamily="18" charset="0"/>
                        </a:rPr>
                      </a:br>
                      <a:r>
                        <a:rPr lang="ru-RU" sz="1100" b="0" i="0" u="none" strike="noStrike" dirty="0">
                          <a:solidFill>
                            <a:srgbClr val="000000"/>
                          </a:solidFill>
                          <a:effectLst/>
                          <a:latin typeface="Times New Roman" panose="02020603050405020304" pitchFamily="18" charset="0"/>
                        </a:rPr>
                        <a:t>В ДТП погибло 6 человек, в т.ч.: 4 - на федеральных дорогах, 2- на региональных дорогах, 0 - на муниципальных дорогах (6/79513*100000 = 7,5)</a:t>
                      </a:r>
                      <a:br>
                        <a:rPr lang="ru-RU" sz="1100" b="0" i="0" u="none" strike="noStrike" dirty="0">
                          <a:solidFill>
                            <a:srgbClr val="000000"/>
                          </a:solidFill>
                          <a:effectLst/>
                          <a:latin typeface="Times New Roman" panose="02020603050405020304" pitchFamily="18" charset="0"/>
                        </a:rPr>
                      </a:br>
                      <a:endParaRPr lang="ru-RU" sz="1100" b="0" i="0" u="none" strike="noStrike" dirty="0">
                        <a:solidFill>
                          <a:srgbClr val="000000"/>
                        </a:solidFill>
                        <a:effectLst/>
                        <a:latin typeface="Times New Roman" panose="02020603050405020304" pitchFamily="18" charset="0"/>
                      </a:endParaRPr>
                    </a:p>
                  </a:txBody>
                  <a:tcPr marL="9525" marR="9525" marT="9525" marB="0"/>
                </a:tc>
                <a:extLst>
                  <a:ext uri="{0D108BD9-81ED-4DB2-BD59-A6C34878D82A}">
                    <a16:rowId xmlns:a16="http://schemas.microsoft.com/office/drawing/2014/main" val="3480802328"/>
                  </a:ext>
                </a:extLst>
              </a:tr>
              <a:tr h="232856">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«Цифровое муниципальное образование»</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418042793"/>
                  </a:ext>
                </a:extLst>
              </a:tr>
              <a:tr h="491048">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рабочих мест, обеспеченных необходимым компьютерным оборудованием и услугами связи в соответствии с требованиями нормативных правовых актов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800876689"/>
                  </a:ext>
                </a:extLst>
              </a:tr>
              <a:tr h="1133610">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Увеличение доли защищенных по требованиям безопасности информации информационных систем, используемых ОМСУ муниципального образования Московской области, в соответствии с категорией обрабатываемой информации, а также персональных компьютеров, используемых на рабочих местах работников, обеспеченных антивирусным программным обеспечением с регулярным обновлением соответствующих баз</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453758">
                <a:tc>
                  <a:txBody>
                    <a:bodyPr/>
                    <a:lstStyle/>
                    <a:p>
                      <a:pPr algn="ctr" fontAlgn="ctr"/>
                      <a:r>
                        <a:rPr lang="ru-RU" sz="1100" b="0" i="0" u="none" strike="noStrike">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Уровень удовлетворенности граждан качеством предоставления государственных и муниципальных услуг</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96,82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96,82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0136504"/>
                  </a:ext>
                </a:extLst>
              </a:tr>
              <a:tr h="491048">
                <a:tc>
                  <a:txBody>
                    <a:bodyPr/>
                    <a:lstStyle/>
                    <a:p>
                      <a:pPr algn="ctr" fontAlgn="ctr"/>
                      <a:r>
                        <a:rPr lang="ru-RU" sz="1100" b="0" i="0" u="none" strike="noStrike">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Стоимостная доля закупаемого и (или) арендуемого ОМСУ муниципального образования Московской области отечественного программного обеспечения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75</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r h="491048">
                <a:tc>
                  <a:txBody>
                    <a:bodyPr/>
                    <a:lstStyle/>
                    <a:p>
                      <a:pPr algn="ctr" fontAlgn="ctr"/>
                      <a:r>
                        <a:rPr lang="ru-RU" sz="1100" b="0" i="0" u="none" strike="noStrike">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работников ОМСУ муниципального образования Московской области, обеспеченных средствами электронной подписи в соответствии с установленными требованиями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808497047"/>
                  </a:ext>
                </a:extLst>
              </a:tr>
            </a:tbl>
          </a:graphicData>
        </a:graphic>
      </p:graphicFrame>
    </p:spTree>
    <p:extLst>
      <p:ext uri="{BB962C8B-B14F-4D97-AF65-F5344CB8AC3E}">
        <p14:creationId xmlns:p14="http://schemas.microsoft.com/office/powerpoint/2010/main" val="4034687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D4FB4022-D8FC-B905-F9FC-E4632562B498}"/>
              </a:ext>
            </a:extLst>
          </p:cNvPr>
          <p:cNvGraphicFramePr>
            <a:graphicFrameLocks noGrp="1"/>
          </p:cNvGraphicFramePr>
          <p:nvPr>
            <p:extLst>
              <p:ext uri="{D42A27DB-BD31-4B8C-83A1-F6EECF244321}">
                <p14:modId xmlns:p14="http://schemas.microsoft.com/office/powerpoint/2010/main" val="2393046909"/>
              </p:ext>
            </p:extLst>
          </p:nvPr>
        </p:nvGraphicFramePr>
        <p:xfrm>
          <a:off x="346508" y="154003"/>
          <a:ext cx="11511813" cy="6314174"/>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691913">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80246">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521357">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электронного юридически значимого документооборота в органах местного самоуправления и подведомственных им учреждениях в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521357">
                <a:tc>
                  <a:txBody>
                    <a:bodyPr/>
                    <a:lstStyle/>
                    <a:p>
                      <a:pPr algn="ctr" fontAlgn="ctr"/>
                      <a:r>
                        <a:rPr lang="ru-RU" sz="1100" b="0" i="0" u="none" strike="noStrike">
                          <a:solidFill>
                            <a:srgbClr val="000000"/>
                          </a:solidFill>
                          <a:effectLst/>
                          <a:latin typeface="Times New Roman" panose="02020603050405020304" pitchFamily="18" charset="0"/>
                        </a:rPr>
                        <a:t>7</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муниципальных (государственных) услуг, предоставленных без нарушения регламентного срока при оказании услуг в электронном виде на региональном портале государственных услуг</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98</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98</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691913">
                <a:tc>
                  <a:txBody>
                    <a:bodyPr/>
                    <a:lstStyle/>
                    <a:p>
                      <a:pPr algn="ctr" fontAlgn="ctr"/>
                      <a:r>
                        <a:rPr lang="ru-RU" sz="1100" b="0" i="0" u="none" strike="noStrike">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обращений за получением муниципальных (государственных) услуг в электронном виде с использованием РПГУ без необходимости личного посещения органов местного самоуправления и МФЦ от общего количества таких услуг</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95,6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 </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418042793"/>
                  </a:ext>
                </a:extLst>
              </a:tr>
              <a:tr h="521357">
                <a:tc>
                  <a:txBody>
                    <a:bodyPr/>
                    <a:lstStyle/>
                    <a:p>
                      <a:pPr algn="ctr" fontAlgn="ctr"/>
                      <a:r>
                        <a:rPr lang="ru-RU" sz="1100" b="0" i="0" u="none" strike="noStrike">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Быстро/качественно решаем - Доля сообщений, отправленных на портал «</a:t>
                      </a:r>
                      <a:r>
                        <a:rPr lang="ru-RU" sz="1100" b="0" i="0" u="none" strike="noStrike" dirty="0" err="1">
                          <a:solidFill>
                            <a:srgbClr val="000000"/>
                          </a:solidFill>
                          <a:effectLst/>
                          <a:latin typeface="Times New Roman" panose="02020603050405020304" pitchFamily="18" charset="0"/>
                        </a:rPr>
                        <a:t>Добродел</a:t>
                      </a:r>
                      <a:r>
                        <a:rPr lang="ru-RU" sz="1100" b="0" i="0" u="none" strike="noStrike" dirty="0">
                          <a:solidFill>
                            <a:srgbClr val="000000"/>
                          </a:solidFill>
                          <a:effectLst/>
                          <a:latin typeface="Times New Roman" panose="02020603050405020304" pitchFamily="18" charset="0"/>
                        </a:rPr>
                        <a:t>» пользователями с подтвержденной учётной записью ЕСИА, которые имеют признак повторной отправки, повторного переноса сроков решения, нарушения срока предоставления ответа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249743118"/>
                  </a:ext>
                </a:extLst>
              </a:tr>
              <a:tr h="180246">
                <a:tc>
                  <a:txBody>
                    <a:bodyPr/>
                    <a:lstStyle/>
                    <a:p>
                      <a:pPr algn="ctr" fontAlgn="ctr"/>
                      <a:r>
                        <a:rPr lang="ru-RU" sz="1100" b="0" i="0" u="none" strike="noStrike" dirty="0">
                          <a:solidFill>
                            <a:srgbClr val="000000"/>
                          </a:solidFill>
                          <a:effectLst/>
                          <a:latin typeface="Times New Roman" panose="02020603050405020304" pitchFamily="18" charset="0"/>
                        </a:rPr>
                        <a:t>10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архивных документов, хранящихся в муниципальном архиве в нормативных условиях, обеспечивающих их постоянное (вечное) и долговременное хранение, в общем количестве документов в муниципальном архиве</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189498892"/>
                  </a:ext>
                </a:extLst>
              </a:tr>
              <a:tr h="180246">
                <a:tc>
                  <a:txBody>
                    <a:bodyPr/>
                    <a:lstStyle/>
                    <a:p>
                      <a:pPr algn="ctr" fontAlgn="ctr"/>
                      <a:r>
                        <a:rPr lang="ru-RU" sz="1100" b="0" i="0" u="none" strike="noStrike" dirty="0">
                          <a:solidFill>
                            <a:srgbClr val="000000"/>
                          </a:solidFill>
                          <a:effectLst/>
                          <a:latin typeface="Times New Roman" panose="02020603050405020304" pitchFamily="18" charset="0"/>
                        </a:rPr>
                        <a:t>11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архивных фондов муниципального архива, внесенных в общеотраслевую базу данных «Архивный фонд», от общего количества архивных фондов, хранящихся в муниципальном архиве</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018490821"/>
                  </a:ext>
                </a:extLst>
              </a:tr>
              <a:tr h="521357">
                <a:tc>
                  <a:txBody>
                    <a:bodyPr/>
                    <a:lstStyle/>
                    <a:p>
                      <a:pPr algn="ctr" fontAlgn="ctr"/>
                      <a:r>
                        <a:rPr lang="ru-RU" sz="1100" b="0" i="0" u="none" strike="noStrike" dirty="0">
                          <a:solidFill>
                            <a:srgbClr val="000000"/>
                          </a:solidFill>
                          <a:effectLst/>
                          <a:latin typeface="Times New Roman" panose="02020603050405020304" pitchFamily="18" charset="0"/>
                        </a:rPr>
                        <a:t>12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Доля архивных документов, переведенных в электронно-цифровую форму, от общего количества документов, находящихся на хранении в муниципальном архиве муниципального образования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8,33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8,33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322014">
                <a:tc gridSpan="7">
                  <a:txBody>
                    <a:bodyPr/>
                    <a:lstStyle/>
                    <a:p>
                      <a:pPr algn="ctr" fontAlgn="ctr"/>
                      <a:r>
                        <a:rPr lang="ru-RU" sz="1100" b="1" i="0" u="none" strike="noStrike" dirty="0">
                          <a:solidFill>
                            <a:srgbClr val="000000"/>
                          </a:solidFill>
                          <a:effectLst/>
                          <a:latin typeface="Times New Roman" panose="02020603050405020304" pitchFamily="18" charset="0"/>
                        </a:rPr>
                        <a:t>Муниципальная программа «Архитектура и градостроительство»</a:t>
                      </a:r>
                    </a:p>
                  </a:txBody>
                  <a:tcPr marL="9525" marR="9525" marT="9525" marB="0" anchor="ctr"/>
                </a:tc>
                <a:tc hMerge="1">
                  <a:txBody>
                    <a:bodyPr/>
                    <a:lstStyle/>
                    <a:p>
                      <a:pPr algn="l"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ru-RU" sz="11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2200495"/>
                  </a:ext>
                </a:extLst>
              </a:tr>
              <a:tr h="991402">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Обеспеченность актуальными документами территориального планирования и градостроительного зонирования городского округа Московской области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bl>
          </a:graphicData>
        </a:graphic>
      </p:graphicFrame>
    </p:spTree>
    <p:extLst>
      <p:ext uri="{BB962C8B-B14F-4D97-AF65-F5344CB8AC3E}">
        <p14:creationId xmlns:p14="http://schemas.microsoft.com/office/powerpoint/2010/main" val="3585790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2BF86479-BFED-2C91-FC5D-AD5E8D6726CE}"/>
              </a:ext>
            </a:extLst>
          </p:cNvPr>
          <p:cNvGraphicFramePr>
            <a:graphicFrameLocks noGrp="1"/>
          </p:cNvGraphicFramePr>
          <p:nvPr>
            <p:extLst>
              <p:ext uri="{D42A27DB-BD31-4B8C-83A1-F6EECF244321}">
                <p14:modId xmlns:p14="http://schemas.microsoft.com/office/powerpoint/2010/main" val="1346114502"/>
              </p:ext>
            </p:extLst>
          </p:nvPr>
        </p:nvGraphicFramePr>
        <p:xfrm>
          <a:off x="346508" y="202131"/>
          <a:ext cx="11511813" cy="6400800"/>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753857">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196383">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196383">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6">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Муниципальная программа «Формирование современной комфортной городской среды»</a:t>
                      </a:r>
                    </a:p>
                  </a:txBody>
                  <a:tcPr marL="9525" marR="9525" marT="95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7740107"/>
                  </a:ext>
                </a:extLst>
              </a:tr>
              <a:tr h="336417">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благоустроенных общественных территорий</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991013048"/>
                  </a:ext>
                </a:extLst>
              </a:tr>
              <a:tr h="213387">
                <a:tc>
                  <a:txBody>
                    <a:bodyPr/>
                    <a:lstStyle/>
                    <a:p>
                      <a:pPr algn="ctr" fontAlgn="ctr"/>
                      <a:r>
                        <a:rPr lang="ru-RU" sz="1100" b="0" i="0" u="none" strike="noStrike">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Замена детских игровых площадок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166,7</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480802328"/>
                  </a:ext>
                </a:extLst>
              </a:tr>
              <a:tr h="382208">
                <a:tc>
                  <a:txBody>
                    <a:bodyPr/>
                    <a:lstStyle/>
                    <a:p>
                      <a:pPr algn="ctr" fontAlgn="ctr"/>
                      <a:r>
                        <a:rPr lang="ru-RU" sz="1100" b="0" i="0" u="none" strike="noStrike" dirty="0">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замененных не энергоэффективных светильников наружного освещения</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6140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6140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800876689"/>
                  </a:ext>
                </a:extLst>
              </a:tr>
              <a:tr h="196383">
                <a:tc>
                  <a:txBody>
                    <a:bodyPr/>
                    <a:lstStyle/>
                    <a:p>
                      <a:pPr algn="ctr" fontAlgn="ctr"/>
                      <a:r>
                        <a:rPr lang="ru-RU" sz="1100" b="0" i="0" u="none" strike="noStrike" dirty="0">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установленных шкафов управления наружным освещением</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136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Средства перенесены на другое мероприятие</a:t>
                      </a:r>
                    </a:p>
                  </a:txBody>
                  <a:tcPr marL="9525" marR="9525" marT="9525" marB="0" anchor="ctr"/>
                </a:tc>
                <a:extLst>
                  <a:ext uri="{0D108BD9-81ED-4DB2-BD59-A6C34878D82A}">
                    <a16:rowId xmlns:a16="http://schemas.microsoft.com/office/drawing/2014/main" val="1022602463"/>
                  </a:ext>
                </a:extLst>
              </a:tr>
              <a:tr h="382208">
                <a:tc>
                  <a:txBody>
                    <a:bodyPr/>
                    <a:lstStyle/>
                    <a:p>
                      <a:pPr algn="ctr" fontAlgn="ctr"/>
                      <a:r>
                        <a:rPr lang="ru-RU" sz="1100" b="0" i="0" u="none" strike="noStrike" dirty="0">
                          <a:solidFill>
                            <a:srgbClr val="000000"/>
                          </a:solidFill>
                          <a:effectLst/>
                          <a:latin typeface="Times New Roman" panose="02020603050405020304" pitchFamily="18" charset="0"/>
                        </a:rPr>
                        <a:t>5</a:t>
                      </a:r>
                    </a:p>
                  </a:txBody>
                  <a:tcPr marL="9525" marR="9525" marT="9525" marB="0" anchor="ctr"/>
                </a:tc>
                <a:tc>
                  <a:txBody>
                    <a:bodyPr/>
                    <a:lstStyle/>
                    <a:p>
                      <a:pPr algn="l" fontAlgn="t"/>
                      <a:r>
                        <a:rPr lang="ru-RU" sz="1100" b="0" i="0" u="none" strike="noStrike" dirty="0">
                          <a:solidFill>
                            <a:srgbClr val="000000"/>
                          </a:solidFill>
                          <a:effectLst/>
                          <a:latin typeface="Times New Roman" panose="02020603050405020304" pitchFamily="18" charset="0"/>
                        </a:rPr>
                        <a:t>Уровень освещенности территорий общественного пользования в пределах городской черты на конец года, не менее</a:t>
                      </a:r>
                    </a:p>
                  </a:txBody>
                  <a:tcPr marL="9525" marR="9525" marT="9525" marB="0"/>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81,89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81,89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334321203"/>
                  </a:ext>
                </a:extLst>
              </a:tr>
              <a:tr h="442079">
                <a:tc>
                  <a:txBody>
                    <a:bodyPr/>
                    <a:lstStyle/>
                    <a:p>
                      <a:pPr algn="ctr" fontAlgn="ctr"/>
                      <a:r>
                        <a:rPr lang="ru-RU" sz="1100" b="0" i="0" u="none" strike="noStrike" dirty="0">
                          <a:solidFill>
                            <a:srgbClr val="000000"/>
                          </a:solidFill>
                          <a:effectLst/>
                          <a:latin typeface="Times New Roman" panose="02020603050405020304" pitchFamily="18" charset="0"/>
                        </a:rPr>
                        <a:t>6</a:t>
                      </a:r>
                    </a:p>
                  </a:txBody>
                  <a:tcPr marL="9525" marR="9525" marT="9525" marB="0" anchor="ctr"/>
                </a:tc>
                <a:tc>
                  <a:txBody>
                    <a:bodyPr/>
                    <a:lstStyle/>
                    <a:p>
                      <a:pPr algn="l" fontAlgn="t"/>
                      <a:r>
                        <a:rPr lang="ru-RU" sz="1100" b="0" i="0" u="none" strike="noStrike" dirty="0">
                          <a:solidFill>
                            <a:srgbClr val="000000"/>
                          </a:solidFill>
                          <a:effectLst/>
                          <a:latin typeface="Times New Roman" panose="02020603050405020304" pitchFamily="18" charset="0"/>
                        </a:rPr>
                        <a:t>Уровень освещенности территорий общественного пользования вне пределов городской черты на конец года, не менее</a:t>
                      </a:r>
                    </a:p>
                  </a:txBody>
                  <a:tcPr marL="9525" marR="9525" marT="9525" marB="0"/>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78,81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78,81</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3530136504"/>
                  </a:ext>
                </a:extLst>
              </a:tr>
              <a:tr h="197528">
                <a:tc>
                  <a:txBody>
                    <a:bodyPr/>
                    <a:lstStyle/>
                    <a:p>
                      <a:pPr algn="ctr" fontAlgn="ctr"/>
                      <a:r>
                        <a:rPr lang="ru-RU" sz="1100" b="0" i="0" u="none" strike="noStrike" dirty="0">
                          <a:solidFill>
                            <a:srgbClr val="000000"/>
                          </a:solidFill>
                          <a:effectLst/>
                          <a:latin typeface="Times New Roman" panose="02020603050405020304" pitchFamily="18" charset="0"/>
                        </a:rPr>
                        <a:t>7</a:t>
                      </a:r>
                    </a:p>
                  </a:txBody>
                  <a:tcPr marL="9525" marR="9525" marT="9525" marB="0" anchor="ctr"/>
                </a:tc>
                <a:tc>
                  <a:txBody>
                    <a:bodyPr/>
                    <a:lstStyle/>
                    <a:p>
                      <a:pPr algn="l" fontAlgn="t"/>
                      <a:r>
                        <a:rPr lang="ru-RU" sz="1100" b="0" i="0" u="none" strike="noStrike" dirty="0">
                          <a:solidFill>
                            <a:srgbClr val="000000"/>
                          </a:solidFill>
                          <a:effectLst/>
                          <a:latin typeface="Times New Roman" panose="02020603050405020304" pitchFamily="18" charset="0"/>
                        </a:rPr>
                        <a:t>Выполнен ремонт асфальтового покрытия дворовых территорий</a:t>
                      </a:r>
                    </a:p>
                  </a:txBody>
                  <a:tcPr marL="9525" marR="9525" marT="9525" marB="0"/>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107,7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4070464645"/>
                  </a:ext>
                </a:extLst>
              </a:tr>
              <a:tr h="1125507">
                <a:tc>
                  <a:txBody>
                    <a:bodyPr/>
                    <a:lstStyle/>
                    <a:p>
                      <a:pPr algn="ctr" fontAlgn="ctr"/>
                      <a:r>
                        <a:rPr lang="ru-RU" sz="1100" b="0" i="0" u="none" strike="noStrike" dirty="0">
                          <a:solidFill>
                            <a:srgbClr val="000000"/>
                          </a:solidFill>
                          <a:effectLst/>
                          <a:latin typeface="Times New Roman" panose="02020603050405020304" pitchFamily="18" charset="0"/>
                        </a:rPr>
                        <a:t>8</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Созданы и отремонтированы пешеходные коммуникации</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Единица</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24</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95,8</a:t>
                      </a:r>
                    </a:p>
                  </a:txBody>
                  <a:tcPr marL="9525" marR="9525" marT="9525" marB="0" anchor="ctr"/>
                </a:tc>
                <a:tc>
                  <a:txBody>
                    <a:bodyPr/>
                    <a:lstStyle/>
                    <a:p>
                      <a:pPr algn="ctr" fontAlgn="t"/>
                      <a:r>
                        <a:rPr lang="ru-RU" sz="1100" b="0" i="0" u="none" strike="noStrike" dirty="0">
                          <a:solidFill>
                            <a:srgbClr val="000000"/>
                          </a:solidFill>
                          <a:effectLst/>
                          <a:latin typeface="Times New Roman" panose="02020603050405020304" pitchFamily="18" charset="0"/>
                        </a:rPr>
                        <a:t>Отремонтированы 23 пешеходные коммуникации. Выполнение 95,8% в связи с  исключением одной пешеходной коммуникации  и расторжением муниципального контракта по фактическому объему </a:t>
                      </a:r>
                    </a:p>
                  </a:txBody>
                  <a:tcPr marL="9525" marR="9525" marT="9525" marB="0"/>
                </a:tc>
                <a:extLst>
                  <a:ext uri="{0D108BD9-81ED-4DB2-BD59-A6C34878D82A}">
                    <a16:rowId xmlns:a16="http://schemas.microsoft.com/office/drawing/2014/main" val="3808497047"/>
                  </a:ext>
                </a:extLst>
              </a:tr>
              <a:tr h="989230">
                <a:tc>
                  <a:txBody>
                    <a:bodyPr/>
                    <a:lstStyle/>
                    <a:p>
                      <a:pPr algn="ctr" fontAlgn="ctr"/>
                      <a:r>
                        <a:rPr lang="ru-RU" sz="1100" b="0" i="0" u="none" strike="noStrike" dirty="0">
                          <a:solidFill>
                            <a:srgbClr val="000000"/>
                          </a:solidFill>
                          <a:effectLst/>
                          <a:latin typeface="Times New Roman" panose="02020603050405020304" pitchFamily="18" charset="0"/>
                        </a:rPr>
                        <a:t>9</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Площадь дворовых территорий и общественных пространств, содержанных за счет бюджетных средств</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Квадратный метр</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1416720,92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1416720,92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1713589759"/>
                  </a:ext>
                </a:extLst>
              </a:tr>
              <a:tr h="989230">
                <a:tc>
                  <a:txBody>
                    <a:bodyPr/>
                    <a:lstStyle/>
                    <a:p>
                      <a:pPr algn="ctr" fontAlgn="ctr"/>
                      <a:r>
                        <a:rPr lang="ru-RU" sz="1100" b="0" i="0" u="none" strike="noStrike" dirty="0">
                          <a:solidFill>
                            <a:srgbClr val="000000"/>
                          </a:solidFill>
                          <a:effectLst/>
                          <a:latin typeface="Times New Roman" panose="02020603050405020304" pitchFamily="18" charset="0"/>
                        </a:rPr>
                        <a:t>10</a:t>
                      </a:r>
                    </a:p>
                  </a:txBody>
                  <a:tcPr marL="9525" marR="9525" marT="9525" marB="0" anchor="ctr"/>
                </a:tc>
                <a:tc>
                  <a:txBody>
                    <a:bodyPr/>
                    <a:lstStyle/>
                    <a:p>
                      <a:pPr algn="l" fontAlgn="t"/>
                      <a:r>
                        <a:rPr lang="ru-RU" sz="1100" b="0" i="0" u="none" strike="noStrike" dirty="0">
                          <a:solidFill>
                            <a:srgbClr val="000000"/>
                          </a:solidFill>
                          <a:effectLst/>
                          <a:latin typeface="Times New Roman" panose="02020603050405020304" pitchFamily="18" charset="0"/>
                        </a:rPr>
                        <a:t>Доля граждан, принявших участие в решении вопросов развития городской среды, от общего количества граждан в возрасте от 14 лет, проживающих в муниципальных образованиях, на территориях которых реализуются проекты по созданию комфортной городской среды</a:t>
                      </a:r>
                    </a:p>
                  </a:txBody>
                  <a:tcPr marL="9525" marR="9525" marT="9525" marB="0"/>
                </a:tc>
                <a:tc>
                  <a:txBody>
                    <a:bodyPr/>
                    <a:lstStyle/>
                    <a:p>
                      <a:pPr algn="ctr" fontAlgn="ctr"/>
                      <a:r>
                        <a:rPr lang="ru-RU" sz="1100" b="0" i="0" u="none" strike="noStrike">
                          <a:solidFill>
                            <a:srgbClr val="000000"/>
                          </a:solidFill>
                          <a:effectLst/>
                          <a:latin typeface="Times New Roman" panose="02020603050405020304" pitchFamily="18" charset="0"/>
                        </a:rPr>
                        <a:t>Процент</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145,9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145,9</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Показатель достигнут</a:t>
                      </a:r>
                    </a:p>
                  </a:txBody>
                  <a:tcPr marL="9525" marR="9525" marT="9525" marB="0" anchor="ctr"/>
                </a:tc>
                <a:extLst>
                  <a:ext uri="{0D108BD9-81ED-4DB2-BD59-A6C34878D82A}">
                    <a16:rowId xmlns:a16="http://schemas.microsoft.com/office/drawing/2014/main" val="2129537189"/>
                  </a:ext>
                </a:extLst>
              </a:tr>
            </a:tbl>
          </a:graphicData>
        </a:graphic>
      </p:graphicFrame>
    </p:spTree>
    <p:extLst>
      <p:ext uri="{BB962C8B-B14F-4D97-AF65-F5344CB8AC3E}">
        <p14:creationId xmlns:p14="http://schemas.microsoft.com/office/powerpoint/2010/main" val="40583453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a:extLst>
              <a:ext uri="{FF2B5EF4-FFF2-40B4-BE49-F238E27FC236}">
                <a16:creationId xmlns:a16="http://schemas.microsoft.com/office/drawing/2014/main" id="{409FB229-996E-2EBC-9756-D453C907820B}"/>
              </a:ext>
            </a:extLst>
          </p:cNvPr>
          <p:cNvGraphicFramePr>
            <a:graphicFrameLocks noGrp="1"/>
          </p:cNvGraphicFramePr>
          <p:nvPr>
            <p:extLst>
              <p:ext uri="{D42A27DB-BD31-4B8C-83A1-F6EECF244321}">
                <p14:modId xmlns:p14="http://schemas.microsoft.com/office/powerpoint/2010/main" val="3321093777"/>
              </p:ext>
            </p:extLst>
          </p:nvPr>
        </p:nvGraphicFramePr>
        <p:xfrm>
          <a:off x="346508" y="202131"/>
          <a:ext cx="11511813" cy="5727028"/>
        </p:xfrm>
        <a:graphic>
          <a:graphicData uri="http://schemas.openxmlformats.org/drawingml/2006/table">
            <a:tbl>
              <a:tblPr>
                <a:tableStyleId>{5C22544A-7EE6-4342-B048-85BDC9FD1C3A}</a:tableStyleId>
              </a:tblPr>
              <a:tblGrid>
                <a:gridCol w="436467">
                  <a:extLst>
                    <a:ext uri="{9D8B030D-6E8A-4147-A177-3AD203B41FA5}">
                      <a16:colId xmlns:a16="http://schemas.microsoft.com/office/drawing/2014/main" val="2938016776"/>
                    </a:ext>
                  </a:extLst>
                </a:gridCol>
                <a:gridCol w="4524446">
                  <a:extLst>
                    <a:ext uri="{9D8B030D-6E8A-4147-A177-3AD203B41FA5}">
                      <a16:colId xmlns:a16="http://schemas.microsoft.com/office/drawing/2014/main" val="3081327360"/>
                    </a:ext>
                  </a:extLst>
                </a:gridCol>
                <a:gridCol w="763818">
                  <a:extLst>
                    <a:ext uri="{9D8B030D-6E8A-4147-A177-3AD203B41FA5}">
                      <a16:colId xmlns:a16="http://schemas.microsoft.com/office/drawing/2014/main" val="4245145312"/>
                    </a:ext>
                  </a:extLst>
                </a:gridCol>
                <a:gridCol w="966462">
                  <a:extLst>
                    <a:ext uri="{9D8B030D-6E8A-4147-A177-3AD203B41FA5}">
                      <a16:colId xmlns:a16="http://schemas.microsoft.com/office/drawing/2014/main" val="926703318"/>
                    </a:ext>
                  </a:extLst>
                </a:gridCol>
                <a:gridCol w="935286">
                  <a:extLst>
                    <a:ext uri="{9D8B030D-6E8A-4147-A177-3AD203B41FA5}">
                      <a16:colId xmlns:a16="http://schemas.microsoft.com/office/drawing/2014/main" val="1749510931"/>
                    </a:ext>
                  </a:extLst>
                </a:gridCol>
                <a:gridCol w="997638">
                  <a:extLst>
                    <a:ext uri="{9D8B030D-6E8A-4147-A177-3AD203B41FA5}">
                      <a16:colId xmlns:a16="http://schemas.microsoft.com/office/drawing/2014/main" val="390430259"/>
                    </a:ext>
                  </a:extLst>
                </a:gridCol>
                <a:gridCol w="2887696">
                  <a:extLst>
                    <a:ext uri="{9D8B030D-6E8A-4147-A177-3AD203B41FA5}">
                      <a16:colId xmlns:a16="http://schemas.microsoft.com/office/drawing/2014/main" val="2805964572"/>
                    </a:ext>
                  </a:extLst>
                </a:gridCol>
              </a:tblGrid>
              <a:tr h="1022758">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 п/п</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Наименование показателя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Единица измерения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Планируемое значение показателя                           на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Достигнутое значение показателя </a:t>
                      </a:r>
                      <a:br>
                        <a:rPr lang="ru-RU" sz="1100" b="1" u="none" strike="noStrike" dirty="0">
                          <a:effectLst/>
                          <a:latin typeface="Times New Roman" panose="02020603050405020304" pitchFamily="18" charset="0"/>
                          <a:cs typeface="Times New Roman" panose="02020603050405020304" pitchFamily="18" charset="0"/>
                        </a:rPr>
                      </a:br>
                      <a:r>
                        <a:rPr lang="ru-RU" sz="1100" b="1" u="none" strike="noStrike" dirty="0">
                          <a:effectLst/>
                          <a:latin typeface="Times New Roman" panose="02020603050405020304" pitchFamily="18" charset="0"/>
                          <a:cs typeface="Times New Roman" panose="02020603050405020304" pitchFamily="18" charset="0"/>
                        </a:rPr>
                        <a:t>за 2023 год</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 исполнения планируемого значения</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tc>
                  <a:txBody>
                    <a:bodyPr/>
                    <a:lstStyle/>
                    <a:p>
                      <a:pPr algn="ctr" fontAlgn="t"/>
                      <a:r>
                        <a:rPr lang="ru-RU" sz="1100" b="1" u="none" strike="noStrike" dirty="0">
                          <a:effectLst/>
                          <a:latin typeface="Times New Roman" panose="02020603050405020304" pitchFamily="18" charset="0"/>
                          <a:cs typeface="Times New Roman" panose="02020603050405020304" pitchFamily="18" charset="0"/>
                        </a:rPr>
                        <a:t>Пояснения причин невыполнения плановых значений</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tc>
                <a:extLst>
                  <a:ext uri="{0D108BD9-81ED-4DB2-BD59-A6C34878D82A}">
                    <a16:rowId xmlns:a16="http://schemas.microsoft.com/office/drawing/2014/main" val="3768140063"/>
                  </a:ext>
                </a:extLst>
              </a:tr>
              <a:tr h="266433">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1</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2</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3</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4</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5</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a:effectLst/>
                          <a:latin typeface="Times New Roman" panose="02020603050405020304" pitchFamily="18" charset="0"/>
                          <a:cs typeface="Times New Roman" panose="02020603050405020304" pitchFamily="18" charset="0"/>
                        </a:rPr>
                        <a:t>6</a:t>
                      </a:r>
                      <a:endParaRPr lang="ru-RU" sz="1100" b="1" i="0" u="none" strike="noStrike">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a:txBody>
                    <a:bodyPr/>
                    <a:lstStyle/>
                    <a:p>
                      <a:pPr algn="ctr" fontAlgn="ctr"/>
                      <a:r>
                        <a:rPr lang="ru-RU" sz="1100" b="1" u="none" strike="noStrike" dirty="0">
                          <a:effectLst/>
                          <a:latin typeface="Times New Roman" panose="02020603050405020304" pitchFamily="18" charset="0"/>
                          <a:cs typeface="Times New Roman" panose="02020603050405020304" pitchFamily="18" charset="0"/>
                        </a:rPr>
                        <a:t>7</a:t>
                      </a: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3375908127"/>
                  </a:ext>
                </a:extLst>
              </a:tr>
              <a:tr h="266433">
                <a:tc>
                  <a:txBody>
                    <a:bodyPr/>
                    <a:lstStyle/>
                    <a:p>
                      <a:pPr algn="ctr" fontAlgn="ctr"/>
                      <a:endParaRPr lang="ru-RU" sz="1100" b="1" i="0" u="none" strike="noStrike" dirty="0">
                        <a:solidFill>
                          <a:srgbClr val="000000"/>
                        </a:solidFill>
                        <a:effectLst/>
                        <a:latin typeface="Times New Roman" panose="02020603050405020304" pitchFamily="18" charset="0"/>
                        <a:cs typeface="Times New Roman" panose="02020603050405020304" pitchFamily="18" charset="0"/>
                      </a:endParaRPr>
                    </a:p>
                  </a:txBody>
                  <a:tcPr marL="9525" marR="9525" marT="9525" marB="0" anchor="ctr"/>
                </a:tc>
                <a:tc gridSpan="6">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Муниципальная программа «Переселение граждан из аварийного жилищного фонда»</a:t>
                      </a:r>
                    </a:p>
                  </a:txBody>
                  <a:tcPr marL="9525" marR="9525" marT="9525" marB="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407740107"/>
                  </a:ext>
                </a:extLst>
              </a:tr>
              <a:tr h="695234">
                <a:tc>
                  <a:txBody>
                    <a:bodyPr/>
                    <a:lstStyle/>
                    <a:p>
                      <a:pPr algn="ctr" fontAlgn="ctr"/>
                      <a:r>
                        <a:rPr lang="ru-RU" sz="1100" b="0" i="0" u="none" strike="noStrike" dirty="0">
                          <a:solidFill>
                            <a:srgbClr val="000000"/>
                          </a:solidFill>
                          <a:effectLst/>
                          <a:latin typeface="Times New Roman" panose="02020603050405020304" pitchFamily="18" charset="0"/>
                        </a:rPr>
                        <a:t>1</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граждан, расселенных из непригодного для проживания жилищного фонда, признанного аварийными после 01.01.2017 года, расселенного по Подпрограмме 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Тысяча 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0,043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0,043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Расселено 29 помещений  в ЖК "Дружный" п. Тучково</a:t>
                      </a:r>
                    </a:p>
                  </a:txBody>
                  <a:tcPr marL="9525" marR="9525" marT="9525" marB="0" anchor="ctr"/>
                </a:tc>
                <a:extLst>
                  <a:ext uri="{0D108BD9-81ED-4DB2-BD59-A6C34878D82A}">
                    <a16:rowId xmlns:a16="http://schemas.microsoft.com/office/drawing/2014/main" val="991013048"/>
                  </a:ext>
                </a:extLst>
              </a:tr>
              <a:tr h="695234">
                <a:tc>
                  <a:txBody>
                    <a:bodyPr/>
                    <a:lstStyle/>
                    <a:p>
                      <a:pPr algn="ctr" fontAlgn="ctr"/>
                      <a:r>
                        <a:rPr lang="ru-RU" sz="1100" b="0" i="0" u="none" strike="noStrike" dirty="0">
                          <a:solidFill>
                            <a:srgbClr val="000000"/>
                          </a:solidFill>
                          <a:effectLst/>
                          <a:latin typeface="Times New Roman" panose="02020603050405020304" pitchFamily="18" charset="0"/>
                        </a:rPr>
                        <a:t>2</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квадратных метров непригодного для проживания жилищного фонда, признанного аварийными до 01.01.2017 года, расселенного по Подпрограмме 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Тысяча квадратных метров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2,36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2,36</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Расселено 76 помещений  в ЖК "Северное сияние" г. Руза</a:t>
                      </a:r>
                    </a:p>
                  </a:txBody>
                  <a:tcPr marL="9525" marR="9525" marT="9525" marB="0" anchor="ctr"/>
                </a:tc>
                <a:extLst>
                  <a:ext uri="{0D108BD9-81ED-4DB2-BD59-A6C34878D82A}">
                    <a16:rowId xmlns:a16="http://schemas.microsoft.com/office/drawing/2014/main" val="3480802328"/>
                  </a:ext>
                </a:extLst>
              </a:tr>
              <a:tr h="695234">
                <a:tc>
                  <a:txBody>
                    <a:bodyPr/>
                    <a:lstStyle/>
                    <a:p>
                      <a:pPr algn="ctr" fontAlgn="ctr"/>
                      <a:r>
                        <a:rPr lang="ru-RU" sz="1100" b="0" i="0" u="none" strike="noStrike" dirty="0">
                          <a:solidFill>
                            <a:srgbClr val="000000"/>
                          </a:solidFill>
                          <a:effectLst/>
                          <a:latin typeface="Times New Roman" panose="02020603050405020304" pitchFamily="18" charset="0"/>
                        </a:rPr>
                        <a:t>3</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квадратных метров непригодного для проживания жилищного фонда, признанного аварийными до 01.01.2017 года, расселенного по Подпрограмме 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Тысяча квадратных метров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Расселено 12 помещений в жилые помещения приобретенные на вторичном рынке жилья</a:t>
                      </a:r>
                    </a:p>
                  </a:txBody>
                  <a:tcPr marL="9525" marR="9525" marT="9525" marB="0" anchor="ctr"/>
                </a:tc>
                <a:extLst>
                  <a:ext uri="{0D108BD9-81ED-4DB2-BD59-A6C34878D82A}">
                    <a16:rowId xmlns:a16="http://schemas.microsoft.com/office/drawing/2014/main" val="1800876689"/>
                  </a:ext>
                </a:extLst>
              </a:tr>
              <a:tr h="695234">
                <a:tc>
                  <a:txBody>
                    <a:bodyPr/>
                    <a:lstStyle/>
                    <a:p>
                      <a:pPr algn="ctr" fontAlgn="ctr"/>
                      <a:r>
                        <a:rPr lang="ru-RU" sz="1100" b="0" i="0" u="none" strike="noStrike" dirty="0">
                          <a:solidFill>
                            <a:srgbClr val="000000"/>
                          </a:solidFill>
                          <a:effectLst/>
                          <a:latin typeface="Times New Roman" panose="02020603050405020304" pitchFamily="18" charset="0"/>
                        </a:rPr>
                        <a:t>4</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граждан, расселенных из непригодного для проживания жилищного фонда, признанного аварийными до 01.01.2017 года, расселенного по Подпрограмме 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Тысяча человек</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0,057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0,057</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Расселено 12 помещений в жилые помещения приобретенные на вторичном рынке жилья</a:t>
                      </a:r>
                    </a:p>
                  </a:txBody>
                  <a:tcPr marL="9525" marR="9525" marT="9525" marB="0" anchor="ctr"/>
                </a:tc>
                <a:extLst>
                  <a:ext uri="{0D108BD9-81ED-4DB2-BD59-A6C34878D82A}">
                    <a16:rowId xmlns:a16="http://schemas.microsoft.com/office/drawing/2014/main" val="1022602463"/>
                  </a:ext>
                </a:extLst>
              </a:tr>
              <a:tr h="695234">
                <a:tc>
                  <a:txBody>
                    <a:bodyPr/>
                    <a:lstStyle/>
                    <a:p>
                      <a:pPr algn="ctr" fontAlgn="ctr"/>
                      <a:r>
                        <a:rPr lang="ru-RU" sz="1100" b="0" i="0" u="none" strike="noStrike" dirty="0">
                          <a:solidFill>
                            <a:srgbClr val="000000"/>
                          </a:solidFill>
                          <a:effectLst/>
                          <a:latin typeface="Times New Roman" panose="02020603050405020304" pitchFamily="18" charset="0"/>
                        </a:rPr>
                        <a:t>5</a:t>
                      </a:r>
                    </a:p>
                  </a:txBody>
                  <a:tcPr marL="9525" marR="9525" marT="9525" marB="0" anchor="ctr"/>
                </a:tc>
                <a:tc>
                  <a:txBody>
                    <a:bodyPr/>
                    <a:lstStyle/>
                    <a:p>
                      <a:pPr algn="l" fontAlgn="ctr"/>
                      <a:r>
                        <a:rPr lang="ru-RU" sz="1100" b="0" i="0" u="none" strike="noStrike">
                          <a:solidFill>
                            <a:srgbClr val="000000"/>
                          </a:solidFill>
                          <a:effectLst/>
                          <a:latin typeface="Times New Roman" panose="02020603050405020304" pitchFamily="18" charset="0"/>
                        </a:rPr>
                        <a:t>Количество квадратных метров непригодного для проживания жилищного фонда, признанного аварийными после 01.01.2017 года, расселенного по Подпрограмме 2.</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Тысяча квадратных метров</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1,73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1,73</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100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Расселено 29 помещение  в ЖК "Дружный" п. Тучково</a:t>
                      </a:r>
                    </a:p>
                  </a:txBody>
                  <a:tcPr marL="9525" marR="9525" marT="9525" marB="0" anchor="ctr"/>
                </a:tc>
                <a:extLst>
                  <a:ext uri="{0D108BD9-81ED-4DB2-BD59-A6C34878D82A}">
                    <a16:rowId xmlns:a16="http://schemas.microsoft.com/office/drawing/2014/main" val="3334321203"/>
                  </a:ext>
                </a:extLst>
              </a:tr>
              <a:tr h="695234">
                <a:tc>
                  <a:txBody>
                    <a:bodyPr/>
                    <a:lstStyle/>
                    <a:p>
                      <a:pPr algn="ctr" fontAlgn="ctr"/>
                      <a:r>
                        <a:rPr lang="ru-RU" sz="1100" b="0" i="0" u="none" strike="noStrike" dirty="0">
                          <a:solidFill>
                            <a:srgbClr val="000000"/>
                          </a:solidFill>
                          <a:effectLst/>
                          <a:latin typeface="Times New Roman" panose="02020603050405020304" pitchFamily="18" charset="0"/>
                        </a:rPr>
                        <a:t>6</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Количество граждан, расселенных из непригодного для проживания жилищного фонда, признанного аварийными до 01.01.2017 года, расселенного по Подпрограмме 2.</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Тысяча человек</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0,028</a:t>
                      </a:r>
                    </a:p>
                  </a:txBody>
                  <a:tcPr marL="9525" marR="9525" marT="9525" marB="0" anchor="ctr"/>
                </a:tc>
                <a:tc>
                  <a:txBody>
                    <a:bodyPr/>
                    <a:lstStyle/>
                    <a:p>
                      <a:pPr algn="ctr" fontAlgn="ctr"/>
                      <a:r>
                        <a:rPr lang="ru-RU" sz="1100" b="0" i="0" u="none" strike="noStrike">
                          <a:solidFill>
                            <a:srgbClr val="000000"/>
                          </a:solidFill>
                          <a:effectLst/>
                          <a:latin typeface="Times New Roman" panose="02020603050405020304" pitchFamily="18" charset="0"/>
                        </a:rPr>
                        <a:t>0,028</a:t>
                      </a:r>
                    </a:p>
                  </a:txBody>
                  <a:tcPr marL="9525" marR="9525" marT="9525" marB="0" anchor="ctr"/>
                </a:tc>
                <a:tc>
                  <a:txBody>
                    <a:bodyPr/>
                    <a:lstStyle/>
                    <a:p>
                      <a:pPr algn="ctr" fontAlgn="ctr"/>
                      <a:r>
                        <a:rPr lang="ru-RU" sz="1100" b="0" i="0" u="none" strike="noStrike" dirty="0">
                          <a:solidFill>
                            <a:srgbClr val="000000"/>
                          </a:solidFill>
                          <a:effectLst/>
                          <a:latin typeface="Times New Roman" panose="02020603050405020304" pitchFamily="18" charset="0"/>
                        </a:rPr>
                        <a:t>100</a:t>
                      </a:r>
                    </a:p>
                  </a:txBody>
                  <a:tcPr marL="9525" marR="9525" marT="9525" marB="0" anchor="ctr"/>
                </a:tc>
                <a:tc>
                  <a:txBody>
                    <a:bodyPr/>
                    <a:lstStyle/>
                    <a:p>
                      <a:pPr algn="l" fontAlgn="ctr"/>
                      <a:r>
                        <a:rPr lang="ru-RU" sz="1100" b="0" i="0" u="none" strike="noStrike" dirty="0">
                          <a:solidFill>
                            <a:srgbClr val="000000"/>
                          </a:solidFill>
                          <a:effectLst/>
                          <a:latin typeface="Times New Roman" panose="02020603050405020304" pitchFamily="18" charset="0"/>
                        </a:rPr>
                        <a:t>Расселено 12 помещений в жилые помещения приобретенные на вторичном рынке жилья</a:t>
                      </a:r>
                    </a:p>
                  </a:txBody>
                  <a:tcPr marL="9525" marR="9525" marT="9525" marB="0" anchor="ctr"/>
                </a:tc>
                <a:extLst>
                  <a:ext uri="{0D108BD9-81ED-4DB2-BD59-A6C34878D82A}">
                    <a16:rowId xmlns:a16="http://schemas.microsoft.com/office/drawing/2014/main" val="3530136504"/>
                  </a:ext>
                </a:extLst>
              </a:tr>
            </a:tbl>
          </a:graphicData>
        </a:graphic>
      </p:graphicFrame>
    </p:spTree>
    <p:extLst>
      <p:ext uri="{BB962C8B-B14F-4D97-AF65-F5344CB8AC3E}">
        <p14:creationId xmlns:p14="http://schemas.microsoft.com/office/powerpoint/2010/main" val="20205641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0BF7A98-9D17-2D08-493A-BF4C71E3FE0F}"/>
              </a:ext>
            </a:extLst>
          </p:cNvPr>
          <p:cNvSpPr>
            <a:spLocks noGrp="1"/>
          </p:cNvSpPr>
          <p:nvPr>
            <p:ph type="title"/>
          </p:nvPr>
        </p:nvSpPr>
        <p:spPr>
          <a:xfrm>
            <a:off x="838200" y="134008"/>
            <a:ext cx="10515600" cy="369332"/>
          </a:xfrm>
        </p:spPr>
        <p:txBody>
          <a:bodyPr>
            <a:noAutofit/>
          </a:bodyPr>
          <a:lstStyle/>
          <a:p>
            <a:pPr algn="ctr"/>
            <a:r>
              <a:rPr lang="ru-RU" sz="1600" dirty="0">
                <a:latin typeface="Times New Roman" panose="02020603050405020304" pitchFamily="18" charset="0"/>
                <a:cs typeface="Times New Roman" panose="02020603050405020304" pitchFamily="18" charset="0"/>
              </a:rPr>
              <a:t>Меры социальной поддержки (</a:t>
            </a:r>
            <a:r>
              <a:rPr lang="ru-RU" sz="1600" dirty="0">
                <a:solidFill>
                  <a:srgbClr val="000000"/>
                </a:solidFill>
                <a:latin typeface="Times New Roman" panose="02020603050405020304" pitchFamily="18" charset="0"/>
                <a:cs typeface="Times New Roman" panose="02020603050405020304" pitchFamily="18" charset="0"/>
              </a:rPr>
              <a:t>Информация о расходах бюджета с учетом интересов целевых групп пользователей)</a:t>
            </a:r>
            <a:br>
              <a:rPr lang="ru-RU" sz="1600" dirty="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graphicFrame>
        <p:nvGraphicFramePr>
          <p:cNvPr id="3" name="Таблица 2">
            <a:extLst>
              <a:ext uri="{FF2B5EF4-FFF2-40B4-BE49-F238E27FC236}">
                <a16:creationId xmlns:a16="http://schemas.microsoft.com/office/drawing/2014/main" id="{10CB4651-78F6-D9FE-2D39-C4FDC54C6513}"/>
              </a:ext>
            </a:extLst>
          </p:cNvPr>
          <p:cNvGraphicFramePr>
            <a:graphicFrameLocks noGrp="1"/>
          </p:cNvGraphicFramePr>
          <p:nvPr>
            <p:extLst>
              <p:ext uri="{D42A27DB-BD31-4B8C-83A1-F6EECF244321}">
                <p14:modId xmlns:p14="http://schemas.microsoft.com/office/powerpoint/2010/main" val="138845903"/>
              </p:ext>
            </p:extLst>
          </p:nvPr>
        </p:nvGraphicFramePr>
        <p:xfrm>
          <a:off x="176169" y="302004"/>
          <a:ext cx="11828475" cy="6191170"/>
        </p:xfrm>
        <a:graphic>
          <a:graphicData uri="http://schemas.openxmlformats.org/drawingml/2006/table">
            <a:tbl>
              <a:tblPr/>
              <a:tblGrid>
                <a:gridCol w="237362">
                  <a:extLst>
                    <a:ext uri="{9D8B030D-6E8A-4147-A177-3AD203B41FA5}">
                      <a16:colId xmlns:a16="http://schemas.microsoft.com/office/drawing/2014/main" val="20000"/>
                    </a:ext>
                  </a:extLst>
                </a:gridCol>
                <a:gridCol w="1476912">
                  <a:extLst>
                    <a:ext uri="{9D8B030D-6E8A-4147-A177-3AD203B41FA5}">
                      <a16:colId xmlns:a16="http://schemas.microsoft.com/office/drawing/2014/main" val="20001"/>
                    </a:ext>
                  </a:extLst>
                </a:gridCol>
                <a:gridCol w="830762">
                  <a:extLst>
                    <a:ext uri="{9D8B030D-6E8A-4147-A177-3AD203B41FA5}">
                      <a16:colId xmlns:a16="http://schemas.microsoft.com/office/drawing/2014/main" val="20002"/>
                    </a:ext>
                  </a:extLst>
                </a:gridCol>
                <a:gridCol w="2610966">
                  <a:extLst>
                    <a:ext uri="{9D8B030D-6E8A-4147-A177-3AD203B41FA5}">
                      <a16:colId xmlns:a16="http://schemas.microsoft.com/office/drawing/2014/main" val="20003"/>
                    </a:ext>
                  </a:extLst>
                </a:gridCol>
                <a:gridCol w="2874701">
                  <a:extLst>
                    <a:ext uri="{9D8B030D-6E8A-4147-A177-3AD203B41FA5}">
                      <a16:colId xmlns:a16="http://schemas.microsoft.com/office/drawing/2014/main" val="20004"/>
                    </a:ext>
                  </a:extLst>
                </a:gridCol>
                <a:gridCol w="949443">
                  <a:extLst>
                    <a:ext uri="{9D8B030D-6E8A-4147-A177-3AD203B41FA5}">
                      <a16:colId xmlns:a16="http://schemas.microsoft.com/office/drawing/2014/main" val="20005"/>
                    </a:ext>
                  </a:extLst>
                </a:gridCol>
                <a:gridCol w="949443">
                  <a:extLst>
                    <a:ext uri="{9D8B030D-6E8A-4147-A177-3AD203B41FA5}">
                      <a16:colId xmlns:a16="http://schemas.microsoft.com/office/drawing/2014/main" val="20006"/>
                    </a:ext>
                  </a:extLst>
                </a:gridCol>
                <a:gridCol w="949443">
                  <a:extLst>
                    <a:ext uri="{9D8B030D-6E8A-4147-A177-3AD203B41FA5}">
                      <a16:colId xmlns:a16="http://schemas.microsoft.com/office/drawing/2014/main" val="20007"/>
                    </a:ext>
                  </a:extLst>
                </a:gridCol>
                <a:gridCol w="949443">
                  <a:extLst>
                    <a:ext uri="{9D8B030D-6E8A-4147-A177-3AD203B41FA5}">
                      <a16:colId xmlns:a16="http://schemas.microsoft.com/office/drawing/2014/main" val="20008"/>
                    </a:ext>
                  </a:extLst>
                </a:gridCol>
              </a:tblGrid>
              <a:tr h="143534">
                <a:tc gridSpan="9">
                  <a:txBody>
                    <a:bodyPr/>
                    <a:lstStyle/>
                    <a:p>
                      <a:pPr algn="ctr" fontAlgn="b"/>
                      <a:endParaRPr lang="ru-RU" sz="1000" b="1" i="0" u="none" strike="noStrike" dirty="0">
                        <a:solidFill>
                          <a:srgbClr val="000000"/>
                        </a:solidFill>
                        <a:latin typeface="Times New Roman"/>
                      </a:endParaRPr>
                    </a:p>
                  </a:txBody>
                  <a:tcPr marL="4078" marR="4078" marT="4078"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ru-RU"/>
                    </a:p>
                  </a:txBody>
                  <a:tcPr>
                    <a:lnL w="12700" cmpd="sng">
                      <a:noFill/>
                      <a:prstDash val="solid"/>
                    </a:ln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62915">
                <a:tc>
                  <a:txBody>
                    <a:bodyPr/>
                    <a:lstStyle/>
                    <a:p>
                      <a:pPr algn="ctr" fontAlgn="ctr"/>
                      <a:r>
                        <a:rPr lang="ru-RU" sz="1000" b="0" i="0" u="none" strike="noStrike" dirty="0">
                          <a:solidFill>
                            <a:srgbClr val="000000"/>
                          </a:solidFill>
                          <a:latin typeface="Times New Roman"/>
                        </a:rPr>
                        <a:t>№</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Численность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мер социальной поддержки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НПА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Размер выплат на 1 получателя (руб.)</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Плановые значения на 2023 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Фактические значения 2023 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 исполнения плановых назначений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1"/>
                  </a:ext>
                </a:extLst>
              </a:tr>
              <a:tr h="143534">
                <a:tc>
                  <a:txBody>
                    <a:bodyPr/>
                    <a:lstStyle/>
                    <a:p>
                      <a:pPr algn="ctr" fontAlgn="ctr"/>
                      <a:r>
                        <a:rPr lang="ru-RU" sz="1000" b="0" i="0" u="none" strike="noStrike">
                          <a:solidFill>
                            <a:srgbClr val="000000"/>
                          </a:solidFill>
                          <a:latin typeface="Times New Roman"/>
                        </a:rPr>
                        <a:t>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6</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7</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8</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2"/>
                  </a:ext>
                </a:extLst>
              </a:tr>
              <a:tr h="143534">
                <a:tc gridSpan="9">
                  <a:txBody>
                    <a:bodyPr/>
                    <a:lstStyle/>
                    <a:p>
                      <a:pPr algn="ctr" fontAlgn="ctr"/>
                      <a:r>
                        <a:rPr lang="ru-RU" sz="1000" b="0" i="0" u="none" strike="noStrike" dirty="0">
                          <a:solidFill>
                            <a:srgbClr val="000000"/>
                          </a:solidFill>
                          <a:latin typeface="Times New Roman"/>
                        </a:rPr>
                        <a:t>Муниципальная программа «Образование»</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3"/>
                  </a:ext>
                </a:extLst>
              </a:tr>
              <a:tr h="129555">
                <a:tc gridSpan="9">
                  <a:txBody>
                    <a:bodyPr/>
                    <a:lstStyle/>
                    <a:p>
                      <a:pPr algn="ctr" fontAlgn="ctr"/>
                      <a:r>
                        <a:rPr lang="ru-RU" sz="900" b="0" i="0" kern="1200" dirty="0">
                          <a:solidFill>
                            <a:schemeClr val="tx1"/>
                          </a:solidFill>
                          <a:latin typeface="Times New Roman" pitchFamily="18" charset="0"/>
                          <a:ea typeface="+mn-ea"/>
                          <a:cs typeface="Times New Roman" pitchFamily="18" charset="0"/>
                        </a:rPr>
                        <a:t>Финансовое обеспечение реализации прав граждан на получение общедоступного и бесплатного дошкольного образования</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4"/>
                  </a:ext>
                </a:extLst>
              </a:tr>
              <a:tr h="1000363">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Дети в возрасте от 1 до 7 лет</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a:solidFill>
                            <a:srgbClr val="000000"/>
                          </a:solidFill>
                          <a:latin typeface="Times New Roman" panose="02020603050405020304" pitchFamily="18" charset="0"/>
                          <a:cs typeface="Times New Roman" panose="02020603050405020304" pitchFamily="18" charset="0"/>
                        </a:rPr>
                        <a:t>3096 </a:t>
                      </a:r>
                      <a:r>
                        <a:rPr lang="ru-RU" sz="900" b="0" i="0" u="none" strike="noStrike" dirty="0">
                          <a:solidFill>
                            <a:srgbClr val="000000"/>
                          </a:solidFill>
                          <a:latin typeface="Times New Roman" panose="02020603050405020304" pitchFamily="18" charset="0"/>
                          <a:cs typeface="Times New Roman" panose="02020603050405020304" pitchFamily="18" charset="0"/>
                        </a:rPr>
                        <a:t>человек</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Компенсация родительской платы за присмотр и уход за детьми, осваивающими образовательные программы дошкольного образования в организациях Московской области, осуществляющих образовательную деятельность</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Постановление от 23.08.2019 № 4151 "Об утверждении Порядка обращения за компенсацией родительской платы за присмотр и уход за детьми, осваивающими образовательные программы дошкольного образования в муниципальных дошкольных образовательных организациях Рузского городского округа Московской области, осуществляющих образовательную деятельность, и порядок ее выплаты»</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исчисляется индивидуально для каждого ребенка</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19 711,0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11 535,3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58,5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5"/>
                  </a:ext>
                </a:extLst>
              </a:tr>
              <a:tr h="143534">
                <a:tc gridSpan="9">
                  <a:txBody>
                    <a:bodyPr/>
                    <a:lstStyle/>
                    <a:p>
                      <a:pPr algn="ctr" fontAlgn="ctr"/>
                      <a:r>
                        <a:rPr lang="ru-RU" sz="900" b="0" i="0" u="none" strike="noStrike" dirty="0">
                          <a:solidFill>
                            <a:srgbClr val="000000"/>
                          </a:solidFill>
                          <a:latin typeface="Times New Roman"/>
                        </a:rPr>
                        <a:t>Муниципальная программа «Социальная защита населения»</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6"/>
                  </a:ext>
                </a:extLst>
              </a:tr>
              <a:tr h="129555">
                <a:tc gridSpan="9">
                  <a:txBody>
                    <a:bodyPr/>
                    <a:lstStyle/>
                    <a:p>
                      <a:pPr algn="ctr" fontAlgn="ctr"/>
                      <a:r>
                        <a:rPr lang="ru-RU" sz="900" b="0" i="0" kern="1200" dirty="0">
                          <a:solidFill>
                            <a:schemeClr val="tx1"/>
                          </a:solidFill>
                          <a:latin typeface="Times New Roman" pitchFamily="18" charset="0"/>
                          <a:ea typeface="+mn-ea"/>
                          <a:cs typeface="Times New Roman" pitchFamily="18" charset="0"/>
                        </a:rPr>
                        <a:t>Мероприятия по организации отдыха детей в каникулярное время, проводимые муниципальными образованиями Московской области</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endParaRPr lang="ru-RU"/>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7"/>
                  </a:ext>
                </a:extLst>
              </a:tr>
              <a:tr h="1221933">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Дети в возрасте от 7 до 15 лет</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1321 человек</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Организация отдыха детей в каникулярное время </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itchFamily="18" charset="0"/>
                          <a:cs typeface="Times New Roman" pitchFamily="18" charset="0"/>
                        </a:rPr>
                        <a:t>Постановление  Администрации Рузского городского округа от  05.04.2022 №1236</a:t>
                      </a:r>
                      <a:r>
                        <a:rPr lang="ru-RU" sz="900" b="0" i="0" u="none" strike="noStrike" baseline="0" dirty="0">
                          <a:solidFill>
                            <a:srgbClr val="000000"/>
                          </a:solidFill>
                          <a:latin typeface="Times New Roman" pitchFamily="18" charset="0"/>
                          <a:cs typeface="Times New Roman" pitchFamily="18" charset="0"/>
                        </a:rPr>
                        <a:t> «Об утверждении Порядка организации отдыха и оздоровления детей, проживающих на территории Рузского городского округа»,  Постановление Администрации Рузского городского округа от 07.04.2023 №1761 «</a:t>
                      </a:r>
                      <a:r>
                        <a:rPr lang="ru-RU" sz="900" dirty="0">
                          <a:solidFill>
                            <a:schemeClr val="tx1"/>
                          </a:solidFill>
                          <a:latin typeface="Times New Roman" pitchFamily="18" charset="0"/>
                          <a:cs typeface="Times New Roman" pitchFamily="18" charset="0"/>
                        </a:rPr>
                        <a:t>Об утверждении Плана мероприятий по организации отдыха, оздоровления и занятости детей и подростков, проживающих на территории Рузского городского округа Московской области в 2023 году»</a:t>
                      </a:r>
                      <a:endParaRPr lang="ru-RU" sz="900" b="0" i="0" u="none" strike="noStrike" dirty="0">
                        <a:solidFill>
                          <a:schemeClr val="tx1"/>
                        </a:solidFill>
                        <a:latin typeface="Times New Roman" pitchFamily="18" charset="0"/>
                        <a:cs typeface="Times New Roman" pitchFamily="18" charset="0"/>
                      </a:endParaRP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исчисляется индивидуально для каждого ребенка</a:t>
                      </a:r>
                    </a:p>
                    <a:p>
                      <a:pPr algn="ctr" fontAlgn="ct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10 938,5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10 938,5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8"/>
                  </a:ext>
                </a:extLst>
              </a:tr>
              <a:tr h="143534">
                <a:tc gridSpan="9">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900" b="0" i="0" kern="1200" dirty="0">
                          <a:solidFill>
                            <a:schemeClr val="tx1"/>
                          </a:solidFill>
                          <a:latin typeface="Times New Roman" pitchFamily="18" charset="0"/>
                          <a:ea typeface="+mn-ea"/>
                          <a:cs typeface="Times New Roman" pitchFamily="18" charset="0"/>
                        </a:rPr>
                        <a:t>Дополнительные меры социальной поддержки и социальной помощи гражданам</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chemeClr val="tx1"/>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326126734"/>
                  </a:ext>
                </a:extLst>
              </a:tr>
              <a:tr h="1443504">
                <a:tc>
                  <a:txBody>
                    <a:bodyPr/>
                    <a:lstStyle/>
                    <a:p>
                      <a:pPr algn="ctr" fontAlgn="ctr"/>
                      <a:r>
                        <a:rPr lang="ru-RU" sz="900" b="0" i="0" u="none" strike="noStrike" dirty="0">
                          <a:solidFill>
                            <a:srgbClr val="000000"/>
                          </a:solidFill>
                          <a:latin typeface="Times New Roman" pitchFamily="18" charset="0"/>
                          <a:cs typeface="Times New Roman" pitchFamily="18" charset="0"/>
                        </a:rPr>
                        <a:t>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Компенсация на оплата за жилое помещение и коммунальные услуги инвалидам и участникам Великой отечественной войны, проживающим в Рузском городском округе</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chemeClr val="tx1"/>
                          </a:solidFill>
                          <a:latin typeface="Times New Roman" panose="02020603050405020304" pitchFamily="18" charset="0"/>
                          <a:cs typeface="Times New Roman" panose="02020603050405020304" pitchFamily="18" charset="0"/>
                        </a:rPr>
                        <a:t>5 человек</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Оказание мер социальной поддержки отдельным категориям граждан из бюджета Рузского городского округа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Решение Совета депутатов Рузского городского округа от 25.04.2018 №222/21 «О дополнительных мерах социальной поддержки инвалидов Великой отечественной</a:t>
                      </a:r>
                      <a:r>
                        <a:rPr lang="ru-RU" sz="900" b="0" i="0" u="none" strike="noStrike" baseline="0" dirty="0">
                          <a:solidFill>
                            <a:srgbClr val="000000"/>
                          </a:solidFill>
                          <a:latin typeface="Times New Roman" panose="02020603050405020304" pitchFamily="18" charset="0"/>
                          <a:cs typeface="Times New Roman" panose="02020603050405020304" pitchFamily="18" charset="0"/>
                        </a:rPr>
                        <a:t> войны и участников Великой Отечественной войны, проживающих на территории Рузского городского округа Московской области», </a:t>
                      </a:r>
                      <a:r>
                        <a:rPr lang="ru-RU" sz="900" b="0" i="0" u="none" strike="noStrike" dirty="0">
                          <a:solidFill>
                            <a:srgbClr val="000000"/>
                          </a:solidFill>
                          <a:latin typeface="Times New Roman" panose="02020603050405020304" pitchFamily="18" charset="0"/>
                          <a:cs typeface="Times New Roman" panose="02020603050405020304" pitchFamily="18" charset="0"/>
                        </a:rPr>
                        <a:t>Постановление Администрации Рузского городского округа от 21.06.2021 №2184 «Об утверждении Порядка предоставления компенсации платы за жилое помещение и коммунальные услуги инвалидам Великой Отечественной войны и  участникам Великой Отечественной</a:t>
                      </a:r>
                      <a:r>
                        <a:rPr lang="ru-RU" sz="900" b="0" i="0" u="none" strike="noStrike" baseline="0" dirty="0">
                          <a:solidFill>
                            <a:srgbClr val="000000"/>
                          </a:solidFill>
                          <a:latin typeface="Times New Roman" panose="02020603050405020304" pitchFamily="18" charset="0"/>
                          <a:cs typeface="Times New Roman" panose="02020603050405020304" pitchFamily="18" charset="0"/>
                        </a:rPr>
                        <a:t> войны, проживающим на территории Рузского городского округа»</a:t>
                      </a:r>
                      <a:endParaRPr lang="ru-RU" sz="900" b="0" i="0" u="none" strike="noStrike" dirty="0">
                        <a:solidFill>
                          <a:srgbClr val="000000"/>
                        </a:solidFill>
                        <a:latin typeface="Times New Roman" panose="02020603050405020304" pitchFamily="18" charset="0"/>
                        <a:cs typeface="Times New Roman" panose="02020603050405020304"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5 000 руб. в месяц</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300,0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300,0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3220381792"/>
                  </a:ext>
                </a:extLst>
              </a:tr>
            </a:tbl>
          </a:graphicData>
        </a:graphic>
      </p:graphicFrame>
    </p:spTree>
    <p:extLst>
      <p:ext uri="{BB962C8B-B14F-4D97-AF65-F5344CB8AC3E}">
        <p14:creationId xmlns:p14="http://schemas.microsoft.com/office/powerpoint/2010/main" val="31804627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a:extLst>
              <a:ext uri="{FF2B5EF4-FFF2-40B4-BE49-F238E27FC236}">
                <a16:creationId xmlns:a16="http://schemas.microsoft.com/office/drawing/2014/main" id="{7FA8E05D-0F67-4E00-A882-EAF7AD1FB74D}"/>
              </a:ext>
            </a:extLst>
          </p:cNvPr>
          <p:cNvGraphicFramePr>
            <a:graphicFrameLocks noGrp="1"/>
          </p:cNvGraphicFramePr>
          <p:nvPr>
            <p:extLst>
              <p:ext uri="{D42A27DB-BD31-4B8C-83A1-F6EECF244321}">
                <p14:modId xmlns:p14="http://schemas.microsoft.com/office/powerpoint/2010/main" val="2727587736"/>
              </p:ext>
            </p:extLst>
          </p:nvPr>
        </p:nvGraphicFramePr>
        <p:xfrm>
          <a:off x="151002" y="503340"/>
          <a:ext cx="11786531" cy="6118906"/>
        </p:xfrm>
        <a:graphic>
          <a:graphicData uri="http://schemas.openxmlformats.org/drawingml/2006/table">
            <a:tbl>
              <a:tblPr/>
              <a:tblGrid>
                <a:gridCol w="264895">
                  <a:extLst>
                    <a:ext uri="{9D8B030D-6E8A-4147-A177-3AD203B41FA5}">
                      <a16:colId xmlns:a16="http://schemas.microsoft.com/office/drawing/2014/main" val="20000"/>
                    </a:ext>
                  </a:extLst>
                </a:gridCol>
                <a:gridCol w="1468059">
                  <a:extLst>
                    <a:ext uri="{9D8B030D-6E8A-4147-A177-3AD203B41FA5}">
                      <a16:colId xmlns:a16="http://schemas.microsoft.com/office/drawing/2014/main" val="20001"/>
                    </a:ext>
                  </a:extLst>
                </a:gridCol>
                <a:gridCol w="825784">
                  <a:extLst>
                    <a:ext uri="{9D8B030D-6E8A-4147-A177-3AD203B41FA5}">
                      <a16:colId xmlns:a16="http://schemas.microsoft.com/office/drawing/2014/main" val="20002"/>
                    </a:ext>
                  </a:extLst>
                </a:gridCol>
                <a:gridCol w="2595315">
                  <a:extLst>
                    <a:ext uri="{9D8B030D-6E8A-4147-A177-3AD203B41FA5}">
                      <a16:colId xmlns:a16="http://schemas.microsoft.com/office/drawing/2014/main" val="20003"/>
                    </a:ext>
                  </a:extLst>
                </a:gridCol>
                <a:gridCol w="2857470">
                  <a:extLst>
                    <a:ext uri="{9D8B030D-6E8A-4147-A177-3AD203B41FA5}">
                      <a16:colId xmlns:a16="http://schemas.microsoft.com/office/drawing/2014/main" val="20004"/>
                    </a:ext>
                  </a:extLst>
                </a:gridCol>
                <a:gridCol w="943752">
                  <a:extLst>
                    <a:ext uri="{9D8B030D-6E8A-4147-A177-3AD203B41FA5}">
                      <a16:colId xmlns:a16="http://schemas.microsoft.com/office/drawing/2014/main" val="20005"/>
                    </a:ext>
                  </a:extLst>
                </a:gridCol>
                <a:gridCol w="943752">
                  <a:extLst>
                    <a:ext uri="{9D8B030D-6E8A-4147-A177-3AD203B41FA5}">
                      <a16:colId xmlns:a16="http://schemas.microsoft.com/office/drawing/2014/main" val="20006"/>
                    </a:ext>
                  </a:extLst>
                </a:gridCol>
                <a:gridCol w="943752">
                  <a:extLst>
                    <a:ext uri="{9D8B030D-6E8A-4147-A177-3AD203B41FA5}">
                      <a16:colId xmlns:a16="http://schemas.microsoft.com/office/drawing/2014/main" val="20007"/>
                    </a:ext>
                  </a:extLst>
                </a:gridCol>
                <a:gridCol w="943752">
                  <a:extLst>
                    <a:ext uri="{9D8B030D-6E8A-4147-A177-3AD203B41FA5}">
                      <a16:colId xmlns:a16="http://schemas.microsoft.com/office/drawing/2014/main" val="20008"/>
                    </a:ext>
                  </a:extLst>
                </a:gridCol>
              </a:tblGrid>
              <a:tr h="612823">
                <a:tc>
                  <a:txBody>
                    <a:bodyPr/>
                    <a:lstStyle/>
                    <a:p>
                      <a:pPr algn="ctr" fontAlgn="ctr"/>
                      <a:r>
                        <a:rPr lang="ru-RU" sz="1000" b="0" i="0" u="none" strike="noStrike" dirty="0">
                          <a:solidFill>
                            <a:srgbClr val="000000"/>
                          </a:solidFill>
                          <a:latin typeface="Times New Roman"/>
                        </a:rPr>
                        <a:t>№</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Численность целевой группы</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Наименование мер социальной поддержки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НПА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Размер выплат на 1 получателя (руб.)</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Плановые значения на 2023 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Фактические </a:t>
                      </a:r>
                      <a:r>
                        <a:rPr lang="ru-RU" sz="1000" b="0" i="0" u="none" strike="noStrike">
                          <a:solidFill>
                            <a:srgbClr val="000000"/>
                          </a:solidFill>
                          <a:latin typeface="Times New Roman"/>
                        </a:rPr>
                        <a:t>значения 2023 </a:t>
                      </a:r>
                      <a:r>
                        <a:rPr lang="ru-RU" sz="1000" b="0" i="0" u="none" strike="noStrike" dirty="0">
                          <a:solidFill>
                            <a:srgbClr val="000000"/>
                          </a:solidFill>
                          <a:latin typeface="Times New Roman"/>
                        </a:rPr>
                        <a:t>год ( тыс. рублей)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 исполнения плановых назначений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0"/>
                  </a:ext>
                </a:extLst>
              </a:tr>
              <a:tr h="225516">
                <a:tc>
                  <a:txBody>
                    <a:bodyPr/>
                    <a:lstStyle/>
                    <a:p>
                      <a:pPr algn="ctr" fontAlgn="ctr"/>
                      <a:r>
                        <a:rPr lang="ru-RU" sz="1000" b="0" i="0" u="none" strike="noStrike">
                          <a:solidFill>
                            <a:srgbClr val="000000"/>
                          </a:solidFill>
                          <a:latin typeface="Times New Roman"/>
                        </a:rPr>
                        <a:t>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6</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7</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a:solidFill>
                            <a:srgbClr val="000000"/>
                          </a:solidFill>
                          <a:latin typeface="Times New Roman"/>
                        </a:rPr>
                        <a:t>8</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1000" b="0" i="0" u="none" strike="noStrike" dirty="0">
                          <a:solidFill>
                            <a:srgbClr val="000000"/>
                          </a:solidFill>
                          <a:latin typeface="Times New Roman"/>
                        </a:rPr>
                        <a:t>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1"/>
                  </a:ext>
                </a:extLst>
              </a:tr>
              <a:tr h="141041">
                <a:tc gridSpan="9">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a:rPr>
                        <a:t>Муниципальная программа</a:t>
                      </a:r>
                      <a:r>
                        <a:rPr lang="ru-RU" sz="900" b="0" i="0" u="none" strike="noStrike" baseline="0" dirty="0">
                          <a:solidFill>
                            <a:srgbClr val="000000"/>
                          </a:solidFill>
                          <a:latin typeface="Times New Roman"/>
                        </a:rPr>
                        <a:t> «Здравоохранение»</a:t>
                      </a: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chemeClr val="tx1"/>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4"/>
                  </a:ext>
                </a:extLst>
              </a:tr>
              <a:tr h="151862">
                <a:tc gridSpan="9">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900" b="0" i="0" kern="1200" dirty="0">
                          <a:solidFill>
                            <a:schemeClr val="tx1"/>
                          </a:solidFill>
                          <a:latin typeface="Times New Roman" pitchFamily="18" charset="0"/>
                          <a:ea typeface="+mn-ea"/>
                          <a:cs typeface="Times New Roman" pitchFamily="18" charset="0"/>
                        </a:rPr>
                        <a:t>Развитие мер социальной поддержки медицинских работников</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10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0005"/>
                  </a:ext>
                </a:extLst>
              </a:tr>
              <a:tr h="1510730">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Врачи государственных учреждений здравоохранения Московской области, расположенных на территории Рузского городского округа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chemeClr val="tx1"/>
                          </a:solidFill>
                          <a:latin typeface="Times New Roman" panose="02020603050405020304" pitchFamily="18" charset="0"/>
                          <a:cs typeface="Times New Roman" panose="02020603050405020304" pitchFamily="18" charset="0"/>
                        </a:rPr>
                        <a:t>4 человека</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Выплата ежемесячной денежной компенсации врачам государственных учреждений здравоохранения Московской области, расположенных на территории Рузского городского округа за наем (поднаем) жилых помещений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Решение Совета депутатов Рузского городского округа № 223/21 от 25.04.2018 года «О ежемесячной денежной компенсации за наем (поднаем) жилых помещений врачам государственных учреждений здравоохранения Московской области, расположенных на территории Рузского городского округа Московской области»,  Постановление администрации Рузского городского округа от 5.03.2018 №709 " Об утверждении Порядка ежемесячной денежной компенсации врачам ГУЗ МО, расположенных на территории РГО за наем жилых помещений"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15 000.00 за месяц</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638,2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638,2</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4172363875"/>
                  </a:ext>
                </a:extLst>
              </a:tr>
              <a:tr h="147918">
                <a:tc gridSpan="9">
                  <a:txBody>
                    <a:bodyPr/>
                    <a:lstStyle/>
                    <a:p>
                      <a:pPr algn="ctr" fontAlgn="ctr"/>
                      <a:r>
                        <a:rPr lang="ru-RU" sz="900" b="0" i="0" u="none" strike="noStrike" dirty="0">
                          <a:solidFill>
                            <a:srgbClr val="000000"/>
                          </a:solidFill>
                          <a:latin typeface="Times New Roman"/>
                        </a:rPr>
                        <a:t>Муниципальная программа «Жилище»</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637411658"/>
                  </a:ext>
                </a:extLst>
              </a:tr>
              <a:tr h="147918">
                <a:tc gridSpan="9">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900" b="0" i="0" kern="1200" dirty="0">
                          <a:solidFill>
                            <a:schemeClr val="tx1"/>
                          </a:solidFill>
                          <a:latin typeface="Times New Roman" pitchFamily="18" charset="0"/>
                          <a:ea typeface="+mn-ea"/>
                          <a:cs typeface="Times New Roman" pitchFamily="18" charset="0"/>
                        </a:rPr>
                        <a:t>Оказание государственной поддержки молодым семьям в виде социальных выплат на приобретение жилого помещения или создание объекта индивидуального жилищного строительства</a:t>
                      </a:r>
                      <a:endParaRPr lang="ru-RU" sz="9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2915830385"/>
                  </a:ext>
                </a:extLst>
              </a:tr>
              <a:tr h="1510730">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5</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Молодые семьи,   в которых  возраст каждого из супругов не превышает 35 лет</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chemeClr val="tx1"/>
                          </a:solidFill>
                          <a:latin typeface="Times New Roman" panose="02020603050405020304" pitchFamily="18" charset="0"/>
                          <a:cs typeface="Times New Roman" panose="02020603050405020304" pitchFamily="18" charset="0"/>
                        </a:rPr>
                        <a:t>4 семьи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Обеспечение жильем молодых семей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Подпрограмма «Обеспечение жильем молодых семей» муниципальной программы Рузского городского округа "Жилище», утвержденная постановлением Администрации Рузского городского округа №5176 от  31.10.2019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err="1">
                          <a:solidFill>
                            <a:srgbClr val="000000"/>
                          </a:solidFill>
                          <a:latin typeface="Times New Roman" panose="02020603050405020304" pitchFamily="18" charset="0"/>
                          <a:cs typeface="Times New Roman" panose="02020603050405020304" pitchFamily="18" charset="0"/>
                        </a:rPr>
                        <a:t>расчитывается</a:t>
                      </a:r>
                      <a:r>
                        <a:rPr lang="ru-RU" sz="900" b="0" i="0" u="none" strike="noStrike" dirty="0">
                          <a:solidFill>
                            <a:srgbClr val="000000"/>
                          </a:solidFill>
                          <a:latin typeface="Times New Roman" panose="02020603050405020304" pitchFamily="18" charset="0"/>
                          <a:cs typeface="Times New Roman" panose="02020603050405020304" pitchFamily="18" charset="0"/>
                        </a:rPr>
                        <a:t> исходя из численности молодой семьи</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10 177,3</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10 177,1</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3958413739"/>
                  </a:ext>
                </a:extLst>
              </a:tr>
              <a:tr h="147918">
                <a:tc gridSpan="9">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1000" b="0" i="0" kern="1200" dirty="0">
                          <a:solidFill>
                            <a:schemeClr val="tx1"/>
                          </a:solidFill>
                          <a:latin typeface="Times New Roman" pitchFamily="18" charset="0"/>
                          <a:ea typeface="+mn-ea"/>
                          <a:cs typeface="Times New Roman" pitchFamily="18" charset="0"/>
                        </a:rPr>
                        <a:t>Оказание мер социальной поддержки детям-сиротам, детям, оставшимся без попечения родителей, лицам из числа указанной категории детей, а также гражданам, желающим взять детей на воспитание в семью</a:t>
                      </a:r>
                      <a:endParaRPr lang="ru-RU" sz="1000" b="0" i="0" u="none" strike="noStrike" dirty="0">
                        <a:solidFill>
                          <a:srgbClr val="000000"/>
                        </a:solidFill>
                        <a:latin typeface="Times New Roman" pitchFamily="18" charset="0"/>
                        <a:cs typeface="Times New Roman" pitchFamily="18" charset="0"/>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chemeClr val="tx1"/>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ru-RU" sz="900" b="0" i="0" u="none" strike="noStrike" dirty="0">
                        <a:solidFill>
                          <a:srgbClr val="000000"/>
                        </a:solidFill>
                        <a:latin typeface="+mn-lt"/>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hMerge="1">
                  <a:txBody>
                    <a:bodyPr/>
                    <a:lstStyle/>
                    <a:p>
                      <a:pPr algn="ctr" fontAlgn="ctr"/>
                      <a:endParaRPr lang="ru-RU" sz="900" b="0" i="0" u="none" strike="noStrike" dirty="0">
                        <a:solidFill>
                          <a:srgbClr val="000000"/>
                        </a:solidFill>
                        <a:latin typeface="Times New Roman"/>
                      </a:endParaRP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798423442"/>
                  </a:ext>
                </a:extLst>
              </a:tr>
              <a:tr h="1510730">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6</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Дети-сироты и дети, оставшиеся без попечения родителей, лица из их числа </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chemeClr val="tx1"/>
                          </a:solidFill>
                          <a:latin typeface="Times New Roman" panose="02020603050405020304" pitchFamily="18" charset="0"/>
                          <a:cs typeface="Times New Roman" panose="02020603050405020304" pitchFamily="18" charset="0"/>
                        </a:rPr>
                        <a:t>17 человек</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Предоставление жилых помещений детям-сиротам и детям, оставшимся без попечения родителей, лицам из их числа по договорам найма специализированных жилых помещений</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Подпрограмма «Обеспечение жильем детей-сирот и детей, оставшихся без попечения родителей, лиц из числа детей-сирот и детей, оставшихся без попечения родителей» муниципальной программы Рузского городского округа «Жилище», утвержденная постановлением Администрации Рузского городского округа №5176 от 31.10.2019</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anose="02020603050405020304" pitchFamily="18" charset="0"/>
                          <a:cs typeface="Times New Roman" panose="02020603050405020304" pitchFamily="18" charset="0"/>
                        </a:rPr>
                        <a:t>предоставляются жилые помещения</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52 255,0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52 254,4</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tc>
                  <a:txBody>
                    <a:bodyPr/>
                    <a:lstStyle/>
                    <a:p>
                      <a:pPr algn="ctr" fontAlgn="ctr"/>
                      <a:r>
                        <a:rPr lang="ru-RU" sz="900" b="0" i="0" u="none" strike="noStrike" dirty="0">
                          <a:solidFill>
                            <a:srgbClr val="000000"/>
                          </a:solidFill>
                          <a:latin typeface="Times New Roman" panose="02020603050405020304" pitchFamily="18" charset="0"/>
                          <a:cs typeface="Times New Roman" panose="02020603050405020304" pitchFamily="18" charset="0"/>
                        </a:rPr>
                        <a:t>100</a:t>
                      </a:r>
                    </a:p>
                  </a:txBody>
                  <a:tcPr marL="4078" marR="4078" marT="40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AF1DD"/>
                    </a:solidFill>
                  </a:tcPr>
                </a:tc>
                <a:extLst>
                  <a:ext uri="{0D108BD9-81ED-4DB2-BD59-A6C34878D82A}">
                    <a16:rowId xmlns:a16="http://schemas.microsoft.com/office/drawing/2014/main" val="1593177822"/>
                  </a:ext>
                </a:extLst>
              </a:tr>
            </a:tbl>
          </a:graphicData>
        </a:graphic>
      </p:graphicFrame>
      <p:sp>
        <p:nvSpPr>
          <p:cNvPr id="4" name="Заголовок 1">
            <a:extLst>
              <a:ext uri="{FF2B5EF4-FFF2-40B4-BE49-F238E27FC236}">
                <a16:creationId xmlns:a16="http://schemas.microsoft.com/office/drawing/2014/main" id="{87F06903-C9F7-FCEB-B614-B43332A813EC}"/>
              </a:ext>
            </a:extLst>
          </p:cNvPr>
          <p:cNvSpPr txBox="1">
            <a:spLocks/>
          </p:cNvSpPr>
          <p:nvPr/>
        </p:nvSpPr>
        <p:spPr>
          <a:xfrm>
            <a:off x="838200" y="134008"/>
            <a:ext cx="10515600" cy="36933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ru-RU" sz="1600">
                <a:latin typeface="Times New Roman" panose="02020603050405020304" pitchFamily="18" charset="0"/>
                <a:cs typeface="Times New Roman" panose="02020603050405020304" pitchFamily="18" charset="0"/>
              </a:rPr>
              <a:t>Меры социальной поддержки (</a:t>
            </a:r>
            <a:r>
              <a:rPr lang="ru-RU" sz="1600">
                <a:solidFill>
                  <a:srgbClr val="000000"/>
                </a:solidFill>
                <a:latin typeface="Times New Roman" panose="02020603050405020304" pitchFamily="18" charset="0"/>
                <a:cs typeface="Times New Roman" panose="02020603050405020304" pitchFamily="18" charset="0"/>
              </a:rPr>
              <a:t>Информация о расходах бюджета с учетом интересов целевых групп пользователей)</a:t>
            </a:r>
            <a:br>
              <a:rPr lang="ru-RU" sz="1600">
                <a:latin typeface="Times New Roman" panose="02020603050405020304" pitchFamily="18" charset="0"/>
                <a:cs typeface="Times New Roman" panose="02020603050405020304" pitchFamily="18" charset="0"/>
              </a:rPr>
            </a:b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3403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B440F8-970F-A656-EE2F-62503046CC72}"/>
              </a:ext>
            </a:extLst>
          </p:cNvPr>
          <p:cNvSpPr>
            <a:spLocks noGrp="1"/>
          </p:cNvSpPr>
          <p:nvPr>
            <p:ph type="title"/>
          </p:nvPr>
        </p:nvSpPr>
        <p:spPr>
          <a:xfrm>
            <a:off x="838200" y="159391"/>
            <a:ext cx="10515600" cy="570451"/>
          </a:xfrm>
        </p:spPr>
        <p:txBody>
          <a:bodyPr>
            <a:normAutofit fontScale="90000"/>
          </a:bodyPr>
          <a:lstStyle/>
          <a:p>
            <a:pPr algn="ctr"/>
            <a:r>
              <a:rPr lang="ru-RU" sz="3200" dirty="0">
                <a:latin typeface="Times New Roman" pitchFamily="18" charset="0"/>
                <a:cs typeface="Times New Roman" pitchFamily="18" charset="0"/>
              </a:rPr>
              <a:t>Реализация общественно значимых проектов на территории Рузского городского округа</a:t>
            </a:r>
            <a:endParaRPr lang="ru-RU" sz="3200" dirty="0"/>
          </a:p>
        </p:txBody>
      </p:sp>
      <p:graphicFrame>
        <p:nvGraphicFramePr>
          <p:cNvPr id="3" name="Таблица 2">
            <a:extLst>
              <a:ext uri="{FF2B5EF4-FFF2-40B4-BE49-F238E27FC236}">
                <a16:creationId xmlns:a16="http://schemas.microsoft.com/office/drawing/2014/main" id="{3D86A842-966A-8E77-05C7-2CF752A462A1}"/>
              </a:ext>
            </a:extLst>
          </p:cNvPr>
          <p:cNvGraphicFramePr>
            <a:graphicFrameLocks noGrp="1"/>
          </p:cNvGraphicFramePr>
          <p:nvPr>
            <p:extLst>
              <p:ext uri="{D42A27DB-BD31-4B8C-83A1-F6EECF244321}">
                <p14:modId xmlns:p14="http://schemas.microsoft.com/office/powerpoint/2010/main" val="4244735331"/>
              </p:ext>
            </p:extLst>
          </p:nvPr>
        </p:nvGraphicFramePr>
        <p:xfrm>
          <a:off x="179388" y="981075"/>
          <a:ext cx="11548421" cy="5837770"/>
        </p:xfrm>
        <a:graphic>
          <a:graphicData uri="http://schemas.openxmlformats.org/drawingml/2006/table">
            <a:tbl>
              <a:tblPr/>
              <a:tblGrid>
                <a:gridCol w="468890">
                  <a:extLst>
                    <a:ext uri="{9D8B030D-6E8A-4147-A177-3AD203B41FA5}">
                      <a16:colId xmlns:a16="http://schemas.microsoft.com/office/drawing/2014/main" val="20000"/>
                    </a:ext>
                  </a:extLst>
                </a:gridCol>
                <a:gridCol w="3380195">
                  <a:extLst>
                    <a:ext uri="{9D8B030D-6E8A-4147-A177-3AD203B41FA5}">
                      <a16:colId xmlns:a16="http://schemas.microsoft.com/office/drawing/2014/main" val="20001"/>
                    </a:ext>
                  </a:extLst>
                </a:gridCol>
                <a:gridCol w="2019949">
                  <a:extLst>
                    <a:ext uri="{9D8B030D-6E8A-4147-A177-3AD203B41FA5}">
                      <a16:colId xmlns:a16="http://schemas.microsoft.com/office/drawing/2014/main" val="20002"/>
                    </a:ext>
                  </a:extLst>
                </a:gridCol>
                <a:gridCol w="662614">
                  <a:extLst>
                    <a:ext uri="{9D8B030D-6E8A-4147-A177-3AD203B41FA5}">
                      <a16:colId xmlns:a16="http://schemas.microsoft.com/office/drawing/2014/main" val="20003"/>
                    </a:ext>
                  </a:extLst>
                </a:gridCol>
                <a:gridCol w="697633">
                  <a:extLst>
                    <a:ext uri="{9D8B030D-6E8A-4147-A177-3AD203B41FA5}">
                      <a16:colId xmlns:a16="http://schemas.microsoft.com/office/drawing/2014/main" val="20004"/>
                    </a:ext>
                  </a:extLst>
                </a:gridCol>
                <a:gridCol w="845048">
                  <a:extLst>
                    <a:ext uri="{9D8B030D-6E8A-4147-A177-3AD203B41FA5}">
                      <a16:colId xmlns:a16="http://schemas.microsoft.com/office/drawing/2014/main" val="20005"/>
                    </a:ext>
                  </a:extLst>
                </a:gridCol>
                <a:gridCol w="563366">
                  <a:extLst>
                    <a:ext uri="{9D8B030D-6E8A-4147-A177-3AD203B41FA5}">
                      <a16:colId xmlns:a16="http://schemas.microsoft.com/office/drawing/2014/main" val="20006"/>
                    </a:ext>
                  </a:extLst>
                </a:gridCol>
                <a:gridCol w="2910726">
                  <a:extLst>
                    <a:ext uri="{9D8B030D-6E8A-4147-A177-3AD203B41FA5}">
                      <a16:colId xmlns:a16="http://schemas.microsoft.com/office/drawing/2014/main" val="20007"/>
                    </a:ext>
                  </a:extLst>
                </a:gridCol>
              </a:tblGrid>
              <a:tr h="502848">
                <a:tc>
                  <a:txBody>
                    <a:bodyPr/>
                    <a:lstStyle/>
                    <a:p>
                      <a:pPr algn="ctr" fontAlgn="ctr"/>
                      <a:r>
                        <a:rPr lang="ru-RU" sz="900" b="1" i="0" u="none" strike="noStrike" dirty="0">
                          <a:solidFill>
                            <a:srgbClr val="000000"/>
                          </a:solidFill>
                          <a:latin typeface="Times New Roman"/>
                        </a:rPr>
                        <a:t>№ </a:t>
                      </a:r>
                      <a:r>
                        <a:rPr lang="ru-RU" sz="900" b="1" i="0" u="none" strike="noStrike" dirty="0" err="1">
                          <a:solidFill>
                            <a:srgbClr val="000000"/>
                          </a:solidFill>
                          <a:latin typeface="Times New Roman"/>
                        </a:rPr>
                        <a:t>п</a:t>
                      </a:r>
                      <a:r>
                        <a:rPr lang="ru-RU" sz="900" b="1" i="0" u="none" strike="noStrike" dirty="0">
                          <a:solidFill>
                            <a:srgbClr val="000000"/>
                          </a:solidFill>
                          <a:latin typeface="Times New Roman"/>
                        </a:rPr>
                        <a:t>/</a:t>
                      </a:r>
                      <a:r>
                        <a:rPr lang="ru-RU" sz="900" b="1" i="0" u="none" strike="noStrike" dirty="0" err="1">
                          <a:solidFill>
                            <a:srgbClr val="000000"/>
                          </a:solidFill>
                          <a:latin typeface="Times New Roman"/>
                        </a:rPr>
                        <a:t>п</a:t>
                      </a:r>
                      <a:endParaRPr lang="ru-RU" sz="900" b="1"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Наименование общественно- значимого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Место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Срок ввода объекта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План,</a:t>
                      </a:r>
                      <a:r>
                        <a:rPr lang="ru-RU" sz="900" b="1" i="0" u="none" strike="noStrike" baseline="0" dirty="0">
                          <a:solidFill>
                            <a:srgbClr val="000000"/>
                          </a:solidFill>
                          <a:latin typeface="Times New Roman"/>
                        </a:rPr>
                        <a:t> тыс. руб.</a:t>
                      </a:r>
                      <a:endParaRPr lang="ru-RU" sz="900" b="1"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Факт, тыс.руб.</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 исполнения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900" b="1" i="0" u="none" strike="noStrike" dirty="0">
                          <a:solidFill>
                            <a:srgbClr val="000000"/>
                          </a:solidFill>
                          <a:latin typeface="Times New Roman"/>
                        </a:rPr>
                        <a:t>Результат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extLst>
                  <a:ext uri="{0D108BD9-81ED-4DB2-BD59-A6C34878D82A}">
                    <a16:rowId xmlns:a16="http://schemas.microsoft.com/office/drawing/2014/main" val="10000"/>
                  </a:ext>
                </a:extLst>
              </a:tr>
              <a:tr h="169874">
                <a:tc>
                  <a:txBody>
                    <a:bodyPr/>
                    <a:lstStyle/>
                    <a:p>
                      <a:pPr algn="ctr" fontAlgn="ctr"/>
                      <a:r>
                        <a:rPr lang="ru-RU" sz="900" b="1" i="0" u="none" strike="noStrike" dirty="0">
                          <a:solidFill>
                            <a:srgbClr val="000000"/>
                          </a:solidFill>
                          <a:latin typeface="Times New Roman"/>
                        </a:rPr>
                        <a:t>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a:solidFill>
                            <a:srgbClr val="000000"/>
                          </a:solidFill>
                          <a:latin typeface="Times New Roman"/>
                        </a:rPr>
                        <a:t>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3</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a:solidFill>
                            <a:srgbClr val="000000"/>
                          </a:solidFill>
                          <a:latin typeface="Times New Roman"/>
                        </a:rPr>
                        <a:t>4</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6</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900" b="1" i="0" u="none" strike="noStrike" dirty="0">
                          <a:solidFill>
                            <a:srgbClr val="000000"/>
                          </a:solidFill>
                          <a:latin typeface="Times New Roman"/>
                        </a:rPr>
                        <a:t>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196388">
                <a:tc gridSpan="8">
                  <a:txBody>
                    <a:bodyPr/>
                    <a:lstStyle/>
                    <a:p>
                      <a:pPr algn="ctr" fontAlgn="ctr"/>
                      <a:r>
                        <a:rPr lang="ru-RU" sz="1000" b="0" i="0" u="none" strike="noStrike" dirty="0">
                          <a:solidFill>
                            <a:srgbClr val="000000"/>
                          </a:solidFill>
                          <a:latin typeface="Times New Roman" pitchFamily="18" charset="0"/>
                          <a:cs typeface="Times New Roman" pitchFamily="18" charset="0"/>
                        </a:rPr>
                        <a:t>Муниципальная программа «Жилище»</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835822">
                <a:tc>
                  <a:txBody>
                    <a:bodyPr/>
                    <a:lstStyle/>
                    <a:p>
                      <a:pPr algn="ctr" fontAlgn="ctr"/>
                      <a:r>
                        <a:rPr lang="ru-RU" sz="1000" b="0" i="0" u="none" strike="noStrike" dirty="0">
                          <a:solidFill>
                            <a:srgbClr val="000000"/>
                          </a:solidFill>
                          <a:latin typeface="Times New Roman" pitchFamily="18" charset="0"/>
                          <a:cs typeface="Times New Roman" pitchFamily="18" charset="0"/>
                        </a:rPr>
                        <a:t>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Приобретение жилья детям-сиротам и детям, оставшимся без попечения родителей, лицам из числа детей-сирот</a:t>
                      </a:r>
                      <a:r>
                        <a:rPr lang="ru-RU" sz="1000" b="0" i="0" u="none" strike="noStrike" baseline="0" dirty="0">
                          <a:solidFill>
                            <a:srgbClr val="000000"/>
                          </a:solidFill>
                          <a:latin typeface="Times New Roman" pitchFamily="18" charset="0"/>
                          <a:cs typeface="Times New Roman" pitchFamily="18" charset="0"/>
                        </a:rPr>
                        <a:t> и детей, оставшихся без попечения родителей, по договорам найма специализированных жилых помещений</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a:solidFill>
                            <a:srgbClr val="000000"/>
                          </a:solidFill>
                          <a:latin typeface="Times New Roman" pitchFamily="18" charset="0"/>
                          <a:cs typeface="Times New Roman" pitchFamily="18" charset="0"/>
                        </a:rPr>
                        <a:t>на территории Рузского городского округа</a:t>
                      </a:r>
                    </a:p>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52 255,0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52 255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100,0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Приобретение квартир детям-сиротам</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13032">
                <a:tc gridSpan="8">
                  <a:txBody>
                    <a:bodyPr/>
                    <a:lstStyle/>
                    <a:p>
                      <a:pPr algn="ctr" fontAlgn="ctr"/>
                      <a:r>
                        <a:rPr lang="ru-RU" sz="1000" b="0" i="0" u="none" strike="noStrike" dirty="0">
                          <a:solidFill>
                            <a:srgbClr val="000000"/>
                          </a:solidFill>
                          <a:latin typeface="Times New Roman" pitchFamily="18" charset="0"/>
                          <a:cs typeface="Times New Roman" pitchFamily="18" charset="0"/>
                        </a:rPr>
                        <a:t>Муниципальная программа «Переселение граждан из аварийного жилищного фонда»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835822">
                <a:tc>
                  <a:txBody>
                    <a:bodyPr/>
                    <a:lstStyle/>
                    <a:p>
                      <a:pPr algn="ctr" fontAlgn="ctr"/>
                      <a:r>
                        <a:rPr lang="ru-RU" sz="1000" b="0" i="0" u="none" strike="noStrike" dirty="0">
                          <a:solidFill>
                            <a:srgbClr val="000000"/>
                          </a:solidFill>
                          <a:latin typeface="Times New Roman" pitchFamily="18" charset="0"/>
                          <a:cs typeface="Times New Roman" pitchFamily="18" charset="0"/>
                        </a:rPr>
                        <a:t>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Приобретение квартир с целью переселения граждан из аварийного жилищного фонда в рамках реализации программы Московской области по переселению граждан из аварийного жилищного фонда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на территории Рузского городского округа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258 784,5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258 337,9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99,8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Переселение граждан из аварийного жилищного фонда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169874">
                <a:tc gridSpan="8">
                  <a:txBody>
                    <a:bodyPr/>
                    <a:lstStyle/>
                    <a:p>
                      <a:pPr algn="ctr" fontAlgn="ctr"/>
                      <a:r>
                        <a:rPr lang="ru-RU" sz="1000" b="0" i="0" u="none" strike="noStrike" dirty="0">
                          <a:solidFill>
                            <a:srgbClr val="000000"/>
                          </a:solidFill>
                          <a:latin typeface="Times New Roman" pitchFamily="18" charset="0"/>
                          <a:cs typeface="Times New Roman" pitchFamily="18" charset="0"/>
                        </a:rPr>
                        <a:t>Муниципальная программа «Развитие инженерной инфраструктуры,</a:t>
                      </a:r>
                      <a:r>
                        <a:rPr lang="ru-RU" sz="1000" b="0" i="0" u="none" strike="noStrike" baseline="0" dirty="0">
                          <a:solidFill>
                            <a:srgbClr val="000000"/>
                          </a:solidFill>
                          <a:latin typeface="Times New Roman" pitchFamily="18" charset="0"/>
                          <a:cs typeface="Times New Roman" pitchFamily="18" charset="0"/>
                        </a:rPr>
                        <a:t> энергоэффективности и отрасли обращения с отходами»</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502848">
                <a:tc>
                  <a:txBody>
                    <a:bodyPr/>
                    <a:lstStyle/>
                    <a:p>
                      <a:pPr algn="ctr" fontAlgn="ctr"/>
                      <a:r>
                        <a:rPr lang="ru-RU" sz="1000" b="0" i="0" u="none" strike="noStrike" dirty="0">
                          <a:solidFill>
                            <a:srgbClr val="000000"/>
                          </a:solidFill>
                          <a:latin typeface="Times New Roman" pitchFamily="18" charset="0"/>
                          <a:cs typeface="Times New Roman" pitchFamily="18" charset="0"/>
                        </a:rPr>
                        <a:t>3</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Приобретение, монтаж и ввод в эксплуатацию станции водоочистки на ВЗУ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д. </a:t>
                      </a:r>
                      <a:r>
                        <a:rPr lang="ru-RU" sz="1000" b="0" i="0" u="none" strike="noStrike" dirty="0" err="1">
                          <a:solidFill>
                            <a:srgbClr val="000000"/>
                          </a:solidFill>
                          <a:latin typeface="Times New Roman" pitchFamily="18" charset="0"/>
                          <a:cs typeface="Times New Roman" pitchFamily="18" charset="0"/>
                        </a:rPr>
                        <a:t>Кожино</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2 646,1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2 297,9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86,8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5">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kern="1200" dirty="0">
                          <a:solidFill>
                            <a:schemeClr val="tx1"/>
                          </a:solidFill>
                          <a:latin typeface="Times New Roman" pitchFamily="18" charset="0"/>
                          <a:ea typeface="+mn-ea"/>
                          <a:cs typeface="Times New Roman" pitchFamily="18" charset="0"/>
                        </a:rPr>
                        <a:t>Предоставление коммунальных услуг надлежащего качества.</a:t>
                      </a:r>
                      <a:br>
                        <a:rPr lang="ru-RU" sz="1000" kern="1200" dirty="0">
                          <a:solidFill>
                            <a:schemeClr val="tx1"/>
                          </a:solidFill>
                          <a:latin typeface="Times New Roman" pitchFamily="18" charset="0"/>
                          <a:ea typeface="+mn-ea"/>
                          <a:cs typeface="Times New Roman" pitchFamily="18" charset="0"/>
                        </a:rPr>
                      </a:br>
                      <a:r>
                        <a:rPr lang="ru-RU" sz="1000" kern="1200" dirty="0">
                          <a:solidFill>
                            <a:schemeClr val="tx1"/>
                          </a:solidFill>
                          <a:latin typeface="Times New Roman" pitchFamily="18" charset="0"/>
                          <a:ea typeface="+mn-ea"/>
                          <a:cs typeface="Times New Roman" pitchFamily="18" charset="0"/>
                        </a:rPr>
                        <a:t>Обеспечение перспективного спроса на коммунальные услуги в соответствии с нормативными требованиями к качеству и надежности, и сохранение (или повышение) уровня доступности коммунальных услуг для потребителей</a:t>
                      </a:r>
                    </a:p>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430788">
                <a:tc>
                  <a:txBody>
                    <a:bodyPr/>
                    <a:lstStyle/>
                    <a:p>
                      <a:pPr algn="ctr" fontAlgn="ctr"/>
                      <a:r>
                        <a:rPr lang="ru-RU" sz="1000" b="0" i="0" u="none" strike="noStrike" dirty="0">
                          <a:solidFill>
                            <a:srgbClr val="000000"/>
                          </a:solidFill>
                          <a:latin typeface="Times New Roman" pitchFamily="18" charset="0"/>
                          <a:cs typeface="Times New Roman" pitchFamily="18" charset="0"/>
                        </a:rPr>
                        <a:t>4</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Локальные очистные сооружения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с. Покровское (ж/г Ольховка)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2024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4 448,3</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0"/>
                  </a:ext>
                </a:extLst>
              </a:tr>
              <a:tr h="502848">
                <a:tc>
                  <a:txBody>
                    <a:bodyPr/>
                    <a:lstStyle/>
                    <a:p>
                      <a:pPr algn="ctr" fontAlgn="ctr"/>
                      <a:r>
                        <a:rPr lang="ru-RU" sz="1000" b="0" i="0" u="none" strike="noStrike" dirty="0">
                          <a:solidFill>
                            <a:srgbClr val="000000"/>
                          </a:solidFill>
                          <a:latin typeface="Times New Roman" pitchFamily="18" charset="0"/>
                          <a:cs typeface="Times New Roman" pitchFamily="18" charset="0"/>
                        </a:rPr>
                        <a:t>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Строительство БМК</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ru-RU" sz="1000" b="0" i="0" u="none" strike="noStrike" dirty="0">
                          <a:solidFill>
                            <a:srgbClr val="000000"/>
                          </a:solidFill>
                          <a:latin typeface="Times New Roman" pitchFamily="18" charset="0"/>
                          <a:cs typeface="Times New Roman" pitchFamily="18" charset="0"/>
                        </a:rPr>
                        <a:t>Московская область, г. Руза, ул. Говорова, д1А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94 252,0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93 288,2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99,0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1"/>
                  </a:ext>
                </a:extLst>
              </a:tr>
              <a:tr h="336361">
                <a:tc>
                  <a:txBody>
                    <a:bodyPr/>
                    <a:lstStyle/>
                    <a:p>
                      <a:pPr algn="ctr" fontAlgn="ctr"/>
                      <a:r>
                        <a:rPr lang="ru-RU" sz="1000" b="0" i="0" u="none" strike="noStrike" dirty="0">
                          <a:solidFill>
                            <a:srgbClr val="000000"/>
                          </a:solidFill>
                          <a:latin typeface="Times New Roman" pitchFamily="18" charset="0"/>
                          <a:cs typeface="Times New Roman" pitchFamily="18" charset="0"/>
                        </a:rPr>
                        <a:t>6</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Строительство газовой котельной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р. п. Тучково, ул. Лебеденко, д.36</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102 369,2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102 369,2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100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ru-RU"/>
                    </a:p>
                  </a:txBody>
                  <a:tcPr/>
                </a:tc>
                <a:extLst>
                  <a:ext uri="{0D108BD9-81ED-4DB2-BD59-A6C34878D82A}">
                    <a16:rowId xmlns:a16="http://schemas.microsoft.com/office/drawing/2014/main" val="1846637125"/>
                  </a:ext>
                </a:extLst>
              </a:tr>
              <a:tr h="336361">
                <a:tc>
                  <a:txBody>
                    <a:bodyPr/>
                    <a:lstStyle/>
                    <a:p>
                      <a:pPr algn="ctr" fontAlgn="ctr"/>
                      <a:r>
                        <a:rPr lang="ru-RU" sz="1000" b="0" i="0" u="none" strike="noStrike" dirty="0">
                          <a:solidFill>
                            <a:srgbClr val="000000"/>
                          </a:solidFill>
                          <a:latin typeface="Times New Roman" pitchFamily="18" charset="0"/>
                          <a:cs typeface="Times New Roman" pitchFamily="18" charset="0"/>
                        </a:rPr>
                        <a:t>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Реконструкция канализационных</a:t>
                      </a:r>
                      <a:r>
                        <a:rPr lang="ru-RU" sz="1000" b="0" i="0" u="none" strike="noStrike" baseline="0" dirty="0">
                          <a:solidFill>
                            <a:srgbClr val="000000"/>
                          </a:solidFill>
                          <a:latin typeface="Times New Roman" pitchFamily="18" charset="0"/>
                          <a:cs typeface="Times New Roman" pitchFamily="18" charset="0"/>
                        </a:rPr>
                        <a:t> очистных сооружений</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г. Руза, Промзона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79 211,0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12"/>
                  </a:ext>
                </a:extLst>
              </a:tr>
              <a:tr h="192083">
                <a:tc gridSpan="8">
                  <a:txBody>
                    <a:bodyPr/>
                    <a:lstStyle/>
                    <a:p>
                      <a:pPr algn="ctr" fontAlgn="ctr"/>
                      <a:r>
                        <a:rPr lang="ru-RU" sz="1000" b="0" i="0" u="none" strike="noStrike" dirty="0">
                          <a:solidFill>
                            <a:srgbClr val="000000"/>
                          </a:solidFill>
                          <a:latin typeface="Times New Roman" pitchFamily="18" charset="0"/>
                          <a:cs typeface="Times New Roman" pitchFamily="18" charset="0"/>
                        </a:rPr>
                        <a:t>Муниципальная программа «Развитие сельского хозяйства»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9365140"/>
                  </a:ext>
                </a:extLst>
              </a:tr>
              <a:tr h="336361">
                <a:tc>
                  <a:txBody>
                    <a:bodyPr/>
                    <a:lstStyle/>
                    <a:p>
                      <a:pPr algn="ctr" fontAlgn="ctr"/>
                      <a:r>
                        <a:rPr lang="ru-RU" sz="1000" b="0" i="0" u="none" strike="noStrike" dirty="0">
                          <a:solidFill>
                            <a:srgbClr val="000000"/>
                          </a:solidFill>
                          <a:latin typeface="Times New Roman" pitchFamily="18" charset="0"/>
                          <a:cs typeface="Times New Roman" pitchFamily="18" charset="0"/>
                        </a:rPr>
                        <a:t>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Газификация многоквартирных жилых домов</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п. Старая Руза, ул. Садовая дома 11 и 11а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128,7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Развитие газификации в сельской местности</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5041579"/>
                  </a:ext>
                </a:extLst>
              </a:tr>
            </a:tbl>
          </a:graphicData>
        </a:graphic>
      </p:graphicFrame>
    </p:spTree>
    <p:extLst>
      <p:ext uri="{BB962C8B-B14F-4D97-AF65-F5344CB8AC3E}">
        <p14:creationId xmlns:p14="http://schemas.microsoft.com/office/powerpoint/2010/main" val="2267811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a:extLst>
              <a:ext uri="{FF2B5EF4-FFF2-40B4-BE49-F238E27FC236}">
                <a16:creationId xmlns:a16="http://schemas.microsoft.com/office/drawing/2014/main" id="{DCA77CF6-E53F-9222-1B88-766F576CFDD1}"/>
              </a:ext>
            </a:extLst>
          </p:cNvPr>
          <p:cNvSpPr>
            <a:spLocks noGrp="1"/>
          </p:cNvSpPr>
          <p:nvPr>
            <p:ph type="title"/>
          </p:nvPr>
        </p:nvSpPr>
        <p:spPr>
          <a:xfrm>
            <a:off x="838200" y="365125"/>
            <a:ext cx="10515600" cy="809334"/>
          </a:xfrm>
        </p:spPr>
        <p:txBody>
          <a:bodyPr>
            <a:noAutofit/>
          </a:bodyPr>
          <a:lstStyle/>
          <a:p>
            <a:pPr algn="ctr"/>
            <a:r>
              <a:rPr lang="ru-RU" sz="2800" dirty="0">
                <a:latin typeface="Times New Roman" pitchFamily="18" charset="0"/>
                <a:cs typeface="Times New Roman" pitchFamily="18" charset="0"/>
              </a:rPr>
              <a:t>Реализация общественно значимых проектов на территории Рузского городского округа</a:t>
            </a:r>
            <a:endParaRPr lang="ru-RU" sz="2800" dirty="0"/>
          </a:p>
        </p:txBody>
      </p:sp>
      <p:graphicFrame>
        <p:nvGraphicFramePr>
          <p:cNvPr id="4" name="Таблица 3">
            <a:extLst>
              <a:ext uri="{FF2B5EF4-FFF2-40B4-BE49-F238E27FC236}">
                <a16:creationId xmlns:a16="http://schemas.microsoft.com/office/drawing/2014/main" id="{9956938C-4AD5-3F5C-2841-570F21115190}"/>
              </a:ext>
            </a:extLst>
          </p:cNvPr>
          <p:cNvGraphicFramePr>
            <a:graphicFrameLocks noGrp="1"/>
          </p:cNvGraphicFramePr>
          <p:nvPr>
            <p:extLst>
              <p:ext uri="{D42A27DB-BD31-4B8C-83A1-F6EECF244321}">
                <p14:modId xmlns:p14="http://schemas.microsoft.com/office/powerpoint/2010/main" val="1719973527"/>
              </p:ext>
            </p:extLst>
          </p:nvPr>
        </p:nvGraphicFramePr>
        <p:xfrm>
          <a:off x="251520" y="1196751"/>
          <a:ext cx="11467901" cy="2437748"/>
        </p:xfrm>
        <a:graphic>
          <a:graphicData uri="http://schemas.openxmlformats.org/drawingml/2006/table">
            <a:tbl>
              <a:tblPr/>
              <a:tblGrid>
                <a:gridCol w="465620">
                  <a:extLst>
                    <a:ext uri="{9D8B030D-6E8A-4147-A177-3AD203B41FA5}">
                      <a16:colId xmlns:a16="http://schemas.microsoft.com/office/drawing/2014/main" val="20000"/>
                    </a:ext>
                  </a:extLst>
                </a:gridCol>
                <a:gridCol w="3356627">
                  <a:extLst>
                    <a:ext uri="{9D8B030D-6E8A-4147-A177-3AD203B41FA5}">
                      <a16:colId xmlns:a16="http://schemas.microsoft.com/office/drawing/2014/main" val="20001"/>
                    </a:ext>
                  </a:extLst>
                </a:gridCol>
                <a:gridCol w="2005865">
                  <a:extLst>
                    <a:ext uri="{9D8B030D-6E8A-4147-A177-3AD203B41FA5}">
                      <a16:colId xmlns:a16="http://schemas.microsoft.com/office/drawing/2014/main" val="20002"/>
                    </a:ext>
                  </a:extLst>
                </a:gridCol>
                <a:gridCol w="657994">
                  <a:extLst>
                    <a:ext uri="{9D8B030D-6E8A-4147-A177-3AD203B41FA5}">
                      <a16:colId xmlns:a16="http://schemas.microsoft.com/office/drawing/2014/main" val="20003"/>
                    </a:ext>
                  </a:extLst>
                </a:gridCol>
                <a:gridCol w="692769">
                  <a:extLst>
                    <a:ext uri="{9D8B030D-6E8A-4147-A177-3AD203B41FA5}">
                      <a16:colId xmlns:a16="http://schemas.microsoft.com/office/drawing/2014/main" val="20004"/>
                    </a:ext>
                  </a:extLst>
                </a:gridCol>
                <a:gridCol w="839157">
                  <a:extLst>
                    <a:ext uri="{9D8B030D-6E8A-4147-A177-3AD203B41FA5}">
                      <a16:colId xmlns:a16="http://schemas.microsoft.com/office/drawing/2014/main" val="20005"/>
                    </a:ext>
                  </a:extLst>
                </a:gridCol>
                <a:gridCol w="559438">
                  <a:extLst>
                    <a:ext uri="{9D8B030D-6E8A-4147-A177-3AD203B41FA5}">
                      <a16:colId xmlns:a16="http://schemas.microsoft.com/office/drawing/2014/main" val="20006"/>
                    </a:ext>
                  </a:extLst>
                </a:gridCol>
                <a:gridCol w="2890431">
                  <a:extLst>
                    <a:ext uri="{9D8B030D-6E8A-4147-A177-3AD203B41FA5}">
                      <a16:colId xmlns:a16="http://schemas.microsoft.com/office/drawing/2014/main" val="20007"/>
                    </a:ext>
                  </a:extLst>
                </a:gridCol>
              </a:tblGrid>
              <a:tr h="440713">
                <a:tc>
                  <a:txBody>
                    <a:bodyPr/>
                    <a:lstStyle/>
                    <a:p>
                      <a:pPr algn="ctr" fontAlgn="ctr"/>
                      <a:r>
                        <a:rPr lang="ru-RU" sz="1000" b="1" i="0" u="none" strike="noStrike" dirty="0">
                          <a:solidFill>
                            <a:srgbClr val="000000"/>
                          </a:solidFill>
                          <a:latin typeface="Times New Roman" pitchFamily="18" charset="0"/>
                          <a:cs typeface="Times New Roman" pitchFamily="18" charset="0"/>
                        </a:rPr>
                        <a:t>№ </a:t>
                      </a:r>
                      <a:r>
                        <a:rPr lang="ru-RU" sz="1000" b="1" i="0" u="none" strike="noStrike" dirty="0" err="1">
                          <a:solidFill>
                            <a:srgbClr val="000000"/>
                          </a:solidFill>
                          <a:latin typeface="Times New Roman" pitchFamily="18" charset="0"/>
                          <a:cs typeface="Times New Roman" pitchFamily="18" charset="0"/>
                        </a:rPr>
                        <a:t>п</a:t>
                      </a:r>
                      <a:r>
                        <a:rPr lang="ru-RU" sz="1000" b="1" i="0" u="none" strike="noStrike" dirty="0">
                          <a:solidFill>
                            <a:srgbClr val="000000"/>
                          </a:solidFill>
                          <a:latin typeface="Times New Roman" pitchFamily="18" charset="0"/>
                          <a:cs typeface="Times New Roman" pitchFamily="18" charset="0"/>
                        </a:rPr>
                        <a:t>/</a:t>
                      </a:r>
                      <a:r>
                        <a:rPr lang="ru-RU" sz="1000" b="1" i="0" u="none" strike="noStrike" dirty="0" err="1">
                          <a:solidFill>
                            <a:srgbClr val="000000"/>
                          </a:solidFill>
                          <a:latin typeface="Times New Roman" pitchFamily="18" charset="0"/>
                          <a:cs typeface="Times New Roman" pitchFamily="18" charset="0"/>
                        </a:rPr>
                        <a:t>п</a:t>
                      </a:r>
                      <a:endParaRPr lang="ru-RU" sz="1000" b="1"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Наименование общественно-значимого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Место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Срок ввода объекта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План,</a:t>
                      </a:r>
                      <a:r>
                        <a:rPr lang="ru-RU" sz="1000" b="1" i="0" u="none" strike="noStrike" baseline="0" dirty="0">
                          <a:solidFill>
                            <a:srgbClr val="000000"/>
                          </a:solidFill>
                          <a:latin typeface="Times New Roman" pitchFamily="18" charset="0"/>
                          <a:cs typeface="Times New Roman" pitchFamily="18" charset="0"/>
                        </a:rPr>
                        <a:t> тыс. руб.</a:t>
                      </a:r>
                      <a:endParaRPr lang="ru-RU" sz="1000" b="1"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Факт, тыс.руб.</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 исполнения </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Результат реализации проекта</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FFCC"/>
                    </a:solidFill>
                  </a:tcPr>
                </a:tc>
                <a:extLst>
                  <a:ext uri="{0D108BD9-81ED-4DB2-BD59-A6C34878D82A}">
                    <a16:rowId xmlns:a16="http://schemas.microsoft.com/office/drawing/2014/main" val="10000"/>
                  </a:ext>
                </a:extLst>
              </a:tr>
              <a:tr h="148883">
                <a:tc>
                  <a:txBody>
                    <a:bodyPr/>
                    <a:lstStyle/>
                    <a:p>
                      <a:pPr algn="ctr" fontAlgn="ctr"/>
                      <a:r>
                        <a:rPr lang="ru-RU" sz="1000" b="1" i="0" u="none" strike="noStrike" dirty="0">
                          <a:solidFill>
                            <a:srgbClr val="000000"/>
                          </a:solidFill>
                          <a:latin typeface="Times New Roman" pitchFamily="18" charset="0"/>
                          <a:cs typeface="Times New Roman" pitchFamily="18" charset="0"/>
                        </a:rPr>
                        <a:t>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a:solidFill>
                            <a:srgbClr val="000000"/>
                          </a:solidFill>
                          <a:latin typeface="Times New Roman" pitchFamily="18" charset="0"/>
                          <a:cs typeface="Times New Roman" pitchFamily="18" charset="0"/>
                        </a:rPr>
                        <a:t>2</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3</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4</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5</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6</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ru-RU" sz="1000" b="1" i="0" u="none" strike="noStrike" dirty="0">
                          <a:solidFill>
                            <a:srgbClr val="000000"/>
                          </a:solidFill>
                          <a:latin typeface="Times New Roman" pitchFamily="18" charset="0"/>
                          <a:cs typeface="Times New Roman" pitchFamily="18" charset="0"/>
                        </a:rPr>
                        <a:t>8</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1"/>
                  </a:ext>
                </a:extLst>
              </a:tr>
              <a:tr h="176078">
                <a:tc gridSpan="8">
                  <a:txBody>
                    <a:bodyPr/>
                    <a:lstStyle/>
                    <a:p>
                      <a:pPr algn="ctr" fontAlgn="ctr"/>
                      <a:r>
                        <a:rPr lang="ru-RU" sz="1000" b="0" i="0" u="none" strike="noStrike" dirty="0">
                          <a:solidFill>
                            <a:srgbClr val="000000"/>
                          </a:solidFill>
                          <a:latin typeface="Times New Roman" pitchFamily="18" charset="0"/>
                          <a:cs typeface="Times New Roman" pitchFamily="18" charset="0"/>
                        </a:rPr>
                        <a:t>Муниципальная программа «Формирование современной городской среды»</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l"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440713">
                <a:tc>
                  <a:txBody>
                    <a:bodyPr/>
                    <a:lstStyle/>
                    <a:p>
                      <a:pPr algn="ctr" fontAlgn="ctr"/>
                      <a:r>
                        <a:rPr lang="ru-RU" sz="1000" b="0" i="0" u="none" strike="noStrike" dirty="0">
                          <a:solidFill>
                            <a:srgbClr val="000000"/>
                          </a:solidFill>
                          <a:latin typeface="Times New Roman" pitchFamily="18" charset="0"/>
                          <a:cs typeface="Times New Roman" pitchFamily="18" charset="0"/>
                        </a:rPr>
                        <a:t>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ru-RU" sz="1000" b="0" i="0" u="none" strike="noStrike" dirty="0">
                          <a:solidFill>
                            <a:srgbClr val="000000"/>
                          </a:solidFill>
                          <a:latin typeface="Times New Roman" pitchFamily="18" charset="0"/>
                          <a:cs typeface="Times New Roman" pitchFamily="18" charset="0"/>
                        </a:rPr>
                        <a:t>Благоустройство мемориального комплекса Аллея славы, п. Тучково</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a:t>
                      </a:r>
                      <a:r>
                        <a:rPr lang="ru-RU" sz="1000" b="0" i="0" u="none" strike="noStrike" dirty="0" err="1">
                          <a:solidFill>
                            <a:srgbClr val="000000"/>
                          </a:solidFill>
                          <a:latin typeface="Times New Roman" pitchFamily="18" charset="0"/>
                          <a:cs typeface="Times New Roman" pitchFamily="18" charset="0"/>
                        </a:rPr>
                        <a:t>р.п</a:t>
                      </a:r>
                      <a:r>
                        <a:rPr lang="ru-RU" sz="1000" b="0" i="0" u="none" strike="noStrike" dirty="0">
                          <a:solidFill>
                            <a:srgbClr val="000000"/>
                          </a:solidFill>
                          <a:latin typeface="Times New Roman" pitchFamily="18" charset="0"/>
                          <a:cs typeface="Times New Roman" pitchFamily="18" charset="0"/>
                        </a:rPr>
                        <a:t>. Тучково</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255 950,9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232 545,7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90,9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ru-RU" sz="1000" b="0" i="0" u="none" strike="noStrike" dirty="0">
                          <a:solidFill>
                            <a:srgbClr val="000000"/>
                          </a:solidFill>
                          <a:latin typeface="Times New Roman" pitchFamily="18" charset="0"/>
                          <a:cs typeface="Times New Roman" pitchFamily="18" charset="0"/>
                        </a:rPr>
                        <a:t>Создание благоустроенных общественных территорий</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440713">
                <a:tc>
                  <a:txBody>
                    <a:bodyPr/>
                    <a:lstStyle/>
                    <a:p>
                      <a:pPr algn="ctr" fontAlgn="ctr"/>
                      <a:r>
                        <a:rPr lang="ru-RU" sz="1000" b="0" i="0" u="none" strike="noStrike" dirty="0">
                          <a:solidFill>
                            <a:srgbClr val="000000"/>
                          </a:solidFill>
                          <a:latin typeface="Times New Roman" pitchFamily="18" charset="0"/>
                          <a:cs typeface="Times New Roman" pitchFamily="18" charset="0"/>
                        </a:rPr>
                        <a:t>10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00" b="0" i="0" u="none" strike="noStrike" dirty="0">
                          <a:solidFill>
                            <a:srgbClr val="000000"/>
                          </a:solidFill>
                          <a:latin typeface="Times New Roman" pitchFamily="18" charset="0"/>
                          <a:cs typeface="Times New Roman" pitchFamily="18" charset="0"/>
                        </a:rPr>
                        <a:t>Стелла «Населенный пункт воинской доблести» п. Тучково</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a:t>
                      </a:r>
                      <a:r>
                        <a:rPr lang="ru-RU" sz="1000" b="0" i="0" u="none" strike="noStrike" dirty="0" err="1">
                          <a:solidFill>
                            <a:srgbClr val="000000"/>
                          </a:solidFill>
                          <a:latin typeface="Times New Roman" pitchFamily="18" charset="0"/>
                          <a:cs typeface="Times New Roman" pitchFamily="18" charset="0"/>
                        </a:rPr>
                        <a:t>р.п</a:t>
                      </a:r>
                      <a:r>
                        <a:rPr lang="ru-RU" sz="1000" b="0" i="0" u="none" strike="noStrike" dirty="0">
                          <a:solidFill>
                            <a:srgbClr val="000000"/>
                          </a:solidFill>
                          <a:latin typeface="Times New Roman" pitchFamily="18" charset="0"/>
                          <a:cs typeface="Times New Roman" pitchFamily="18" charset="0"/>
                        </a:rPr>
                        <a:t>. Тучково</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9 984,7</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9 788,9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98,0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00936">
                <a:tc gridSpan="8">
                  <a:txBody>
                    <a:bodyPr/>
                    <a:lstStyle/>
                    <a:p>
                      <a:pPr algn="ctr" fontAlgn="ctr"/>
                      <a:r>
                        <a:rPr lang="ru-RU" sz="1000" b="0" i="0" u="none" strike="noStrike" dirty="0">
                          <a:solidFill>
                            <a:srgbClr val="000000"/>
                          </a:solidFill>
                          <a:latin typeface="Times New Roman" pitchFamily="18" charset="0"/>
                          <a:cs typeface="Times New Roman" pitchFamily="18" charset="0"/>
                        </a:rPr>
                        <a:t>Муниципальная программа «Строительство объектов социальной инфраструктуры»</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94399982"/>
                  </a:ext>
                </a:extLst>
              </a:tr>
              <a:tr h="564128">
                <a:tc>
                  <a:txBody>
                    <a:bodyPr/>
                    <a:lstStyle/>
                    <a:p>
                      <a:pPr algn="ctr" fontAlgn="ctr"/>
                      <a:r>
                        <a:rPr lang="ru-RU" sz="1000" b="0" i="0" u="none" strike="noStrike" dirty="0">
                          <a:solidFill>
                            <a:srgbClr val="000000"/>
                          </a:solidFill>
                          <a:latin typeface="Times New Roman" pitchFamily="18" charset="0"/>
                          <a:cs typeface="Times New Roman" pitchFamily="18" charset="0"/>
                        </a:rPr>
                        <a:t>11</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ru-RU" sz="1000" b="0" i="0" u="none" strike="noStrike" dirty="0">
                          <a:solidFill>
                            <a:srgbClr val="000000"/>
                          </a:solidFill>
                          <a:latin typeface="Times New Roman" pitchFamily="18" charset="0"/>
                          <a:cs typeface="Times New Roman" pitchFamily="18" charset="0"/>
                        </a:rPr>
                        <a:t>Общеобразовательная школа на 400 мест</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Московская область, Рузский городской округ, </a:t>
                      </a:r>
                      <a:r>
                        <a:rPr lang="ru-RU" sz="1000" b="0" i="0" u="none" strike="noStrike" dirty="0" err="1">
                          <a:solidFill>
                            <a:srgbClr val="000000"/>
                          </a:solidFill>
                          <a:latin typeface="Times New Roman" pitchFamily="18" charset="0"/>
                          <a:cs typeface="Times New Roman" pitchFamily="18" charset="0"/>
                        </a:rPr>
                        <a:t>р.п</a:t>
                      </a:r>
                      <a:r>
                        <a:rPr lang="ru-RU" sz="1000" b="0" i="0" u="none" strike="noStrike" dirty="0">
                          <a:solidFill>
                            <a:srgbClr val="000000"/>
                          </a:solidFill>
                          <a:latin typeface="Times New Roman" pitchFamily="18" charset="0"/>
                          <a:cs typeface="Times New Roman" pitchFamily="18" charset="0"/>
                        </a:rPr>
                        <a:t>. Тучково, </a:t>
                      </a:r>
                      <a:r>
                        <a:rPr lang="ru-RU" sz="1000" b="0" i="0" u="none" strike="noStrike" dirty="0" err="1">
                          <a:solidFill>
                            <a:srgbClr val="000000"/>
                          </a:solidFill>
                          <a:latin typeface="Times New Roman" pitchFamily="18" charset="0"/>
                          <a:cs typeface="Times New Roman" pitchFamily="18" charset="0"/>
                        </a:rPr>
                        <a:t>ул.Новая</a:t>
                      </a:r>
                      <a:endParaRPr lang="ru-RU" sz="1000" b="0" i="0" u="none" strike="noStrike" dirty="0">
                        <a:solidFill>
                          <a:srgbClr val="000000"/>
                        </a:solidFill>
                        <a:latin typeface="Times New Roman" pitchFamily="18" charset="0"/>
                        <a:cs typeface="Times New Roman" pitchFamily="18" charset="0"/>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2023 год</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453 084,0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ru-RU" sz="1000" b="0" i="0" u="none" strike="noStrike" dirty="0">
                          <a:solidFill>
                            <a:srgbClr val="000000"/>
                          </a:solidFill>
                          <a:latin typeface="Times New Roman" pitchFamily="18" charset="0"/>
                          <a:cs typeface="Times New Roman" pitchFamily="18" charset="0"/>
                        </a:rPr>
                        <a:t>453 083,9</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ru-RU" sz="1000" b="0" i="0" u="none" strike="noStrike" dirty="0">
                          <a:solidFill>
                            <a:srgbClr val="000000"/>
                          </a:solidFill>
                          <a:latin typeface="Times New Roman" pitchFamily="18" charset="0"/>
                          <a:cs typeface="Times New Roman" pitchFamily="18" charset="0"/>
                        </a:rPr>
                        <a:t>100</a:t>
                      </a: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ru-RU" sz="900" b="0" i="0" u="none" strike="noStrike" dirty="0">
                          <a:solidFill>
                            <a:srgbClr val="000000"/>
                          </a:solidFill>
                          <a:latin typeface="Times New Roman" pitchFamily="18" charset="0"/>
                          <a:cs typeface="Times New Roman" pitchFamily="18" charset="0"/>
                        </a:rPr>
                        <a:t>Увеличение количества мест для обучающихся в общеобразовательных организациях для ликвидации второй смены</a:t>
                      </a:r>
                    </a:p>
                    <a:p>
                      <a:pPr algn="ctr" fontAlgn="ctr"/>
                      <a:endParaRPr lang="ru-RU" sz="900" b="0" i="0" u="none" strike="noStrike" dirty="0">
                        <a:solidFill>
                          <a:srgbClr val="000000"/>
                        </a:solidFill>
                        <a:latin typeface="Times New Roman"/>
                      </a:endParaRPr>
                    </a:p>
                  </a:txBody>
                  <a:tcPr marL="2790" marR="2790" marT="279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664535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7CF3442-FD99-05B6-F562-42FD79D93E1D}"/>
              </a:ext>
            </a:extLst>
          </p:cNvPr>
          <p:cNvSpPr>
            <a:spLocks noGrp="1"/>
          </p:cNvSpPr>
          <p:nvPr>
            <p:ph type="title"/>
          </p:nvPr>
        </p:nvSpPr>
        <p:spPr>
          <a:xfrm>
            <a:off x="838200" y="365125"/>
            <a:ext cx="10515600" cy="347939"/>
          </a:xfrm>
        </p:spPr>
        <p:txBody>
          <a:bodyPr>
            <a:normAutofit fontScale="90000"/>
          </a:bodyPr>
          <a:lstStyle/>
          <a:p>
            <a:pPr algn="ctr"/>
            <a:r>
              <a:rPr lang="ru-RU" dirty="0"/>
              <a:t>Контактная информация </a:t>
            </a:r>
          </a:p>
        </p:txBody>
      </p:sp>
      <p:sp>
        <p:nvSpPr>
          <p:cNvPr id="3" name="Прямоугольник 2">
            <a:extLst>
              <a:ext uri="{FF2B5EF4-FFF2-40B4-BE49-F238E27FC236}">
                <a16:creationId xmlns:a16="http://schemas.microsoft.com/office/drawing/2014/main" id="{42583D9B-3D56-31DD-AA32-55FC83D61518}"/>
              </a:ext>
            </a:extLst>
          </p:cNvPr>
          <p:cNvSpPr/>
          <p:nvPr/>
        </p:nvSpPr>
        <p:spPr>
          <a:xfrm>
            <a:off x="539552" y="830510"/>
            <a:ext cx="11389593" cy="1158628"/>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3600" dirty="0">
                <a:solidFill>
                  <a:srgbClr val="FF0000"/>
                </a:solidFill>
              </a:rPr>
              <a:t>Финансовое управление Администрации Рузского городского округа Московской области</a:t>
            </a:r>
          </a:p>
        </p:txBody>
      </p:sp>
      <p:sp>
        <p:nvSpPr>
          <p:cNvPr id="4" name="Содержимое 2">
            <a:extLst>
              <a:ext uri="{FF2B5EF4-FFF2-40B4-BE49-F238E27FC236}">
                <a16:creationId xmlns:a16="http://schemas.microsoft.com/office/drawing/2014/main" id="{8654C57D-C57A-21A3-974B-A5B4A3441D15}"/>
              </a:ext>
            </a:extLst>
          </p:cNvPr>
          <p:cNvSpPr txBox="1">
            <a:spLocks/>
          </p:cNvSpPr>
          <p:nvPr/>
        </p:nvSpPr>
        <p:spPr>
          <a:xfrm>
            <a:off x="539750" y="1989138"/>
            <a:ext cx="11280338" cy="4259262"/>
          </a:xfrm>
          <a:prstGeom prst="rect">
            <a:avLst/>
          </a:prstGeom>
        </p:spPr>
        <p:txBody>
          <a:bodyPr/>
          <a:lstStyle/>
          <a:p>
            <a:pPr marL="273050" indent="-273050">
              <a:spcBef>
                <a:spcPts val="600"/>
              </a:spcBef>
              <a:buClr>
                <a:schemeClr val="accent1"/>
              </a:buClr>
              <a:buSzPct val="70000"/>
              <a:buFont typeface="Wingdings" pitchFamily="2" charset="2"/>
              <a:buChar char=""/>
              <a:defRPr/>
            </a:pPr>
            <a:endParaRPr lang="ru-RU" sz="2400" dirty="0">
              <a:latin typeface="+mn-lt"/>
              <a:cs typeface="+mn-cs"/>
            </a:endParaRPr>
          </a:p>
          <a:p>
            <a:pPr marL="273050" indent="-273050">
              <a:spcBef>
                <a:spcPts val="600"/>
              </a:spcBef>
              <a:buClr>
                <a:schemeClr val="accent1"/>
              </a:buClr>
              <a:buSzPct val="70000"/>
              <a:buFont typeface="Wingdings" pitchFamily="2" charset="2"/>
              <a:buChar char=""/>
              <a:defRPr/>
            </a:pPr>
            <a:r>
              <a:rPr lang="ru-RU" sz="2400" dirty="0">
                <a:latin typeface="+mn-lt"/>
                <a:cs typeface="+mn-cs"/>
              </a:rPr>
              <a:t> Адрес: 143100 Московская область, г. Руза, ул.Солнцева, дом 11, </a:t>
            </a:r>
            <a:r>
              <a:rPr lang="ru-RU" sz="2400" dirty="0" err="1">
                <a:latin typeface="+mn-lt"/>
                <a:cs typeface="+mn-cs"/>
              </a:rPr>
              <a:t>каб</a:t>
            </a:r>
            <a:r>
              <a:rPr lang="ru-RU" sz="2400" dirty="0">
                <a:latin typeface="+mn-lt"/>
                <a:cs typeface="+mn-cs"/>
              </a:rPr>
              <a:t>. 217</a:t>
            </a:r>
          </a:p>
          <a:p>
            <a:pPr marL="273050" indent="-273050">
              <a:spcBef>
                <a:spcPts val="600"/>
              </a:spcBef>
              <a:buClr>
                <a:schemeClr val="accent1"/>
              </a:buClr>
              <a:buSzPct val="70000"/>
              <a:buFont typeface="Wingdings" pitchFamily="2" charset="2"/>
              <a:buChar char=""/>
              <a:defRPr/>
            </a:pPr>
            <a:r>
              <a:rPr lang="ru-RU" sz="2400" dirty="0">
                <a:latin typeface="+mn-lt"/>
                <a:cs typeface="+mn-cs"/>
              </a:rPr>
              <a:t> Телефон 8 49627 24758</a:t>
            </a:r>
          </a:p>
          <a:p>
            <a:pPr marL="273050" indent="-273050">
              <a:spcBef>
                <a:spcPts val="600"/>
              </a:spcBef>
              <a:buClr>
                <a:schemeClr val="accent1"/>
              </a:buClr>
              <a:buSzPct val="70000"/>
              <a:buFont typeface="Wingdings" pitchFamily="2" charset="2"/>
              <a:buChar char=""/>
              <a:defRPr/>
            </a:pPr>
            <a:r>
              <a:rPr lang="ru-RU" sz="2400" dirty="0">
                <a:latin typeface="+mn-lt"/>
                <a:cs typeface="+mn-cs"/>
              </a:rPr>
              <a:t> Электронная почта: </a:t>
            </a:r>
            <a:r>
              <a:rPr lang="en-US" sz="2400" dirty="0">
                <a:latin typeface="+mn-lt"/>
                <a:cs typeface="+mn-cs"/>
                <a:hlinkClick r:id="rId2"/>
              </a:rPr>
              <a:t>ruza_finruza@mosreg.ru</a:t>
            </a:r>
            <a:endParaRPr lang="en-US" sz="2400" dirty="0">
              <a:latin typeface="+mn-lt"/>
              <a:cs typeface="+mn-cs"/>
            </a:endParaRPr>
          </a:p>
          <a:p>
            <a:pPr marL="273050" indent="-273050">
              <a:spcBef>
                <a:spcPts val="600"/>
              </a:spcBef>
              <a:buClr>
                <a:schemeClr val="accent1"/>
              </a:buClr>
              <a:buSzPct val="70000"/>
              <a:buFont typeface="Wingdings" pitchFamily="2" charset="2"/>
              <a:buChar char=""/>
              <a:defRPr/>
            </a:pPr>
            <a:r>
              <a:rPr lang="en-US" sz="2400" dirty="0">
                <a:latin typeface="+mn-lt"/>
                <a:cs typeface="+mn-cs"/>
              </a:rPr>
              <a:t> </a:t>
            </a:r>
            <a:r>
              <a:rPr lang="ru-RU" sz="2400" dirty="0">
                <a:latin typeface="+mn-lt"/>
                <a:cs typeface="+mn-cs"/>
              </a:rPr>
              <a:t>График работы: раб. дни с 8:45 до 18:00, обед с 13:00 до 14:00 </a:t>
            </a:r>
          </a:p>
          <a:p>
            <a:pPr marL="273050" indent="-273050">
              <a:spcBef>
                <a:spcPts val="600"/>
              </a:spcBef>
              <a:buClr>
                <a:schemeClr val="accent1"/>
              </a:buClr>
              <a:buSzPct val="70000"/>
              <a:buFont typeface="Wingdings" pitchFamily="2" charset="2"/>
              <a:buChar char=""/>
              <a:defRPr/>
            </a:pPr>
            <a:r>
              <a:rPr lang="ru-RU" sz="2400" dirty="0">
                <a:latin typeface="+mn-lt"/>
                <a:cs typeface="+mn-cs"/>
              </a:rPr>
              <a:t>Личный прием граждан осуществляется согласно графику работы </a:t>
            </a:r>
            <a:r>
              <a:rPr lang="ru-RU" sz="2400" dirty="0" err="1">
                <a:latin typeface="+mn-lt"/>
                <a:cs typeface="+mn-cs"/>
              </a:rPr>
              <a:t>Финуправления</a:t>
            </a:r>
            <a:endParaRPr lang="ru-RU" sz="2400" dirty="0">
              <a:latin typeface="+mn-lt"/>
              <a:cs typeface="+mn-cs"/>
            </a:endParaRPr>
          </a:p>
          <a:p>
            <a:pPr marL="273050" indent="-273050">
              <a:spcBef>
                <a:spcPts val="600"/>
              </a:spcBef>
              <a:buClr>
                <a:schemeClr val="accent1"/>
              </a:buClr>
              <a:buSzPct val="70000"/>
              <a:buFont typeface="Wingdings" pitchFamily="2" charset="2"/>
              <a:buChar char=""/>
              <a:defRPr/>
            </a:pPr>
            <a:endParaRPr lang="ru-RU" sz="2400" dirty="0">
              <a:latin typeface="+mn-lt"/>
              <a:cs typeface="+mn-cs"/>
            </a:endParaRPr>
          </a:p>
        </p:txBody>
      </p:sp>
    </p:spTree>
    <p:extLst>
      <p:ext uri="{BB962C8B-B14F-4D97-AF65-F5344CB8AC3E}">
        <p14:creationId xmlns:p14="http://schemas.microsoft.com/office/powerpoint/2010/main" val="1754528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7B54FB8-C894-91B1-B845-89154BF460F3}"/>
              </a:ext>
            </a:extLst>
          </p:cNvPr>
          <p:cNvSpPr>
            <a:spLocks noGrp="1"/>
          </p:cNvSpPr>
          <p:nvPr>
            <p:ph type="title"/>
          </p:nvPr>
        </p:nvSpPr>
        <p:spPr>
          <a:xfrm>
            <a:off x="838200" y="365125"/>
            <a:ext cx="10515600" cy="683499"/>
          </a:xfrm>
        </p:spPr>
        <p:txBody>
          <a:bodyPr>
            <a:normAutofit fontScale="90000"/>
          </a:bodyPr>
          <a:lstStyle/>
          <a:p>
            <a:pPr algn="ctr"/>
            <a:r>
              <a:rPr lang="ru-RU" sz="3200" dirty="0"/>
              <a:t>Основные параметры исполнения бюджета в 2023 году в сравнении с бюджетом 2022 года </a:t>
            </a:r>
          </a:p>
        </p:txBody>
      </p:sp>
      <p:graphicFrame>
        <p:nvGraphicFramePr>
          <p:cNvPr id="3" name="Таблица 2">
            <a:extLst>
              <a:ext uri="{FF2B5EF4-FFF2-40B4-BE49-F238E27FC236}">
                <a16:creationId xmlns:a16="http://schemas.microsoft.com/office/drawing/2014/main" id="{4E9D919F-10B4-48D7-B478-A5D69A48E697}"/>
              </a:ext>
            </a:extLst>
          </p:cNvPr>
          <p:cNvGraphicFramePr>
            <a:graphicFrameLocks noGrp="1"/>
          </p:cNvGraphicFramePr>
          <p:nvPr>
            <p:extLst>
              <p:ext uri="{D42A27DB-BD31-4B8C-83A1-F6EECF244321}">
                <p14:modId xmlns:p14="http://schemas.microsoft.com/office/powerpoint/2010/main" val="2723822926"/>
              </p:ext>
            </p:extLst>
          </p:nvPr>
        </p:nvGraphicFramePr>
        <p:xfrm>
          <a:off x="822121" y="1216404"/>
          <a:ext cx="10385571" cy="5209563"/>
        </p:xfrm>
        <a:graphic>
          <a:graphicData uri="http://schemas.openxmlformats.org/drawingml/2006/table">
            <a:tbl>
              <a:tblPr firstRow="1" bandRow="1"/>
              <a:tblGrid>
                <a:gridCol w="2003568">
                  <a:extLst>
                    <a:ext uri="{9D8B030D-6E8A-4147-A177-3AD203B41FA5}">
                      <a16:colId xmlns:a16="http://schemas.microsoft.com/office/drawing/2014/main" val="3442441895"/>
                    </a:ext>
                  </a:extLst>
                </a:gridCol>
                <a:gridCol w="1296186">
                  <a:extLst>
                    <a:ext uri="{9D8B030D-6E8A-4147-A177-3AD203B41FA5}">
                      <a16:colId xmlns:a16="http://schemas.microsoft.com/office/drawing/2014/main" val="1546604455"/>
                    </a:ext>
                  </a:extLst>
                </a:gridCol>
                <a:gridCol w="1469011">
                  <a:extLst>
                    <a:ext uri="{9D8B030D-6E8A-4147-A177-3AD203B41FA5}">
                      <a16:colId xmlns:a16="http://schemas.microsoft.com/office/drawing/2014/main" val="3479272724"/>
                    </a:ext>
                  </a:extLst>
                </a:gridCol>
                <a:gridCol w="1382599">
                  <a:extLst>
                    <a:ext uri="{9D8B030D-6E8A-4147-A177-3AD203B41FA5}">
                      <a16:colId xmlns:a16="http://schemas.microsoft.com/office/drawing/2014/main" val="563527823"/>
                    </a:ext>
                  </a:extLst>
                </a:gridCol>
                <a:gridCol w="1641836">
                  <a:extLst>
                    <a:ext uri="{9D8B030D-6E8A-4147-A177-3AD203B41FA5}">
                      <a16:colId xmlns:a16="http://schemas.microsoft.com/office/drawing/2014/main" val="472796231"/>
                    </a:ext>
                  </a:extLst>
                </a:gridCol>
                <a:gridCol w="1296186">
                  <a:extLst>
                    <a:ext uri="{9D8B030D-6E8A-4147-A177-3AD203B41FA5}">
                      <a16:colId xmlns:a16="http://schemas.microsoft.com/office/drawing/2014/main" val="2591551521"/>
                    </a:ext>
                  </a:extLst>
                </a:gridCol>
                <a:gridCol w="1296185">
                  <a:extLst>
                    <a:ext uri="{9D8B030D-6E8A-4147-A177-3AD203B41FA5}">
                      <a16:colId xmlns:a16="http://schemas.microsoft.com/office/drawing/2014/main" val="2127161748"/>
                    </a:ext>
                  </a:extLst>
                </a:gridCol>
              </a:tblGrid>
              <a:tr h="387285">
                <a:tc>
                  <a:txBody>
                    <a:bodyPr/>
                    <a:lstStyle>
                      <a:lvl1pPr marL="0" algn="l" defTabSz="914400" rtl="0" eaLnBrk="1" latinLnBrk="0" hangingPunct="1">
                        <a:defRPr sz="1800" b="1" kern="1200">
                          <a:solidFill>
                            <a:schemeClr val="lt1"/>
                          </a:solidFill>
                          <a:latin typeface="Trebuchet MS"/>
                        </a:defRPr>
                      </a:lvl1pPr>
                      <a:lvl2pPr marL="457200" algn="l" defTabSz="914400" rtl="0" eaLnBrk="1" latinLnBrk="0" hangingPunct="1">
                        <a:defRPr sz="1800" b="1" kern="1200">
                          <a:solidFill>
                            <a:schemeClr val="lt1"/>
                          </a:solidFill>
                          <a:latin typeface="Trebuchet MS"/>
                        </a:defRPr>
                      </a:lvl2pPr>
                      <a:lvl3pPr marL="914400" algn="l" defTabSz="914400" rtl="0" eaLnBrk="1" latinLnBrk="0" hangingPunct="1">
                        <a:defRPr sz="1800" b="1" kern="1200">
                          <a:solidFill>
                            <a:schemeClr val="lt1"/>
                          </a:solidFill>
                          <a:latin typeface="Trebuchet MS"/>
                        </a:defRPr>
                      </a:lvl3pPr>
                      <a:lvl4pPr marL="1371600" algn="l" defTabSz="914400" rtl="0" eaLnBrk="1" latinLnBrk="0" hangingPunct="1">
                        <a:defRPr sz="1800" b="1" kern="1200">
                          <a:solidFill>
                            <a:schemeClr val="lt1"/>
                          </a:solidFill>
                          <a:latin typeface="Trebuchet MS"/>
                        </a:defRPr>
                      </a:lvl4pPr>
                      <a:lvl5pPr marL="1828800" algn="l" defTabSz="914400" rtl="0" eaLnBrk="1" latinLnBrk="0" hangingPunct="1">
                        <a:defRPr sz="1800" b="1" kern="1200">
                          <a:solidFill>
                            <a:schemeClr val="lt1"/>
                          </a:solidFill>
                          <a:latin typeface="Trebuchet MS"/>
                        </a:defRPr>
                      </a:lvl5pPr>
                      <a:lvl6pPr marL="2286000" algn="l" defTabSz="914400" rtl="0" eaLnBrk="1" latinLnBrk="0" hangingPunct="1">
                        <a:defRPr sz="1800" b="1" kern="1200">
                          <a:solidFill>
                            <a:schemeClr val="lt1"/>
                          </a:solidFill>
                          <a:latin typeface="Trebuchet MS"/>
                        </a:defRPr>
                      </a:lvl6pPr>
                      <a:lvl7pPr marL="2743200" algn="l" defTabSz="914400" rtl="0" eaLnBrk="1" latinLnBrk="0" hangingPunct="1">
                        <a:defRPr sz="1800" b="1" kern="1200">
                          <a:solidFill>
                            <a:schemeClr val="lt1"/>
                          </a:solidFill>
                          <a:latin typeface="Trebuchet MS"/>
                        </a:defRPr>
                      </a:lvl7pPr>
                      <a:lvl8pPr marL="3200400" algn="l" defTabSz="914400" rtl="0" eaLnBrk="1" latinLnBrk="0" hangingPunct="1">
                        <a:defRPr sz="1800" b="1" kern="1200">
                          <a:solidFill>
                            <a:schemeClr val="lt1"/>
                          </a:solidFill>
                          <a:latin typeface="Trebuchet MS"/>
                        </a:defRPr>
                      </a:lvl8pPr>
                      <a:lvl9pPr marL="3657600" algn="l" defTabSz="914400" rtl="0" eaLnBrk="1" latinLnBrk="0" hangingPunct="1">
                        <a:defRPr sz="1800" b="1" kern="1200">
                          <a:solidFill>
                            <a:schemeClr val="lt1"/>
                          </a:solidFill>
                          <a:latin typeface="Trebuchet MS"/>
                        </a:defRPr>
                      </a:lvl9pPr>
                    </a:lstStyle>
                    <a:p>
                      <a:endParaRPr lang="ru-RU" dirty="0">
                        <a:latin typeface="Times New Roman" pitchFamily="18" charset="0"/>
                        <a:cs typeface="Times New Roman"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c gridSpan="3">
                  <a:txBody>
                    <a:bodyPr/>
                    <a:lstStyle>
                      <a:lvl1pPr marL="0" algn="l" defTabSz="914400" rtl="0" eaLnBrk="1" latinLnBrk="0" hangingPunct="1">
                        <a:defRPr sz="1800" b="1" kern="1200">
                          <a:solidFill>
                            <a:schemeClr val="lt1"/>
                          </a:solidFill>
                          <a:latin typeface="Trebuchet MS"/>
                        </a:defRPr>
                      </a:lvl1pPr>
                      <a:lvl2pPr marL="457200" algn="l" defTabSz="914400" rtl="0" eaLnBrk="1" latinLnBrk="0" hangingPunct="1">
                        <a:defRPr sz="1800" b="1" kern="1200">
                          <a:solidFill>
                            <a:schemeClr val="lt1"/>
                          </a:solidFill>
                          <a:latin typeface="Trebuchet MS"/>
                        </a:defRPr>
                      </a:lvl2pPr>
                      <a:lvl3pPr marL="914400" algn="l" defTabSz="914400" rtl="0" eaLnBrk="1" latinLnBrk="0" hangingPunct="1">
                        <a:defRPr sz="1800" b="1" kern="1200">
                          <a:solidFill>
                            <a:schemeClr val="lt1"/>
                          </a:solidFill>
                          <a:latin typeface="Trebuchet MS"/>
                        </a:defRPr>
                      </a:lvl3pPr>
                      <a:lvl4pPr marL="1371600" algn="l" defTabSz="914400" rtl="0" eaLnBrk="1" latinLnBrk="0" hangingPunct="1">
                        <a:defRPr sz="1800" b="1" kern="1200">
                          <a:solidFill>
                            <a:schemeClr val="lt1"/>
                          </a:solidFill>
                          <a:latin typeface="Trebuchet MS"/>
                        </a:defRPr>
                      </a:lvl4pPr>
                      <a:lvl5pPr marL="1828800" algn="l" defTabSz="914400" rtl="0" eaLnBrk="1" latinLnBrk="0" hangingPunct="1">
                        <a:defRPr sz="1800" b="1" kern="1200">
                          <a:solidFill>
                            <a:schemeClr val="lt1"/>
                          </a:solidFill>
                          <a:latin typeface="Trebuchet MS"/>
                        </a:defRPr>
                      </a:lvl5pPr>
                      <a:lvl6pPr marL="2286000" algn="l" defTabSz="914400" rtl="0" eaLnBrk="1" latinLnBrk="0" hangingPunct="1">
                        <a:defRPr sz="1800" b="1" kern="1200">
                          <a:solidFill>
                            <a:schemeClr val="lt1"/>
                          </a:solidFill>
                          <a:latin typeface="Trebuchet MS"/>
                        </a:defRPr>
                      </a:lvl6pPr>
                      <a:lvl7pPr marL="2743200" algn="l" defTabSz="914400" rtl="0" eaLnBrk="1" latinLnBrk="0" hangingPunct="1">
                        <a:defRPr sz="1800" b="1" kern="1200">
                          <a:solidFill>
                            <a:schemeClr val="lt1"/>
                          </a:solidFill>
                          <a:latin typeface="Trebuchet MS"/>
                        </a:defRPr>
                      </a:lvl7pPr>
                      <a:lvl8pPr marL="3200400" algn="l" defTabSz="914400" rtl="0" eaLnBrk="1" latinLnBrk="0" hangingPunct="1">
                        <a:defRPr sz="1800" b="1" kern="1200">
                          <a:solidFill>
                            <a:schemeClr val="lt1"/>
                          </a:solidFill>
                          <a:latin typeface="Trebuchet MS"/>
                        </a:defRPr>
                      </a:lvl8pPr>
                      <a:lvl9pPr marL="3657600" algn="l" defTabSz="914400" rtl="0" eaLnBrk="1" latinLnBrk="0" hangingPunct="1">
                        <a:defRPr sz="1800" b="1" kern="1200">
                          <a:solidFill>
                            <a:schemeClr val="lt1"/>
                          </a:solidFill>
                          <a:latin typeface="Trebuchet MS"/>
                        </a:defRPr>
                      </a:lvl9pPr>
                    </a:lstStyle>
                    <a:p>
                      <a:pPr algn="ctr"/>
                      <a:r>
                        <a:rPr lang="ru-RU" dirty="0">
                          <a:latin typeface="Times New Roman" pitchFamily="18" charset="0"/>
                          <a:cs typeface="Times New Roman" pitchFamily="18" charset="0"/>
                        </a:rPr>
                        <a:t>2023 год</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c hMerge="1">
                  <a:txBody>
                    <a:bodyPr/>
                    <a:lstStyle/>
                    <a:p>
                      <a:endParaRPr lang="ru-RU" dirty="0"/>
                    </a:p>
                  </a:txBody>
                  <a:tcPr/>
                </a:tc>
                <a:tc hMerge="1">
                  <a:txBody>
                    <a:bodyPr/>
                    <a:lstStyle/>
                    <a:p>
                      <a:endParaRPr lang="ru-RU" dirty="0"/>
                    </a:p>
                  </a:txBody>
                  <a:tcPr/>
                </a:tc>
                <a:tc gridSpan="3">
                  <a:txBody>
                    <a:bodyPr/>
                    <a:lstStyle>
                      <a:lvl1pPr marL="0" algn="l" defTabSz="914400" rtl="0" eaLnBrk="1" latinLnBrk="0" hangingPunct="1">
                        <a:defRPr sz="1800" b="1" kern="1200">
                          <a:solidFill>
                            <a:schemeClr val="lt1"/>
                          </a:solidFill>
                          <a:latin typeface="Trebuchet MS"/>
                        </a:defRPr>
                      </a:lvl1pPr>
                      <a:lvl2pPr marL="457200" algn="l" defTabSz="914400" rtl="0" eaLnBrk="1" latinLnBrk="0" hangingPunct="1">
                        <a:defRPr sz="1800" b="1" kern="1200">
                          <a:solidFill>
                            <a:schemeClr val="lt1"/>
                          </a:solidFill>
                          <a:latin typeface="Trebuchet MS"/>
                        </a:defRPr>
                      </a:lvl2pPr>
                      <a:lvl3pPr marL="914400" algn="l" defTabSz="914400" rtl="0" eaLnBrk="1" latinLnBrk="0" hangingPunct="1">
                        <a:defRPr sz="1800" b="1" kern="1200">
                          <a:solidFill>
                            <a:schemeClr val="lt1"/>
                          </a:solidFill>
                          <a:latin typeface="Trebuchet MS"/>
                        </a:defRPr>
                      </a:lvl3pPr>
                      <a:lvl4pPr marL="1371600" algn="l" defTabSz="914400" rtl="0" eaLnBrk="1" latinLnBrk="0" hangingPunct="1">
                        <a:defRPr sz="1800" b="1" kern="1200">
                          <a:solidFill>
                            <a:schemeClr val="lt1"/>
                          </a:solidFill>
                          <a:latin typeface="Trebuchet MS"/>
                        </a:defRPr>
                      </a:lvl4pPr>
                      <a:lvl5pPr marL="1828800" algn="l" defTabSz="914400" rtl="0" eaLnBrk="1" latinLnBrk="0" hangingPunct="1">
                        <a:defRPr sz="1800" b="1" kern="1200">
                          <a:solidFill>
                            <a:schemeClr val="lt1"/>
                          </a:solidFill>
                          <a:latin typeface="Trebuchet MS"/>
                        </a:defRPr>
                      </a:lvl5pPr>
                      <a:lvl6pPr marL="2286000" algn="l" defTabSz="914400" rtl="0" eaLnBrk="1" latinLnBrk="0" hangingPunct="1">
                        <a:defRPr sz="1800" b="1" kern="1200">
                          <a:solidFill>
                            <a:schemeClr val="lt1"/>
                          </a:solidFill>
                          <a:latin typeface="Trebuchet MS"/>
                        </a:defRPr>
                      </a:lvl6pPr>
                      <a:lvl7pPr marL="2743200" algn="l" defTabSz="914400" rtl="0" eaLnBrk="1" latinLnBrk="0" hangingPunct="1">
                        <a:defRPr sz="1800" b="1" kern="1200">
                          <a:solidFill>
                            <a:schemeClr val="lt1"/>
                          </a:solidFill>
                          <a:latin typeface="Trebuchet MS"/>
                        </a:defRPr>
                      </a:lvl7pPr>
                      <a:lvl8pPr marL="3200400" algn="l" defTabSz="914400" rtl="0" eaLnBrk="1" latinLnBrk="0" hangingPunct="1">
                        <a:defRPr sz="1800" b="1" kern="1200">
                          <a:solidFill>
                            <a:schemeClr val="lt1"/>
                          </a:solidFill>
                          <a:latin typeface="Trebuchet MS"/>
                        </a:defRPr>
                      </a:lvl8pPr>
                      <a:lvl9pPr marL="3657600" algn="l" defTabSz="914400" rtl="0" eaLnBrk="1" latinLnBrk="0" hangingPunct="1">
                        <a:defRPr sz="1800" b="1" kern="1200">
                          <a:solidFill>
                            <a:schemeClr val="lt1"/>
                          </a:solidFill>
                          <a:latin typeface="Trebuchet MS"/>
                        </a:defRPr>
                      </a:lvl9pPr>
                    </a:lstStyle>
                    <a:p>
                      <a:pPr algn="ctr"/>
                      <a:r>
                        <a:rPr lang="ru-RU" dirty="0">
                          <a:latin typeface="Times New Roman" pitchFamily="18" charset="0"/>
                          <a:cs typeface="Times New Roman" pitchFamily="18" charset="0"/>
                        </a:rPr>
                        <a:t>2022 год</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FD13B"/>
                    </a:solidFill>
                  </a:tcPr>
                </a:tc>
                <a:tc hMerge="1">
                  <a:txBody>
                    <a:bodyPr/>
                    <a:lstStyle/>
                    <a:p>
                      <a:endParaRPr lang="ru-RU" dirty="0"/>
                    </a:p>
                  </a:txBody>
                  <a:tcPr/>
                </a:tc>
                <a:tc hMerge="1">
                  <a:txBody>
                    <a:bodyPr/>
                    <a:lstStyle/>
                    <a:p>
                      <a:endParaRPr lang="ru-RU" dirty="0"/>
                    </a:p>
                  </a:txBody>
                  <a:tcPr/>
                </a:tc>
                <a:extLst>
                  <a:ext uri="{0D108BD9-81ED-4DB2-BD59-A6C34878D82A}">
                    <a16:rowId xmlns:a16="http://schemas.microsoft.com/office/drawing/2014/main" val="2235897120"/>
                  </a:ext>
                </a:extLst>
              </a:tr>
              <a:tr h="484107">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dirty="0">
                        <a:latin typeface="Times New Roman" pitchFamily="18" charset="0"/>
                        <a:cs typeface="Times New Roman"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pPr algn="ctr"/>
                      <a:r>
                        <a:rPr lang="ru-RU" sz="1200" b="1" dirty="0">
                          <a:latin typeface="Times New Roman" pitchFamily="18" charset="0"/>
                          <a:cs typeface="Times New Roman" pitchFamily="18" charset="0"/>
                        </a:rPr>
                        <a:t>ПЛАН (млн. рублей)</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pPr algn="ctr"/>
                      <a:r>
                        <a:rPr lang="ru-RU" sz="1200" b="1" dirty="0">
                          <a:latin typeface="Times New Roman" pitchFamily="18" charset="0"/>
                          <a:cs typeface="Times New Roman" pitchFamily="18" charset="0"/>
                        </a:rPr>
                        <a:t>ФАКТ (млн. рублей)</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pPr algn="ctr"/>
                      <a:r>
                        <a:rPr lang="ru-RU" sz="1200" b="1" dirty="0">
                          <a:latin typeface="Times New Roman" pitchFamily="18" charset="0"/>
                          <a:cs typeface="Times New Roman" pitchFamily="18" charset="0"/>
                        </a:rPr>
                        <a:t>% исполнения</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pPr algn="ctr"/>
                      <a:r>
                        <a:rPr lang="ru-RU" sz="1200" b="1" dirty="0">
                          <a:latin typeface="Times New Roman" pitchFamily="18" charset="0"/>
                          <a:cs typeface="Times New Roman" pitchFamily="18" charset="0"/>
                        </a:rPr>
                        <a:t>ПЛАН (млн. рублей)</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pPr algn="ctr"/>
                      <a:r>
                        <a:rPr lang="ru-RU" sz="1200" b="1" dirty="0">
                          <a:latin typeface="Times New Roman" pitchFamily="18" charset="0"/>
                          <a:cs typeface="Times New Roman" pitchFamily="18" charset="0"/>
                        </a:rPr>
                        <a:t>ФАКТ (млн. </a:t>
                      </a:r>
                      <a:r>
                        <a:rPr lang="ru-RU" sz="1200" b="1">
                          <a:latin typeface="Times New Roman" pitchFamily="18" charset="0"/>
                          <a:cs typeface="Times New Roman" pitchFamily="18" charset="0"/>
                        </a:rPr>
                        <a:t>рублей)</a:t>
                      </a:r>
                      <a:endParaRPr lang="ru-RU" sz="1200" b="1" dirty="0">
                        <a:latin typeface="Times New Roman" pitchFamily="18" charset="0"/>
                        <a:cs typeface="Times New Roman"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pPr algn="ctr"/>
                      <a:r>
                        <a:rPr lang="ru-RU" sz="1200" b="1" dirty="0">
                          <a:latin typeface="Times New Roman" pitchFamily="18" charset="0"/>
                          <a:cs typeface="Times New Roman" pitchFamily="18" charset="0"/>
                        </a:rPr>
                        <a:t>% исполнения</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4213052302"/>
                  </a:ext>
                </a:extLst>
              </a:tr>
              <a:tr h="580928">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dirty="0">
                          <a:latin typeface="Times New Roman" pitchFamily="18" charset="0"/>
                          <a:cs typeface="Times New Roman" pitchFamily="18" charset="0"/>
                        </a:rPr>
                        <a:t>ДОХОДЫ</a:t>
                      </a:r>
                    </a:p>
                    <a:p>
                      <a:r>
                        <a:rPr lang="ru-RU" sz="1200" baseline="0" dirty="0">
                          <a:latin typeface="Times New Roman" pitchFamily="18" charset="0"/>
                          <a:cs typeface="Times New Roman" pitchFamily="18" charset="0"/>
                        </a:rPr>
                        <a:t>в том числе:</a:t>
                      </a:r>
                      <a:endParaRPr lang="ru-RU" sz="1200" dirty="0">
                        <a:latin typeface="Times New Roman" pitchFamily="18" charset="0"/>
                        <a:cs typeface="Times New Roman"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6 072,4</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6 041,3</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99,5</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5 800,1</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5 250,7</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90,5</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2782142085"/>
                  </a:ext>
                </a:extLst>
              </a:tr>
              <a:tr h="774570">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1400" dirty="0">
                          <a:latin typeface="Times New Roman" pitchFamily="18" charset="0"/>
                          <a:cs typeface="Times New Roman" pitchFamily="18" charset="0"/>
                        </a:rPr>
                        <a:t>Налоговые и неналоговые</a:t>
                      </a:r>
                      <a:r>
                        <a:rPr lang="ru-RU" sz="1400" baseline="0" dirty="0">
                          <a:latin typeface="Times New Roman" pitchFamily="18" charset="0"/>
                          <a:cs typeface="Times New Roman" pitchFamily="18" charset="0"/>
                        </a:rPr>
                        <a:t> доходы</a:t>
                      </a:r>
                      <a:endParaRPr lang="ru-RU" sz="1400" dirty="0">
                        <a:latin typeface="Times New Roman" pitchFamily="18" charset="0"/>
                        <a:cs typeface="Times New Roman"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2 825,2</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3 176,3</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112,4</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2 453,8</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2 655,7</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108,2</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3912080658"/>
                  </a:ext>
                </a:extLst>
              </a:tr>
              <a:tr h="576649">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1400" dirty="0">
                          <a:latin typeface="Times New Roman" pitchFamily="18" charset="0"/>
                          <a:cs typeface="Times New Roman" pitchFamily="18" charset="0"/>
                        </a:rPr>
                        <a:t>Безвозмездные поступления</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3 247,2</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2 865,0</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88,2</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3 346,3</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2 595,0</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77,5</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956870961"/>
                  </a:ext>
                </a:extLst>
              </a:tr>
              <a:tr h="608179">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dirty="0">
                          <a:latin typeface="Times New Roman" pitchFamily="18" charset="0"/>
                          <a:cs typeface="Times New Roman" pitchFamily="18" charset="0"/>
                        </a:rPr>
                        <a:t>РАСХОДЫ</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6 351,8</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5 871,5</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92,4</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6 014,1</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5 166,2</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85,9</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1802606932"/>
                  </a:ext>
                </a:extLst>
              </a:tr>
              <a:tr h="579952">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1200" dirty="0">
                          <a:latin typeface="Times New Roman" pitchFamily="18" charset="0"/>
                          <a:cs typeface="Times New Roman" pitchFamily="18" charset="0"/>
                        </a:rPr>
                        <a:t>ДЕФИЦИТ</a:t>
                      </a:r>
                      <a:r>
                        <a:rPr lang="ru-RU" sz="1200" baseline="0" dirty="0">
                          <a:latin typeface="Times New Roman" pitchFamily="18" charset="0"/>
                          <a:cs typeface="Times New Roman" pitchFamily="18" charset="0"/>
                        </a:rPr>
                        <a:t> (-</a:t>
                      </a:r>
                      <a:r>
                        <a:rPr lang="ru-RU" sz="1200" dirty="0">
                          <a:latin typeface="Times New Roman" pitchFamily="18" charset="0"/>
                          <a:cs typeface="Times New Roman" pitchFamily="18" charset="0"/>
                        </a:rPr>
                        <a:t>) /ПРОФИЦИТ (+)</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- 279,4</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169,8</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sz="2000" dirty="0">
                        <a:latin typeface="Times New Roman" pitchFamily="18" charset="0"/>
                        <a:cs typeface="Times New Roman" pitchFamily="18" charset="0"/>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-214,0</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+84,5</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sz="2000" dirty="0">
                        <a:latin typeface="Times New Roman" pitchFamily="18" charset="0"/>
                        <a:cs typeface="Times New Roman" pitchFamily="18" charset="0"/>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20000"/>
                      </a:srgbClr>
                    </a:solidFill>
                  </a:tcPr>
                </a:tc>
                <a:extLst>
                  <a:ext uri="{0D108BD9-81ED-4DB2-BD59-A6C34878D82A}">
                    <a16:rowId xmlns:a16="http://schemas.microsoft.com/office/drawing/2014/main" val="1658202245"/>
                  </a:ext>
                </a:extLst>
              </a:tr>
              <a:tr h="1217893">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1200" dirty="0">
                          <a:latin typeface="Times New Roman" pitchFamily="18" charset="0"/>
                          <a:cs typeface="Times New Roman" pitchFamily="18" charset="0"/>
                        </a:rPr>
                        <a:t>Муниципальный долг на 1 января</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sz="2000" dirty="0">
                        <a:latin typeface="Times New Roman" pitchFamily="18" charset="0"/>
                        <a:cs typeface="Times New Roman" pitchFamily="18" charset="0"/>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163,3</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sz="2000" dirty="0">
                        <a:latin typeface="Times New Roman" pitchFamily="18" charset="0"/>
                        <a:cs typeface="Times New Roman" pitchFamily="18" charset="0"/>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sz="2000" dirty="0">
                        <a:latin typeface="Times New Roman" pitchFamily="18" charset="0"/>
                        <a:cs typeface="Times New Roman" pitchFamily="18" charset="0"/>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r>
                        <a:rPr lang="ru-RU" sz="2000" dirty="0">
                          <a:latin typeface="Times New Roman" pitchFamily="18" charset="0"/>
                          <a:cs typeface="Times New Roman" pitchFamily="18" charset="0"/>
                        </a:rPr>
                        <a:t>163,3</a:t>
                      </a: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tc>
                  <a:txBody>
                    <a:bodyPr/>
                    <a:lstStyle>
                      <a:lvl1pPr marL="0" algn="l" defTabSz="914400" rtl="0" eaLnBrk="1" latinLnBrk="0" hangingPunct="1">
                        <a:defRPr sz="1800" kern="1200">
                          <a:solidFill>
                            <a:schemeClr val="dk1"/>
                          </a:solidFill>
                          <a:latin typeface="Trebuchet MS"/>
                        </a:defRPr>
                      </a:lvl1pPr>
                      <a:lvl2pPr marL="457200" algn="l" defTabSz="914400" rtl="0" eaLnBrk="1" latinLnBrk="0" hangingPunct="1">
                        <a:defRPr sz="1800" kern="1200">
                          <a:solidFill>
                            <a:schemeClr val="dk1"/>
                          </a:solidFill>
                          <a:latin typeface="Trebuchet MS"/>
                        </a:defRPr>
                      </a:lvl2pPr>
                      <a:lvl3pPr marL="914400" algn="l" defTabSz="914400" rtl="0" eaLnBrk="1" latinLnBrk="0" hangingPunct="1">
                        <a:defRPr sz="1800" kern="1200">
                          <a:solidFill>
                            <a:schemeClr val="dk1"/>
                          </a:solidFill>
                          <a:latin typeface="Trebuchet MS"/>
                        </a:defRPr>
                      </a:lvl3pPr>
                      <a:lvl4pPr marL="1371600" algn="l" defTabSz="914400" rtl="0" eaLnBrk="1" latinLnBrk="0" hangingPunct="1">
                        <a:defRPr sz="1800" kern="1200">
                          <a:solidFill>
                            <a:schemeClr val="dk1"/>
                          </a:solidFill>
                          <a:latin typeface="Trebuchet MS"/>
                        </a:defRPr>
                      </a:lvl4pPr>
                      <a:lvl5pPr marL="1828800" algn="l" defTabSz="914400" rtl="0" eaLnBrk="1" latinLnBrk="0" hangingPunct="1">
                        <a:defRPr sz="1800" kern="1200">
                          <a:solidFill>
                            <a:schemeClr val="dk1"/>
                          </a:solidFill>
                          <a:latin typeface="Trebuchet MS"/>
                        </a:defRPr>
                      </a:lvl5pPr>
                      <a:lvl6pPr marL="2286000" algn="l" defTabSz="914400" rtl="0" eaLnBrk="1" latinLnBrk="0" hangingPunct="1">
                        <a:defRPr sz="1800" kern="1200">
                          <a:solidFill>
                            <a:schemeClr val="dk1"/>
                          </a:solidFill>
                          <a:latin typeface="Trebuchet MS"/>
                        </a:defRPr>
                      </a:lvl6pPr>
                      <a:lvl7pPr marL="2743200" algn="l" defTabSz="914400" rtl="0" eaLnBrk="1" latinLnBrk="0" hangingPunct="1">
                        <a:defRPr sz="1800" kern="1200">
                          <a:solidFill>
                            <a:schemeClr val="dk1"/>
                          </a:solidFill>
                          <a:latin typeface="Trebuchet MS"/>
                        </a:defRPr>
                      </a:lvl7pPr>
                      <a:lvl8pPr marL="3200400" algn="l" defTabSz="914400" rtl="0" eaLnBrk="1" latinLnBrk="0" hangingPunct="1">
                        <a:defRPr sz="1800" kern="1200">
                          <a:solidFill>
                            <a:schemeClr val="dk1"/>
                          </a:solidFill>
                          <a:latin typeface="Trebuchet MS"/>
                        </a:defRPr>
                      </a:lvl8pPr>
                      <a:lvl9pPr marL="3657600" algn="l" defTabSz="914400" rtl="0" eaLnBrk="1" latinLnBrk="0" hangingPunct="1">
                        <a:defRPr sz="1800" kern="1200">
                          <a:solidFill>
                            <a:schemeClr val="dk1"/>
                          </a:solidFill>
                          <a:latin typeface="Trebuchet MS"/>
                        </a:defRPr>
                      </a:lvl9pPr>
                    </a:lstStyle>
                    <a:p>
                      <a:endParaRPr lang="ru-RU" sz="2000" dirty="0">
                        <a:latin typeface="Times New Roman" pitchFamily="18" charset="0"/>
                        <a:cs typeface="Times New Roman" pitchFamily="18" charset="0"/>
                      </a:endParaRPr>
                    </a:p>
                  </a:txBody>
                  <a:tcPr anchor="ctr" anchorCtr="1">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FD13B">
                        <a:tint val="40000"/>
                      </a:srgbClr>
                    </a:solidFill>
                  </a:tcPr>
                </a:tc>
                <a:extLst>
                  <a:ext uri="{0D108BD9-81ED-4DB2-BD59-A6C34878D82A}">
                    <a16:rowId xmlns:a16="http://schemas.microsoft.com/office/drawing/2014/main" val="2606558942"/>
                  </a:ext>
                </a:extLst>
              </a:tr>
            </a:tbl>
          </a:graphicData>
        </a:graphic>
      </p:graphicFrame>
    </p:spTree>
    <p:extLst>
      <p:ext uri="{BB962C8B-B14F-4D97-AF65-F5344CB8AC3E}">
        <p14:creationId xmlns:p14="http://schemas.microsoft.com/office/powerpoint/2010/main" val="2751130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4375FC-2E09-4C00-F742-51C87AE01FC6}"/>
              </a:ext>
            </a:extLst>
          </p:cNvPr>
          <p:cNvSpPr>
            <a:spLocks noGrp="1"/>
          </p:cNvSpPr>
          <p:nvPr>
            <p:ph type="title"/>
          </p:nvPr>
        </p:nvSpPr>
        <p:spPr>
          <a:xfrm>
            <a:off x="838200" y="365125"/>
            <a:ext cx="10515600" cy="482163"/>
          </a:xfrm>
        </p:spPr>
        <p:txBody>
          <a:bodyPr>
            <a:normAutofit fontScale="90000"/>
          </a:bodyPr>
          <a:lstStyle/>
          <a:p>
            <a:pPr algn="ctr"/>
            <a:r>
              <a:rPr lang="ru-RU" dirty="0"/>
              <a:t>Динамика доходов бюджета</a:t>
            </a:r>
          </a:p>
        </p:txBody>
      </p:sp>
      <p:graphicFrame>
        <p:nvGraphicFramePr>
          <p:cNvPr id="4" name="Диаграмма 2">
            <a:extLst>
              <a:ext uri="{FF2B5EF4-FFF2-40B4-BE49-F238E27FC236}">
                <a16:creationId xmlns:a16="http://schemas.microsoft.com/office/drawing/2014/main" id="{545254B4-62C2-B2B7-3B14-DB6D1CE0DD33}"/>
              </a:ext>
            </a:extLst>
          </p:cNvPr>
          <p:cNvGraphicFramePr>
            <a:graphicFrameLocks/>
          </p:cNvGraphicFramePr>
          <p:nvPr>
            <p:extLst>
              <p:ext uri="{D42A27DB-BD31-4B8C-83A1-F6EECF244321}">
                <p14:modId xmlns:p14="http://schemas.microsoft.com/office/powerpoint/2010/main" val="2243241800"/>
              </p:ext>
            </p:extLst>
          </p:nvPr>
        </p:nvGraphicFramePr>
        <p:xfrm>
          <a:off x="250824" y="812800"/>
          <a:ext cx="11318741" cy="59261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76686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B16DD6-581E-1609-BD66-ACDCDD3E8933}"/>
              </a:ext>
            </a:extLst>
          </p:cNvPr>
          <p:cNvSpPr>
            <a:spLocks noGrp="1"/>
          </p:cNvSpPr>
          <p:nvPr>
            <p:ph type="title"/>
          </p:nvPr>
        </p:nvSpPr>
        <p:spPr>
          <a:xfrm>
            <a:off x="838200" y="365125"/>
            <a:ext cx="10515600" cy="395271"/>
          </a:xfrm>
        </p:spPr>
        <p:txBody>
          <a:bodyPr>
            <a:normAutofit fontScale="90000"/>
          </a:bodyPr>
          <a:lstStyle/>
          <a:p>
            <a:pPr algn="ctr"/>
            <a:r>
              <a:rPr lang="ru-RU" dirty="0"/>
              <a:t>Динамика расходов бюджета</a:t>
            </a:r>
          </a:p>
        </p:txBody>
      </p:sp>
      <p:graphicFrame>
        <p:nvGraphicFramePr>
          <p:cNvPr id="3" name="Диаграмма 2">
            <a:extLst>
              <a:ext uri="{FF2B5EF4-FFF2-40B4-BE49-F238E27FC236}">
                <a16:creationId xmlns:a16="http://schemas.microsoft.com/office/drawing/2014/main" id="{8FF60630-03C3-2C1E-4491-95F8565BEF85}"/>
              </a:ext>
            </a:extLst>
          </p:cNvPr>
          <p:cNvGraphicFramePr>
            <a:graphicFrameLocks/>
          </p:cNvGraphicFramePr>
          <p:nvPr>
            <p:extLst>
              <p:ext uri="{D42A27DB-BD31-4B8C-83A1-F6EECF244321}">
                <p14:modId xmlns:p14="http://schemas.microsoft.com/office/powerpoint/2010/main" val="4161513688"/>
              </p:ext>
            </p:extLst>
          </p:nvPr>
        </p:nvGraphicFramePr>
        <p:xfrm>
          <a:off x="323527" y="933652"/>
          <a:ext cx="11342291" cy="57802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7708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2000">
              <a:schemeClr val="accent1">
                <a:lumMod val="45000"/>
                <a:lumOff val="55000"/>
              </a:schemeClr>
            </a:gs>
            <a:gs pos="68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2919B7-E327-21D2-B32E-18F346E4D814}"/>
              </a:ext>
            </a:extLst>
          </p:cNvPr>
          <p:cNvSpPr>
            <a:spLocks noGrp="1"/>
          </p:cNvSpPr>
          <p:nvPr>
            <p:ph type="title"/>
          </p:nvPr>
        </p:nvSpPr>
        <p:spPr>
          <a:xfrm>
            <a:off x="838200" y="365125"/>
            <a:ext cx="10515600" cy="549275"/>
          </a:xfrm>
        </p:spPr>
        <p:txBody>
          <a:bodyPr>
            <a:normAutofit fontScale="90000"/>
          </a:bodyPr>
          <a:lstStyle/>
          <a:p>
            <a:pPr algn="ctr"/>
            <a:r>
              <a:rPr lang="ru-RU" dirty="0"/>
              <a:t>Динамика муниципального долга</a:t>
            </a:r>
          </a:p>
        </p:txBody>
      </p:sp>
      <p:graphicFrame>
        <p:nvGraphicFramePr>
          <p:cNvPr id="3" name="Диаграмма 2">
            <a:extLst>
              <a:ext uri="{FF2B5EF4-FFF2-40B4-BE49-F238E27FC236}">
                <a16:creationId xmlns:a16="http://schemas.microsoft.com/office/drawing/2014/main" id="{B5AE19B5-5257-9701-09EE-153ABAC6FC2E}"/>
              </a:ext>
            </a:extLst>
          </p:cNvPr>
          <p:cNvGraphicFramePr/>
          <p:nvPr>
            <p:extLst>
              <p:ext uri="{D42A27DB-BD31-4B8C-83A1-F6EECF244321}">
                <p14:modId xmlns:p14="http://schemas.microsoft.com/office/powerpoint/2010/main" val="2964374001"/>
              </p:ext>
            </p:extLst>
          </p:nvPr>
        </p:nvGraphicFramePr>
        <p:xfrm>
          <a:off x="510639" y="365126"/>
          <a:ext cx="11210306" cy="61277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77681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B4D90AD-C2B5-DFC3-9973-F7E17DA7CAF4}"/>
              </a:ext>
            </a:extLst>
          </p:cNvPr>
          <p:cNvSpPr>
            <a:spLocks noGrp="1"/>
          </p:cNvSpPr>
          <p:nvPr>
            <p:ph type="title"/>
          </p:nvPr>
        </p:nvSpPr>
        <p:spPr>
          <a:xfrm>
            <a:off x="838200" y="190006"/>
            <a:ext cx="10515600" cy="541514"/>
          </a:xfrm>
        </p:spPr>
        <p:txBody>
          <a:bodyPr>
            <a:noAutofit/>
          </a:bodyPr>
          <a:lstStyle/>
          <a:p>
            <a:r>
              <a:rPr lang="ru-RU" sz="1600" b="1" dirty="0"/>
              <a:t>Объем и структура налоговых, неналоговых доходов и межбюджетных трансфертов бюджета Рузского городского округа (млн. рублей)</a:t>
            </a:r>
          </a:p>
        </p:txBody>
      </p:sp>
      <p:graphicFrame>
        <p:nvGraphicFramePr>
          <p:cNvPr id="5" name="Таблица 4">
            <a:extLst>
              <a:ext uri="{FF2B5EF4-FFF2-40B4-BE49-F238E27FC236}">
                <a16:creationId xmlns:a16="http://schemas.microsoft.com/office/drawing/2014/main" id="{ADC91908-BDC9-E9CA-7460-0CCDA2D647FD}"/>
              </a:ext>
            </a:extLst>
          </p:cNvPr>
          <p:cNvGraphicFramePr>
            <a:graphicFrameLocks noGrp="1"/>
          </p:cNvGraphicFramePr>
          <p:nvPr>
            <p:extLst>
              <p:ext uri="{D42A27DB-BD31-4B8C-83A1-F6EECF244321}">
                <p14:modId xmlns:p14="http://schemas.microsoft.com/office/powerpoint/2010/main" val="2371110277"/>
              </p:ext>
            </p:extLst>
          </p:nvPr>
        </p:nvGraphicFramePr>
        <p:xfrm>
          <a:off x="298383" y="731520"/>
          <a:ext cx="11492563" cy="5936471"/>
        </p:xfrm>
        <a:graphic>
          <a:graphicData uri="http://schemas.openxmlformats.org/drawingml/2006/table">
            <a:tbl>
              <a:tblPr/>
              <a:tblGrid>
                <a:gridCol w="7507754">
                  <a:extLst>
                    <a:ext uri="{9D8B030D-6E8A-4147-A177-3AD203B41FA5}">
                      <a16:colId xmlns:a16="http://schemas.microsoft.com/office/drawing/2014/main" val="1674855768"/>
                    </a:ext>
                  </a:extLst>
                </a:gridCol>
                <a:gridCol w="1043233">
                  <a:extLst>
                    <a:ext uri="{9D8B030D-6E8A-4147-A177-3AD203B41FA5}">
                      <a16:colId xmlns:a16="http://schemas.microsoft.com/office/drawing/2014/main" val="3986693972"/>
                    </a:ext>
                  </a:extLst>
                </a:gridCol>
                <a:gridCol w="974825">
                  <a:extLst>
                    <a:ext uri="{9D8B030D-6E8A-4147-A177-3AD203B41FA5}">
                      <a16:colId xmlns:a16="http://schemas.microsoft.com/office/drawing/2014/main" val="756977044"/>
                    </a:ext>
                  </a:extLst>
                </a:gridCol>
                <a:gridCol w="1034683">
                  <a:extLst>
                    <a:ext uri="{9D8B030D-6E8A-4147-A177-3AD203B41FA5}">
                      <a16:colId xmlns:a16="http://schemas.microsoft.com/office/drawing/2014/main" val="289034312"/>
                    </a:ext>
                  </a:extLst>
                </a:gridCol>
                <a:gridCol w="932068">
                  <a:extLst>
                    <a:ext uri="{9D8B030D-6E8A-4147-A177-3AD203B41FA5}">
                      <a16:colId xmlns:a16="http://schemas.microsoft.com/office/drawing/2014/main" val="2945056209"/>
                    </a:ext>
                  </a:extLst>
                </a:gridCol>
              </a:tblGrid>
              <a:tr h="165841">
                <a:tc rowSpan="2">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Наименование кода дохода</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solidFill>
                      <a:srgbClr val="BFBFBF"/>
                    </a:solidFill>
                  </a:tcPr>
                </a:tc>
                <a:tc rowSpan="2">
                  <a:txBody>
                    <a:bodyPr/>
                    <a:lstStyle/>
                    <a:p>
                      <a:pPr algn="ctr" fontAlgn="ctr"/>
                      <a:r>
                        <a:rPr lang="ru-RU" sz="1000" b="0" i="0" u="none" strike="noStrike">
                          <a:solidFill>
                            <a:srgbClr val="000000"/>
                          </a:solidFill>
                          <a:effectLst/>
                          <a:latin typeface="Times New Roman" panose="02020603050405020304" pitchFamily="18" charset="0"/>
                          <a:cs typeface="Times New Roman" panose="02020603050405020304" pitchFamily="18" charset="0"/>
                        </a:rPr>
                        <a:t>Исполнено за </a:t>
                      </a:r>
                      <a:r>
                        <a:rPr lang="ru-RU" sz="1000" b="0" i="0" u="none" strike="noStrike" dirty="0">
                          <a:solidFill>
                            <a:srgbClr val="000000"/>
                          </a:solidFill>
                          <a:effectLst/>
                          <a:latin typeface="Times New Roman" panose="02020603050405020304" pitchFamily="18" charset="0"/>
                          <a:cs typeface="Times New Roman" panose="02020603050405020304" pitchFamily="18" charset="0"/>
                        </a:rPr>
                        <a:t>2022 год</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ru-RU" sz="1000" b="0" i="0" u="none" strike="noStrike">
                          <a:solidFill>
                            <a:srgbClr val="000000"/>
                          </a:solidFill>
                          <a:effectLst/>
                          <a:latin typeface="Calibri" panose="020F0502020204030204" pitchFamily="34" charset="0"/>
                        </a:rPr>
                        <a:t>2023 год</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796168420"/>
                  </a:ext>
                </a:extLst>
              </a:tr>
              <a:tr h="379939">
                <a:tc vMerge="1">
                  <a:txBody>
                    <a:bodyPr/>
                    <a:lstStyle/>
                    <a:p>
                      <a:endParaRPr lang="ru-RU" dirty="0"/>
                    </a:p>
                  </a:txBody>
                  <a:tcPr>
                    <a:lnT w="6350" cap="flat" cmpd="sng" algn="ctr">
                      <a:solidFill>
                        <a:srgbClr val="000000"/>
                      </a:solidFill>
                      <a:prstDash val="solid"/>
                      <a:round/>
                      <a:headEnd type="none" w="med" len="med"/>
                      <a:tailEnd type="none" w="med" len="med"/>
                    </a:lnT>
                  </a:tcPr>
                </a:tc>
                <a:tc vMerge="1">
                  <a:txBody>
                    <a:bodyPr/>
                    <a:lstStyle/>
                    <a:p>
                      <a:endParaRPr lang="ru-RU"/>
                    </a:p>
                  </a:txBody>
                  <a:tcPr/>
                </a:tc>
                <a:tc>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Уточненный план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Исполнено</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 исполнения к плану</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199673665"/>
                  </a:ext>
                </a:extLst>
              </a:tr>
              <a:tr h="165841">
                <a:tc>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2</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ctr"/>
                      <a:r>
                        <a:rPr lang="ru-RU" sz="1000" b="0" i="0" u="none" strike="noStrike" dirty="0">
                          <a:solidFill>
                            <a:srgbClr val="000000"/>
                          </a:solidFill>
                          <a:effectLst/>
                          <a:latin typeface="Times New Roman" panose="02020603050405020304" pitchFamily="18" charset="0"/>
                          <a:cs typeface="Times New Roman" panose="02020603050405020304" pitchFamily="18" charset="0"/>
                        </a:rPr>
                        <a:t>3</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000" b="0" i="0" u="none" strike="noStrike" dirty="0">
                          <a:solidFill>
                            <a:srgbClr val="000000"/>
                          </a:solidFill>
                          <a:effectLst/>
                          <a:latin typeface="Times New Roman" panose="02020603050405020304" pitchFamily="18" charset="0"/>
                          <a:cs typeface="Times New Roman" panose="02020603050405020304" pitchFamily="18" charset="0"/>
                        </a:rPr>
                        <a:t>4</a:t>
                      </a:r>
                    </a:p>
                  </a:txBody>
                  <a:tcPr marL="4458" marR="4458" marT="4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ru-RU" sz="1000" b="0" i="0" u="none" strike="noStrike" dirty="0">
                          <a:solidFill>
                            <a:srgbClr val="000000"/>
                          </a:solidFill>
                          <a:effectLst/>
                          <a:latin typeface="Times New Roman" panose="02020603050405020304" pitchFamily="18" charset="0"/>
                          <a:cs typeface="Times New Roman" panose="02020603050405020304" pitchFamily="18" charset="0"/>
                        </a:rPr>
                        <a:t>5</a:t>
                      </a:r>
                    </a:p>
                  </a:txBody>
                  <a:tcPr marL="4458" marR="4458" marT="4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4014063144"/>
                  </a:ext>
                </a:extLst>
              </a:tr>
              <a:tr h="196671">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НАЛОГОВЫЕ И НЕНАЛОГОВЫЕ ДОХОДЫ</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2 655,7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2 825,2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3 176,3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ru-RU" sz="1100" b="1" i="0" u="none" strike="noStrike">
                          <a:solidFill>
                            <a:srgbClr val="000000"/>
                          </a:solidFill>
                          <a:effectLst/>
                          <a:latin typeface="Times New Roman" panose="02020603050405020304" pitchFamily="18" charset="0"/>
                          <a:cs typeface="Times New Roman" panose="02020603050405020304" pitchFamily="18" charset="0"/>
                        </a:rPr>
                        <a:t>112,4</a:t>
                      </a:r>
                    </a:p>
                  </a:txBody>
                  <a:tcPr marL="4458" marR="4458" marT="4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34328408"/>
                  </a:ext>
                </a:extLst>
              </a:tr>
              <a:tr h="181954">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НАЛОГИ НА ПРИБЫЛЬ, ДОХОДЫ</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1 568,5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1 753,5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1 917,0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ru-RU" sz="1100" b="1" i="0" u="none" strike="noStrike">
                          <a:solidFill>
                            <a:srgbClr val="000000"/>
                          </a:solidFill>
                          <a:effectLst/>
                          <a:latin typeface="Times New Roman" panose="02020603050405020304" pitchFamily="18" charset="0"/>
                          <a:cs typeface="Times New Roman" panose="02020603050405020304" pitchFamily="18" charset="0"/>
                        </a:rPr>
                        <a:t>109,3</a:t>
                      </a:r>
                    </a:p>
                  </a:txBody>
                  <a:tcPr marL="4458" marR="4458" marT="4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0340301"/>
                  </a:ext>
                </a:extLst>
              </a:tr>
              <a:tr h="181954">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Налог на доходы физических лиц</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1568,5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1 753,5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1 917,0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r>
                        <a:rPr lang="ru-RU" sz="1100" b="0" i="0" u="none" strike="noStrike" dirty="0">
                          <a:solidFill>
                            <a:srgbClr val="000000"/>
                          </a:solidFill>
                          <a:effectLst/>
                          <a:latin typeface="Times New Roman" panose="02020603050405020304" pitchFamily="18" charset="0"/>
                          <a:cs typeface="Times New Roman" panose="02020603050405020304" pitchFamily="18" charset="0"/>
                        </a:rPr>
                        <a:t>109,3</a:t>
                      </a:r>
                    </a:p>
                  </a:txBody>
                  <a:tcPr marL="4458" marR="4458" marT="445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55424418"/>
                  </a:ext>
                </a:extLst>
              </a:tr>
              <a:tr h="461526">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НАЛОГИ НА ТОВАРЫ (РАБОТЫ, УСЛУГИ), РЕАЛИЗУЕМЫЕ НА ТЕРРИТОРИИ РОССИЙСКОЙ ФЕДЕРАЦИИ</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115,7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111,7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114,6</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102,6</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01088725"/>
                  </a:ext>
                </a:extLst>
              </a:tr>
              <a:tr h="310535">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Акцизы по подакцизным товарам (продукции), производимым на территории Российской Федерации</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115,7</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111,7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114,6</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102,6</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98649244"/>
                  </a:ext>
                </a:extLst>
              </a:tr>
              <a:tr h="196671">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НАЛОГИ НА СОВОКУПНЫЙ ДОХОД</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213,3</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253,0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191,8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75,8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69936396"/>
                  </a:ext>
                </a:extLst>
              </a:tr>
              <a:tr h="309168">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Налог, взимаемый в связи с применением упрощенной системы налогообложения</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175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211,5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176,7</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83,5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8631064"/>
                  </a:ext>
                </a:extLst>
              </a:tr>
              <a:tr h="309168">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Единый налог на вмененный доход для отдельных видов деятельности</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-0,1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0,0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309717"/>
                  </a:ext>
                </a:extLst>
              </a:tr>
              <a:tr h="181954">
                <a:tc>
                  <a:txBody>
                    <a:bodyPr/>
                    <a:lstStyle/>
                    <a:p>
                      <a:pPr algn="l"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Единый сельскохозяйственный налог</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0,9</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0,0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-0,1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32067278"/>
                  </a:ext>
                </a:extLst>
              </a:tr>
              <a:tr h="309168">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Налог, взимаемый в связи с применением патентной системы налогообложения</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37,5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41,5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15,1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36,4</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62361260"/>
                  </a:ext>
                </a:extLst>
              </a:tr>
              <a:tr h="461526">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Налог, взимаемый в связи с применением специального налогового режима "Автоматизированная упрощенная система налогообложения"</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0,6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85303331"/>
                  </a:ext>
                </a:extLst>
              </a:tr>
              <a:tr h="181954">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НАЛОГИ НА ИМУЩЕСТВО</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457,9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455,9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427,8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93,8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8075931"/>
                  </a:ext>
                </a:extLst>
              </a:tr>
              <a:tr h="181954">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Налог на имущество физических лиц</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75,8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84,4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93,5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110,8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1340634"/>
                  </a:ext>
                </a:extLst>
              </a:tr>
              <a:tr h="181954">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Земельный налог</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382,1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371,5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334,3</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a:solidFill>
                            <a:srgbClr val="000000"/>
                          </a:solidFill>
                          <a:effectLst/>
                          <a:latin typeface="Times New Roman" panose="02020603050405020304" pitchFamily="18" charset="0"/>
                          <a:cs typeface="Times New Roman" panose="02020603050405020304" pitchFamily="18" charset="0"/>
                        </a:rPr>
                        <a:t>90,0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71179053"/>
                  </a:ext>
                </a:extLst>
              </a:tr>
              <a:tr h="181954">
                <a:tc>
                  <a:txBody>
                    <a:bodyPr/>
                    <a:lstStyle/>
                    <a:p>
                      <a:pPr algn="l"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Земельный налог с организаций</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267,3</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250,0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195,5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78,2</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7737631"/>
                  </a:ext>
                </a:extLst>
              </a:tr>
              <a:tr h="181954">
                <a:tc>
                  <a:txBody>
                    <a:bodyPr/>
                    <a:lstStyle/>
                    <a:p>
                      <a:pPr algn="l"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Земельный налог с физических лиц</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114,8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121,5</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138,8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800" b="0" i="0" u="none" strike="noStrike" dirty="0">
                          <a:solidFill>
                            <a:srgbClr val="000000"/>
                          </a:solidFill>
                          <a:effectLst/>
                          <a:latin typeface="Times New Roman" panose="02020603050405020304" pitchFamily="18" charset="0"/>
                          <a:cs typeface="Times New Roman" panose="02020603050405020304" pitchFamily="18" charset="0"/>
                        </a:rPr>
                        <a:t>114,2</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6471663"/>
                  </a:ext>
                </a:extLst>
              </a:tr>
              <a:tr h="181954">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ГОСУДАРСТВЕННАЯ ПОШЛИНА</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a:solidFill>
                            <a:srgbClr val="000000"/>
                          </a:solidFill>
                          <a:effectLst/>
                          <a:latin typeface="Times New Roman" panose="02020603050405020304" pitchFamily="18" charset="0"/>
                          <a:cs typeface="Times New Roman" panose="02020603050405020304" pitchFamily="18" charset="0"/>
                        </a:rPr>
                        <a:t>14,2</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13,8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13,4</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97,1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4429490"/>
                  </a:ext>
                </a:extLst>
              </a:tr>
              <a:tr h="181954">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Государственная пошлина по делам, рассматриваемым в судах общей юрисдикции, мировыми судьями</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14,1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13,7</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13,4</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97,8</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85458189"/>
                  </a:ext>
                </a:extLst>
              </a:tr>
              <a:tr h="359195">
                <a:tc>
                  <a:txBody>
                    <a:bodyPr/>
                    <a:lstStyle/>
                    <a:p>
                      <a:pPr algn="l"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Государственная пошлина за государственную регистрацию, а также за совершение прочих юридически значимых действий</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0,1</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0"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63660498"/>
                  </a:ext>
                </a:extLst>
              </a:tr>
              <a:tr h="491682">
                <a:tc>
                  <a:txBody>
                    <a:bodyPr/>
                    <a:lstStyle/>
                    <a:p>
                      <a:pPr algn="l"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ЗАДОЛЖЕННОСТЬ И ПЕРЕРАСЧЕТЫ ПО ОТМЕНЕННЫМ НАЛОГАМ , СБОРАМ И ИНЫМ ОБЯЗАТЕЛЬНЫМ ПЛАТЕЖАМ</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 </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ru-RU" sz="1100" b="1" i="0" u="none" strike="noStrike" dirty="0">
                          <a:solidFill>
                            <a:srgbClr val="000000"/>
                          </a:solidFill>
                          <a:effectLst/>
                          <a:latin typeface="Times New Roman" panose="02020603050405020304" pitchFamily="18" charset="0"/>
                          <a:cs typeface="Times New Roman" panose="02020603050405020304" pitchFamily="18" charset="0"/>
                        </a:rPr>
                        <a:t>0,0</a:t>
                      </a:r>
                    </a:p>
                  </a:txBody>
                  <a:tcPr marL="4458" marR="4458" marT="445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0567852"/>
                  </a:ext>
                </a:extLst>
              </a:tr>
            </a:tbl>
          </a:graphicData>
        </a:graphic>
      </p:graphicFrame>
    </p:spTree>
    <p:extLst>
      <p:ext uri="{BB962C8B-B14F-4D97-AF65-F5344CB8AC3E}">
        <p14:creationId xmlns:p14="http://schemas.microsoft.com/office/powerpoint/2010/main" val="3330628626"/>
      </p:ext>
    </p:extLst>
  </p:cSld>
  <p:clrMapOvr>
    <a:masterClrMapping/>
  </p:clrMapOvr>
</p:sld>
</file>

<file path=ppt/theme/theme1.xml><?xml version="1.0" encoding="utf-8"?>
<a:theme xmlns:a="http://schemas.openxmlformats.org/drawingml/2006/main" name="Тема Office">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1136</TotalTime>
  <Words>11380</Words>
  <Application>Microsoft Office PowerPoint</Application>
  <PresentationFormat>Широкоэкранный</PresentationFormat>
  <Paragraphs>2739</Paragraphs>
  <Slides>49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49</vt:i4>
      </vt:variant>
    </vt:vector>
  </HeadingPairs>
  <TitlesOfParts>
    <vt:vector size="56" baseType="lpstr">
      <vt:lpstr>Arial</vt:lpstr>
      <vt:lpstr>Calibri</vt:lpstr>
      <vt:lpstr>Calibri Light</vt:lpstr>
      <vt:lpstr>Gill Sans MT</vt:lpstr>
      <vt:lpstr>Times New Roman</vt:lpstr>
      <vt:lpstr>Wingdings</vt:lpstr>
      <vt:lpstr>Тема Office</vt:lpstr>
      <vt:lpstr>БЮДЖЕТ ДЛЯ ГРАЖДАН  по годовому отчету об исполнении бюджета Рузского городского округа Московской области  за 2023 год (форма 0503117)</vt:lpstr>
      <vt:lpstr>Содержание</vt:lpstr>
      <vt:lpstr>Основные понятия и определения</vt:lpstr>
      <vt:lpstr>Выполнение основных показателей социально-экономического развития Рузского городского округа в 2023 году</vt:lpstr>
      <vt:lpstr>Основные параметры исполнения бюджета в 2023 году в сравнении с бюджетом 2022 года </vt:lpstr>
      <vt:lpstr>Динамика доходов бюджета</vt:lpstr>
      <vt:lpstr>Динамика расходов бюджета</vt:lpstr>
      <vt:lpstr>Динамика муниципального долга</vt:lpstr>
      <vt:lpstr>Объем и структура налоговых, неналоговых доходов и межбюджетных трансфертов бюджета Рузского городского округа (млн. рублей)</vt:lpstr>
      <vt:lpstr>Презентация PowerPoint</vt:lpstr>
      <vt:lpstr>Презентация PowerPoint</vt:lpstr>
      <vt:lpstr>Презентация PowerPoint</vt:lpstr>
      <vt:lpstr>Удельный объем налоговых и неналоговых доходов бюджета Рузского городского округа Московской области за 2023 год в расчете на душу населения в сравнении с другими муниципальными образованиями Московской области</vt:lpstr>
      <vt:lpstr>Информация о налоговых ставках и льготах по местным налогам, действующим на территории Рузского городского округа</vt:lpstr>
      <vt:lpstr>Презентация PowerPoint</vt:lpstr>
      <vt:lpstr>Информация о налоговых ставках и льготах по местным налогам, действующим на территории Рузского городского округа</vt:lpstr>
      <vt:lpstr>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vt:lpstr>
      <vt:lpstr>Информация об оценке налоговых льгот (налоговых расходов), предоставляемых в соответствии с решениями, принятыми органами местного самоуправления   Московской области (млн. рублей)</vt:lpstr>
      <vt:lpstr>Структура расходов бюджета</vt:lpstr>
      <vt:lpstr>Сведения о расходах бюджета по разделам и подразделам классификации расходов по сравнению с прошлым годом (млн. рублей)</vt:lpstr>
      <vt:lpstr>Презентация PowerPoint</vt:lpstr>
      <vt:lpstr>Презентация PowerPoint</vt:lpstr>
      <vt:lpstr>Презентация PowerPoint</vt:lpstr>
      <vt:lpstr>Исполнение бюджета в разрезе муниципальных программ (%)</vt:lpstr>
      <vt:lpstr>Исполнение бюджета в разрезе муниципальных программ (млн. рублей)   </vt:lpstr>
      <vt:lpstr>Презентация PowerPoint</vt:lpstr>
      <vt:lpstr>Презентация PowerPoint</vt:lpstr>
      <vt:lpstr>Презентация PowerPoint</vt:lpstr>
      <vt:lpstr>Презентация PowerPoint</vt:lpstr>
      <vt:lpstr>Презентация PowerPoint</vt:lpstr>
      <vt:lpstr>Исполнение целевых показателей муниципальных программ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Меры социальной поддержки (Информация о расходах бюджета с учетом интересов целевых групп пользователей) </vt:lpstr>
      <vt:lpstr>Презентация PowerPoint</vt:lpstr>
      <vt:lpstr>Реализация общественно значимых проектов на территории Рузского городского округа</vt:lpstr>
      <vt:lpstr>Реализация общественно значимых проектов на территории Рузского городского округа</vt:lpstr>
      <vt:lpstr>Контактная информация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БЮДЖЕТ ДЛЯ ГРАЖДАН</dc:title>
  <dc:creator>Владелец</dc:creator>
  <cp:lastModifiedBy>Владелец</cp:lastModifiedBy>
  <cp:revision>193</cp:revision>
  <dcterms:created xsi:type="dcterms:W3CDTF">2024-02-29T07:32:57Z</dcterms:created>
  <dcterms:modified xsi:type="dcterms:W3CDTF">2024-04-03T08:50:37Z</dcterms:modified>
</cp:coreProperties>
</file>