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3" r:id="rId12"/>
    <p:sldId id="282" r:id="rId13"/>
    <p:sldId id="266" r:id="rId14"/>
    <p:sldId id="284" r:id="rId15"/>
    <p:sldId id="267" r:id="rId16"/>
    <p:sldId id="268" r:id="rId17"/>
    <p:sldId id="269" r:id="rId18"/>
    <p:sldId id="272" r:id="rId19"/>
    <p:sldId id="270" r:id="rId20"/>
    <p:sldId id="271" r:id="rId21"/>
    <p:sldId id="273" r:id="rId22"/>
    <p:sldId id="274" r:id="rId23"/>
    <p:sldId id="275"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276" r:id="rId51"/>
    <p:sldId id="277" r:id="rId52"/>
    <p:sldId id="278" r:id="rId53"/>
    <p:sldId id="279" r:id="rId54"/>
    <p:sldId id="281" r:id="rId55"/>
    <p:sldId id="280" r:id="rId5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view3D>
      <c:rotX val="10"/>
      <c:rotY val="30"/>
      <c:depthPercent val="100"/>
      <c:perspective val="30"/>
    </c:view3D>
    <c:plotArea>
      <c:layout>
        <c:manualLayout>
          <c:layoutTarget val="inner"/>
          <c:xMode val="edge"/>
          <c:yMode val="edge"/>
          <c:x val="1.5464383430089802E-4"/>
          <c:y val="4.5307465837129916E-3"/>
          <c:w val="0.78048872629971433"/>
          <c:h val="0.88075117976309902"/>
        </c:manualLayout>
      </c:layout>
      <c:bar3DChart>
        <c:barDir val="col"/>
        <c:grouping val="clustered"/>
        <c:ser>
          <c:idx val="0"/>
          <c:order val="0"/>
          <c:tx>
            <c:strRef>
              <c:f>Лист1!$B$1</c:f>
              <c:strCache>
                <c:ptCount val="1"/>
                <c:pt idx="0">
                  <c:v>Налоговые и неналоговые доходы</c:v>
                </c:pt>
              </c:strCache>
            </c:strRef>
          </c:tx>
          <c:spPr>
            <a:gradFill>
              <a:gsLst>
                <a:gs pos="0">
                  <a:srgbClr val="FBEAC7"/>
                </a:gs>
                <a:gs pos="17999">
                  <a:srgbClr val="FEE7F2"/>
                </a:gs>
                <a:gs pos="36000">
                  <a:srgbClr val="FAC77D"/>
                </a:gs>
                <a:gs pos="61000">
                  <a:srgbClr val="FBA97D"/>
                </a:gs>
                <a:gs pos="82001">
                  <a:srgbClr val="FBD49C"/>
                </a:gs>
                <a:gs pos="100000">
                  <a:srgbClr val="FEE7F2"/>
                </a:gs>
              </a:gsLst>
              <a:lin ang="5400000" scaled="0"/>
            </a:gradFill>
          </c:spPr>
          <c:dLbls>
            <c:dLbl>
              <c:idx val="0"/>
              <c:layout>
                <c:manualLayout>
                  <c:x val="-1.9430515253484222E-2"/>
                  <c:y val="-1.0498172160765281E-2"/>
                </c:manualLayout>
              </c:layout>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txPr>
                <a:bodyPr/>
                <a:lstStyle/>
                <a:p>
                  <a:pPr>
                    <a:defRPr/>
                  </a:pPr>
                  <a:endParaRPr lang="ru-RU"/>
                </a:p>
              </c:txPr>
              <c:showVal val="1"/>
            </c:dLbl>
            <c:dLbl>
              <c:idx val="1"/>
              <c:layout>
                <c:manualLayout>
                  <c:x val="-1.195735784536193E-2"/>
                  <c:y val="-2.0996344321530412E-3"/>
                </c:manualLayout>
              </c:layout>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txPr>
                <a:bodyPr/>
                <a:lstStyle/>
                <a:p>
                  <a:pPr>
                    <a:defRPr/>
                  </a:pPr>
                  <a:endParaRPr lang="ru-RU"/>
                </a:p>
              </c:txPr>
              <c:showVal val="1"/>
            </c:dLbl>
            <c:dLbl>
              <c:idx val="2"/>
              <c:layout>
                <c:manualLayout>
                  <c:x val="-9.0188060117969895E-3"/>
                  <c:y val="-3.8140691290010423E-2"/>
                </c:manualLayout>
              </c:layout>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txPr>
                <a:bodyPr/>
                <a:lstStyle/>
                <a:p>
                  <a:pPr>
                    <a:defRPr/>
                  </a:pPr>
                  <a:endParaRPr lang="ru-RU"/>
                </a:p>
              </c:txPr>
              <c:showVal val="1"/>
            </c:dLbl>
            <c:dLbl>
              <c:idx val="3"/>
              <c:layout>
                <c:manualLayout>
                  <c:x val="1.509902083980711E-2"/>
                  <c:y val="-2.7382082563720416E-2"/>
                </c:manualLayout>
              </c:layout>
              <c:tx>
                <c:rich>
                  <a:bodyPr/>
                  <a:lstStyle/>
                  <a:p>
                    <a:pPr>
                      <a:defRPr/>
                    </a:pPr>
                    <a:r>
                      <a:rPr lang="ru-RU" dirty="0" smtClean="0"/>
                      <a:t>2</a:t>
                    </a:r>
                    <a:r>
                      <a:rPr lang="en-US" dirty="0" smtClean="0"/>
                      <a:t> 655,7</a:t>
                    </a:r>
                    <a:endParaRPr lang="en-US" dirty="0"/>
                  </a:p>
                </c:rich>
              </c:tx>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showVal val="1"/>
            </c:dLbl>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showVal val="1"/>
          </c:dLbls>
          <c:cat>
            <c:strRef>
              <c:f>Лист1!$A$2:$A$5</c:f>
              <c:strCache>
                <c:ptCount val="4"/>
                <c:pt idx="0">
                  <c:v>2019 год</c:v>
                </c:pt>
                <c:pt idx="1">
                  <c:v>2020 год</c:v>
                </c:pt>
                <c:pt idx="2">
                  <c:v>2021 год</c:v>
                </c:pt>
                <c:pt idx="3">
                  <c:v>2022 год</c:v>
                </c:pt>
              </c:strCache>
            </c:strRef>
          </c:cat>
          <c:val>
            <c:numRef>
              <c:f>Лист1!$B$2:$B$5</c:f>
              <c:numCache>
                <c:formatCode>General</c:formatCode>
                <c:ptCount val="4"/>
                <c:pt idx="0">
                  <c:v>1719</c:v>
                </c:pt>
                <c:pt idx="1">
                  <c:v>1736</c:v>
                </c:pt>
                <c:pt idx="2">
                  <c:v>1939.1</c:v>
                </c:pt>
                <c:pt idx="3" formatCode="#,##0.00">
                  <c:v>2655.7</c:v>
                </c:pt>
              </c:numCache>
            </c:numRef>
          </c:val>
        </c:ser>
        <c:ser>
          <c:idx val="1"/>
          <c:order val="1"/>
          <c:tx>
            <c:strRef>
              <c:f>Лист1!$C$1</c:f>
              <c:strCache>
                <c:ptCount val="1"/>
                <c:pt idx="0">
                  <c:v>Безвозмездные поступления</c:v>
                </c:pt>
              </c:strCache>
            </c:strRef>
          </c:tx>
          <c:spPr>
            <a:gradFill>
              <a:gsLst>
                <a:gs pos="0">
                  <a:srgbClr val="03D4A8"/>
                </a:gs>
                <a:gs pos="25000">
                  <a:srgbClr val="21D6E0"/>
                </a:gs>
                <a:gs pos="75000">
                  <a:srgbClr val="0087E6"/>
                </a:gs>
                <a:gs pos="100000">
                  <a:srgbClr val="005CBF"/>
                </a:gs>
              </a:gsLst>
              <a:lin ang="5400000" scaled="0"/>
            </a:gradFill>
          </c:spPr>
          <c:dLbls>
            <c:dLbl>
              <c:idx val="0"/>
              <c:layout>
                <c:manualLayout>
                  <c:x val="1.1957240155990196E-2"/>
                  <c:y val="-6.2989032964591799E-3"/>
                </c:manualLayout>
              </c:layout>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txPr>
                <a:bodyPr/>
                <a:lstStyle/>
                <a:p>
                  <a:pPr>
                    <a:defRPr/>
                  </a:pPr>
                  <a:endParaRPr lang="ru-RU"/>
                </a:p>
              </c:txPr>
              <c:showVal val="1"/>
            </c:dLbl>
            <c:dLbl>
              <c:idx val="1"/>
              <c:layout>
                <c:manualLayout>
                  <c:x val="8.9679301169927651E-3"/>
                  <c:y val="-8.3985377286122254E-3"/>
                </c:manualLayout>
              </c:layout>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txPr>
                <a:bodyPr/>
                <a:lstStyle/>
                <a:p>
                  <a:pPr>
                    <a:defRPr/>
                  </a:pPr>
                  <a:endParaRPr lang="ru-RU"/>
                </a:p>
              </c:txPr>
              <c:showVal val="1"/>
            </c:dLbl>
            <c:dLbl>
              <c:idx val="2"/>
              <c:layout>
                <c:manualLayout>
                  <c:x val="2.2318068454447542E-2"/>
                  <c:y val="-2.1387115858591325E-2"/>
                </c:manualLayout>
              </c:layout>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txPr>
                <a:bodyPr/>
                <a:lstStyle/>
                <a:p>
                  <a:pPr>
                    <a:defRPr/>
                  </a:pPr>
                  <a:endParaRPr lang="ru-RU"/>
                </a:p>
              </c:txPr>
              <c:showVal val="1"/>
            </c:dLbl>
            <c:dLbl>
              <c:idx val="3"/>
              <c:layout>
                <c:manualLayout>
                  <c:x val="4.9323615643459932E-2"/>
                  <c:y val="-6.2989032964591738E-3"/>
                </c:manualLayout>
              </c:layout>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txPr>
                <a:bodyPr/>
                <a:lstStyle/>
                <a:p>
                  <a:pPr>
                    <a:defRPr/>
                  </a:pPr>
                  <a:endParaRPr lang="ru-RU"/>
                </a:p>
              </c:txPr>
              <c:showVal val="1"/>
            </c:dLbl>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showVal val="1"/>
          </c:dLbls>
          <c:cat>
            <c:strRef>
              <c:f>Лист1!$A$2:$A$5</c:f>
              <c:strCache>
                <c:ptCount val="4"/>
                <c:pt idx="0">
                  <c:v>2019 год</c:v>
                </c:pt>
                <c:pt idx="1">
                  <c:v>2020 год</c:v>
                </c:pt>
                <c:pt idx="2">
                  <c:v>2021 год</c:v>
                </c:pt>
                <c:pt idx="3">
                  <c:v>2022 год</c:v>
                </c:pt>
              </c:strCache>
            </c:strRef>
          </c:cat>
          <c:val>
            <c:numRef>
              <c:f>Лист1!$C$2:$C$5</c:f>
              <c:numCache>
                <c:formatCode>General</c:formatCode>
                <c:ptCount val="4"/>
                <c:pt idx="0">
                  <c:v>2860.2</c:v>
                </c:pt>
                <c:pt idx="1">
                  <c:v>3218.5</c:v>
                </c:pt>
                <c:pt idx="2">
                  <c:v>1760.7</c:v>
                </c:pt>
                <c:pt idx="3">
                  <c:v>2595</c:v>
                </c:pt>
              </c:numCache>
            </c:numRef>
          </c:val>
        </c:ser>
        <c:shape val="box"/>
        <c:axId val="90359296"/>
        <c:axId val="90360832"/>
        <c:axId val="0"/>
      </c:bar3DChart>
      <c:catAx>
        <c:axId val="90359296"/>
        <c:scaling>
          <c:orientation val="minMax"/>
        </c:scaling>
        <c:axPos val="b"/>
        <c:numFmt formatCode="General" sourceLinked="1"/>
        <c:tickLblPos val="nextTo"/>
        <c:crossAx val="90360832"/>
        <c:crosses val="autoZero"/>
        <c:auto val="1"/>
        <c:lblAlgn val="ctr"/>
        <c:lblOffset val="100"/>
      </c:catAx>
      <c:valAx>
        <c:axId val="90360832"/>
        <c:scaling>
          <c:orientation val="minMax"/>
        </c:scaling>
        <c:delete val="1"/>
        <c:axPos val="l"/>
        <c:numFmt formatCode="General" sourceLinked="1"/>
        <c:tickLblPos val="none"/>
        <c:crossAx val="90359296"/>
        <c:crosses val="autoZero"/>
        <c:crossBetween val="between"/>
      </c:valAx>
      <c:spPr>
        <a:noFill/>
        <a:ln w="25393">
          <a:noFill/>
        </a:ln>
      </c:spPr>
    </c:plotArea>
    <c:legend>
      <c:legendPos val="r"/>
      <c:layout>
        <c:manualLayout>
          <c:xMode val="edge"/>
          <c:yMode val="edge"/>
          <c:x val="0.75448680148461622"/>
          <c:y val="0.10048811314316045"/>
          <c:w val="0.24551319851538497"/>
          <c:h val="0.30788117777412866"/>
        </c:manualLayout>
      </c:layout>
    </c:legend>
    <c:plotVisOnly val="1"/>
    <c:dispBlanksAs val="gap"/>
  </c:chart>
  <c:spPr>
    <a:scene3d>
      <a:camera prst="orthographicFront"/>
      <a:lightRig rig="threePt" dir="t"/>
    </a:scene3d>
    <a:sp3d prstMaterial="legacyWireframe"/>
  </c:spPr>
  <c:txPr>
    <a:bodyPr/>
    <a:lstStyle/>
    <a:p>
      <a:pPr>
        <a:defRPr sz="1800"/>
      </a:pPr>
      <a:endParaRPr lang="ru-RU"/>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depthPercent val="100"/>
      <c:perspective val="30"/>
    </c:view3D>
    <c:sideWall>
      <c:spPr>
        <a:noFill/>
        <a:ln w="25400">
          <a:noFill/>
        </a:ln>
      </c:spPr>
    </c:sideWall>
    <c:backWall>
      <c:spPr>
        <a:noFill/>
        <a:ln w="25400">
          <a:noFill/>
        </a:ln>
      </c:spPr>
    </c:backWall>
    <c:plotArea>
      <c:layout>
        <c:manualLayout>
          <c:layoutTarget val="inner"/>
          <c:xMode val="edge"/>
          <c:yMode val="edge"/>
          <c:x val="1.8724454389893407E-2"/>
          <c:y val="2.6976511169841288E-2"/>
          <c:w val="0.93912918230324471"/>
          <c:h val="0.81661140111040464"/>
        </c:manualLayout>
      </c:layout>
      <c:bar3DChart>
        <c:barDir val="col"/>
        <c:grouping val="stacked"/>
        <c:ser>
          <c:idx val="0"/>
          <c:order val="0"/>
          <c:tx>
            <c:strRef>
              <c:f>Лист1!$B$1</c:f>
              <c:strCache>
                <c:ptCount val="1"/>
                <c:pt idx="0">
                  <c:v>Расходы</c:v>
                </c:pt>
              </c:strCache>
            </c:strRef>
          </c:tx>
          <c:cat>
            <c:strRef>
              <c:f>Лист1!$A$2:$A$5</c:f>
              <c:strCache>
                <c:ptCount val="4"/>
                <c:pt idx="0">
                  <c:v>2019 год</c:v>
                </c:pt>
                <c:pt idx="1">
                  <c:v>2020 год</c:v>
                </c:pt>
                <c:pt idx="2">
                  <c:v>2021 год</c:v>
                </c:pt>
                <c:pt idx="3">
                  <c:v>2022 год</c:v>
                </c:pt>
              </c:strCache>
            </c:strRef>
          </c:cat>
          <c:val>
            <c:numRef>
              <c:f>Лист1!$B$2:$B$5</c:f>
              <c:numCache>
                <c:formatCode>General</c:formatCode>
                <c:ptCount val="4"/>
                <c:pt idx="0">
                  <c:v>4914</c:v>
                </c:pt>
                <c:pt idx="1">
                  <c:v>4922.1000000000004</c:v>
                </c:pt>
                <c:pt idx="2">
                  <c:v>3625.9</c:v>
                </c:pt>
                <c:pt idx="3">
                  <c:v>5166.2</c:v>
                </c:pt>
              </c:numCache>
            </c:numRef>
          </c:val>
        </c:ser>
        <c:shape val="cylinder"/>
        <c:axId val="97051392"/>
        <c:axId val="98366208"/>
        <c:axId val="0"/>
      </c:bar3DChart>
      <c:catAx>
        <c:axId val="97051392"/>
        <c:scaling>
          <c:orientation val="minMax"/>
        </c:scaling>
        <c:axPos val="b"/>
        <c:numFmt formatCode="General" sourceLinked="1"/>
        <c:tickLblPos val="nextTo"/>
        <c:spPr>
          <a:effectLst>
            <a:outerShdw blurRad="50800" dist="38100" dir="18900000" algn="bl" rotWithShape="0">
              <a:prstClr val="black">
                <a:alpha val="40000"/>
              </a:prstClr>
            </a:outerShdw>
          </a:effectLst>
        </c:spPr>
        <c:crossAx val="98366208"/>
        <c:crosses val="autoZero"/>
        <c:auto val="1"/>
        <c:lblAlgn val="ctr"/>
        <c:lblOffset val="100"/>
      </c:catAx>
      <c:valAx>
        <c:axId val="98366208"/>
        <c:scaling>
          <c:orientation val="minMax"/>
        </c:scaling>
        <c:delete val="1"/>
        <c:axPos val="l"/>
        <c:numFmt formatCode="General" sourceLinked="1"/>
        <c:tickLblPos val="none"/>
        <c:crossAx val="97051392"/>
        <c:crosses val="autoZero"/>
        <c:crossBetween val="between"/>
      </c:valAx>
      <c:spPr>
        <a:noFill/>
        <a:ln w="25385">
          <a:noFill/>
        </a:ln>
      </c:spPr>
    </c:plotArea>
    <c:plotVisOnly val="1"/>
    <c:dispBlanksAs val="gap"/>
  </c:chart>
  <c:txPr>
    <a:bodyPr/>
    <a:lstStyle/>
    <a:p>
      <a:pPr>
        <a:defRPr sz="1799"/>
      </a:pPr>
      <a:endParaRPr lang="ru-RU"/>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view3D>
      <c:perspective val="30"/>
    </c:view3D>
    <c:plotArea>
      <c:layout>
        <c:manualLayout>
          <c:layoutTarget val="inner"/>
          <c:xMode val="edge"/>
          <c:yMode val="edge"/>
          <c:x val="5.3880312733613413E-2"/>
          <c:y val="2.5527134411965996E-2"/>
          <c:w val="0.71656303725198145"/>
          <c:h val="0.71275724480905633"/>
        </c:manualLayout>
      </c:layout>
      <c:bar3DChart>
        <c:barDir val="col"/>
        <c:grouping val="standard"/>
        <c:ser>
          <c:idx val="0"/>
          <c:order val="0"/>
          <c:tx>
            <c:strRef>
              <c:f>Лист1!$B$1</c:f>
              <c:strCache>
                <c:ptCount val="1"/>
                <c:pt idx="0">
                  <c:v>Бюджетный кредит</c:v>
                </c:pt>
              </c:strCache>
            </c:strRef>
          </c:tx>
          <c:cat>
            <c:strRef>
              <c:f>Лист1!$A$2:$A$5</c:f>
              <c:strCache>
                <c:ptCount val="4"/>
                <c:pt idx="0">
                  <c:v>на 01.01.2020</c:v>
                </c:pt>
                <c:pt idx="1">
                  <c:v>на 01.01.2021</c:v>
                </c:pt>
                <c:pt idx="2">
                  <c:v>на 01.01.2022</c:v>
                </c:pt>
                <c:pt idx="3">
                  <c:v>на 01.01.2023</c:v>
                </c:pt>
              </c:strCache>
            </c:strRef>
          </c:cat>
          <c:val>
            <c:numRef>
              <c:f>Лист1!$B$2:$B$5</c:f>
              <c:numCache>
                <c:formatCode>General</c:formatCode>
                <c:ptCount val="4"/>
                <c:pt idx="0">
                  <c:v>50</c:v>
                </c:pt>
                <c:pt idx="1">
                  <c:v>0</c:v>
                </c:pt>
                <c:pt idx="2">
                  <c:v>163.30000000000001</c:v>
                </c:pt>
                <c:pt idx="3">
                  <c:v>163.30000000000001</c:v>
                </c:pt>
              </c:numCache>
            </c:numRef>
          </c:val>
        </c:ser>
        <c:ser>
          <c:idx val="1"/>
          <c:order val="1"/>
          <c:tx>
            <c:strRef>
              <c:f>Лист1!$C$1</c:f>
              <c:strCache>
                <c:ptCount val="1"/>
                <c:pt idx="0">
                  <c:v>Коммерческий кредит</c:v>
                </c:pt>
              </c:strCache>
            </c:strRef>
          </c:tx>
          <c:cat>
            <c:strRef>
              <c:f>Лист1!$A$2:$A$5</c:f>
              <c:strCache>
                <c:ptCount val="4"/>
                <c:pt idx="0">
                  <c:v>на 01.01.2020</c:v>
                </c:pt>
                <c:pt idx="1">
                  <c:v>на 01.01.2021</c:v>
                </c:pt>
                <c:pt idx="2">
                  <c:v>на 01.01.2022</c:v>
                </c:pt>
                <c:pt idx="3">
                  <c:v>на 01.01.2023</c:v>
                </c:pt>
              </c:strCache>
            </c:strRef>
          </c:cat>
          <c:val>
            <c:numRef>
              <c:f>Лист1!$C$2:$C$5</c:f>
              <c:numCache>
                <c:formatCode>General</c:formatCode>
                <c:ptCount val="4"/>
                <c:pt idx="0">
                  <c:v>45</c:v>
                </c:pt>
                <c:pt idx="1">
                  <c:v>163.30000000000001</c:v>
                </c:pt>
                <c:pt idx="2">
                  <c:v>0</c:v>
                </c:pt>
                <c:pt idx="3">
                  <c:v>0</c:v>
                </c:pt>
              </c:numCache>
            </c:numRef>
          </c:val>
        </c:ser>
        <c:ser>
          <c:idx val="2"/>
          <c:order val="2"/>
          <c:tx>
            <c:strRef>
              <c:f>Лист1!$D$1</c:f>
              <c:strCache>
                <c:ptCount val="1"/>
                <c:pt idx="0">
                  <c:v>Муниципальная гарантия</c:v>
                </c:pt>
              </c:strCache>
            </c:strRef>
          </c:tx>
          <c:cat>
            <c:strRef>
              <c:f>Лист1!$A$2:$A$5</c:f>
              <c:strCache>
                <c:ptCount val="4"/>
                <c:pt idx="0">
                  <c:v>на 01.01.2020</c:v>
                </c:pt>
                <c:pt idx="1">
                  <c:v>на 01.01.2021</c:v>
                </c:pt>
                <c:pt idx="2">
                  <c:v>на 01.01.2022</c:v>
                </c:pt>
                <c:pt idx="3">
                  <c:v>на 01.01.2023</c:v>
                </c:pt>
              </c:strCache>
            </c:strRef>
          </c:cat>
          <c:val>
            <c:numRef>
              <c:f>Лист1!$D$2:$D$5</c:f>
              <c:numCache>
                <c:formatCode>General</c:formatCode>
                <c:ptCount val="4"/>
                <c:pt idx="0">
                  <c:v>24.2</c:v>
                </c:pt>
                <c:pt idx="1">
                  <c:v>35</c:v>
                </c:pt>
                <c:pt idx="2">
                  <c:v>0</c:v>
                </c:pt>
                <c:pt idx="3">
                  <c:v>0</c:v>
                </c:pt>
              </c:numCache>
            </c:numRef>
          </c:val>
        </c:ser>
        <c:shape val="box"/>
        <c:axId val="100280192"/>
        <c:axId val="100281728"/>
        <c:axId val="89889856"/>
      </c:bar3DChart>
      <c:catAx>
        <c:axId val="100280192"/>
        <c:scaling>
          <c:orientation val="minMax"/>
        </c:scaling>
        <c:axPos val="b"/>
        <c:tickLblPos val="nextTo"/>
        <c:crossAx val="100281728"/>
        <c:crosses val="autoZero"/>
        <c:auto val="1"/>
        <c:lblAlgn val="ctr"/>
        <c:lblOffset val="100"/>
      </c:catAx>
      <c:valAx>
        <c:axId val="100281728"/>
        <c:scaling>
          <c:orientation val="minMax"/>
        </c:scaling>
        <c:delete val="1"/>
        <c:axPos val="l"/>
        <c:numFmt formatCode="General" sourceLinked="1"/>
        <c:tickLblPos val="none"/>
        <c:crossAx val="100280192"/>
        <c:crosses val="autoZero"/>
        <c:crossBetween val="between"/>
      </c:valAx>
      <c:serAx>
        <c:axId val="89889856"/>
        <c:scaling>
          <c:orientation val="minMax"/>
        </c:scaling>
        <c:delete val="1"/>
        <c:axPos val="b"/>
        <c:tickLblPos val="none"/>
        <c:crossAx val="100281728"/>
        <c:crosses val="autoZero"/>
      </c:serAx>
      <c:spPr>
        <a:noFill/>
        <a:ln w="25400">
          <a:noFill/>
        </a:ln>
      </c:spPr>
    </c:plotArea>
    <c:legend>
      <c:legendPos val="r"/>
      <c:layout>
        <c:manualLayout>
          <c:xMode val="edge"/>
          <c:yMode val="edge"/>
          <c:x val="0.76147541986860434"/>
          <c:y val="6.5869691379320736E-2"/>
          <c:w val="0.2295566500144052"/>
          <c:h val="0.72438040510118762"/>
        </c:manualLayout>
      </c:layout>
    </c:legend>
    <c:plotVisOnly val="1"/>
  </c:chart>
  <c:txPr>
    <a:bodyPr/>
    <a:lstStyle/>
    <a:p>
      <a:pPr>
        <a:defRPr sz="1800"/>
      </a:pPr>
      <a:endParaRPr lang="ru-RU"/>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a:t>Всего </a:t>
            </a:r>
            <a:r>
              <a:rPr lang="ru-RU" i="1" dirty="0">
                <a:solidFill>
                  <a:srgbClr val="7030A0"/>
                </a:solidFill>
              </a:rPr>
              <a:t>5 166,2 </a:t>
            </a:r>
            <a:r>
              <a:rPr lang="ru-RU" dirty="0"/>
              <a:t>млн. рублей</a:t>
            </a:r>
          </a:p>
        </c:rich>
      </c:tx>
      <c:layout>
        <c:manualLayout>
          <c:xMode val="edge"/>
          <c:yMode val="edge"/>
          <c:x val="9.978127430285523E-2"/>
          <c:y val="5.9737524702756124E-2"/>
        </c:manualLayout>
      </c:layout>
    </c:title>
    <c:view3D>
      <c:rotX val="30"/>
      <c:perspective val="30"/>
    </c:view3D>
    <c:plotArea>
      <c:layout>
        <c:manualLayout>
          <c:layoutTarget val="inner"/>
          <c:xMode val="edge"/>
          <c:yMode val="edge"/>
          <c:x val="5.7102104395807873E-2"/>
          <c:y val="0.16333274076996041"/>
          <c:w val="0.54075496241158505"/>
          <c:h val="0.76825538529811432"/>
        </c:manualLayout>
      </c:layout>
      <c:pie3DChart>
        <c:varyColors val="1"/>
        <c:ser>
          <c:idx val="0"/>
          <c:order val="0"/>
          <c:tx>
            <c:strRef>
              <c:f>Лист1!$B$1</c:f>
              <c:strCache>
                <c:ptCount val="1"/>
                <c:pt idx="0">
                  <c:v>Всего 5 166,2 млн. рублей</c:v>
                </c:pt>
              </c:strCache>
            </c:strRef>
          </c:tx>
          <c:explosion val="25"/>
          <c:dLbls>
            <c:dLbl>
              <c:idx val="0"/>
              <c:layout>
                <c:manualLayout>
                  <c:x val="-0.15626359802614551"/>
                  <c:y val="-7.0332784887817551E-2"/>
                </c:manualLayout>
              </c:layout>
              <c:showVal val="1"/>
            </c:dLbl>
            <c:dLbl>
              <c:idx val="1"/>
              <c:layout>
                <c:manualLayout>
                  <c:x val="9.8531991815724224E-2"/>
                  <c:y val="-0.11488614348943713"/>
                </c:manualLayout>
              </c:layout>
              <c:showVal val="1"/>
            </c:dLbl>
            <c:showVal val="1"/>
            <c:showLeaderLines val="1"/>
          </c:dLbls>
          <c:cat>
            <c:strRef>
              <c:f>Лист1!$A$2:$A$12</c:f>
              <c:strCache>
                <c:ptCount val="11"/>
                <c:pt idx="0">
                  <c:v>Образование 54%</c:v>
                </c:pt>
                <c:pt idx="1">
                  <c:v>Жилищно-коммунальное хозяйство 14,7%</c:v>
                </c:pt>
                <c:pt idx="2">
                  <c:v>Общегосударственные вопросы 9,9%</c:v>
                </c:pt>
                <c:pt idx="3">
                  <c:v>Национальная экономика 9,3%</c:v>
                </c:pt>
                <c:pt idx="4">
                  <c:v>Культура 4,9%</c:v>
                </c:pt>
                <c:pt idx="5">
                  <c:v>Социальная политика 2,4%</c:v>
                </c:pt>
                <c:pt idx="6">
                  <c:v>Физическая культура и спорт 2,1%</c:v>
                </c:pt>
                <c:pt idx="7">
                  <c:v>Национальная безопасность и оборона 1,1%</c:v>
                </c:pt>
                <c:pt idx="8">
                  <c:v>Охрана окружающей среды 0,9%</c:v>
                </c:pt>
                <c:pt idx="9">
                  <c:v>Средства массовой информации 0,4%</c:v>
                </c:pt>
                <c:pt idx="10">
                  <c:v>Обслуживание долга </c:v>
                </c:pt>
              </c:strCache>
            </c:strRef>
          </c:cat>
          <c:val>
            <c:numRef>
              <c:f>Лист1!$B$2:$B$12</c:f>
              <c:numCache>
                <c:formatCode>General</c:formatCode>
                <c:ptCount val="11"/>
                <c:pt idx="0">
                  <c:v>2801.2</c:v>
                </c:pt>
                <c:pt idx="1">
                  <c:v>761.2</c:v>
                </c:pt>
                <c:pt idx="2">
                  <c:v>513.79999999999995</c:v>
                </c:pt>
                <c:pt idx="3">
                  <c:v>480.7</c:v>
                </c:pt>
                <c:pt idx="4">
                  <c:v>251.9</c:v>
                </c:pt>
                <c:pt idx="5">
                  <c:v>124.2</c:v>
                </c:pt>
                <c:pt idx="6">
                  <c:v>109.1</c:v>
                </c:pt>
                <c:pt idx="7">
                  <c:v>55.6</c:v>
                </c:pt>
                <c:pt idx="8">
                  <c:v>48.1</c:v>
                </c:pt>
                <c:pt idx="9">
                  <c:v>20.2</c:v>
                </c:pt>
                <c:pt idx="10">
                  <c:v>0.2</c:v>
                </c:pt>
              </c:numCache>
            </c:numRef>
          </c:val>
        </c:ser>
      </c:pie3DChart>
    </c:plotArea>
    <c:legend>
      <c:legendPos val="r"/>
      <c:layout>
        <c:manualLayout>
          <c:xMode val="edge"/>
          <c:yMode val="edge"/>
          <c:x val="0.67407683868459534"/>
          <c:y val="1.2359487869535711E-2"/>
          <c:w val="0.31710469670036751"/>
          <c:h val="0.98761634462793446"/>
        </c:manualLayout>
      </c:layout>
      <c:txPr>
        <a:bodyPr/>
        <a:lstStyle/>
        <a:p>
          <a:pPr defTabSz="360000">
            <a:lnSpc>
              <a:spcPct val="100000"/>
            </a:lnSpc>
            <a:spcBef>
              <a:spcPts val="0"/>
            </a:spcBef>
            <a:defRPr sz="1700" b="1" kern="0" spc="-100" baseline="0">
              <a:latin typeface="Times New Roman" pitchFamily="18" charset="0"/>
            </a:defRPr>
          </a:pPr>
          <a:endParaRPr lang="ru-RU"/>
        </a:p>
      </c:txPr>
    </c:legend>
    <c:plotVisOnly val="1"/>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58037260565819482"/>
          <c:y val="9.920581740917675E-2"/>
          <c:w val="0.40271284049671419"/>
          <c:h val="0.86620063048550433"/>
        </c:manualLayout>
      </c:layout>
      <c:barChart>
        <c:barDir val="bar"/>
        <c:grouping val="clustered"/>
        <c:ser>
          <c:idx val="0"/>
          <c:order val="0"/>
          <c:tx>
            <c:strRef>
              <c:f>Лист1!$B$1</c:f>
              <c:strCache>
                <c:ptCount val="1"/>
                <c:pt idx="0">
                  <c:v>Ряд 1</c:v>
                </c:pt>
              </c:strCache>
            </c:strRef>
          </c:tx>
          <c:dLbls>
            <c:showVal val="1"/>
          </c:dLbls>
          <c:cat>
            <c:strRef>
              <c:f>Лист1!$A$2:$A$20</c:f>
              <c:strCache>
                <c:ptCount val="19"/>
                <c:pt idx="0">
                  <c:v>Переселение граждан из аварийного жилищного фонда</c:v>
                </c:pt>
                <c:pt idx="1">
                  <c:v>Развитие инженерной инфраструктуры и энергоэффективности</c:v>
                </c:pt>
                <c:pt idx="2">
                  <c:v>Строительство объектов социальной инфраструктуры</c:v>
                </c:pt>
                <c:pt idx="3">
                  <c:v>Развитие сельского хозяйства</c:v>
                </c:pt>
                <c:pt idx="4">
                  <c:v>Безопасность и обеспечение безопасности жизнедеятельности населения</c:v>
                </c:pt>
                <c:pt idx="5">
                  <c:v>Развитие институтов гражданского общества, повышение эффективности местного самоуправления и реализации молодежной политики</c:v>
                </c:pt>
                <c:pt idx="6">
                  <c:v>Цифровое муниципальное образование</c:v>
                </c:pt>
                <c:pt idx="7">
                  <c:v>Экология и окружающая среда</c:v>
                </c:pt>
                <c:pt idx="8">
                  <c:v>Управление имуществом и муниципальными финансами</c:v>
                </c:pt>
                <c:pt idx="9">
                  <c:v>Образование</c:v>
                </c:pt>
                <c:pt idx="10">
                  <c:v>Формирование современной комфортной городской среды</c:v>
                </c:pt>
                <c:pt idx="11">
                  <c:v>Здравоохранение</c:v>
                </c:pt>
                <c:pt idx="12">
                  <c:v>Культура</c:v>
                </c:pt>
                <c:pt idx="13">
                  <c:v>Предпринимательство</c:v>
                </c:pt>
                <c:pt idx="14">
                  <c:v>Развитие и функционирование дорожно-транспортного комплекса</c:v>
                </c:pt>
                <c:pt idx="15">
                  <c:v>Архитектура и градостроительство</c:v>
                </c:pt>
                <c:pt idx="16">
                  <c:v>Социальная защита населения</c:v>
                </c:pt>
                <c:pt idx="17">
                  <c:v>Спорт</c:v>
                </c:pt>
                <c:pt idx="18">
                  <c:v>Жилище</c:v>
                </c:pt>
              </c:strCache>
            </c:strRef>
          </c:cat>
          <c:val>
            <c:numRef>
              <c:f>Лист1!$B$2:$B$20</c:f>
              <c:numCache>
                <c:formatCode>General</c:formatCode>
                <c:ptCount val="19"/>
                <c:pt idx="4">
                  <c:v>89.2</c:v>
                </c:pt>
                <c:pt idx="5">
                  <c:v>92.5</c:v>
                </c:pt>
                <c:pt idx="6">
                  <c:v>94.2</c:v>
                </c:pt>
                <c:pt idx="7">
                  <c:v>96.1</c:v>
                </c:pt>
                <c:pt idx="8">
                  <c:v>97.1</c:v>
                </c:pt>
                <c:pt idx="9">
                  <c:v>97.2</c:v>
                </c:pt>
                <c:pt idx="10">
                  <c:v>97.4</c:v>
                </c:pt>
                <c:pt idx="11">
                  <c:v>97.4</c:v>
                </c:pt>
                <c:pt idx="12">
                  <c:v>97.8</c:v>
                </c:pt>
                <c:pt idx="13">
                  <c:v>98</c:v>
                </c:pt>
                <c:pt idx="14">
                  <c:v>99</c:v>
                </c:pt>
                <c:pt idx="15">
                  <c:v>99.6</c:v>
                </c:pt>
                <c:pt idx="16">
                  <c:v>99.6</c:v>
                </c:pt>
                <c:pt idx="17">
                  <c:v>99.8</c:v>
                </c:pt>
                <c:pt idx="18">
                  <c:v>100</c:v>
                </c:pt>
              </c:numCache>
            </c:numRef>
          </c:val>
        </c:ser>
        <c:ser>
          <c:idx val="1"/>
          <c:order val="1"/>
          <c:tx>
            <c:strRef>
              <c:f>Лист1!$C$1</c:f>
              <c:strCache>
                <c:ptCount val="1"/>
                <c:pt idx="0">
                  <c:v>Ряд 3</c:v>
                </c:pt>
              </c:strCache>
            </c:strRef>
          </c:tx>
          <c:spPr>
            <a:solidFill>
              <a:srgbClr val="FF0000"/>
            </a:solidFill>
          </c:spPr>
          <c:dLbls>
            <c:showVal val="1"/>
          </c:dLbls>
          <c:cat>
            <c:strRef>
              <c:f>Лист1!$A$2:$A$20</c:f>
              <c:strCache>
                <c:ptCount val="19"/>
                <c:pt idx="0">
                  <c:v>Переселение граждан из аварийного жилищного фонда</c:v>
                </c:pt>
                <c:pt idx="1">
                  <c:v>Развитие инженерной инфраструктуры и энергоэффективности</c:v>
                </c:pt>
                <c:pt idx="2">
                  <c:v>Строительство объектов социальной инфраструктуры</c:v>
                </c:pt>
                <c:pt idx="3">
                  <c:v>Развитие сельского хозяйства</c:v>
                </c:pt>
                <c:pt idx="4">
                  <c:v>Безопасность и обеспечение безопасности жизнедеятельности населения</c:v>
                </c:pt>
                <c:pt idx="5">
                  <c:v>Развитие институтов гражданского общества, повышение эффективности местного самоуправления и реализации молодежной политики</c:v>
                </c:pt>
                <c:pt idx="6">
                  <c:v>Цифровое муниципальное образование</c:v>
                </c:pt>
                <c:pt idx="7">
                  <c:v>Экология и окружающая среда</c:v>
                </c:pt>
                <c:pt idx="8">
                  <c:v>Управление имуществом и муниципальными финансами</c:v>
                </c:pt>
                <c:pt idx="9">
                  <c:v>Образование</c:v>
                </c:pt>
                <c:pt idx="10">
                  <c:v>Формирование современной комфортной городской среды</c:v>
                </c:pt>
                <c:pt idx="11">
                  <c:v>Здравоохранение</c:v>
                </c:pt>
                <c:pt idx="12">
                  <c:v>Культура</c:v>
                </c:pt>
                <c:pt idx="13">
                  <c:v>Предпринимательство</c:v>
                </c:pt>
                <c:pt idx="14">
                  <c:v>Развитие и функционирование дорожно-транспортного комплекса</c:v>
                </c:pt>
                <c:pt idx="15">
                  <c:v>Архитектура и градостроительство</c:v>
                </c:pt>
                <c:pt idx="16">
                  <c:v>Социальная защита населения</c:v>
                </c:pt>
                <c:pt idx="17">
                  <c:v>Спорт</c:v>
                </c:pt>
                <c:pt idx="18">
                  <c:v>Жилище</c:v>
                </c:pt>
              </c:strCache>
            </c:strRef>
          </c:cat>
          <c:val>
            <c:numRef>
              <c:f>Лист1!$C$2:$C$20</c:f>
              <c:numCache>
                <c:formatCode>General</c:formatCode>
                <c:ptCount val="19"/>
                <c:pt idx="0">
                  <c:v>37.6</c:v>
                </c:pt>
                <c:pt idx="1">
                  <c:v>49.1</c:v>
                </c:pt>
                <c:pt idx="2">
                  <c:v>55.1</c:v>
                </c:pt>
                <c:pt idx="3">
                  <c:v>75.3</c:v>
                </c:pt>
              </c:numCache>
            </c:numRef>
          </c:val>
        </c:ser>
        <c:axId val="124142720"/>
        <c:axId val="124144640"/>
      </c:barChart>
      <c:catAx>
        <c:axId val="124142720"/>
        <c:scaling>
          <c:orientation val="minMax"/>
        </c:scaling>
        <c:axPos val="l"/>
        <c:tickLblPos val="nextTo"/>
        <c:txPr>
          <a:bodyPr/>
          <a:lstStyle/>
          <a:p>
            <a:pPr>
              <a:defRPr sz="1700" b="0" i="1" baseline="-10000">
                <a:latin typeface="Times New Roman" pitchFamily="18" charset="0"/>
              </a:defRPr>
            </a:pPr>
            <a:endParaRPr lang="ru-RU"/>
          </a:p>
        </c:txPr>
        <c:crossAx val="124144640"/>
        <c:crosses val="autoZero"/>
        <c:auto val="1"/>
        <c:lblAlgn val="l"/>
        <c:lblOffset val="100"/>
      </c:catAx>
      <c:valAx>
        <c:axId val="124144640"/>
        <c:scaling>
          <c:orientation val="minMax"/>
        </c:scaling>
        <c:delete val="1"/>
        <c:axPos val="b"/>
        <c:numFmt formatCode="General" sourceLinked="1"/>
        <c:tickLblPos val="none"/>
        <c:crossAx val="124142720"/>
        <c:crosses val="autoZero"/>
        <c:crossBetween val="between"/>
      </c:valAx>
      <c:spPr>
        <a:noFill/>
        <a:ln w="25400">
          <a:noFill/>
        </a:ln>
        <a:scene3d>
          <a:camera prst="orthographicFront"/>
          <a:lightRig rig="threePt" dir="t"/>
        </a:scene3d>
        <a:sp3d>
          <a:bevelT/>
        </a:sp3d>
      </c:spPr>
    </c:plotArea>
    <c:plotVisOnly val="1"/>
  </c:chart>
  <c:txPr>
    <a:bodyPr/>
    <a:lstStyle/>
    <a:p>
      <a:pPr>
        <a:defRPr sz="1800"/>
      </a:pPr>
      <a:endParaRPr lang="ru-RU"/>
    </a:p>
  </c:txPr>
  <c:externalData r:id="rId1"/>
</c:chartSpace>
</file>

<file path=ppt/drawings/drawing1.xml><?xml version="1.0" encoding="utf-8"?>
<c:userShapes xmlns:c="http://schemas.openxmlformats.org/drawingml/2006/chart">
  <cdr:relSizeAnchor xmlns:cdr="http://schemas.openxmlformats.org/drawingml/2006/chartDrawing">
    <cdr:from>
      <cdr:x>0.0339</cdr:x>
      <cdr:y>0.83291</cdr:y>
    </cdr:from>
    <cdr:to>
      <cdr:x>0.16949</cdr:x>
      <cdr:y>0.92105</cdr:y>
    </cdr:to>
    <cdr:sp macro="" textlink="">
      <cdr:nvSpPr>
        <cdr:cNvPr id="2" name="TextBox 1"/>
        <cdr:cNvSpPr txBox="1"/>
      </cdr:nvSpPr>
      <cdr:spPr>
        <a:xfrm xmlns:a="http://schemas.openxmlformats.org/drawingml/2006/main">
          <a:off x="288032" y="4558208"/>
          <a:ext cx="1152128" cy="48235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dr:relSizeAnchor xmlns:cdr="http://schemas.openxmlformats.org/drawingml/2006/chartDrawing">
    <cdr:from>
      <cdr:x>0.16949</cdr:x>
      <cdr:y>0.8789</cdr:y>
    </cdr:from>
    <cdr:to>
      <cdr:x>0.33898</cdr:x>
      <cdr:y>0.95181</cdr:y>
    </cdr:to>
    <cdr:sp macro="" textlink="">
      <cdr:nvSpPr>
        <cdr:cNvPr id="4" name="TextBox 3"/>
        <cdr:cNvSpPr txBox="1"/>
      </cdr:nvSpPr>
      <cdr:spPr>
        <a:xfrm xmlns:a="http://schemas.openxmlformats.org/drawingml/2006/main">
          <a:off x="1465061" y="5208488"/>
          <a:ext cx="1465061" cy="432048"/>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cdr:spPr>
      <cdr:txBody>
        <a:bodyPr xmlns:a="http://schemas.openxmlformats.org/drawingml/2006/main" vertOverflow="clip" wrap="none" rtlCol="0"/>
        <a:lstStyle xmlns:a="http://schemas.openxmlformats.org/drawingml/2006/main"/>
        <a:p xmlns:a="http://schemas.openxmlformats.org/drawingml/2006/main">
          <a:r>
            <a:rPr lang="ru-RU" sz="2400" dirty="0" smtClean="0">
              <a:latin typeface="Gill Sans MT"/>
            </a:rPr>
            <a:t>  4 579,2</a:t>
          </a:r>
          <a:endParaRPr lang="ru-RU" sz="2400" dirty="0"/>
        </a:p>
      </cdr:txBody>
    </cdr:sp>
  </cdr:relSizeAnchor>
  <cdr:relSizeAnchor xmlns:cdr="http://schemas.openxmlformats.org/drawingml/2006/chartDrawing">
    <cdr:from>
      <cdr:x>0.01695</cdr:x>
      <cdr:y>0.84977</cdr:y>
    </cdr:from>
    <cdr:to>
      <cdr:x>0.19492</cdr:x>
      <cdr:y>0.91535</cdr:y>
    </cdr:to>
    <cdr:sp macro="" textlink="">
      <cdr:nvSpPr>
        <cdr:cNvPr id="5" name="TextBox 1"/>
        <cdr:cNvSpPr txBox="1"/>
      </cdr:nvSpPr>
      <cdr:spPr>
        <a:xfrm xmlns:a="http://schemas.openxmlformats.org/drawingml/2006/main">
          <a:off x="146515" y="5035854"/>
          <a:ext cx="1538361" cy="388658"/>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a:sp3d xmlns:a="http://schemas.openxmlformats.org/drawingml/2006/main" extrusionH="76200">
          <a:extrusionClr>
            <a:schemeClr val="bg2"/>
          </a:extrusionClr>
        </a:sp3d>
      </cdr:spPr>
      <cdr:txBody>
        <a:bodyPr xmlns:a="http://schemas.openxmlformats.org/drawingml/2006/main" wrap="none" rtlCol="0"/>
        <a:lstStyle xmlns:a="http://schemas.openxmlformats.org/drawingml/2006/main">
          <a:lvl1pPr marL="0" indent="0">
            <a:defRPr sz="1100">
              <a:latin typeface="Gill Sans MT"/>
            </a:defRPr>
          </a:lvl1pPr>
          <a:lvl2pPr marL="457200" indent="0">
            <a:defRPr sz="1100">
              <a:latin typeface="Gill Sans MT"/>
            </a:defRPr>
          </a:lvl2pPr>
          <a:lvl3pPr marL="914400" indent="0">
            <a:defRPr sz="1100">
              <a:latin typeface="Gill Sans MT"/>
            </a:defRPr>
          </a:lvl3pPr>
          <a:lvl4pPr marL="1371600" indent="0">
            <a:defRPr sz="1100">
              <a:latin typeface="Gill Sans MT"/>
            </a:defRPr>
          </a:lvl4pPr>
          <a:lvl5pPr marL="1828800" indent="0">
            <a:defRPr sz="1100">
              <a:latin typeface="Gill Sans MT"/>
            </a:defRPr>
          </a:lvl5pPr>
          <a:lvl6pPr marL="2286000" indent="0">
            <a:defRPr sz="1100">
              <a:latin typeface="Gill Sans MT"/>
            </a:defRPr>
          </a:lvl6pPr>
          <a:lvl7pPr marL="2743200" indent="0">
            <a:defRPr sz="1100">
              <a:latin typeface="Gill Sans MT"/>
            </a:defRPr>
          </a:lvl7pPr>
          <a:lvl8pPr marL="3200400" indent="0">
            <a:defRPr sz="1100">
              <a:latin typeface="Gill Sans MT"/>
            </a:defRPr>
          </a:lvl8pPr>
          <a:lvl9pPr marL="3657600" indent="0">
            <a:defRPr sz="1100">
              <a:latin typeface="Gill Sans MT"/>
            </a:defRPr>
          </a:lvl9pPr>
        </a:lstStyle>
        <a:p xmlns:a="http://schemas.openxmlformats.org/drawingml/2006/main">
          <a:r>
            <a:rPr lang="ru-RU" sz="2400" dirty="0" smtClean="0"/>
            <a:t>   3 686,6</a:t>
          </a:r>
          <a:endParaRPr lang="ru-RU" sz="2400" dirty="0"/>
        </a:p>
      </cdr:txBody>
    </cdr:sp>
  </cdr:relSizeAnchor>
  <cdr:relSizeAnchor xmlns:cdr="http://schemas.openxmlformats.org/drawingml/2006/chartDrawing">
    <cdr:from>
      <cdr:x>0.32203</cdr:x>
      <cdr:y>0.90929</cdr:y>
    </cdr:from>
    <cdr:to>
      <cdr:x>0.48305</cdr:x>
      <cdr:y>0.98072</cdr:y>
    </cdr:to>
    <cdr:sp macro="" textlink="">
      <cdr:nvSpPr>
        <cdr:cNvPr id="6" name="TextBox 1"/>
        <cdr:cNvSpPr txBox="1"/>
      </cdr:nvSpPr>
      <cdr:spPr>
        <a:xfrm xmlns:a="http://schemas.openxmlformats.org/drawingml/2006/main">
          <a:off x="2736271" y="5499992"/>
          <a:ext cx="1368178" cy="432047"/>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cdr:spPr>
      <cdr:txBody>
        <a:bodyPr xmlns:a="http://schemas.openxmlformats.org/drawingml/2006/main" wrap="none" rtlCol="0"/>
        <a:lstStyle xmlns:a="http://schemas.openxmlformats.org/drawingml/2006/main">
          <a:lvl1pPr marL="0" indent="0">
            <a:defRPr sz="1100">
              <a:latin typeface="Gill Sans MT"/>
            </a:defRPr>
          </a:lvl1pPr>
          <a:lvl2pPr marL="457200" indent="0">
            <a:defRPr sz="1100">
              <a:latin typeface="Gill Sans MT"/>
            </a:defRPr>
          </a:lvl2pPr>
          <a:lvl3pPr marL="914400" indent="0">
            <a:defRPr sz="1100">
              <a:latin typeface="Gill Sans MT"/>
            </a:defRPr>
          </a:lvl3pPr>
          <a:lvl4pPr marL="1371600" indent="0">
            <a:defRPr sz="1100">
              <a:latin typeface="Gill Sans MT"/>
            </a:defRPr>
          </a:lvl4pPr>
          <a:lvl5pPr marL="1828800" indent="0">
            <a:defRPr sz="1100">
              <a:latin typeface="Gill Sans MT"/>
            </a:defRPr>
          </a:lvl5pPr>
          <a:lvl6pPr marL="2286000" indent="0">
            <a:defRPr sz="1100">
              <a:latin typeface="Gill Sans MT"/>
            </a:defRPr>
          </a:lvl6pPr>
          <a:lvl7pPr marL="2743200" indent="0">
            <a:defRPr sz="1100">
              <a:latin typeface="Gill Sans MT"/>
            </a:defRPr>
          </a:lvl7pPr>
          <a:lvl8pPr marL="3200400" indent="0">
            <a:defRPr sz="1100">
              <a:latin typeface="Gill Sans MT"/>
            </a:defRPr>
          </a:lvl8pPr>
          <a:lvl9pPr marL="3657600" indent="0">
            <a:defRPr sz="1100">
              <a:latin typeface="Gill Sans MT"/>
            </a:defRPr>
          </a:lvl9pPr>
        </a:lstStyle>
        <a:p xmlns:a="http://schemas.openxmlformats.org/drawingml/2006/main">
          <a:r>
            <a:rPr lang="ru-RU" sz="2400" dirty="0" smtClean="0"/>
            <a:t>  4 954,5</a:t>
          </a:r>
          <a:endParaRPr lang="ru-RU" sz="2400" dirty="0"/>
        </a:p>
      </cdr:txBody>
    </cdr:sp>
  </cdr:relSizeAnchor>
  <cdr:relSizeAnchor xmlns:cdr="http://schemas.openxmlformats.org/drawingml/2006/chartDrawing">
    <cdr:from>
      <cdr:x>0.48305</cdr:x>
      <cdr:y>0.9331</cdr:y>
    </cdr:from>
    <cdr:to>
      <cdr:x>0.66102</cdr:x>
      <cdr:y>1</cdr:y>
    </cdr:to>
    <cdr:sp macro="" textlink="">
      <cdr:nvSpPr>
        <cdr:cNvPr id="7" name="TextBox 1"/>
        <cdr:cNvSpPr txBox="1"/>
      </cdr:nvSpPr>
      <cdr:spPr>
        <a:xfrm xmlns:a="http://schemas.openxmlformats.org/drawingml/2006/main">
          <a:off x="4104449" y="5644008"/>
          <a:ext cx="1512201" cy="404664"/>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cdr:spPr>
      <cdr:txBody>
        <a:bodyPr xmlns:a="http://schemas.openxmlformats.org/drawingml/2006/main" wrap="none" rtlCol="0"/>
        <a:lstStyle xmlns:a="http://schemas.openxmlformats.org/drawingml/2006/main">
          <a:lvl1pPr marL="0" indent="0">
            <a:defRPr sz="1100">
              <a:latin typeface="Gill Sans MT"/>
            </a:defRPr>
          </a:lvl1pPr>
          <a:lvl2pPr marL="457200" indent="0">
            <a:defRPr sz="1100">
              <a:latin typeface="Gill Sans MT"/>
            </a:defRPr>
          </a:lvl2pPr>
          <a:lvl3pPr marL="914400" indent="0">
            <a:defRPr sz="1100">
              <a:latin typeface="Gill Sans MT"/>
            </a:defRPr>
          </a:lvl3pPr>
          <a:lvl4pPr marL="1371600" indent="0">
            <a:defRPr sz="1100">
              <a:latin typeface="Gill Sans MT"/>
            </a:defRPr>
          </a:lvl4pPr>
          <a:lvl5pPr marL="1828800" indent="0">
            <a:defRPr sz="1100">
              <a:latin typeface="Gill Sans MT"/>
            </a:defRPr>
          </a:lvl5pPr>
          <a:lvl6pPr marL="2286000" indent="0">
            <a:defRPr sz="1100">
              <a:latin typeface="Gill Sans MT"/>
            </a:defRPr>
          </a:lvl6pPr>
          <a:lvl7pPr marL="2743200" indent="0">
            <a:defRPr sz="1100">
              <a:latin typeface="Gill Sans MT"/>
            </a:defRPr>
          </a:lvl7pPr>
          <a:lvl8pPr marL="3200400" indent="0">
            <a:defRPr sz="1100">
              <a:latin typeface="Gill Sans MT"/>
            </a:defRPr>
          </a:lvl8pPr>
          <a:lvl9pPr marL="3657600" indent="0">
            <a:defRPr sz="1100">
              <a:latin typeface="Gill Sans MT"/>
            </a:defRPr>
          </a:lvl9pPr>
        </a:lstStyle>
        <a:p xmlns:a="http://schemas.openxmlformats.org/drawingml/2006/main">
          <a:r>
            <a:rPr lang="ru-RU" sz="2400" dirty="0" smtClean="0"/>
            <a:t>  5 250,7</a:t>
          </a:r>
          <a:endParaRPr lang="ru-RU" sz="2400" dirty="0"/>
        </a:p>
      </cdr:txBody>
    </cdr:sp>
  </cdr:relSizeAnchor>
  <cdr:relSizeAnchor xmlns:cdr="http://schemas.openxmlformats.org/drawingml/2006/chartDrawing">
    <cdr:from>
      <cdr:x>0.05085</cdr:x>
      <cdr:y>0.30952</cdr:y>
    </cdr:from>
    <cdr:to>
      <cdr:x>0.20084</cdr:x>
      <cdr:y>0.42857</cdr:y>
    </cdr:to>
    <cdr:sp macro="" textlink="">
      <cdr:nvSpPr>
        <cdr:cNvPr id="8" name="TextBox 7"/>
        <cdr:cNvSpPr txBox="1"/>
      </cdr:nvSpPr>
      <cdr:spPr>
        <a:xfrm xmlns:a="http://schemas.openxmlformats.org/drawingml/2006/main">
          <a:off x="432048" y="1872208"/>
          <a:ext cx="1274440" cy="72008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drawings/drawing2.xml><?xml version="1.0" encoding="utf-8"?>
<c:userShapes xmlns:c="http://schemas.openxmlformats.org/drawingml/2006/chart">
  <cdr:relSizeAnchor xmlns:cdr="http://schemas.openxmlformats.org/drawingml/2006/chartDrawing">
    <cdr:from>
      <cdr:x>0.17699</cdr:x>
      <cdr:y>0.81109</cdr:y>
    </cdr:from>
    <cdr:to>
      <cdr:x>0.28937</cdr:x>
      <cdr:y>1</cdr:y>
    </cdr:to>
    <cdr:sp macro="" textlink="">
      <cdr:nvSpPr>
        <cdr:cNvPr id="2" name="TextBox 1"/>
        <cdr:cNvSpPr txBox="1"/>
      </cdr:nvSpPr>
      <cdr:spPr>
        <a:xfrm xmlns:a="http://schemas.openxmlformats.org/drawingml/2006/main">
          <a:off x="1440160" y="440826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dr:relSizeAnchor xmlns:cdr="http://schemas.openxmlformats.org/drawingml/2006/chartDrawing">
    <cdr:from>
      <cdr:x>0.16816</cdr:x>
      <cdr:y>0.06526</cdr:y>
    </cdr:from>
    <cdr:to>
      <cdr:x>0.29207</cdr:x>
      <cdr:y>0.19836</cdr:y>
    </cdr:to>
    <cdr:sp macro="" textlink="">
      <cdr:nvSpPr>
        <cdr:cNvPr id="3" name="TextBox 2"/>
        <cdr:cNvSpPr txBox="1"/>
      </cdr:nvSpPr>
      <cdr:spPr>
        <a:xfrm xmlns:a="http://schemas.openxmlformats.org/drawingml/2006/main">
          <a:off x="1368153" y="360040"/>
          <a:ext cx="1008112" cy="73433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smtClean="0">
              <a:latin typeface="Times New Roman" pitchFamily="18" charset="0"/>
              <a:cs typeface="Times New Roman" pitchFamily="18" charset="0"/>
            </a:rPr>
            <a:t>4 914</a:t>
          </a:r>
          <a:endParaRPr lang="ru-RU" sz="2400" b="1" dirty="0">
            <a:latin typeface="Times New Roman" pitchFamily="18" charset="0"/>
            <a:cs typeface="Times New Roman" pitchFamily="18" charset="0"/>
          </a:endParaRPr>
        </a:p>
      </cdr:txBody>
    </cdr:sp>
  </cdr:relSizeAnchor>
  <cdr:relSizeAnchor xmlns:cdr="http://schemas.openxmlformats.org/drawingml/2006/chartDrawing">
    <cdr:from>
      <cdr:x>0.33632</cdr:x>
      <cdr:y>0.07831</cdr:y>
    </cdr:from>
    <cdr:to>
      <cdr:x>0.49563</cdr:x>
      <cdr:y>0.1852</cdr:y>
    </cdr:to>
    <cdr:sp macro="" textlink="">
      <cdr:nvSpPr>
        <cdr:cNvPr id="4" name="TextBox 3"/>
        <cdr:cNvSpPr txBox="1"/>
      </cdr:nvSpPr>
      <cdr:spPr>
        <a:xfrm xmlns:a="http://schemas.openxmlformats.org/drawingml/2006/main">
          <a:off x="2736304" y="432048"/>
          <a:ext cx="1296144" cy="5897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smtClean="0">
              <a:latin typeface="Times New Roman" pitchFamily="18" charset="0"/>
              <a:cs typeface="Times New Roman" pitchFamily="18" charset="0"/>
            </a:rPr>
            <a:t>4 922,1</a:t>
          </a:r>
          <a:endParaRPr lang="ru-RU" sz="2400" b="1" dirty="0">
            <a:latin typeface="Times New Roman" pitchFamily="18" charset="0"/>
            <a:cs typeface="Times New Roman" pitchFamily="18" charset="0"/>
          </a:endParaRPr>
        </a:p>
      </cdr:txBody>
    </cdr:sp>
  </cdr:relSizeAnchor>
  <cdr:relSizeAnchor xmlns:cdr="http://schemas.openxmlformats.org/drawingml/2006/chartDrawing">
    <cdr:from>
      <cdr:x>0.51334</cdr:x>
      <cdr:y>0.2381</cdr:y>
    </cdr:from>
    <cdr:to>
      <cdr:x>0.66105</cdr:x>
      <cdr:y>0.33067</cdr:y>
    </cdr:to>
    <cdr:sp macro="" textlink="">
      <cdr:nvSpPr>
        <cdr:cNvPr id="5" name="TextBox 4"/>
        <cdr:cNvSpPr txBox="1"/>
      </cdr:nvSpPr>
      <cdr:spPr>
        <a:xfrm xmlns:a="http://schemas.openxmlformats.org/drawingml/2006/main">
          <a:off x="4176464" y="1313629"/>
          <a:ext cx="1201798" cy="5107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smtClean="0">
              <a:latin typeface="Times New Roman" pitchFamily="18" charset="0"/>
              <a:cs typeface="Times New Roman" pitchFamily="18" charset="0"/>
            </a:rPr>
            <a:t>3 625,9</a:t>
          </a:r>
          <a:endParaRPr lang="ru-RU" sz="2400" b="1" dirty="0">
            <a:latin typeface="Times New Roman" pitchFamily="18" charset="0"/>
            <a:cs typeface="Times New Roman" pitchFamily="18" charset="0"/>
          </a:endParaRPr>
        </a:p>
      </cdr:txBody>
    </cdr:sp>
  </cdr:relSizeAnchor>
  <cdr:relSizeAnchor xmlns:cdr="http://schemas.openxmlformats.org/drawingml/2006/chartDrawing">
    <cdr:from>
      <cdr:x>0.6992</cdr:x>
      <cdr:y>0.09263</cdr:y>
    </cdr:from>
    <cdr:to>
      <cdr:x>0.86726</cdr:x>
      <cdr:y>0.17198</cdr:y>
    </cdr:to>
    <cdr:sp macro="" textlink="">
      <cdr:nvSpPr>
        <cdr:cNvPr id="6" name="TextBox 5"/>
        <cdr:cNvSpPr txBox="1"/>
      </cdr:nvSpPr>
      <cdr:spPr>
        <a:xfrm xmlns:a="http://schemas.openxmlformats.org/drawingml/2006/main">
          <a:off x="5688632" y="511052"/>
          <a:ext cx="1367342" cy="43778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smtClean="0">
              <a:latin typeface="Times New Roman" pitchFamily="18" charset="0"/>
              <a:cs typeface="Times New Roman" pitchFamily="18" charset="0"/>
            </a:rPr>
            <a:t>5 166,2</a:t>
          </a:r>
          <a:endParaRPr lang="ru-RU" sz="2400" b="1" dirty="0">
            <a:latin typeface="Times New Roman" pitchFamily="18" charset="0"/>
            <a:cs typeface="Times New Roman"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0.54237</cdr:x>
      <cdr:y>0.84211</cdr:y>
    </cdr:from>
    <cdr:to>
      <cdr:x>0.66102</cdr:x>
      <cdr:y>0.90959</cdr:y>
    </cdr:to>
    <cdr:sp macro="" textlink="">
      <cdr:nvSpPr>
        <cdr:cNvPr id="3" name="Прямоугольник 2"/>
        <cdr:cNvSpPr/>
      </cdr:nvSpPr>
      <cdr:spPr>
        <a:xfrm xmlns:a="http://schemas.openxmlformats.org/drawingml/2006/main">
          <a:off x="4608512" y="4608512"/>
          <a:ext cx="1008112" cy="369332"/>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ru-RU"/>
          </a:defPPr>
          <a:lvl1pPr marL="0" algn="l" defTabSz="914400" rtl="0" eaLnBrk="1" latinLnBrk="0" hangingPunct="1">
            <a:defRPr sz="1800" kern="1200">
              <a:solidFill>
                <a:sysClr val="windowText" lastClr="000000"/>
              </a:solidFill>
              <a:latin typeface="Trebuchet MS"/>
            </a:defRPr>
          </a:lvl1pPr>
          <a:lvl2pPr marL="457200" algn="l" defTabSz="914400" rtl="0" eaLnBrk="1" latinLnBrk="0" hangingPunct="1">
            <a:defRPr sz="1800" kern="1200">
              <a:solidFill>
                <a:sysClr val="windowText" lastClr="000000"/>
              </a:solidFill>
              <a:latin typeface="Trebuchet MS"/>
            </a:defRPr>
          </a:lvl2pPr>
          <a:lvl3pPr marL="914400" algn="l" defTabSz="914400" rtl="0" eaLnBrk="1" latinLnBrk="0" hangingPunct="1">
            <a:defRPr sz="1800" kern="1200">
              <a:solidFill>
                <a:sysClr val="windowText" lastClr="000000"/>
              </a:solidFill>
              <a:latin typeface="Trebuchet MS"/>
            </a:defRPr>
          </a:lvl3pPr>
          <a:lvl4pPr marL="1371600" algn="l" defTabSz="914400" rtl="0" eaLnBrk="1" latinLnBrk="0" hangingPunct="1">
            <a:defRPr sz="1800" kern="1200">
              <a:solidFill>
                <a:sysClr val="windowText" lastClr="000000"/>
              </a:solidFill>
              <a:latin typeface="Trebuchet MS"/>
            </a:defRPr>
          </a:lvl4pPr>
          <a:lvl5pPr marL="1828800" algn="l" defTabSz="914400" rtl="0" eaLnBrk="1" latinLnBrk="0" hangingPunct="1">
            <a:defRPr sz="1800" kern="1200">
              <a:solidFill>
                <a:sysClr val="windowText" lastClr="000000"/>
              </a:solidFill>
              <a:latin typeface="Trebuchet MS"/>
            </a:defRPr>
          </a:lvl5pPr>
          <a:lvl6pPr marL="2286000" algn="l" defTabSz="914400" rtl="0" eaLnBrk="1" latinLnBrk="0" hangingPunct="1">
            <a:defRPr sz="1800" kern="1200">
              <a:solidFill>
                <a:sysClr val="windowText" lastClr="000000"/>
              </a:solidFill>
              <a:latin typeface="Trebuchet MS"/>
            </a:defRPr>
          </a:lvl6pPr>
          <a:lvl7pPr marL="2743200" algn="l" defTabSz="914400" rtl="0" eaLnBrk="1" latinLnBrk="0" hangingPunct="1">
            <a:defRPr sz="1800" kern="1200">
              <a:solidFill>
                <a:sysClr val="windowText" lastClr="000000"/>
              </a:solidFill>
              <a:latin typeface="Trebuchet MS"/>
            </a:defRPr>
          </a:lvl7pPr>
          <a:lvl8pPr marL="3200400" algn="l" defTabSz="914400" rtl="0" eaLnBrk="1" latinLnBrk="0" hangingPunct="1">
            <a:defRPr sz="1800" kern="1200">
              <a:solidFill>
                <a:sysClr val="windowText" lastClr="000000"/>
              </a:solidFill>
              <a:latin typeface="Trebuchet MS"/>
            </a:defRPr>
          </a:lvl8pPr>
          <a:lvl9pPr marL="3657600" algn="l" defTabSz="914400" rtl="0" eaLnBrk="1" latinLnBrk="0" hangingPunct="1">
            <a:defRPr sz="1800" kern="1200">
              <a:solidFill>
                <a:sysClr val="windowText" lastClr="000000"/>
              </a:solidFill>
              <a:latin typeface="Trebuchet MS"/>
            </a:defRPr>
          </a:lvl9pPr>
        </a:lstStyle>
        <a:p xmlns:a="http://schemas.openxmlformats.org/drawingml/2006/main">
          <a:r>
            <a:rPr lang="ru-RU" b="1" dirty="0" smtClean="0"/>
            <a:t>163,3</a:t>
          </a:r>
          <a:endParaRPr lang="ru-RU"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9B621F-1830-4272-9BD0-10BEB86D47E1}" type="datetimeFigureOut">
              <a:rPr lang="ru-RU" smtClean="0"/>
              <a:pPr/>
              <a:t>11.04.2023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5375A2-B7D5-4898-AF75-F6739BDDCA2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B621F-1830-4272-9BD0-10BEB86D47E1}" type="datetimeFigureOut">
              <a:rPr lang="ru-RU" smtClean="0"/>
              <a:pPr/>
              <a:t>11.04.2023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375A2-B7D5-4898-AF75-F6739BDDCA2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hyperlink" Target="mailto:ruza_finruza@mosreg.ru"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88641"/>
            <a:ext cx="8208912" cy="3096344"/>
          </a:xfrm>
        </p:spPr>
        <p:txBody>
          <a:bodyPr>
            <a:normAutofit/>
          </a:bodyPr>
          <a:lstStyle/>
          <a:p>
            <a:r>
              <a:rPr lang="ru-RU" sz="3600" dirty="0" smtClean="0"/>
              <a:t>Бюджет для граждан по отчету об исполнении бюджета Рузского городского округа Московской области за 2022 год</a:t>
            </a:r>
            <a:endParaRPr lang="ru-RU" sz="3600" dirty="0"/>
          </a:p>
        </p:txBody>
      </p:sp>
      <p:sp>
        <p:nvSpPr>
          <p:cNvPr id="3" name="Подзаголовок 2"/>
          <p:cNvSpPr>
            <a:spLocks noGrp="1"/>
          </p:cNvSpPr>
          <p:nvPr>
            <p:ph type="subTitle" idx="1"/>
          </p:nvPr>
        </p:nvSpPr>
        <p:spPr/>
        <p:txBody>
          <a:bodyPr/>
          <a:lstStyle/>
          <a:p>
            <a:endParaRPr lang="ru-RU" dirty="0"/>
          </a:p>
        </p:txBody>
      </p:sp>
      <p:pic>
        <p:nvPicPr>
          <p:cNvPr id="4" name="Рисунок 3" descr="termin_budget.png"/>
          <p:cNvPicPr>
            <a:picLocks noChangeAspect="1"/>
          </p:cNvPicPr>
          <p:nvPr/>
        </p:nvPicPr>
        <p:blipFill>
          <a:blip r:embed="rId2" cstate="print"/>
          <a:stretch>
            <a:fillRect/>
          </a:stretch>
        </p:blipFill>
        <p:spPr>
          <a:xfrm>
            <a:off x="683567" y="2996952"/>
            <a:ext cx="7920881" cy="3861048"/>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nodePh="1">
                                  <p:stCondLst>
                                    <p:cond delay="0"/>
                                  </p:stCondLst>
                                  <p:endCondLst>
                                    <p:cond evt="begin" delay="0">
                                      <p:tn val="5"/>
                                    </p:cond>
                                  </p:end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3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smtClean="0">
                <a:latin typeface="Times New Roman" pitchFamily="18" charset="0"/>
                <a:cs typeface="Times New Roman" pitchFamily="18" charset="0"/>
              </a:rPr>
              <a:t>Удельный объем налоговых и неналоговых доходов бюджета Рузского городского округа Московской области за 2022 год в расчете на душу населения в сравнении с другими муниципальными образованиями Московской области</a:t>
            </a:r>
            <a:endParaRPr lang="ru-RU" sz="2000" dirty="0"/>
          </a:p>
        </p:txBody>
      </p:sp>
      <p:graphicFrame>
        <p:nvGraphicFramePr>
          <p:cNvPr id="3" name="Таблица 2"/>
          <p:cNvGraphicFramePr>
            <a:graphicFrameLocks noGrp="1"/>
          </p:cNvGraphicFramePr>
          <p:nvPr/>
        </p:nvGraphicFramePr>
        <p:xfrm>
          <a:off x="250825" y="1556791"/>
          <a:ext cx="8640961" cy="4407720"/>
        </p:xfrm>
        <a:graphic>
          <a:graphicData uri="http://schemas.openxmlformats.org/drawingml/2006/table">
            <a:tbl>
              <a:tblPr/>
              <a:tblGrid>
                <a:gridCol w="2586868">
                  <a:extLst>
                    <a:ext uri="{9D8B030D-6E8A-4147-A177-3AD203B41FA5}"/>
                  </a:extLst>
                </a:gridCol>
                <a:gridCol w="975154">
                  <a:extLst>
                    <a:ext uri="{9D8B030D-6E8A-4147-A177-3AD203B41FA5}"/>
                  </a:extLst>
                </a:gridCol>
                <a:gridCol w="1015788">
                  <a:extLst>
                    <a:ext uri="{9D8B030D-6E8A-4147-A177-3AD203B41FA5}"/>
                  </a:extLst>
                </a:gridCol>
                <a:gridCol w="1015788">
                  <a:extLst>
                    <a:ext uri="{9D8B030D-6E8A-4147-A177-3AD203B41FA5}"/>
                  </a:extLst>
                </a:gridCol>
                <a:gridCol w="1015788">
                  <a:extLst>
                    <a:ext uri="{9D8B030D-6E8A-4147-A177-3AD203B41FA5}"/>
                  </a:extLst>
                </a:gridCol>
                <a:gridCol w="923435">
                  <a:extLst>
                    <a:ext uri="{9D8B030D-6E8A-4147-A177-3AD203B41FA5}"/>
                  </a:extLst>
                </a:gridCol>
                <a:gridCol w="1108140"/>
              </a:tblGrid>
              <a:tr h="500660">
                <a:tc rowSpan="2">
                  <a:txBody>
                    <a:bodyPr/>
                    <a:lstStyle/>
                    <a:p>
                      <a:pPr algn="ctr" fontAlgn="ctr"/>
                      <a:r>
                        <a:rPr lang="ru-RU" sz="1200" b="0" i="0" u="none" strike="noStrike" dirty="0">
                          <a:solidFill>
                            <a:srgbClr val="000000"/>
                          </a:solidFill>
                          <a:latin typeface="Times New Roman"/>
                        </a:rPr>
                        <a:t>Виды доходов</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ru-RU" sz="1200" b="0" i="0" u="none" strike="noStrike" dirty="0" smtClean="0">
                          <a:solidFill>
                            <a:srgbClr val="000000"/>
                          </a:solidFill>
                          <a:latin typeface="Times New Roman"/>
                        </a:rPr>
                        <a:t>Рузский городской округ</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ru-RU" sz="1200" b="0" i="0" u="none" strike="noStrike" dirty="0">
                          <a:solidFill>
                            <a:srgbClr val="000000"/>
                          </a:solidFill>
                          <a:latin typeface="Times New Roman"/>
                        </a:rPr>
                        <a:t>В сравнении с другими муниципальными образованиями Московской области</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pPr algn="ctr" fontAlgn="ct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1658420">
                <a:tc vMerge="1">
                  <a:txBody>
                    <a:bodyPr/>
                    <a:lstStyle/>
                    <a:p>
                      <a:endParaRPr lang="ru-RU"/>
                    </a:p>
                  </a:txBody>
                  <a:tcPr/>
                </a:tc>
                <a:tc vMerge="1">
                  <a:txBody>
                    <a:bodyPr/>
                    <a:lstStyle/>
                    <a:p>
                      <a:endParaRPr lang="ru-RU"/>
                    </a:p>
                  </a:txBody>
                  <a:tcPr/>
                </a:tc>
                <a:tc>
                  <a:txBody>
                    <a:bodyPr/>
                    <a:lstStyle/>
                    <a:p>
                      <a:pPr algn="ctr" fontAlgn="ctr"/>
                      <a:r>
                        <a:rPr lang="ru-RU" sz="1200" b="0" i="0" u="none" strike="noStrike" dirty="0" smtClean="0">
                          <a:solidFill>
                            <a:srgbClr val="000000"/>
                          </a:solidFill>
                          <a:latin typeface="Times New Roman"/>
                        </a:rPr>
                        <a:t>городской округ Долгопрудный </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Times New Roman"/>
                        </a:rPr>
                        <a:t>Городской округ </a:t>
                      </a:r>
                      <a:r>
                        <a:rPr lang="ru-RU" sz="1200" b="0" i="0" u="none" strike="noStrike" dirty="0" smtClean="0">
                          <a:solidFill>
                            <a:srgbClr val="000000"/>
                          </a:solidFill>
                          <a:latin typeface="Times New Roman"/>
                        </a:rPr>
                        <a:t> Можайский</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Times New Roman"/>
                        </a:rPr>
                        <a:t>Городской </a:t>
                      </a:r>
                      <a:r>
                        <a:rPr lang="ru-RU" sz="1200" b="0" i="0" u="none" strike="noStrike" dirty="0" smtClean="0">
                          <a:solidFill>
                            <a:srgbClr val="000000"/>
                          </a:solidFill>
                          <a:latin typeface="Times New Roman"/>
                        </a:rPr>
                        <a:t>округ</a:t>
                      </a:r>
                      <a:r>
                        <a:rPr lang="ru-RU" sz="1200" b="0" i="0" u="none" strike="noStrike" baseline="0" dirty="0" smtClean="0">
                          <a:solidFill>
                            <a:srgbClr val="000000"/>
                          </a:solidFill>
                          <a:latin typeface="Times New Roman"/>
                        </a:rPr>
                        <a:t>  Кашира</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Городской</a:t>
                      </a:r>
                      <a:r>
                        <a:rPr lang="ru-RU" sz="1200" b="0" i="0" u="none" strike="noStrike" baseline="0" dirty="0" smtClean="0">
                          <a:solidFill>
                            <a:srgbClr val="000000"/>
                          </a:solidFill>
                          <a:latin typeface="Times New Roman"/>
                        </a:rPr>
                        <a:t> округ  Лыткарино</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Городской округ Дзержинский</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746660">
                <a:tc>
                  <a:txBody>
                    <a:bodyPr/>
                    <a:lstStyle/>
                    <a:p>
                      <a:pPr algn="l" fontAlgn="ctr"/>
                      <a:r>
                        <a:rPr lang="ru-RU" sz="1200" b="0" i="0" u="none" strike="noStrike" dirty="0" smtClean="0">
                          <a:solidFill>
                            <a:srgbClr val="000000"/>
                          </a:solidFill>
                          <a:latin typeface="Times New Roman"/>
                        </a:rPr>
                        <a:t>Численность</a:t>
                      </a:r>
                      <a:r>
                        <a:rPr lang="ru-RU" sz="1200" b="0" i="0" u="none" strike="noStrike" baseline="0" dirty="0" smtClean="0">
                          <a:solidFill>
                            <a:srgbClr val="000000"/>
                          </a:solidFill>
                          <a:latin typeface="Times New Roman"/>
                        </a:rPr>
                        <a:t> постоянно проживающего населения, тыс. рублей</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60,7</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120,3</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72,0</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61,8</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60,6</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52,6</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0660">
                <a:tc>
                  <a:txBody>
                    <a:bodyPr/>
                    <a:lstStyle/>
                    <a:p>
                      <a:pPr algn="l" fontAlgn="ctr"/>
                      <a:r>
                        <a:rPr lang="ru-RU" sz="1200" b="0" i="0" u="none" strike="noStrike" dirty="0" smtClean="0">
                          <a:solidFill>
                            <a:srgbClr val="000000"/>
                          </a:solidFill>
                          <a:latin typeface="Times New Roman"/>
                        </a:rPr>
                        <a:t>Всего тыс. рублей на 1 человека, </a:t>
                      </a:r>
                    </a:p>
                    <a:p>
                      <a:pPr algn="l" fontAlgn="ctr"/>
                      <a:r>
                        <a:rPr lang="ru-RU" sz="1200" b="0" i="0" u="none" strike="noStrike" dirty="0" smtClean="0">
                          <a:solidFill>
                            <a:srgbClr val="000000"/>
                          </a:solidFill>
                          <a:latin typeface="Times New Roman"/>
                        </a:rPr>
                        <a:t>в </a:t>
                      </a:r>
                      <a:r>
                        <a:rPr lang="ru-RU" sz="1200" b="0" i="0" u="none" strike="noStrike" dirty="0">
                          <a:solidFill>
                            <a:srgbClr val="000000"/>
                          </a:solidFill>
                          <a:latin typeface="Times New Roman"/>
                        </a:rPr>
                        <a:t>том числе</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86 501,7</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50 649,5</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65 311,8</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22 371,2</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48 303,5</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40 076,8</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00660">
                <a:tc>
                  <a:txBody>
                    <a:bodyPr/>
                    <a:lstStyle/>
                    <a:p>
                      <a:pPr algn="l" fontAlgn="ctr"/>
                      <a:r>
                        <a:rPr lang="ru-RU" sz="1200" b="0" i="0" u="none" strike="noStrike" dirty="0">
                          <a:solidFill>
                            <a:srgbClr val="000000"/>
                          </a:solidFill>
                          <a:latin typeface="Times New Roman"/>
                        </a:rPr>
                        <a:t>     Налоговые и неналоговые </a:t>
                      </a:r>
                      <a:r>
                        <a:rPr lang="ru-RU" sz="1200" b="0" i="0" u="none" strike="noStrike" dirty="0" smtClean="0">
                          <a:solidFill>
                            <a:srgbClr val="000000"/>
                          </a:solidFill>
                          <a:latin typeface="Times New Roman"/>
                        </a:rPr>
                        <a:t>доходы, тыс. рублей на 1 человека</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43 749,8</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21 733,6</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34 305,6</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16 710,8</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16 525,2</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22 490,8</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00660">
                <a:tc>
                  <a:txBody>
                    <a:bodyPr/>
                    <a:lstStyle/>
                    <a:p>
                      <a:pPr algn="l" fontAlgn="ctr"/>
                      <a:r>
                        <a:rPr lang="ru-RU" sz="1200" b="0" i="0" u="none" strike="noStrike" dirty="0">
                          <a:solidFill>
                            <a:srgbClr val="000000"/>
                          </a:solidFill>
                          <a:latin typeface="Times New Roman"/>
                        </a:rPr>
                        <a:t>     Безвозмездные </a:t>
                      </a:r>
                      <a:r>
                        <a:rPr lang="ru-RU" sz="1200" b="0" i="0" u="none" strike="noStrike" dirty="0" smtClean="0">
                          <a:solidFill>
                            <a:srgbClr val="000000"/>
                          </a:solidFill>
                          <a:latin typeface="Times New Roman"/>
                        </a:rPr>
                        <a:t>поступления, тыс. рублей на 1 человека</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42 751,9</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28 915,9</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31 006,2</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5 660,4</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31 778,3</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smtClean="0">
                          <a:solidFill>
                            <a:srgbClr val="000000"/>
                          </a:solidFill>
                          <a:latin typeface="Times New Roman"/>
                        </a:rPr>
                        <a:t>17 586,0</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bl>
          </a:graphicData>
        </a:graphic>
      </p:graphicFrame>
      <p:sp>
        <p:nvSpPr>
          <p:cNvPr id="5" name="Прямоугольник 4"/>
          <p:cNvSpPr/>
          <p:nvPr/>
        </p:nvSpPr>
        <p:spPr>
          <a:xfrm>
            <a:off x="323528" y="6093296"/>
            <a:ext cx="8568952" cy="461665"/>
          </a:xfrm>
          <a:prstGeom prst="rect">
            <a:avLst/>
          </a:prstGeom>
        </p:spPr>
        <p:txBody>
          <a:bodyPr wrap="square">
            <a:spAutoFit/>
          </a:bodyPr>
          <a:lstStyle/>
          <a:p>
            <a:r>
              <a:rPr lang="ru-RU" sz="1200" dirty="0" smtClean="0">
                <a:latin typeface="Times New Roman" pitchFamily="18" charset="0"/>
                <a:cs typeface="Times New Roman" pitchFamily="18" charset="0"/>
              </a:rPr>
              <a:t>Источник: </a:t>
            </a:r>
            <a:r>
              <a:rPr lang="en-US" sz="1200" dirty="0" smtClean="0">
                <a:latin typeface="Times New Roman" pitchFamily="18" charset="0"/>
                <a:cs typeface="Times New Roman" pitchFamily="18" charset="0"/>
              </a:rPr>
              <a:t>https://budget.mosreg.ru/dokumenty/byudzhetnaya-politika/pokazateli-ispolneniya-byudzhetov-municipalnyx-obrazovanij-moskovskoj-oblasti</a:t>
            </a:r>
            <a:endParaRPr lang="ru-RU" sz="1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20688"/>
          </a:xfrm>
        </p:spPr>
        <p:txBody>
          <a:bodyPr>
            <a:normAutofit/>
          </a:bodyPr>
          <a:lstStyle/>
          <a:p>
            <a:r>
              <a:rPr lang="ru-RU" sz="1600" b="1" dirty="0" smtClean="0">
                <a:latin typeface="Times New Roman" pitchFamily="18" charset="0"/>
                <a:cs typeface="Times New Roman" pitchFamily="18" charset="0"/>
              </a:rPr>
              <a:t>Информация о налоговых ставках и льготах по местным налогам, действующим на территории Рузского городского округа</a:t>
            </a:r>
            <a:endParaRPr lang="ru-RU" sz="1600" dirty="0"/>
          </a:p>
        </p:txBody>
      </p:sp>
      <p:graphicFrame>
        <p:nvGraphicFramePr>
          <p:cNvPr id="3" name="Таблица 2"/>
          <p:cNvGraphicFramePr>
            <a:graphicFrameLocks noGrp="1"/>
          </p:cNvGraphicFramePr>
          <p:nvPr/>
        </p:nvGraphicFramePr>
        <p:xfrm>
          <a:off x="107504" y="620688"/>
          <a:ext cx="8928992" cy="6329628"/>
        </p:xfrm>
        <a:graphic>
          <a:graphicData uri="http://schemas.openxmlformats.org/drawingml/2006/table">
            <a:tbl>
              <a:tblPr/>
              <a:tblGrid>
                <a:gridCol w="992110"/>
                <a:gridCol w="1907904"/>
                <a:gridCol w="2712982"/>
                <a:gridCol w="1789672"/>
                <a:gridCol w="1068426"/>
                <a:gridCol w="457898"/>
              </a:tblGrid>
              <a:tr h="27703">
                <a:tc rowSpan="2">
                  <a:txBody>
                    <a:bodyPr/>
                    <a:lstStyle/>
                    <a:p>
                      <a:pPr>
                        <a:lnSpc>
                          <a:spcPct val="115000"/>
                        </a:lnSpc>
                        <a:spcAft>
                          <a:spcPts val="1000"/>
                        </a:spcAft>
                      </a:pPr>
                      <a:r>
                        <a:rPr lang="ru-RU" sz="700" b="1" dirty="0">
                          <a:latin typeface="Times New Roman" pitchFamily="18" charset="0"/>
                          <a:ea typeface="Calibri"/>
                          <a:cs typeface="Times New Roman" pitchFamily="18" charset="0"/>
                        </a:rPr>
                        <a:t>Дата и № нормативного правового акта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gridSpan="5">
                  <a:txBody>
                    <a:bodyPr/>
                    <a:lstStyle/>
                    <a:p>
                      <a:pPr>
                        <a:lnSpc>
                          <a:spcPct val="115000"/>
                        </a:lnSpc>
                        <a:spcAft>
                          <a:spcPts val="1000"/>
                        </a:spcAft>
                      </a:pPr>
                      <a:r>
                        <a:rPr lang="ru-RU" sz="700" b="1" dirty="0">
                          <a:latin typeface="Times New Roman" pitchFamily="18" charset="0"/>
                          <a:ea typeface="Calibri"/>
                          <a:cs typeface="Times New Roman" pitchFamily="18" charset="0"/>
                        </a:rPr>
                        <a:t>Налоговые ставки по земельному налогу (%)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40449">
                <a:tc vMerge="1">
                  <a:txBody>
                    <a:bodyPr/>
                    <a:lstStyle/>
                    <a:p>
                      <a:endParaRPr lang="ru-RU"/>
                    </a:p>
                  </a:txBody>
                  <a:tcPr/>
                </a:tc>
                <a:tc>
                  <a:txBody>
                    <a:bodyPr/>
                    <a:lstStyle/>
                    <a:p>
                      <a:pPr algn="ctr">
                        <a:lnSpc>
                          <a:spcPct val="115000"/>
                        </a:lnSpc>
                        <a:spcAft>
                          <a:spcPts val="1000"/>
                        </a:spcAft>
                      </a:pPr>
                      <a:r>
                        <a:rPr lang="ru-RU" sz="700" b="1" dirty="0">
                          <a:latin typeface="Times New Roman" pitchFamily="18" charset="0"/>
                          <a:ea typeface="Calibri"/>
                          <a:cs typeface="Times New Roman" pitchFamily="18" charset="0"/>
                        </a:rPr>
                        <a:t>За земельные участки, 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b="1" dirty="0">
                          <a:latin typeface="Times New Roman" pitchFamily="18" charset="0"/>
                          <a:ea typeface="Calibri"/>
                          <a:cs typeface="Times New Roman" pitchFamily="18" charset="0"/>
                        </a:rPr>
                        <a:t>За земельные участки, занятые жилищным фондом и объектами инженерной инфраструктуры жилищно-коммунального комплекса (за исключением доли в праве на земельный участок, приходящейся на объект, не относящийся к жилищному фонду и к объектам инженерной инфраструктуры жилищно-коммунального комплекса) или приобретенные (предоставленные) для жилищного строительства (за исключением земельных участков, приобретенных (предоставленных) для индивидуального жилищного строительства, используемых в предпринимательской деятельности)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b="1" dirty="0">
                          <a:latin typeface="Times New Roman" pitchFamily="18" charset="0"/>
                          <a:ea typeface="Calibri"/>
                          <a:cs typeface="Times New Roman" pitchFamily="18" charset="0"/>
                        </a:rPr>
                        <a:t>За земельные участки, не используемые в предпринимательской деятельности, приобретенные (предоставленные) для ведения личного подсобного хозяйства, садоводства или огородничества, а также земельные участки общего назначения, предусмотренные Федеральным законом от 29 июля 2017 года N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b="1" dirty="0">
                          <a:latin typeface="Times New Roman" pitchFamily="18" charset="0"/>
                          <a:ea typeface="Calibri"/>
                          <a:cs typeface="Times New Roman" pitchFamily="18" charset="0"/>
                        </a:rPr>
                        <a:t>За земельные участки, ограниченные в обороте в соответствии с законодательством Российской Федерации, предоставленных для обеспечения обороны, безопасности и таможенных нужд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b="1" dirty="0">
                          <a:latin typeface="Times New Roman" pitchFamily="18" charset="0"/>
                          <a:ea typeface="Calibri"/>
                          <a:cs typeface="Times New Roman" pitchFamily="18" charset="0"/>
                        </a:rPr>
                        <a:t>Прочие земельные участки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r>
              <a:tr h="166021">
                <a:tc gridSpan="6">
                  <a:txBody>
                    <a:bodyPr/>
                    <a:lstStyle/>
                    <a:p>
                      <a:pPr>
                        <a:lnSpc>
                          <a:spcPct val="115000"/>
                        </a:lnSpc>
                        <a:spcAft>
                          <a:spcPts val="1000"/>
                        </a:spcAft>
                      </a:pPr>
                      <a:r>
                        <a:rPr lang="ru-RU" sz="700" dirty="0">
                          <a:latin typeface="Times New Roman" pitchFamily="18" charset="0"/>
                          <a:ea typeface="Calibri"/>
                          <a:cs typeface="Times New Roman" pitchFamily="18" charset="0"/>
                        </a:rPr>
                        <a:t>Решение Совета депутатов Рузского городского округа МО от 25.10.2017 N 143/13 (ред. от 17.08.2022)</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"Об установлении земельного налога на территории Рузского городского округа Московской области"</a:t>
                      </a:r>
                      <a:r>
                        <a:rPr lang="ru-RU" sz="700" b="1" dirty="0">
                          <a:latin typeface="Times New Roman" pitchFamily="18" charset="0"/>
                          <a:ea typeface="Calibri"/>
                          <a:cs typeface="Times New Roman" pitchFamily="18" charset="0"/>
                        </a:rPr>
                        <a:t> </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4679">
                <a:tc>
                  <a:txBody>
                    <a:bodyPr/>
                    <a:lstStyle/>
                    <a:p>
                      <a:pPr>
                        <a:lnSpc>
                          <a:spcPct val="115000"/>
                        </a:lnSpc>
                        <a:spcAft>
                          <a:spcPts val="1000"/>
                        </a:spcAft>
                      </a:pPr>
                      <a:r>
                        <a:rPr lang="ru-RU" sz="700">
                          <a:latin typeface="Times New Roman" pitchFamily="18" charset="0"/>
                          <a:ea typeface="Calibri"/>
                          <a:cs typeface="Times New Roman" pitchFamily="18" charset="0"/>
                        </a:rPr>
                        <a:t> </a:t>
                      </a:r>
                      <a:r>
                        <a:rPr lang="ru-RU" sz="700" b="1">
                          <a:latin typeface="Times New Roman" pitchFamily="18" charset="0"/>
                          <a:ea typeface="Calibri"/>
                          <a:cs typeface="Times New Roman" pitchFamily="18" charset="0"/>
                        </a:rPr>
                        <a:t> </a:t>
                      </a:r>
                      <a:endParaRPr lang="ru-RU" sz="70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dirty="0">
                          <a:latin typeface="Times New Roman" pitchFamily="18" charset="0"/>
                          <a:ea typeface="Calibri"/>
                          <a:cs typeface="Times New Roman" pitchFamily="18" charset="0"/>
                        </a:rPr>
                        <a:t>0,3 </a:t>
                      </a: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dirty="0">
                          <a:latin typeface="Times New Roman" pitchFamily="18" charset="0"/>
                          <a:ea typeface="Calibri"/>
                          <a:cs typeface="Times New Roman" pitchFamily="18" charset="0"/>
                        </a:rPr>
                        <a:t>0,3 </a:t>
                      </a: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dirty="0">
                          <a:latin typeface="Times New Roman" pitchFamily="18" charset="0"/>
                          <a:ea typeface="Calibri"/>
                          <a:cs typeface="Times New Roman" pitchFamily="18" charset="0"/>
                        </a:rPr>
                        <a:t>0,3 </a:t>
                      </a: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dirty="0">
                          <a:latin typeface="Times New Roman" pitchFamily="18" charset="0"/>
                          <a:ea typeface="Calibri"/>
                          <a:cs typeface="Times New Roman" pitchFamily="18" charset="0"/>
                        </a:rPr>
                        <a:t>0,3 </a:t>
                      </a: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lnSpc>
                          <a:spcPct val="115000"/>
                        </a:lnSpc>
                        <a:spcAft>
                          <a:spcPts val="1000"/>
                        </a:spcAft>
                      </a:pPr>
                      <a:r>
                        <a:rPr lang="ru-RU" sz="700" dirty="0">
                          <a:latin typeface="Times New Roman" pitchFamily="18" charset="0"/>
                          <a:ea typeface="Calibri"/>
                          <a:cs typeface="Times New Roman" pitchFamily="18" charset="0"/>
                        </a:rPr>
                        <a:t>1,5 </a:t>
                      </a: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r>
              <a:tr h="343560">
                <a:tc gridSpan="6">
                  <a:txBody>
                    <a:bodyPr/>
                    <a:lstStyle/>
                    <a:p>
                      <a:pPr>
                        <a:lnSpc>
                          <a:spcPct val="115000"/>
                        </a:lnSpc>
                        <a:spcAft>
                          <a:spcPts val="1000"/>
                        </a:spcAft>
                      </a:pPr>
                      <a:r>
                        <a:rPr lang="ru-RU" sz="700" dirty="0">
                          <a:latin typeface="Times New Roman" pitchFamily="18" charset="0"/>
                          <a:ea typeface="Calibri"/>
                          <a:cs typeface="Times New Roman" pitchFamily="18" charset="0"/>
                        </a:rPr>
                        <a:t>Налоговые льготы, установленные в муниципальных образованиях дополнительно </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к льготам, предусмотренным Налоговым кодексом Российской </a:t>
                      </a:r>
                      <a:r>
                        <a:rPr lang="ru-RU" sz="700" dirty="0" smtClean="0">
                          <a:latin typeface="Times New Roman" pitchFamily="18" charset="0"/>
                          <a:ea typeface="Calibri"/>
                          <a:cs typeface="Times New Roman" pitchFamily="18" charset="0"/>
                        </a:rPr>
                        <a:t>Федерации</a:t>
                      </a:r>
                      <a:r>
                        <a:rPr lang="ru-RU" sz="700" b="1" dirty="0" smtClean="0">
                          <a:latin typeface="Times New Roman" pitchFamily="18" charset="0"/>
                          <a:ea typeface="Calibri"/>
                          <a:cs typeface="Times New Roman" pitchFamily="18" charset="0"/>
                        </a:rPr>
                        <a:t>:</a:t>
                      </a:r>
                      <a:endParaRPr lang="ru-RU" sz="700" dirty="0">
                        <a:latin typeface="Times New Roman" pitchFamily="18" charset="0"/>
                        <a:ea typeface="Calibri"/>
                        <a:cs typeface="Times New Roman" pitchFamily="18" charset="0"/>
                      </a:endParaRPr>
                    </a:p>
                  </a:txBody>
                  <a:tcPr marL="118" marR="118" marT="118"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753867">
                <a:tc gridSpan="6">
                  <a:txBody>
                    <a:bodyPr/>
                    <a:lstStyle/>
                    <a:p>
                      <a:pPr>
                        <a:lnSpc>
                          <a:spcPct val="115000"/>
                        </a:lnSpc>
                        <a:spcAft>
                          <a:spcPts val="1000"/>
                        </a:spcAft>
                      </a:pPr>
                      <a:r>
                        <a:rPr lang="ru-RU" sz="700" dirty="0">
                          <a:latin typeface="Times New Roman" pitchFamily="18" charset="0"/>
                          <a:ea typeface="Calibri"/>
                          <a:cs typeface="Times New Roman" pitchFamily="18" charset="0"/>
                        </a:rPr>
                        <a:t>Уменьшение исчисленной суммы земельного налога на 100 процентов в отношении одного земельного участка на территории Рузского городского округа по выбору налогоплательщика, не используемых в предпринимательской деятельности, приобретенных (предоставленных) для ведения личного подсобного хозяйства, садоводства или огородничества, а также земельных участков общего назначения, предусмотренных Федеральным законом от 29 июля 2017 года N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Малоимущим семьям и малоимущим одиноко проживающим гражданам, среднедушевой доход которых ниже величины прожиточного минимума, установленного в Московской области на душу населения.</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Пенсионерам, доход которых ниже двукратной величины прожиточного минимума, установленного в Московской области для пенсионеров.</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Героям Советского Союза, Герои Российской Федерации, полным кавалерам ордена Славы.</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Инвалидам I и II групп инвалидности.</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Инвалидам с детства, детям-инвалидам.</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Ветеранам и инвалидам Великой Отечественной войны, а также ветеранам и инвалидам боевых действий.</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Физическим лицам, имеющим право на получение социальной поддержки в соответствии с Законом Российской Федерации "О социальной защите граждан, подвергшихся воздействию радиации вследствие катастрофы на Чернобыльской АЭС" (в редакции Закона Российской Федерации от 18 июня 1992 года N 3061-1), в соответствии с Федеральным законом от 26 ноября 1998 года N 175-ФЗ "О социальной защите граждан Российской Федерации, подвергшихся воздействию радиации вследствие аварии в 1957 году на производственном объединении "Маяк" и сбросов радиоактивных отходов в реку </a:t>
                      </a:r>
                      <a:r>
                        <a:rPr lang="ru-RU" sz="700" dirty="0" err="1">
                          <a:latin typeface="Times New Roman" pitchFamily="18" charset="0"/>
                          <a:ea typeface="Calibri"/>
                          <a:cs typeface="Times New Roman" pitchFamily="18" charset="0"/>
                        </a:rPr>
                        <a:t>Теча</a:t>
                      </a:r>
                      <a:r>
                        <a:rPr lang="ru-RU" sz="700" dirty="0">
                          <a:latin typeface="Times New Roman" pitchFamily="18" charset="0"/>
                          <a:ea typeface="Calibri"/>
                          <a:cs typeface="Times New Roman" pitchFamily="18" charset="0"/>
                        </a:rPr>
                        <a:t>" и в соответствии с Федеральным законом от 10 января 2002 года N 2-ФЗ "О социальных гарантиях гражданам, подвергшимся радиационному воздействию вследствие ядерных испытаний на Семипалатинском полигоне".</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Физическим лицам, принимавшим в составе подразделений особого риска непосредственное участие в испытаниях ядерного и термоядерного оружия, ликвидации аварий ядерных установок на средствах вооружения и военных объектах.</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Физическим лицам, получившим или перенесшим лучевую болезнь или ставшим инвалидами в результате испытаний, учений и иных работ, связанных с любыми видами ядерных установок, включая ядерное оружие и космическую технику.</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Несовершеннолетним узникам концлагерей, гетто и других мест принудительного содержания в период Великой Отечественной войны.</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Физическим лицам, являющимся членами семей военнослужащих и сотрудников органов внутренних дел, погибших при исполнении служебных обязанностей: родители (мать, отец); супруга (супруг), не вступившая (не вступивший) в повторный брак; несовершеннолетние дети.</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Лицам, удостоенным почетного звания «Почетный гражданин Рузского муниципального района», «Почетный гражданин поселения», «Почетный гражданин Рузского городского округа».</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Физические лицам, имеющим трех и более несовершеннолетних детей. </a:t>
                      </a:r>
                    </a:p>
                  </a:txBody>
                  <a:tcPr marL="118" marR="118" marT="118" marB="0">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080120">
                <a:tc gridSpan="6">
                  <a:txBody>
                    <a:bodyPr/>
                    <a:lstStyle/>
                    <a:p>
                      <a:pPr>
                        <a:lnSpc>
                          <a:spcPct val="115000"/>
                        </a:lnSpc>
                        <a:spcAft>
                          <a:spcPts val="1000"/>
                        </a:spcAft>
                      </a:pPr>
                      <a:r>
                        <a:rPr lang="ru-RU" sz="700" dirty="0">
                          <a:latin typeface="Times New Roman" pitchFamily="18" charset="0"/>
                          <a:ea typeface="Calibri"/>
                          <a:cs typeface="Times New Roman" pitchFamily="18" charset="0"/>
                        </a:rPr>
                        <a:t>100% в отношении муниципальных учреждений Рузского городского округа. </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100% в отношении государственных учреждений Московской области, вид деятельности которых направлен на сопровождение процедуры оформления права муниципальной собственности и собственности Московской области на объекты недвижимости, включая земельные участки.</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100% в отношении земельных участков в собственности государственных бюджетных учреждений здравоохранения Московской области.</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90% в отношении:</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земельных участков находящихся в собственности лечебно-профилактических организаций, учредителями которых являются некоммерческие организации профессиональных союзов и их объединений.</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земельных участков предназначенных для эксплуатации объектов спорта и спортивных сооружений, находящихся в собственности общественных организаций.</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40% в отношении:</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федеральных государственных автономных образовательных учреждений высшего образования;</a:t>
                      </a:r>
                      <a:br>
                        <a:rPr lang="ru-RU" sz="700" dirty="0">
                          <a:latin typeface="Times New Roman" pitchFamily="18" charset="0"/>
                          <a:ea typeface="Calibri"/>
                          <a:cs typeface="Times New Roman" pitchFamily="18" charset="0"/>
                        </a:rPr>
                      </a:br>
                      <a:r>
                        <a:rPr lang="ru-RU" sz="700" dirty="0">
                          <a:latin typeface="Times New Roman" pitchFamily="18" charset="0"/>
                          <a:ea typeface="Calibri"/>
                          <a:cs typeface="Times New Roman" pitchFamily="18" charset="0"/>
                        </a:rPr>
                        <a:t>- федеральных государственных бюджетных образовательных учреждений высшего образования. </a:t>
                      </a:r>
                    </a:p>
                  </a:txBody>
                  <a:tcPr marL="118" marR="118" marT="118" marB="0">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sz="2200" b="1" dirty="0" smtClean="0">
                <a:latin typeface="Times New Roman" pitchFamily="18" charset="0"/>
                <a:cs typeface="Times New Roman" pitchFamily="18" charset="0"/>
              </a:rPr>
              <a:t>Информация о налоговых ставках и льготах по местным налогам, действующим на территории Рузского городского округа</a:t>
            </a:r>
            <a:r>
              <a:rPr lang="ru-RU" dirty="0" smtClean="0"/>
              <a:t/>
            </a:r>
            <a:br>
              <a:rPr lang="ru-RU" dirty="0" smtClean="0"/>
            </a:br>
            <a:endParaRPr lang="ru-RU" dirty="0"/>
          </a:p>
        </p:txBody>
      </p:sp>
      <p:graphicFrame>
        <p:nvGraphicFramePr>
          <p:cNvPr id="3" name="Таблица 2"/>
          <p:cNvGraphicFramePr>
            <a:graphicFrameLocks noGrp="1"/>
          </p:cNvGraphicFramePr>
          <p:nvPr/>
        </p:nvGraphicFramePr>
        <p:xfrm>
          <a:off x="179513" y="692697"/>
          <a:ext cx="8856984" cy="5976665"/>
        </p:xfrm>
        <a:graphic>
          <a:graphicData uri="http://schemas.openxmlformats.org/drawingml/2006/table">
            <a:tbl>
              <a:tblPr/>
              <a:tblGrid>
                <a:gridCol w="1823848"/>
                <a:gridCol w="1823848"/>
                <a:gridCol w="1823848"/>
                <a:gridCol w="1382785"/>
                <a:gridCol w="1382785"/>
                <a:gridCol w="619870"/>
              </a:tblGrid>
              <a:tr h="179220">
                <a:tc rowSpan="2">
                  <a:txBody>
                    <a:bodyPr/>
                    <a:lstStyle/>
                    <a:p>
                      <a:pPr algn="ctr" fontAlgn="ctr">
                        <a:lnSpc>
                          <a:spcPct val="115000"/>
                        </a:lnSpc>
                        <a:spcAft>
                          <a:spcPts val="0"/>
                        </a:spcAft>
                      </a:pPr>
                      <a:r>
                        <a:rPr lang="ru-RU" sz="900" b="1" kern="1200" dirty="0">
                          <a:solidFill>
                            <a:srgbClr val="000000"/>
                          </a:solidFill>
                          <a:latin typeface="Times New Roman"/>
                          <a:ea typeface="Times New Roman"/>
                          <a:cs typeface="Times New Roman"/>
                        </a:rPr>
                        <a:t>Дата и № нормативного правового акта </a:t>
                      </a:r>
                      <a:endParaRPr lang="ru-RU" sz="900" dirty="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gridSpan="5">
                  <a:txBody>
                    <a:bodyPr/>
                    <a:lstStyle/>
                    <a:p>
                      <a:pPr algn="ctr" fontAlgn="ctr">
                        <a:lnSpc>
                          <a:spcPct val="115000"/>
                        </a:lnSpc>
                        <a:spcAft>
                          <a:spcPts val="0"/>
                        </a:spcAft>
                      </a:pPr>
                      <a:r>
                        <a:rPr lang="ru-RU" sz="1000" b="1" kern="1200" dirty="0">
                          <a:solidFill>
                            <a:srgbClr val="000000"/>
                          </a:solidFill>
                          <a:latin typeface="Times New Roman"/>
                          <a:ea typeface="Times New Roman"/>
                          <a:cs typeface="Times New Roman"/>
                        </a:rPr>
                        <a:t>Налоговые ставки на объекты недвижимости (%) </a:t>
                      </a:r>
                      <a:endParaRPr lang="ru-RU" sz="1000" dirty="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869793">
                <a:tc vMerge="1">
                  <a:txBody>
                    <a:bodyPr/>
                    <a:lstStyle/>
                    <a:p>
                      <a:endParaRPr lang="ru-RU"/>
                    </a:p>
                  </a:txBody>
                  <a:tcPr/>
                </a:tc>
                <a:tc>
                  <a:txBody>
                    <a:bodyPr/>
                    <a:lstStyle/>
                    <a:p>
                      <a:pPr algn="ctr" fontAlgn="ctr">
                        <a:lnSpc>
                          <a:spcPct val="115000"/>
                        </a:lnSpc>
                        <a:spcAft>
                          <a:spcPts val="0"/>
                        </a:spcAft>
                      </a:pPr>
                      <a:r>
                        <a:rPr lang="ru-RU" sz="900" b="1" kern="1200" dirty="0">
                          <a:solidFill>
                            <a:srgbClr val="000000"/>
                          </a:solidFill>
                          <a:latin typeface="Times New Roman"/>
                          <a:ea typeface="Times New Roman"/>
                          <a:cs typeface="Times New Roman"/>
                        </a:rPr>
                        <a:t>Части жилых домов, квартиры, части квартир, комнаты </a:t>
                      </a:r>
                      <a:endParaRPr lang="ru-RU" sz="900" dirty="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fontAlgn="ctr">
                        <a:lnSpc>
                          <a:spcPct val="115000"/>
                        </a:lnSpc>
                        <a:spcAft>
                          <a:spcPts val="0"/>
                        </a:spcAft>
                      </a:pPr>
                      <a:r>
                        <a:rPr lang="ru-RU" sz="900" b="1" kern="1200" dirty="0">
                          <a:solidFill>
                            <a:srgbClr val="000000"/>
                          </a:solidFill>
                          <a:latin typeface="Times New Roman"/>
                          <a:ea typeface="Times New Roman"/>
                          <a:cs typeface="Times New Roman"/>
                        </a:rPr>
                        <a:t>Дома (жилые, дачи, садовые дома) </a:t>
                      </a:r>
                      <a:endParaRPr lang="ru-RU" sz="900" dirty="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fontAlgn="ctr">
                        <a:lnSpc>
                          <a:spcPct val="115000"/>
                        </a:lnSpc>
                        <a:spcAft>
                          <a:spcPts val="0"/>
                        </a:spcAft>
                      </a:pPr>
                      <a:r>
                        <a:rPr lang="ru-RU" sz="900" b="1" kern="1200" dirty="0">
                          <a:solidFill>
                            <a:srgbClr val="000000"/>
                          </a:solidFill>
                          <a:latin typeface="Times New Roman"/>
                          <a:ea typeface="Times New Roman"/>
                          <a:cs typeface="Times New Roman"/>
                        </a:rPr>
                        <a:t>Единый недвижимый комплекс ,</a:t>
                      </a:r>
                      <a:br>
                        <a:rPr lang="ru-RU" sz="900" b="1" kern="1200" dirty="0">
                          <a:solidFill>
                            <a:srgbClr val="000000"/>
                          </a:solidFill>
                          <a:latin typeface="Times New Roman"/>
                          <a:ea typeface="Times New Roman"/>
                          <a:cs typeface="Times New Roman"/>
                        </a:rPr>
                      </a:br>
                      <a:r>
                        <a:rPr lang="ru-RU" sz="900" b="1" kern="1200" dirty="0" err="1">
                          <a:solidFill>
                            <a:srgbClr val="000000"/>
                          </a:solidFill>
                          <a:latin typeface="Times New Roman"/>
                          <a:ea typeface="Times New Roman"/>
                          <a:cs typeface="Times New Roman"/>
                        </a:rPr>
                        <a:t>Хоз</a:t>
                      </a:r>
                      <a:r>
                        <a:rPr lang="ru-RU" sz="900" b="1" kern="1200" dirty="0">
                          <a:solidFill>
                            <a:srgbClr val="000000"/>
                          </a:solidFill>
                          <a:latin typeface="Times New Roman"/>
                          <a:ea typeface="Times New Roman"/>
                          <a:cs typeface="Times New Roman"/>
                        </a:rPr>
                        <a:t> постройки </a:t>
                      </a:r>
                      <a:br>
                        <a:rPr lang="ru-RU" sz="900" b="1" kern="1200" dirty="0">
                          <a:solidFill>
                            <a:srgbClr val="000000"/>
                          </a:solidFill>
                          <a:latin typeface="Times New Roman"/>
                          <a:ea typeface="Times New Roman"/>
                          <a:cs typeface="Times New Roman"/>
                        </a:rPr>
                      </a:br>
                      <a:r>
                        <a:rPr lang="ru-RU" sz="900" b="1" kern="1200" dirty="0">
                          <a:solidFill>
                            <a:srgbClr val="000000"/>
                          </a:solidFill>
                          <a:latin typeface="Times New Roman"/>
                          <a:ea typeface="Times New Roman"/>
                          <a:cs typeface="Times New Roman"/>
                        </a:rPr>
                        <a:t>менее 50 кв.м.,</a:t>
                      </a:r>
                      <a:br>
                        <a:rPr lang="ru-RU" sz="900" b="1" kern="1200" dirty="0">
                          <a:solidFill>
                            <a:srgbClr val="000000"/>
                          </a:solidFill>
                          <a:latin typeface="Times New Roman"/>
                          <a:ea typeface="Times New Roman"/>
                          <a:cs typeface="Times New Roman"/>
                        </a:rPr>
                      </a:br>
                      <a:r>
                        <a:rPr lang="ru-RU" sz="900" b="1" kern="1200" dirty="0">
                          <a:solidFill>
                            <a:srgbClr val="000000"/>
                          </a:solidFill>
                          <a:latin typeface="Times New Roman"/>
                          <a:ea typeface="Times New Roman"/>
                          <a:cs typeface="Times New Roman"/>
                        </a:rPr>
                        <a:t>Гаражи, </a:t>
                      </a:r>
                      <a:r>
                        <a:rPr lang="ru-RU" sz="900" b="1" kern="1200" dirty="0" err="1">
                          <a:solidFill>
                            <a:srgbClr val="000000"/>
                          </a:solidFill>
                          <a:latin typeface="Times New Roman"/>
                          <a:ea typeface="Times New Roman"/>
                          <a:cs typeface="Times New Roman"/>
                        </a:rPr>
                        <a:t>машино-места</a:t>
                      </a:r>
                      <a:r>
                        <a:rPr lang="ru-RU" sz="900" b="1" kern="1200" dirty="0">
                          <a:solidFill>
                            <a:srgbClr val="000000"/>
                          </a:solidFill>
                          <a:latin typeface="Times New Roman"/>
                          <a:ea typeface="Times New Roman"/>
                          <a:cs typeface="Times New Roman"/>
                        </a:rPr>
                        <a:t>,</a:t>
                      </a:r>
                      <a:br>
                        <a:rPr lang="ru-RU" sz="900" b="1" kern="1200" dirty="0">
                          <a:solidFill>
                            <a:srgbClr val="000000"/>
                          </a:solidFill>
                          <a:latin typeface="Times New Roman"/>
                          <a:ea typeface="Times New Roman"/>
                          <a:cs typeface="Times New Roman"/>
                        </a:rPr>
                      </a:br>
                      <a:r>
                        <a:rPr lang="ru-RU" sz="900" b="1" kern="1200" dirty="0">
                          <a:solidFill>
                            <a:srgbClr val="000000"/>
                          </a:solidFill>
                          <a:latin typeface="Times New Roman"/>
                          <a:ea typeface="Times New Roman"/>
                          <a:cs typeface="Times New Roman"/>
                        </a:rPr>
                        <a:t>Объекты незавершенного строительства </a:t>
                      </a:r>
                      <a:endParaRPr lang="ru-RU" sz="900" dirty="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fontAlgn="ctr">
                        <a:lnSpc>
                          <a:spcPct val="115000"/>
                        </a:lnSpc>
                        <a:spcAft>
                          <a:spcPts val="0"/>
                        </a:spcAft>
                      </a:pPr>
                      <a:r>
                        <a:rPr lang="ru-RU" sz="900" b="1" kern="1200" dirty="0">
                          <a:solidFill>
                            <a:srgbClr val="000000"/>
                          </a:solidFill>
                          <a:latin typeface="Times New Roman"/>
                          <a:ea typeface="Times New Roman"/>
                          <a:cs typeface="Times New Roman"/>
                        </a:rPr>
                        <a:t>Кадастровая стоимость которых превышает 300 млн. рублей, </a:t>
                      </a:r>
                      <a:br>
                        <a:rPr lang="ru-RU" sz="900" b="1" kern="1200" dirty="0">
                          <a:solidFill>
                            <a:srgbClr val="000000"/>
                          </a:solidFill>
                          <a:latin typeface="Times New Roman"/>
                          <a:ea typeface="Times New Roman"/>
                          <a:cs typeface="Times New Roman"/>
                        </a:rPr>
                      </a:br>
                      <a:r>
                        <a:rPr lang="ru-RU" sz="900" b="1" kern="1200" dirty="0">
                          <a:solidFill>
                            <a:srgbClr val="000000"/>
                          </a:solidFill>
                          <a:latin typeface="Times New Roman"/>
                          <a:ea typeface="Times New Roman"/>
                          <a:cs typeface="Times New Roman"/>
                        </a:rPr>
                        <a:t>Объекты налогообложения, включенные в перечень, определяемый в соответствии с пунктом 7 статьи 378.2 Налогового кодекса Российской Федерации, а также объекты налогообложения, предусмотренные абзацем вторым пункта 10 статьи 378.2 Налогового кодекса Российской Федерации, </a:t>
                      </a:r>
                      <a:endParaRPr lang="ru-RU" sz="900" dirty="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r>
                        <a:rPr lang="ru-RU" sz="900" b="1" dirty="0" smtClean="0">
                          <a:latin typeface="Times New Roman" pitchFamily="18" charset="0"/>
                          <a:ea typeface="Times New Roman"/>
                          <a:cs typeface="Times New Roman" pitchFamily="18" charset="0"/>
                        </a:rPr>
                        <a:t>Прочие </a:t>
                      </a:r>
                      <a:endParaRPr lang="ru-RU" sz="900" b="1" dirty="0">
                        <a:latin typeface="Times New Roman" pitchFamily="18" charset="0"/>
                        <a:ea typeface="Times New Roman"/>
                        <a:cs typeface="Times New Roman" pitchFamily="18" charset="0"/>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r>
              <a:tr h="354962">
                <a:tc gridSpan="6">
                  <a:txBody>
                    <a:bodyPr/>
                    <a:lstStyle/>
                    <a:p>
                      <a:pPr algn="l" fontAlgn="ctr">
                        <a:lnSpc>
                          <a:spcPct val="115000"/>
                        </a:lnSpc>
                        <a:spcAft>
                          <a:spcPts val="0"/>
                        </a:spcAft>
                      </a:pPr>
                      <a:r>
                        <a:rPr lang="ru-RU" sz="1000" kern="1200" dirty="0">
                          <a:solidFill>
                            <a:srgbClr val="000000"/>
                          </a:solidFill>
                          <a:latin typeface="Times New Roman" pitchFamily="18" charset="0"/>
                          <a:ea typeface="Times New Roman"/>
                          <a:cs typeface="Times New Roman" pitchFamily="18" charset="0"/>
                        </a:rPr>
                        <a:t>Решение Совета депутатов Рузского городского округа МО от 25.10.2017 N 142/13 (ред. от 06.11.2019)</a:t>
                      </a:r>
                      <a:br>
                        <a:rPr lang="ru-RU" sz="1000" kern="1200" dirty="0">
                          <a:solidFill>
                            <a:srgbClr val="000000"/>
                          </a:solidFill>
                          <a:latin typeface="Times New Roman" pitchFamily="18" charset="0"/>
                          <a:ea typeface="Times New Roman"/>
                          <a:cs typeface="Times New Roman" pitchFamily="18" charset="0"/>
                        </a:rPr>
                      </a:br>
                      <a:r>
                        <a:rPr lang="ru-RU" sz="1000" kern="1200" dirty="0">
                          <a:solidFill>
                            <a:srgbClr val="000000"/>
                          </a:solidFill>
                          <a:latin typeface="Times New Roman" pitchFamily="18" charset="0"/>
                          <a:ea typeface="Times New Roman"/>
                          <a:cs typeface="Times New Roman" pitchFamily="18" charset="0"/>
                        </a:rPr>
                        <a:t>"Об установлении налога на имущество физических лиц на территории Рузского городского округа Московской области"</a:t>
                      </a:r>
                      <a:r>
                        <a:rPr lang="ru-RU" sz="1000" b="1" kern="1200" dirty="0">
                          <a:solidFill>
                            <a:srgbClr val="000000"/>
                          </a:solidFill>
                          <a:latin typeface="Times New Roman" pitchFamily="18" charset="0"/>
                          <a:ea typeface="Times New Roman"/>
                          <a:cs typeface="Times New Roman" pitchFamily="18" charset="0"/>
                        </a:rPr>
                        <a:t> </a:t>
                      </a:r>
                      <a:endParaRPr lang="ru-RU" sz="1000" dirty="0">
                        <a:latin typeface="Times New Roman" pitchFamily="18" charset="0"/>
                        <a:ea typeface="Calibri"/>
                        <a:cs typeface="Times New Roman" pitchFamily="18" charset="0"/>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9033">
                <a:tc>
                  <a:txBody>
                    <a:bodyPr/>
                    <a:lstStyle/>
                    <a:p>
                      <a:pPr algn="ctr" fontAlgn="ctr">
                        <a:lnSpc>
                          <a:spcPts val="1285"/>
                        </a:lnSpc>
                        <a:spcAft>
                          <a:spcPts val="0"/>
                        </a:spcAft>
                      </a:pPr>
                      <a:r>
                        <a:rPr lang="ru-RU" sz="1000" kern="1200">
                          <a:solidFill>
                            <a:srgbClr val="000000"/>
                          </a:solidFill>
                          <a:latin typeface="Times New Roman"/>
                          <a:ea typeface="Times New Roman"/>
                          <a:cs typeface="Times New Roman"/>
                        </a:rPr>
                        <a:t> </a:t>
                      </a:r>
                      <a:r>
                        <a:rPr lang="ru-RU" sz="1000" b="1" kern="1200">
                          <a:solidFill>
                            <a:srgbClr val="000000"/>
                          </a:solidFill>
                          <a:latin typeface="Times New Roman"/>
                          <a:ea typeface="Times New Roman"/>
                          <a:cs typeface="Times New Roman"/>
                        </a:rPr>
                        <a:t> </a:t>
                      </a:r>
                      <a:endParaRPr lang="ru-RU" sz="100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fontAlgn="ctr">
                        <a:lnSpc>
                          <a:spcPts val="1285"/>
                        </a:lnSpc>
                        <a:spcAft>
                          <a:spcPts val="0"/>
                        </a:spcAft>
                      </a:pPr>
                      <a:r>
                        <a:rPr lang="ru-RU" sz="1000" kern="1200">
                          <a:solidFill>
                            <a:srgbClr val="000000"/>
                          </a:solidFill>
                          <a:latin typeface="Times New Roman"/>
                          <a:ea typeface="Times New Roman"/>
                          <a:cs typeface="Times New Roman"/>
                        </a:rPr>
                        <a:t>0,1 </a:t>
                      </a:r>
                      <a:endParaRPr lang="ru-RU" sz="100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fontAlgn="ctr">
                        <a:lnSpc>
                          <a:spcPts val="1285"/>
                        </a:lnSpc>
                        <a:spcAft>
                          <a:spcPts val="0"/>
                        </a:spcAft>
                      </a:pPr>
                      <a:r>
                        <a:rPr lang="ru-RU" sz="1000" kern="1200">
                          <a:solidFill>
                            <a:srgbClr val="000000"/>
                          </a:solidFill>
                          <a:latin typeface="Times New Roman"/>
                          <a:ea typeface="Times New Roman"/>
                          <a:cs typeface="Times New Roman"/>
                        </a:rPr>
                        <a:t>0,2 </a:t>
                      </a:r>
                      <a:endParaRPr lang="ru-RU" sz="100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fontAlgn="ctr">
                        <a:lnSpc>
                          <a:spcPts val="1285"/>
                        </a:lnSpc>
                        <a:spcAft>
                          <a:spcPts val="0"/>
                        </a:spcAft>
                      </a:pPr>
                      <a:r>
                        <a:rPr lang="ru-RU" sz="1000" kern="1200">
                          <a:solidFill>
                            <a:srgbClr val="000000"/>
                          </a:solidFill>
                          <a:latin typeface="Times New Roman"/>
                          <a:ea typeface="Times New Roman"/>
                          <a:cs typeface="Times New Roman"/>
                        </a:rPr>
                        <a:t>0,3 </a:t>
                      </a:r>
                      <a:endParaRPr lang="ru-RU" sz="100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fontAlgn="ctr">
                        <a:lnSpc>
                          <a:spcPts val="1285"/>
                        </a:lnSpc>
                        <a:spcAft>
                          <a:spcPts val="0"/>
                        </a:spcAft>
                      </a:pPr>
                      <a:r>
                        <a:rPr lang="ru-RU" sz="1000" kern="1200" dirty="0">
                          <a:solidFill>
                            <a:srgbClr val="000000"/>
                          </a:solidFill>
                          <a:latin typeface="Times New Roman"/>
                          <a:ea typeface="Times New Roman"/>
                          <a:cs typeface="Times New Roman"/>
                        </a:rPr>
                        <a:t>2 </a:t>
                      </a:r>
                      <a:endParaRPr lang="ru-RU" sz="1000" dirty="0">
                        <a:latin typeface="Calibri"/>
                        <a:ea typeface="Calibri"/>
                        <a:cs typeface="Times New Roman"/>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a:txBody>
                    <a:bodyPr/>
                    <a:lstStyle/>
                    <a:p>
                      <a:pPr algn="ctr"/>
                      <a:r>
                        <a:rPr lang="ru-RU" sz="1000" dirty="0" smtClean="0">
                          <a:latin typeface="Times New Roman" pitchFamily="18" charset="0"/>
                          <a:ea typeface="Times New Roman"/>
                          <a:cs typeface="Times New Roman" pitchFamily="18" charset="0"/>
                        </a:rPr>
                        <a:t>0,5</a:t>
                      </a:r>
                      <a:endParaRPr lang="ru-RU" sz="1000" dirty="0">
                        <a:latin typeface="Times New Roman" pitchFamily="18" charset="0"/>
                        <a:ea typeface="Times New Roman"/>
                        <a:cs typeface="Times New Roman" pitchFamily="18" charset="0"/>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r>
              <a:tr h="354962">
                <a:tc gridSpan="6">
                  <a:txBody>
                    <a:bodyPr/>
                    <a:lstStyle/>
                    <a:p>
                      <a:pPr algn="l" fontAlgn="ctr">
                        <a:lnSpc>
                          <a:spcPct val="115000"/>
                        </a:lnSpc>
                        <a:spcAft>
                          <a:spcPts val="0"/>
                        </a:spcAft>
                      </a:pPr>
                      <a:r>
                        <a:rPr lang="ru-RU" sz="1000" kern="1200" dirty="0">
                          <a:solidFill>
                            <a:srgbClr val="000000"/>
                          </a:solidFill>
                          <a:latin typeface="Times New Roman" pitchFamily="18" charset="0"/>
                          <a:ea typeface="Times New Roman"/>
                          <a:cs typeface="Times New Roman" pitchFamily="18" charset="0"/>
                        </a:rPr>
                        <a:t>Налоговые льготы, установленные в муниципальных образованиях дополнительно </a:t>
                      </a:r>
                      <a:br>
                        <a:rPr lang="ru-RU" sz="1000" kern="1200" dirty="0">
                          <a:solidFill>
                            <a:srgbClr val="000000"/>
                          </a:solidFill>
                          <a:latin typeface="Times New Roman" pitchFamily="18" charset="0"/>
                          <a:ea typeface="Times New Roman"/>
                          <a:cs typeface="Times New Roman" pitchFamily="18" charset="0"/>
                        </a:rPr>
                      </a:br>
                      <a:r>
                        <a:rPr lang="ru-RU" sz="1000" kern="1200" dirty="0">
                          <a:solidFill>
                            <a:srgbClr val="000000"/>
                          </a:solidFill>
                          <a:latin typeface="Times New Roman" pitchFamily="18" charset="0"/>
                          <a:ea typeface="Times New Roman"/>
                          <a:cs typeface="Times New Roman" pitchFamily="18" charset="0"/>
                        </a:rPr>
                        <a:t>к льготам, предусмотренным Налоговым кодексом Российской </a:t>
                      </a:r>
                      <a:r>
                        <a:rPr lang="ru-RU" sz="1000" kern="1200" dirty="0" smtClean="0">
                          <a:solidFill>
                            <a:srgbClr val="000000"/>
                          </a:solidFill>
                          <a:latin typeface="Times New Roman" pitchFamily="18" charset="0"/>
                          <a:ea typeface="Times New Roman"/>
                          <a:cs typeface="Times New Roman" pitchFamily="18" charset="0"/>
                        </a:rPr>
                        <a:t>Федерации:</a:t>
                      </a:r>
                      <a:r>
                        <a:rPr lang="ru-RU" sz="1000" b="1" kern="1200" dirty="0" smtClean="0">
                          <a:solidFill>
                            <a:srgbClr val="000000"/>
                          </a:solidFill>
                          <a:latin typeface="Times New Roman" pitchFamily="18" charset="0"/>
                          <a:ea typeface="Times New Roman"/>
                          <a:cs typeface="Times New Roman" pitchFamily="18" charset="0"/>
                        </a:rPr>
                        <a:t> </a:t>
                      </a:r>
                      <a:endParaRPr lang="ru-RU" sz="1000" dirty="0">
                        <a:latin typeface="Times New Roman" pitchFamily="18" charset="0"/>
                        <a:ea typeface="Calibri"/>
                        <a:cs typeface="Times New Roman" pitchFamily="18" charset="0"/>
                      </a:endParaRPr>
                    </a:p>
                  </a:txBody>
                  <a:tcPr marL="3469" marR="3469" marT="3469" marB="0" anchor="ctr">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9033">
                <a:tc gridSpan="6">
                  <a:txBody>
                    <a:bodyPr/>
                    <a:lstStyle/>
                    <a:p>
                      <a:pPr fontAlgn="t">
                        <a:lnSpc>
                          <a:spcPts val="1285"/>
                        </a:lnSpc>
                        <a:spcAft>
                          <a:spcPts val="0"/>
                        </a:spcAft>
                      </a:pPr>
                      <a:r>
                        <a:rPr lang="ru-RU" sz="1000" kern="1200" dirty="0">
                          <a:solidFill>
                            <a:srgbClr val="000000"/>
                          </a:solidFill>
                          <a:latin typeface="Times New Roman"/>
                          <a:ea typeface="Times New Roman"/>
                          <a:cs typeface="Times New Roman"/>
                        </a:rPr>
                        <a:t>100% в отношении имущества, отнесённого к ветхому и аварийному жилищному фонду </a:t>
                      </a:r>
                      <a:endParaRPr lang="ru-RU" sz="1000" dirty="0">
                        <a:latin typeface="Calibri"/>
                        <a:ea typeface="Calibri"/>
                        <a:cs typeface="Times New Roman"/>
                      </a:endParaRPr>
                    </a:p>
                  </a:txBody>
                  <a:tcPr marL="3469" marR="3469" marT="3469" marB="0">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79662">
                <a:tc gridSpan="6">
                  <a:txBody>
                    <a:bodyPr/>
                    <a:lstStyle/>
                    <a:p>
                      <a:pPr fontAlgn="t">
                        <a:lnSpc>
                          <a:spcPct val="115000"/>
                        </a:lnSpc>
                        <a:spcAft>
                          <a:spcPts val="0"/>
                        </a:spcAft>
                      </a:pPr>
                      <a:r>
                        <a:rPr lang="ru-RU" sz="1000" kern="1200" dirty="0">
                          <a:solidFill>
                            <a:srgbClr val="000000"/>
                          </a:solidFill>
                          <a:latin typeface="Times New Roman"/>
                          <a:ea typeface="Times New Roman"/>
                          <a:cs typeface="Times New Roman"/>
                        </a:rPr>
                        <a:t>100% в отношении одного объекта налогообложения жилого назначения по выбору налогоплательщика: жилой дом, часть жилого дома, квартира, часть квартиры, комната - одному из родителей в многодетной малоимущей семье, имеющей трех и более несовершеннолетних детей, среднедушевой доход которых </a:t>
                      </a:r>
                      <a:r>
                        <a:rPr lang="ru-RU" sz="1000" kern="1200" dirty="0" smtClean="0">
                          <a:solidFill>
                            <a:srgbClr val="000000"/>
                          </a:solidFill>
                          <a:latin typeface="Times New Roman"/>
                          <a:ea typeface="Times New Roman"/>
                          <a:cs typeface="Times New Roman"/>
                        </a:rPr>
                        <a:t>ниже </a:t>
                      </a:r>
                      <a:r>
                        <a:rPr lang="ru-RU" sz="1000" kern="1200" dirty="0">
                          <a:solidFill>
                            <a:srgbClr val="000000"/>
                          </a:solidFill>
                          <a:latin typeface="Times New Roman"/>
                          <a:ea typeface="Times New Roman"/>
                          <a:cs typeface="Times New Roman"/>
                        </a:rPr>
                        <a:t>величины прожиточного минимума, установленной в Московской области на душу </a:t>
                      </a:r>
                      <a:r>
                        <a:rPr lang="ru-RU" sz="1000" kern="1200" dirty="0" smtClean="0">
                          <a:solidFill>
                            <a:srgbClr val="000000"/>
                          </a:solidFill>
                          <a:latin typeface="Times New Roman"/>
                          <a:ea typeface="Times New Roman"/>
                          <a:cs typeface="Times New Roman"/>
                        </a:rPr>
                        <a:t>населения</a:t>
                      </a:r>
                      <a:endParaRPr lang="ru-RU" sz="1000" dirty="0">
                        <a:latin typeface="Calibri"/>
                        <a:ea typeface="Calibri"/>
                        <a:cs typeface="Times New Roman"/>
                      </a:endParaRPr>
                    </a:p>
                  </a:txBody>
                  <a:tcPr marL="3469" marR="3469" marT="3469" marB="0">
                    <a:lnL w="12700" cap="flat" cmpd="sng" algn="ctr">
                      <a:solidFill>
                        <a:srgbClr val="2DA2BF"/>
                      </a:solidFill>
                      <a:prstDash val="solid"/>
                      <a:round/>
                      <a:headEnd type="none" w="med" len="med"/>
                      <a:tailEnd type="none" w="med" len="med"/>
                    </a:lnL>
                    <a:lnR w="12700" cap="flat" cmpd="sng" algn="ctr">
                      <a:solidFill>
                        <a:srgbClr val="2DA2BF"/>
                      </a:solidFill>
                      <a:prstDash val="solid"/>
                      <a:round/>
                      <a:headEnd type="none" w="med" len="med"/>
                      <a:tailEnd type="none" w="med" len="med"/>
                    </a:lnR>
                    <a:lnT w="12700" cap="flat" cmpd="sng" algn="ctr">
                      <a:solidFill>
                        <a:srgbClr val="2DA2BF"/>
                      </a:solidFill>
                      <a:prstDash val="solid"/>
                      <a:round/>
                      <a:headEnd type="none" w="med" len="med"/>
                      <a:tailEnd type="none" w="med" len="med"/>
                    </a:lnT>
                    <a:lnB w="12700" cap="flat" cmpd="sng" algn="ctr">
                      <a:solidFill>
                        <a:srgbClr val="2DA2BF"/>
                      </a:solidFill>
                      <a:prstDash val="solid"/>
                      <a:round/>
                      <a:headEnd type="none" w="med" len="med"/>
                      <a:tailEnd type="none" w="med" len="med"/>
                    </a:lnB>
                    <a:solidFill>
                      <a:srgbClr val="E8F0F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20688"/>
          </a:xfrm>
        </p:spPr>
        <p:txBody>
          <a:bodyPr>
            <a:noAutofit/>
          </a:bodyPr>
          <a:lstStyle/>
          <a:p>
            <a:r>
              <a:rPr lang="ru-RU" sz="1400" dirty="0" smtClean="0">
                <a:latin typeface="Times New Roman" pitchFamily="18" charset="0"/>
                <a:cs typeface="Times New Roman" pitchFamily="18" charset="0"/>
              </a:rPr>
              <a:t>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a:t>
            </a:r>
            <a:endParaRPr lang="ru-RU" sz="14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251520" y="548682"/>
          <a:ext cx="8712967" cy="6063549"/>
        </p:xfrm>
        <a:graphic>
          <a:graphicData uri="http://schemas.openxmlformats.org/drawingml/2006/table">
            <a:tbl>
              <a:tblPr/>
              <a:tblGrid>
                <a:gridCol w="288032"/>
                <a:gridCol w="3730804"/>
                <a:gridCol w="2750595"/>
                <a:gridCol w="971768"/>
                <a:gridCol w="971768"/>
              </a:tblGrid>
              <a:tr h="258266">
                <a:tc>
                  <a:txBody>
                    <a:bodyPr/>
                    <a:lstStyle/>
                    <a:p>
                      <a:pPr algn="ctr" fontAlgn="ctr"/>
                      <a:r>
                        <a:rPr lang="ru-RU" sz="800" b="0" i="0" u="none" strike="noStrike" dirty="0">
                          <a:solidFill>
                            <a:srgbClr val="000000"/>
                          </a:solidFill>
                          <a:latin typeface="Times New Roman"/>
                        </a:rPr>
                        <a:t>№ </a:t>
                      </a:r>
                      <a:r>
                        <a:rPr lang="ru-RU" sz="800" b="0" i="0" u="none" strike="noStrike" dirty="0" err="1">
                          <a:solidFill>
                            <a:srgbClr val="000000"/>
                          </a:solidFill>
                          <a:latin typeface="Times New Roman"/>
                        </a:rPr>
                        <a:t>п</a:t>
                      </a:r>
                      <a:r>
                        <a:rPr lang="ru-RU" sz="800" b="0" i="0" u="none" strike="noStrike" dirty="0">
                          <a:solidFill>
                            <a:srgbClr val="000000"/>
                          </a:solidFill>
                          <a:latin typeface="Times New Roman"/>
                        </a:rPr>
                        <a:t>/</a:t>
                      </a:r>
                      <a:r>
                        <a:rPr lang="ru-RU" sz="800" b="0" i="0" u="none" strike="noStrike" dirty="0" err="1">
                          <a:solidFill>
                            <a:srgbClr val="000000"/>
                          </a:solidFill>
                          <a:latin typeface="Times New Roman"/>
                        </a:rPr>
                        <a:t>п</a:t>
                      </a:r>
                      <a:endParaRPr lang="ru-RU" sz="800" b="0" i="0" u="none" strike="noStrike" dirty="0">
                        <a:solidFill>
                          <a:srgbClr val="000000"/>
                        </a:solidFill>
                        <a:latin typeface="Times New Roman"/>
                      </a:endParaRP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latin typeface="Times New Roman"/>
                        </a:rPr>
                        <a:t>Наименование налоговой льготы</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latin typeface="Times New Roman"/>
                        </a:rPr>
                        <a:t>Правовое основание</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latin typeface="Times New Roman"/>
                        </a:rPr>
                        <a:t>План на год</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latin typeface="Times New Roman"/>
                        </a:rPr>
                        <a:t>Оценка за текущий год</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0266">
                <a:tc>
                  <a:txBody>
                    <a:bodyPr/>
                    <a:lstStyle/>
                    <a:p>
                      <a:pPr algn="ctr" fontAlgn="ctr"/>
                      <a:r>
                        <a:rPr lang="ru-RU" sz="800" b="1" i="0" u="none" strike="noStrike">
                          <a:solidFill>
                            <a:srgbClr val="000000"/>
                          </a:solidFill>
                          <a:latin typeface="Times New Roman"/>
                        </a:rPr>
                        <a:t>1</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a:solidFill>
                            <a:srgbClr val="000000"/>
                          </a:solidFill>
                          <a:latin typeface="Times New Roman"/>
                        </a:rPr>
                        <a:t>Земельный налог</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52,159</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51,565</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3554">
                <a:tc>
                  <a:txBody>
                    <a:bodyPr/>
                    <a:lstStyle/>
                    <a:p>
                      <a:pPr algn="ctr" fontAlgn="ctr"/>
                      <a:r>
                        <a:rPr lang="ru-RU" sz="800" b="1" i="0" u="none" strike="noStrike">
                          <a:solidFill>
                            <a:srgbClr val="000000"/>
                          </a:solidFill>
                          <a:latin typeface="Times New Roman"/>
                        </a:rPr>
                        <a:t>1.1</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dirty="0">
                          <a:solidFill>
                            <a:srgbClr val="000000"/>
                          </a:solidFill>
                          <a:latin typeface="Times New Roman"/>
                        </a:rPr>
                        <a:t>уменьшение исчисленной суммы земельного налога на 100% в отношении одного земельного участка на территории Рузского городского округа по выбору налогоплательщика, предоставленного (приобретенного) для индивидуального жилищного строительства, личного подсобного и дачного хозяйства (строительства), садоводства и огородничества:</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dirty="0">
                          <a:solidFill>
                            <a:srgbClr val="000000"/>
                          </a:solidFill>
                          <a:latin typeface="Times New Roman"/>
                        </a:rPr>
                        <a:t>решение Совета депутатов Рузского городского округа Московской области от 25.10.2017 г. № 143/13 «Об установлении земельного налога на территории Рузского городского округа Московской области» (в ред. от ред. от 17.08.2022 N 642/79)</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3,660</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3,069</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малоимущие семьи и малоимущие одиноко проживающие граждане, среднедушевой доход которых ниже величины прожиточного минимума, установленного в Московской области на душу населения</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7.1.</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0,003</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пенсионеры, доход которых ниже двукратной величины прожиточного минимума, установленного в Московской области для пенсионеров</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7.2.</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0,007</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0,007</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Герои Советского Союза, Герои Российской Федерации, полные кавалеры ордена Славы</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7.3.</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0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инвалиды I и II групп инвалидности</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7.4.</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2,145</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1,594</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0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инвалиды с детства, дети-инвалиды</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7.5.</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0,047</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0,048</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ветераны и инвалиды Великой Отечественной войны, а также ветераны и инвалиды боевых действий</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7.6</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0,508</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0,468</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10269">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физические лица, имеющие право на получение социальной поддержки в соответствии с Законом Российской Федерации "О социальной защите граждан, подвергшихся воздействию радиации вследствие катастрофы на Чернобыльской АЭС" (в редакции Закона Российской Федерации от 18 июня 1992 года N 3061-1), в соответствии с Федеральным законом от 26 ноября 1998 года N 175-ФЗ "О социальной защите граждан Российской Федерации, подвергшихся воздействию радиации вследствие аварии в 1957 году на производственном объединении "Маяк" и сбросов радиоактивных отходов в реку Теча" и в соответствии с Федеральным законом от 10 января 2002 года N 2-ФЗ "О социальных гарантиях гражданам, подвергшимся радиационному воздействию вследствие ядерных испытаний на Семипалатинском полигоне"</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7.7.</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0,233</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0,227</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4267">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физические лица, принимавшие в составе подразделений особого риска непосредственное участие в испытаниях ядерного и термоядерного оружия, ликвидации аварий ядерных установок на средствах вооружения и военных объектах</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7.8.</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0,012</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0,012</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физические лица, получившие или перенесшие лучевую болезнь или ставшие инвалидами в результате испытаний, учений и иных работ, связанных с любыми видами ядерных установок, включая ядерное оружие и космическую технику</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7.9.</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0,013</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0,008</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несовершеннолетние узники концлагерей, гетто и других мест принудительного содержания в период Великой Отечественной войны</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7.10.</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0,364</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0,317</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4267">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физические лица, являющиеся членами семей военнослужащих и сотрудников органов внутренних дел, погибших при исполнении служебных обязанностей: родители (мать, отец); супруга (супруг), не вступившая (не вступивший) в повторный брак; несовершеннолетние дети</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7.11</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0,031</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0,029</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лица, удостоенные почетного звания «Почетный гражданин Рузского муниципального района», «Почетный гражданин поселения», «Почетный гражданин Рузского городского округа»</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7.12.</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0266">
                <a:tc>
                  <a:txBody>
                    <a:bodyPr/>
                    <a:lstStyle/>
                    <a:p>
                      <a:pPr algn="ctr" fontAlgn="ctr"/>
                      <a:r>
                        <a:rPr lang="ru-RU" sz="800" b="0" i="0" u="none" strike="noStrike">
                          <a:solidFill>
                            <a:srgbClr val="000000"/>
                          </a:solidFill>
                          <a:latin typeface="Times New Roman"/>
                        </a:rPr>
                        <a:t> </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физические лица, имеющие трех и более несовершеннолетних детей</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1" u="none" strike="noStrike">
                          <a:solidFill>
                            <a:srgbClr val="000000"/>
                          </a:solidFill>
                          <a:latin typeface="Times New Roman"/>
                        </a:rPr>
                        <a:t>пункт 7.13.</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0,297</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dirty="0">
                          <a:solidFill>
                            <a:srgbClr val="000000"/>
                          </a:solidFill>
                          <a:latin typeface="Times New Roman"/>
                        </a:rPr>
                        <a:t>0,359</a:t>
                      </a:r>
                    </a:p>
                  </a:txBody>
                  <a:tcPr marL="2158" marR="2158" marT="21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normAutofit fontScale="90000"/>
          </a:bodyPr>
          <a:lstStyle/>
          <a:p>
            <a:r>
              <a:rPr lang="ru-RU" sz="1600" dirty="0" smtClean="0">
                <a:latin typeface="Times New Roman" pitchFamily="18" charset="0"/>
                <a:cs typeface="Times New Roman" pitchFamily="18" charset="0"/>
              </a:rPr>
              <a:t>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a:t>
            </a:r>
            <a:endParaRPr lang="ru-RU" sz="1600" dirty="0"/>
          </a:p>
        </p:txBody>
      </p:sp>
      <p:graphicFrame>
        <p:nvGraphicFramePr>
          <p:cNvPr id="3" name="Таблица 2"/>
          <p:cNvGraphicFramePr>
            <a:graphicFrameLocks noGrp="1"/>
          </p:cNvGraphicFramePr>
          <p:nvPr/>
        </p:nvGraphicFramePr>
        <p:xfrm>
          <a:off x="179512" y="692697"/>
          <a:ext cx="8784975" cy="5664598"/>
        </p:xfrm>
        <a:graphic>
          <a:graphicData uri="http://schemas.openxmlformats.org/drawingml/2006/table">
            <a:tbl>
              <a:tblPr/>
              <a:tblGrid>
                <a:gridCol w="398563"/>
                <a:gridCol w="3653487"/>
                <a:gridCol w="2773329"/>
                <a:gridCol w="979798"/>
                <a:gridCol w="979798"/>
              </a:tblGrid>
              <a:tr h="302482">
                <a:tc>
                  <a:txBody>
                    <a:bodyPr/>
                    <a:lstStyle/>
                    <a:p>
                      <a:pPr algn="ctr" fontAlgn="ctr"/>
                      <a:r>
                        <a:rPr lang="ru-RU" sz="800" b="0" i="0" u="none" strike="noStrike" dirty="0">
                          <a:solidFill>
                            <a:srgbClr val="000000"/>
                          </a:solidFill>
                          <a:latin typeface="Times New Roman"/>
                        </a:rPr>
                        <a:t>№ </a:t>
                      </a:r>
                      <a:r>
                        <a:rPr lang="ru-RU" sz="800" b="0" i="0" u="none" strike="noStrike" dirty="0" err="1">
                          <a:solidFill>
                            <a:srgbClr val="000000"/>
                          </a:solidFill>
                          <a:latin typeface="Times New Roman"/>
                        </a:rPr>
                        <a:t>п</a:t>
                      </a:r>
                      <a:r>
                        <a:rPr lang="ru-RU" sz="800" b="0" i="0" u="none" strike="noStrike" dirty="0">
                          <a:solidFill>
                            <a:srgbClr val="000000"/>
                          </a:solidFill>
                          <a:latin typeface="Times New Roman"/>
                        </a:rPr>
                        <a:t>/</a:t>
                      </a:r>
                      <a:r>
                        <a:rPr lang="ru-RU" sz="800" b="0" i="0" u="none" strike="noStrike" dirty="0" err="1">
                          <a:solidFill>
                            <a:srgbClr val="000000"/>
                          </a:solidFill>
                          <a:latin typeface="Times New Roman"/>
                        </a:rPr>
                        <a:t>п</a:t>
                      </a:r>
                      <a:endParaRPr lang="ru-RU" sz="800" b="0" i="0" u="none" strike="noStrike" dirty="0">
                        <a:solidFill>
                          <a:srgbClr val="000000"/>
                        </a:solidFill>
                        <a:latin typeface="Times New Roman"/>
                      </a:endParaRPr>
                    </a:p>
                  </a:txBody>
                  <a:tcPr marL="8643" marR="8643" marT="86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latin typeface="Times New Roman"/>
                        </a:rPr>
                        <a:t>Наименование налоговой льготы</a:t>
                      </a:r>
                    </a:p>
                  </a:txBody>
                  <a:tcPr marL="8643" marR="8643" marT="86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latin typeface="Times New Roman"/>
                        </a:rPr>
                        <a:t>Правовое основание</a:t>
                      </a:r>
                    </a:p>
                  </a:txBody>
                  <a:tcPr marL="8643" marR="8643" marT="86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latin typeface="Times New Roman"/>
                        </a:rPr>
                        <a:t>План на год</a:t>
                      </a:r>
                    </a:p>
                  </a:txBody>
                  <a:tcPr marL="8643" marR="8643" marT="86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latin typeface="Times New Roman"/>
                        </a:rPr>
                        <a:t>Оценка за текущий год</a:t>
                      </a:r>
                    </a:p>
                  </a:txBody>
                  <a:tcPr marL="8643" marR="8643" marT="86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425">
                <a:tc>
                  <a:txBody>
                    <a:bodyPr/>
                    <a:lstStyle/>
                    <a:p>
                      <a:pPr algn="ctr" fontAlgn="ctr"/>
                      <a:r>
                        <a:rPr lang="ru-RU" sz="800" b="1" i="0" u="none" strike="noStrike" dirty="0">
                          <a:solidFill>
                            <a:srgbClr val="000000"/>
                          </a:solidFill>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100% в отношении муниципальных учреждений Рузского городского округа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пункт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dirty="0">
                          <a:solidFill>
                            <a:srgbClr val="000000"/>
                          </a:solidFill>
                          <a:latin typeface="Times New Roman"/>
                        </a:rPr>
                        <a:t>37,976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dirty="0">
                          <a:solidFill>
                            <a:srgbClr val="000000"/>
                          </a:solidFill>
                          <a:latin typeface="Times New Roman"/>
                        </a:rPr>
                        <a:t>37,976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3289">
                <a:tc>
                  <a:txBody>
                    <a:bodyPr/>
                    <a:lstStyle/>
                    <a:p>
                      <a:pPr algn="ctr" fontAlgn="ctr"/>
                      <a:r>
                        <a:rPr lang="ru-RU" sz="800" b="1" i="0" u="none" strike="noStrike">
                          <a:solidFill>
                            <a:srgbClr val="000000"/>
                          </a:solidFill>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dirty="0">
                          <a:solidFill>
                            <a:srgbClr val="000000"/>
                          </a:solidFill>
                          <a:latin typeface="Times New Roman"/>
                        </a:rPr>
                        <a:t>100% в отношении государственных учреждений Московской области, вид деятельности которых направлен на сопровождение процедуры оформления права муниципальной собственности и собственности Московской области на объекты недвижимости, включая земельные участки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пункт 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0,003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dirty="0">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0046">
                <a:tc>
                  <a:txBody>
                    <a:bodyPr/>
                    <a:lstStyle/>
                    <a:p>
                      <a:pPr algn="ctr" fontAlgn="ctr"/>
                      <a:r>
                        <a:rPr lang="ru-RU" sz="800" b="1" i="0" u="none" strike="noStrike">
                          <a:solidFill>
                            <a:srgbClr val="000000"/>
                          </a:solidFill>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100% в отношении земельных участков в собственности государственных бюджетных учреждений здравоохранения Московской области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пункт 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1,500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dirty="0">
                          <a:solidFill>
                            <a:srgbClr val="000000"/>
                          </a:solidFill>
                          <a:latin typeface="Times New Roman"/>
                        </a:rPr>
                        <a:t>1,500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606">
                <a:tc>
                  <a:txBody>
                    <a:bodyPr/>
                    <a:lstStyle/>
                    <a:p>
                      <a:pPr algn="ctr" fontAlgn="ctr"/>
                      <a:r>
                        <a:rPr lang="ru-RU" sz="800" b="1" i="0" u="none" strike="noStrike">
                          <a:solidFill>
                            <a:srgbClr val="000000"/>
                          </a:solidFill>
                          <a:latin typeface="Times New Roman"/>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90% в отношении ЗУ, находящихся в собственности ЛПО, учредителями которых являются НКО профсоюзов и их объеденений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0" u="none" strike="noStrike">
                          <a:solidFill>
                            <a:srgbClr val="000000"/>
                          </a:solidFill>
                          <a:latin typeface="Times New Roman"/>
                        </a:rPr>
                        <a:t>пункт 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5,578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5,578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0046">
                <a:tc>
                  <a:txBody>
                    <a:bodyPr/>
                    <a:lstStyle/>
                    <a:p>
                      <a:pPr algn="ctr" fontAlgn="ctr"/>
                      <a:r>
                        <a:rPr lang="ru-RU" sz="800" b="1" i="0" u="none" strike="noStrike">
                          <a:solidFill>
                            <a:srgbClr val="000000"/>
                          </a:solidFill>
                          <a:latin typeface="Times New Roman"/>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dirty="0">
                          <a:solidFill>
                            <a:srgbClr val="000000"/>
                          </a:solidFill>
                          <a:latin typeface="Times New Roman"/>
                        </a:rPr>
                        <a:t>90% в отношении ЗУ, предназначенных для эксплуатации объектов спорта и спортивных сооружений, находящихся в собственности некоммерческих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пункт 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0,292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dirty="0">
                          <a:solidFill>
                            <a:srgbClr val="000000"/>
                          </a:solidFill>
                          <a:latin typeface="Times New Roman"/>
                        </a:rPr>
                        <a:t>0,292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9910">
                <a:tc>
                  <a:txBody>
                    <a:bodyPr/>
                    <a:lstStyle/>
                    <a:p>
                      <a:pPr algn="ctr" fontAlgn="ctr"/>
                      <a:r>
                        <a:rPr lang="ru-RU" sz="800" b="1" i="0" u="none" strike="noStrike">
                          <a:solidFill>
                            <a:srgbClr val="000000"/>
                          </a:solidFill>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40% в отношении земельных участков, находящихся в собственности:</a:t>
                      </a:r>
                      <a:br>
                        <a:rPr lang="ru-RU" sz="800" b="1" i="1" u="none" strike="noStrike">
                          <a:solidFill>
                            <a:srgbClr val="000000"/>
                          </a:solidFill>
                          <a:latin typeface="Times New Roman"/>
                        </a:rPr>
                      </a:br>
                      <a:r>
                        <a:rPr lang="ru-RU" sz="800" b="1" i="1" u="none" strike="noStrike">
                          <a:solidFill>
                            <a:srgbClr val="000000"/>
                          </a:solidFill>
                          <a:latin typeface="Times New Roman"/>
                        </a:rPr>
                        <a:t>- федеральных государственных автономных образовательных учреждений высшего образования;</a:t>
                      </a:r>
                      <a:br>
                        <a:rPr lang="ru-RU" sz="800" b="1" i="1" u="none" strike="noStrike">
                          <a:solidFill>
                            <a:srgbClr val="000000"/>
                          </a:solidFill>
                          <a:latin typeface="Times New Roman"/>
                        </a:rPr>
                      </a:br>
                      <a:r>
                        <a:rPr lang="ru-RU" sz="800" b="1" i="1" u="none" strike="noStrike">
                          <a:solidFill>
                            <a:srgbClr val="000000"/>
                          </a:solidFill>
                          <a:latin typeface="Times New Roman"/>
                        </a:rPr>
                        <a:t>- федеральных государственных бюджетных образовательных учреждений высшего образования.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1" i="1" u="none" strike="noStrike">
                          <a:solidFill>
                            <a:srgbClr val="000000"/>
                          </a:solidFill>
                          <a:latin typeface="Times New Roman"/>
                        </a:rPr>
                        <a:t>пункт 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3,150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dirty="0">
                          <a:solidFill>
                            <a:srgbClr val="000000"/>
                          </a:solidFill>
                          <a:latin typeface="Times New Roman"/>
                        </a:rPr>
                        <a:t>3,150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587">
                <a:tc>
                  <a:txBody>
                    <a:bodyPr/>
                    <a:lstStyle/>
                    <a:p>
                      <a:pPr algn="ctr" fontAlgn="ctr"/>
                      <a:r>
                        <a:rPr lang="ru-RU" sz="800" b="1" i="0" u="none" strike="noStrike">
                          <a:solidFill>
                            <a:srgbClr val="000000"/>
                          </a:solidFill>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a:solidFill>
                            <a:srgbClr val="000000"/>
                          </a:solidFill>
                          <a:latin typeface="Times New Roman"/>
                        </a:rPr>
                        <a:t>Налог на имущество физических лиц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0" u="none" strike="noStrike">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0061">
                <a:tc>
                  <a:txBody>
                    <a:bodyPr/>
                    <a:lstStyle/>
                    <a:p>
                      <a:pPr algn="ctr" fontAlgn="ctr"/>
                      <a:r>
                        <a:rPr lang="ru-RU" sz="800" b="0" i="0" u="none" strike="noStrike">
                          <a:solidFill>
                            <a:srgbClr val="000000"/>
                          </a:solidFill>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latin typeface="Times New Roman"/>
                        </a:rPr>
                        <a:t>100% в отношении имущества, отнесённого к ветхому и аварийному жилищному фонду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0" u="none" strike="noStrike">
                          <a:solidFill>
                            <a:srgbClr val="000000"/>
                          </a:solidFill>
                          <a:latin typeface="Times New Roman"/>
                        </a:rPr>
                        <a:t>решение Совета депутатов Рузского городского округа Московской области от 25.10.2017 г. № 142/13 «Об установлении налога на имущество физических лиц на территории Рузского городского округа Московской области» (в ред. от 06.11.2019 N 419/44) пункт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dirty="0">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4177">
                <a:tc>
                  <a:txBody>
                    <a:bodyPr/>
                    <a:lstStyle/>
                    <a:p>
                      <a:pPr algn="ctr" fontAlgn="ctr"/>
                      <a:r>
                        <a:rPr lang="ru-RU" sz="800" b="0" i="0" u="none" strike="noStrike">
                          <a:solidFill>
                            <a:srgbClr val="000000"/>
                          </a:solidFill>
                          <a:latin typeface="Times New Roman"/>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latin typeface="Times New Roman"/>
                        </a:rPr>
                        <a:t>100% в отношении имущества принадлежащего одному из родителей в многодетной малоимущей семье, имеющей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в отношении одного объекта налогообложения жилого назначения по выбору налогоплательщика: жилой дом, часть жилого дома, квартира, часть квартиры, комната.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0" u="none" strike="noStrike">
                          <a:solidFill>
                            <a:srgbClr val="000000"/>
                          </a:solidFill>
                          <a:latin typeface="Times New Roman"/>
                        </a:rPr>
                        <a:t>решение Совета депутатов Рузского городского округа Московской области от 25.10.2017 г. № 142/13 «Об установлении налога на имущество физических лиц на территории Рузского городского округа Московской области» (в ред. от 06.11.2019 N 419/44) пункт 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dirty="0">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008">
                <a:tc>
                  <a:txBody>
                    <a:bodyPr/>
                    <a:lstStyle/>
                    <a:p>
                      <a:pPr algn="ctr" fontAlgn="ctr"/>
                      <a:r>
                        <a:rPr lang="ru-RU" sz="800" b="1" i="0" u="none" strike="noStrike">
                          <a:solidFill>
                            <a:srgbClr val="000000"/>
                          </a:solidFill>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a:solidFill>
                            <a:srgbClr val="000000"/>
                          </a:solidFill>
                          <a:latin typeface="Times New Roman"/>
                        </a:rPr>
                        <a:t>Единый сельскохозяйственный налог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0" u="none" strike="noStrike">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1" i="0" u="none" strike="noStrike" dirty="0">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595">
                <a:tc>
                  <a:txBody>
                    <a:bodyPr/>
                    <a:lstStyle/>
                    <a:p>
                      <a:pPr algn="ctr" fontAlgn="ctr"/>
                      <a:r>
                        <a:rPr lang="ru-RU" sz="800" b="0" i="0" u="none" strike="noStrike">
                          <a:solidFill>
                            <a:srgbClr val="000000"/>
                          </a:solidFill>
                          <a:latin typeface="Times New Roman"/>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latin typeface="Times New Roman"/>
                        </a:rPr>
                        <a:t>Не предоставлялись</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800" b="0" i="0" u="none" strike="noStrike">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007">
                <a:tc>
                  <a:txBody>
                    <a:bodyPr/>
                    <a:lstStyle/>
                    <a:p>
                      <a:pPr algn="l" fontAlgn="ctr"/>
                      <a:r>
                        <a:rPr lang="ru-RU" sz="800" b="0" i="0" u="none" strike="noStrike">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ru-RU" sz="800" b="1" i="0" u="none" strike="noStrike" dirty="0">
                          <a:solidFill>
                            <a:srgbClr val="000000"/>
                          </a:solidFill>
                          <a:latin typeface="Times New Roman"/>
                        </a:rPr>
                        <a:t>ИТОГО налоговых льгот, предоставляемых в соответствии с решениями, принятыми органами местного самоуправления Московской области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a:solidFill>
                            <a:srgbClr val="000000"/>
                          </a:solidFill>
                          <a:latin typeface="Times New Roman"/>
                        </a:rPr>
                        <a:t>52,159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800" b="0" i="0" u="none" strike="noStrike" dirty="0">
                          <a:solidFill>
                            <a:srgbClr val="000000"/>
                          </a:solidFill>
                          <a:latin typeface="Times New Roman"/>
                        </a:rPr>
                        <a:t>51,565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ru-RU" dirty="0" smtClean="0">
                <a:effectLst>
                  <a:outerShdw blurRad="50800" dist="50800" dir="5400000" algn="ctr" rotWithShape="0">
                    <a:schemeClr val="bg2"/>
                  </a:outerShdw>
                </a:effectLst>
              </a:rPr>
              <a:t>Структура расходов бюджета</a:t>
            </a:r>
            <a:endParaRPr lang="ru-RU" dirty="0">
              <a:effectLst>
                <a:outerShdw blurRad="50800" dist="50800" dir="5400000" algn="ctr" rotWithShape="0">
                  <a:schemeClr val="bg2"/>
                </a:outerShdw>
              </a:effectLst>
            </a:endParaRPr>
          </a:p>
        </p:txBody>
      </p:sp>
      <p:graphicFrame>
        <p:nvGraphicFramePr>
          <p:cNvPr id="4" name="Диаграмма 3"/>
          <p:cNvGraphicFramePr/>
          <p:nvPr/>
        </p:nvGraphicFramePr>
        <p:xfrm>
          <a:off x="323528" y="692696"/>
          <a:ext cx="8640960" cy="61653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76064"/>
          </a:xfrm>
        </p:spPr>
        <p:txBody>
          <a:bodyPr>
            <a:normAutofit fontScale="90000"/>
          </a:bodyPr>
          <a:lstStyle/>
          <a:p>
            <a:r>
              <a:rPr lang="ru-RU" sz="2400" dirty="0" smtClean="0">
                <a:latin typeface="Times New Roman" pitchFamily="18" charset="0"/>
                <a:cs typeface="Times New Roman" pitchFamily="18" charset="0"/>
              </a:rPr>
              <a:t>Сведения о расходах бюджета по разделам и подразделам классификации расходов по сравнению с прошлым годом </a:t>
            </a:r>
            <a:r>
              <a:rPr lang="ru-RU" sz="1100" dirty="0" smtClean="0">
                <a:latin typeface="Times New Roman" pitchFamily="18" charset="0"/>
                <a:cs typeface="Times New Roman" pitchFamily="18" charset="0"/>
              </a:rPr>
              <a:t>(млн.руб.)</a:t>
            </a:r>
            <a:endParaRPr lang="ru-RU" sz="1100" dirty="0"/>
          </a:p>
        </p:txBody>
      </p:sp>
      <p:graphicFrame>
        <p:nvGraphicFramePr>
          <p:cNvPr id="5" name="Таблица 4"/>
          <p:cNvGraphicFramePr>
            <a:graphicFrameLocks noGrp="1"/>
          </p:cNvGraphicFramePr>
          <p:nvPr/>
        </p:nvGraphicFramePr>
        <p:xfrm>
          <a:off x="250825" y="765175"/>
          <a:ext cx="8640962" cy="5976658"/>
        </p:xfrm>
        <a:graphic>
          <a:graphicData uri="http://schemas.openxmlformats.org/drawingml/2006/table">
            <a:tbl>
              <a:tblPr firstRow="1" bandRow="1">
                <a:tableStyleId>{5C22544A-7EE6-4342-B048-85BDC9FD1C3A}</a:tableStyleId>
              </a:tblPr>
              <a:tblGrid>
                <a:gridCol w="4883265"/>
                <a:gridCol w="955347"/>
                <a:gridCol w="955347"/>
                <a:gridCol w="768101"/>
                <a:gridCol w="1078902"/>
              </a:tblGrid>
              <a:tr h="310215">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itchFamily="18" charset="0"/>
                          <a:cs typeface="Times New Roman" pitchFamily="18" charset="0"/>
                        </a:rPr>
                        <a:t>Наименование разделов и подразделов</a:t>
                      </a:r>
                    </a:p>
                    <a:p>
                      <a:pPr algn="ctr"/>
                      <a:endParaRPr lang="ru-RU" sz="1400" dirty="0" smtClean="0">
                        <a:latin typeface="Times New Roman" pitchFamily="18" charset="0"/>
                        <a:cs typeface="Times New Roman" pitchFamily="18" charset="0"/>
                      </a:endParaRPr>
                    </a:p>
                    <a:p>
                      <a:pPr algn="ctr"/>
                      <a:endParaRPr lang="ru-RU" sz="1400" dirty="0">
                        <a:latin typeface="Times New Roman" pitchFamily="18" charset="0"/>
                        <a:cs typeface="Times New Roman" pitchFamily="18" charset="0"/>
                      </a:endParaRPr>
                    </a:p>
                  </a:txBody>
                  <a:tcPr marL="91432" marR="91432" marT="45715" marB="45715"/>
                </a:tc>
                <a:tc rowSpan="2">
                  <a:txBody>
                    <a:bodyPr/>
                    <a:lstStyle/>
                    <a:p>
                      <a:pPr algn="ctr"/>
                      <a:r>
                        <a:rPr lang="ru-RU" sz="1400" dirty="0" smtClean="0">
                          <a:latin typeface="Times New Roman" pitchFamily="18" charset="0"/>
                          <a:cs typeface="Times New Roman" pitchFamily="18" charset="0"/>
                        </a:rPr>
                        <a:t>Отчет </a:t>
                      </a:r>
                    </a:p>
                    <a:p>
                      <a:pPr algn="ctr"/>
                      <a:r>
                        <a:rPr lang="ru-RU" sz="1400" dirty="0" smtClean="0">
                          <a:latin typeface="Times New Roman" pitchFamily="18" charset="0"/>
                          <a:cs typeface="Times New Roman" pitchFamily="18" charset="0"/>
                        </a:rPr>
                        <a:t>2021 год</a:t>
                      </a:r>
                      <a:endParaRPr lang="ru-RU" sz="1400" dirty="0">
                        <a:latin typeface="Times New Roman" pitchFamily="18" charset="0"/>
                        <a:cs typeface="Times New Roman" pitchFamily="18" charset="0"/>
                      </a:endParaRPr>
                    </a:p>
                  </a:txBody>
                  <a:tcPr marL="91432" marR="91432" marT="45715" marB="45715"/>
                </a:tc>
                <a:tc gridSpan="3">
                  <a:txBody>
                    <a:bodyPr/>
                    <a:lstStyle/>
                    <a:p>
                      <a:pPr algn="ctr"/>
                      <a:r>
                        <a:rPr lang="ru-RU" sz="1400" dirty="0" smtClean="0">
                          <a:latin typeface="Times New Roman" pitchFamily="18" charset="0"/>
                          <a:cs typeface="Times New Roman" pitchFamily="18" charset="0"/>
                        </a:rPr>
                        <a:t>Отчет 2022 год</a:t>
                      </a:r>
                      <a:endParaRPr lang="ru-RU" sz="1400" dirty="0">
                        <a:latin typeface="Times New Roman" pitchFamily="18" charset="0"/>
                        <a:cs typeface="Times New Roman" pitchFamily="18" charset="0"/>
                      </a:endParaRPr>
                    </a:p>
                  </a:txBody>
                  <a:tcPr marL="91432" marR="91432" marT="45715" marB="45715"/>
                </a:tc>
                <a:tc hMerge="1">
                  <a:txBody>
                    <a:bodyPr/>
                    <a:lstStyle/>
                    <a:p>
                      <a:endParaRPr lang="ru-RU" sz="1100" dirty="0"/>
                    </a:p>
                  </a:txBody>
                  <a:tcPr/>
                </a:tc>
                <a:tc hMerge="1">
                  <a:txBody>
                    <a:bodyPr/>
                    <a:lstStyle/>
                    <a:p>
                      <a:endParaRPr lang="ru-RU" dirty="0"/>
                    </a:p>
                  </a:txBody>
                  <a:tcPr/>
                </a:tc>
              </a:tr>
              <a:tr h="480838">
                <a:tc vMerge="1">
                  <a:txBody>
                    <a:bodyPr/>
                    <a:lstStyle/>
                    <a:p>
                      <a:endParaRPr lang="ru-RU" dirty="0"/>
                    </a:p>
                  </a:txBody>
                  <a:tcPr/>
                </a:tc>
                <a:tc vMerge="1">
                  <a:txBody>
                    <a:bodyPr/>
                    <a:lstStyle/>
                    <a:p>
                      <a:endParaRPr lang="ru-RU" dirty="0"/>
                    </a:p>
                  </a:txBody>
                  <a:tcPr/>
                </a:tc>
                <a:tc>
                  <a:txBody>
                    <a:bodyPr/>
                    <a:lstStyle/>
                    <a:p>
                      <a:pPr algn="ctr"/>
                      <a:r>
                        <a:rPr lang="ru-RU" sz="1400" dirty="0" smtClean="0">
                          <a:solidFill>
                            <a:schemeClr val="bg1"/>
                          </a:solidFill>
                          <a:latin typeface="Times New Roman" pitchFamily="18" charset="0"/>
                          <a:cs typeface="Times New Roman" pitchFamily="18" charset="0"/>
                        </a:rPr>
                        <a:t>ПЛАН </a:t>
                      </a: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tc>
                  <a:txBody>
                    <a:bodyPr/>
                    <a:lstStyle/>
                    <a:p>
                      <a:pPr algn="ctr"/>
                      <a:r>
                        <a:rPr lang="ru-RU" sz="1400" dirty="0" smtClean="0">
                          <a:solidFill>
                            <a:schemeClr val="bg1"/>
                          </a:solidFill>
                          <a:latin typeface="Times New Roman" pitchFamily="18" charset="0"/>
                          <a:cs typeface="Times New Roman" pitchFamily="18" charset="0"/>
                        </a:rPr>
                        <a:t>ФАКТ</a:t>
                      </a: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tr>
              <a:tr h="651462">
                <a:tc>
                  <a:txBody>
                    <a:bodyPr/>
                    <a:lstStyle/>
                    <a:p>
                      <a:r>
                        <a:rPr lang="ru-RU" sz="1300" b="1" dirty="0" smtClean="0">
                          <a:latin typeface="Times New Roman" pitchFamily="18" charset="0"/>
                          <a:cs typeface="Times New Roman" pitchFamily="18" charset="0"/>
                        </a:rPr>
                        <a:t>Общегосударственные вопросы всего, </a:t>
                      </a:r>
                    </a:p>
                    <a:p>
                      <a:r>
                        <a:rPr lang="ru-RU" sz="1300" b="1" dirty="0" smtClean="0">
                          <a:latin typeface="Times New Roman" pitchFamily="18" charset="0"/>
                          <a:cs typeface="Times New Roman" pitchFamily="18" charset="0"/>
                        </a:rPr>
                        <a:t>в том числе</a:t>
                      </a:r>
                      <a:endParaRPr lang="ru-RU" sz="13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483,0</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558,5</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513,8</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92,0</a:t>
                      </a:r>
                      <a:endParaRPr lang="ru-RU" sz="1800" b="1" dirty="0">
                        <a:latin typeface="Times New Roman" pitchFamily="18" charset="0"/>
                        <a:cs typeface="Times New Roman" pitchFamily="18" charset="0"/>
                      </a:endParaRPr>
                    </a:p>
                  </a:txBody>
                  <a:tcPr marL="91432" marR="91432" marT="45715" marB="45715"/>
                </a:tc>
              </a:tr>
              <a:tr h="465327">
                <a:tc>
                  <a:txBody>
                    <a:bodyPr/>
                    <a:lstStyle/>
                    <a:p>
                      <a:r>
                        <a:rPr lang="ru-RU" sz="1200" dirty="0" smtClean="0">
                          <a:latin typeface="Times New Roman" pitchFamily="18" charset="0"/>
                          <a:cs typeface="Times New Roman" pitchFamily="18" charset="0"/>
                        </a:rPr>
                        <a:t>Функционирование высшего должностного лица субъекта Российской Федерации и муниципального образования</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2,9</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97,8</a:t>
                      </a:r>
                      <a:endParaRPr lang="ru-RU" sz="1800" dirty="0">
                        <a:latin typeface="Times New Roman" pitchFamily="18" charset="0"/>
                        <a:cs typeface="Times New Roman" pitchFamily="18" charset="0"/>
                      </a:endParaRPr>
                    </a:p>
                  </a:txBody>
                  <a:tcPr marL="91432" marR="91432" marT="45715" marB="45715"/>
                </a:tc>
              </a:tr>
              <a:tr h="651462">
                <a:tc>
                  <a:txBody>
                    <a:bodyPr/>
                    <a:lstStyle/>
                    <a:p>
                      <a:r>
                        <a:rPr lang="ru-RU" sz="1200" dirty="0" smtClean="0">
                          <a:latin typeface="Times New Roman" pitchFamily="18" charset="0"/>
                          <a:cs typeface="Times New Roman" pitchFamily="18" charset="0"/>
                        </a:rPr>
                        <a:t>Функционирование законодательных (представительных) органов государственной власти и представительных органов муниципальных образований</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6,1</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7,0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6,9</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98,5</a:t>
                      </a:r>
                      <a:endParaRPr lang="ru-RU" sz="1800" dirty="0">
                        <a:latin typeface="Times New Roman" pitchFamily="18" charset="0"/>
                        <a:cs typeface="Times New Roman" pitchFamily="18" charset="0"/>
                      </a:endParaRPr>
                    </a:p>
                  </a:txBody>
                  <a:tcPr marL="91432" marR="91432" marT="45715" marB="45715"/>
                </a:tc>
              </a:tr>
              <a:tr h="651462">
                <a:tc>
                  <a:txBody>
                    <a:bodyPr/>
                    <a:lstStyle/>
                    <a:p>
                      <a:r>
                        <a:rPr lang="ru-RU" sz="1200" dirty="0" smtClean="0">
                          <a:latin typeface="Times New Roman" pitchFamily="18" charset="0"/>
                          <a:cs typeface="Times New Roman" pitchFamily="18" charset="0"/>
                        </a:rPr>
                        <a:t>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161,3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172,4</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166,4</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96,5</a:t>
                      </a:r>
                      <a:endParaRPr lang="ru-RU" sz="1800" dirty="0">
                        <a:latin typeface="Times New Roman" pitchFamily="18" charset="0"/>
                        <a:cs typeface="Times New Roman" pitchFamily="18" charset="0"/>
                      </a:endParaRPr>
                    </a:p>
                  </a:txBody>
                  <a:tcPr marL="91432" marR="91432" marT="45715" marB="45715"/>
                </a:tc>
              </a:tr>
              <a:tr h="532338">
                <a:tc>
                  <a:txBody>
                    <a:bodyPr/>
                    <a:lstStyle/>
                    <a:p>
                      <a:r>
                        <a:rPr lang="ru-RU" sz="1200" dirty="0" smtClean="0">
                          <a:latin typeface="Times New Roman" pitchFamily="18" charset="0"/>
                          <a:cs typeface="Times New Roman" pitchFamily="18" charset="0"/>
                        </a:rPr>
                        <a:t>Обеспечение деятельности финансовых, налоговых и таможенных органов и органов финансового (финансово-бюджетного) надзора</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22,3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24,7</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24,6</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99,4</a:t>
                      </a:r>
                      <a:endParaRPr lang="ru-RU" sz="1800" dirty="0">
                        <a:latin typeface="Times New Roman" pitchFamily="18" charset="0"/>
                        <a:cs typeface="Times New Roman" pitchFamily="18" charset="0"/>
                      </a:endParaRPr>
                    </a:p>
                  </a:txBody>
                  <a:tcPr marL="91432" marR="91432" marT="45715" marB="45715"/>
                </a:tc>
              </a:tr>
              <a:tr h="372259">
                <a:tc>
                  <a:txBody>
                    <a:bodyPr/>
                    <a:lstStyle/>
                    <a:p>
                      <a:r>
                        <a:rPr lang="ru-RU" sz="1200" dirty="0" smtClean="0">
                          <a:latin typeface="Times New Roman" pitchFamily="18" charset="0"/>
                          <a:cs typeface="Times New Roman" pitchFamily="18" charset="0"/>
                        </a:rPr>
                        <a:t>Обеспечение проведения выборов и референдумов</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6,3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6,3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100</a:t>
                      </a:r>
                      <a:endParaRPr lang="ru-RU" sz="1800" dirty="0">
                        <a:latin typeface="Times New Roman" pitchFamily="18" charset="0"/>
                        <a:cs typeface="Times New Roman" pitchFamily="18" charset="0"/>
                      </a:endParaRPr>
                    </a:p>
                  </a:txBody>
                  <a:tcPr marL="91432" marR="91432" marT="45715" marB="45715"/>
                </a:tc>
              </a:tr>
              <a:tr h="372259">
                <a:tc>
                  <a:txBody>
                    <a:bodyPr/>
                    <a:lstStyle/>
                    <a:p>
                      <a:r>
                        <a:rPr lang="ru-RU" sz="1200" dirty="0" smtClean="0">
                          <a:latin typeface="Times New Roman" pitchFamily="18" charset="0"/>
                          <a:cs typeface="Times New Roman" pitchFamily="18" charset="0"/>
                        </a:rPr>
                        <a:t>Резервные фонды </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a:t>
                      </a:r>
                      <a:endParaRPr lang="ru-RU" sz="1800" dirty="0">
                        <a:latin typeface="Times New Roman" pitchFamily="18" charset="0"/>
                        <a:cs typeface="Times New Roman" pitchFamily="18" charset="0"/>
                      </a:endParaRPr>
                    </a:p>
                  </a:txBody>
                  <a:tcPr marL="91432" marR="91432" marT="45715" marB="45715"/>
                </a:tc>
              </a:tr>
              <a:tr h="372259">
                <a:tc>
                  <a:txBody>
                    <a:bodyPr/>
                    <a:lstStyle/>
                    <a:p>
                      <a:r>
                        <a:rPr lang="ru-RU" sz="1200" dirty="0" smtClean="0">
                          <a:latin typeface="Times New Roman" pitchFamily="18" charset="0"/>
                          <a:cs typeface="Times New Roman" pitchFamily="18" charset="0"/>
                        </a:rPr>
                        <a:t>Другие общегосударственные вопросы</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290,8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344,6</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306,8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89,0</a:t>
                      </a:r>
                      <a:endParaRPr lang="ru-RU" sz="1800" dirty="0">
                        <a:latin typeface="Times New Roman" pitchFamily="18" charset="0"/>
                        <a:cs typeface="Times New Roman" pitchFamily="18" charset="0"/>
                      </a:endParaRPr>
                    </a:p>
                  </a:txBody>
                  <a:tcPr marL="91432" marR="91432" marT="45715" marB="45715"/>
                </a:tc>
              </a:tr>
              <a:tr h="372259">
                <a:tc>
                  <a:txBody>
                    <a:bodyPr/>
                    <a:lstStyle/>
                    <a:p>
                      <a:r>
                        <a:rPr lang="ru-RU" sz="1400" b="1" dirty="0" smtClean="0">
                          <a:latin typeface="Times New Roman" pitchFamily="18" charset="0"/>
                          <a:cs typeface="Times New Roman" pitchFamily="18" charset="0"/>
                        </a:rPr>
                        <a:t>Национальная</a:t>
                      </a:r>
                      <a:r>
                        <a:rPr lang="ru-RU" sz="1400" b="1" baseline="0" dirty="0" smtClean="0">
                          <a:latin typeface="Times New Roman" pitchFamily="18" charset="0"/>
                          <a:cs typeface="Times New Roman" pitchFamily="18" charset="0"/>
                        </a:rPr>
                        <a:t> оборона </a:t>
                      </a:r>
                      <a:r>
                        <a:rPr lang="ru-RU" sz="1400" b="1" dirty="0" smtClean="0">
                          <a:latin typeface="Times New Roman" pitchFamily="18" charset="0"/>
                          <a:cs typeface="Times New Roman" pitchFamily="18" charset="0"/>
                        </a:rPr>
                        <a:t>всего, </a:t>
                      </a:r>
                      <a:r>
                        <a:rPr lang="ru-RU" sz="1200" b="1" baseline="0" dirty="0" smtClean="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4,8</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5,4</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5,3</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99,3</a:t>
                      </a:r>
                      <a:endParaRPr lang="ru-RU" sz="1800" b="1" dirty="0">
                        <a:latin typeface="Times New Roman" pitchFamily="18" charset="0"/>
                        <a:cs typeface="Times New Roman" pitchFamily="18" charset="0"/>
                      </a:endParaRPr>
                    </a:p>
                  </a:txBody>
                  <a:tcPr marL="91432" marR="91432" marT="45715" marB="45715"/>
                </a:tc>
              </a:tr>
              <a:tr h="372259">
                <a:tc>
                  <a:txBody>
                    <a:bodyPr/>
                    <a:lstStyle/>
                    <a:p>
                      <a:r>
                        <a:rPr lang="ru-RU" sz="1200" dirty="0" smtClean="0">
                          <a:latin typeface="Times New Roman" pitchFamily="18" charset="0"/>
                          <a:cs typeface="Times New Roman" pitchFamily="18" charset="0"/>
                        </a:rPr>
                        <a:t>Мобилизационная и вневойсковая подготовка</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4,7</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5,3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5,3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100</a:t>
                      </a:r>
                      <a:endParaRPr lang="ru-RU" sz="1800" dirty="0">
                        <a:latin typeface="Times New Roman" pitchFamily="18" charset="0"/>
                        <a:cs typeface="Times New Roman" pitchFamily="18" charset="0"/>
                      </a:endParaRPr>
                    </a:p>
                  </a:txBody>
                  <a:tcPr marL="91432" marR="91432" marT="45715" marB="45715"/>
                </a:tc>
              </a:tr>
              <a:tr h="372259">
                <a:tc>
                  <a:txBody>
                    <a:bodyPr/>
                    <a:lstStyle/>
                    <a:p>
                      <a:r>
                        <a:rPr lang="ru-RU" sz="1200" dirty="0" smtClean="0">
                          <a:latin typeface="Times New Roman" pitchFamily="18" charset="0"/>
                          <a:cs typeface="Times New Roman" pitchFamily="18" charset="0"/>
                        </a:rPr>
                        <a:t>Мобилизационная подготовка экономики</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0,1</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0,1</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51,7</a:t>
                      </a:r>
                      <a:endParaRPr lang="ru-RU" sz="1800" dirty="0">
                        <a:latin typeface="Times New Roman" pitchFamily="18" charset="0"/>
                        <a:cs typeface="Times New Roman" pitchFamily="18" charset="0"/>
                      </a:endParaRPr>
                    </a:p>
                  </a:txBody>
                  <a:tcPr marL="91432" marR="91432" marT="45715" marB="45715"/>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250825" y="0"/>
          <a:ext cx="8568951" cy="6740248"/>
        </p:xfrm>
        <a:graphic>
          <a:graphicData uri="http://schemas.openxmlformats.org/drawingml/2006/table">
            <a:tbl>
              <a:tblPr firstRow="1" bandRow="1">
                <a:tableStyleId>{5C22544A-7EE6-4342-B048-85BDC9FD1C3A}</a:tableStyleId>
              </a:tblPr>
              <a:tblGrid>
                <a:gridCol w="4532338"/>
                <a:gridCol w="920672"/>
                <a:gridCol w="991536"/>
                <a:gridCol w="924755"/>
                <a:gridCol w="1199650"/>
              </a:tblGrid>
              <a:tr h="305730">
                <a:tc rowSpan="2">
                  <a:txBody>
                    <a:bodyPr/>
                    <a:lstStyle/>
                    <a:p>
                      <a:pPr algn="ctr"/>
                      <a:r>
                        <a:rPr lang="ru-RU" sz="1400" dirty="0" smtClean="0">
                          <a:latin typeface="Times New Roman" pitchFamily="18" charset="0"/>
                          <a:cs typeface="Times New Roman" pitchFamily="18" charset="0"/>
                        </a:rPr>
                        <a:t>Наименование разделов и подразделов</a:t>
                      </a:r>
                      <a:endParaRPr lang="ru-RU" sz="1400" dirty="0">
                        <a:latin typeface="Times New Roman" pitchFamily="18" charset="0"/>
                        <a:cs typeface="Times New Roman" pitchFamily="18" charset="0"/>
                      </a:endParaRPr>
                    </a:p>
                  </a:txBody>
                  <a:tcPr marL="91432" marR="91432" marT="45718" marB="45718"/>
                </a:tc>
                <a:tc rowSpan="2">
                  <a:txBody>
                    <a:bodyPr/>
                    <a:lstStyle/>
                    <a:p>
                      <a:pPr algn="ctr"/>
                      <a:r>
                        <a:rPr lang="ru-RU" sz="1400" dirty="0" smtClean="0">
                          <a:latin typeface="Times New Roman" pitchFamily="18" charset="0"/>
                          <a:cs typeface="Times New Roman" pitchFamily="18" charset="0"/>
                        </a:rPr>
                        <a:t>Отчет </a:t>
                      </a:r>
                    </a:p>
                    <a:p>
                      <a:pPr algn="ctr"/>
                      <a:r>
                        <a:rPr lang="ru-RU" sz="1400" dirty="0" smtClean="0">
                          <a:latin typeface="Times New Roman" pitchFamily="18" charset="0"/>
                          <a:cs typeface="Times New Roman" pitchFamily="18" charset="0"/>
                        </a:rPr>
                        <a:t>2021 год</a:t>
                      </a:r>
                      <a:endParaRPr lang="ru-RU" sz="1400" dirty="0">
                        <a:latin typeface="Times New Roman" pitchFamily="18" charset="0"/>
                        <a:cs typeface="Times New Roman" pitchFamily="18" charset="0"/>
                      </a:endParaRPr>
                    </a:p>
                  </a:txBody>
                  <a:tcPr marL="91432" marR="91432" marT="45718" marB="45718"/>
                </a:tc>
                <a:tc gridSpan="3">
                  <a:txBody>
                    <a:bodyPr/>
                    <a:lstStyle/>
                    <a:p>
                      <a:pPr algn="ctr"/>
                      <a:r>
                        <a:rPr lang="ru-RU" sz="1400" dirty="0" smtClean="0">
                          <a:latin typeface="Times New Roman" pitchFamily="18" charset="0"/>
                          <a:cs typeface="Times New Roman" pitchFamily="18" charset="0"/>
                        </a:rPr>
                        <a:t>Отчет 2022 год</a:t>
                      </a:r>
                      <a:endParaRPr lang="ru-RU" sz="1400" dirty="0">
                        <a:latin typeface="Times New Roman" pitchFamily="18" charset="0"/>
                        <a:cs typeface="Times New Roman" pitchFamily="18" charset="0"/>
                      </a:endParaRPr>
                    </a:p>
                  </a:txBody>
                  <a:tcPr marL="91432" marR="91432" marT="45718" marB="45718"/>
                </a:tc>
                <a:tc hMerge="1">
                  <a:txBody>
                    <a:bodyPr/>
                    <a:lstStyle/>
                    <a:p>
                      <a:endParaRPr lang="ru-RU" sz="1100" dirty="0"/>
                    </a:p>
                  </a:txBody>
                  <a:tcPr/>
                </a:tc>
                <a:tc hMerge="1">
                  <a:txBody>
                    <a:bodyPr/>
                    <a:lstStyle/>
                    <a:p>
                      <a:endParaRPr lang="ru-RU" dirty="0"/>
                    </a:p>
                  </a:txBody>
                  <a:tcPr/>
                </a:tc>
              </a:tr>
              <a:tr h="473884">
                <a:tc vMerge="1">
                  <a:txBody>
                    <a:bodyPr/>
                    <a:lstStyle/>
                    <a:p>
                      <a:endParaRPr lang="ru-RU" dirty="0"/>
                    </a:p>
                  </a:txBody>
                  <a:tcPr/>
                </a:tc>
                <a:tc vMerge="1">
                  <a:txBody>
                    <a:bodyPr/>
                    <a:lstStyle/>
                    <a:p>
                      <a:endParaRPr lang="ru-RU" dirty="0"/>
                    </a:p>
                  </a:txBody>
                  <a:tcPr/>
                </a:tc>
                <a:tc>
                  <a:txBody>
                    <a:bodyPr/>
                    <a:lstStyle/>
                    <a:p>
                      <a:pPr algn="ctr"/>
                      <a:r>
                        <a:rPr lang="ru-RU" sz="1400" dirty="0" smtClean="0">
                          <a:solidFill>
                            <a:schemeClr val="bg1"/>
                          </a:solidFill>
                          <a:latin typeface="Times New Roman" pitchFamily="18" charset="0"/>
                          <a:cs typeface="Times New Roman" pitchFamily="18" charset="0"/>
                        </a:rPr>
                        <a:t>ПЛАН </a:t>
                      </a:r>
                      <a:endParaRPr lang="ru-RU" sz="1400" dirty="0">
                        <a:solidFill>
                          <a:schemeClr val="bg1"/>
                        </a:solidFill>
                        <a:latin typeface="Times New Roman" pitchFamily="18" charset="0"/>
                        <a:cs typeface="Times New Roman" pitchFamily="18" charset="0"/>
                      </a:endParaRPr>
                    </a:p>
                  </a:txBody>
                  <a:tcPr marL="91432" marR="91432" marT="45718" marB="45718">
                    <a:solidFill>
                      <a:schemeClr val="accent1"/>
                    </a:solidFill>
                  </a:tcPr>
                </a:tc>
                <a:tc>
                  <a:txBody>
                    <a:bodyPr/>
                    <a:lstStyle/>
                    <a:p>
                      <a:pPr algn="ctr"/>
                      <a:r>
                        <a:rPr lang="ru-RU" sz="1400" dirty="0" smtClean="0">
                          <a:solidFill>
                            <a:schemeClr val="bg1"/>
                          </a:solidFill>
                          <a:latin typeface="Times New Roman" pitchFamily="18" charset="0"/>
                          <a:cs typeface="Times New Roman" pitchFamily="18" charset="0"/>
                        </a:rPr>
                        <a:t>ФАКТ</a:t>
                      </a:r>
                      <a:endParaRPr lang="ru-RU" sz="1400" dirty="0">
                        <a:solidFill>
                          <a:schemeClr val="bg1"/>
                        </a:solidFill>
                        <a:latin typeface="Times New Roman" pitchFamily="18" charset="0"/>
                        <a:cs typeface="Times New Roman" pitchFamily="18" charset="0"/>
                      </a:endParaRPr>
                    </a:p>
                  </a:txBody>
                  <a:tcPr marL="91432" marR="91432" marT="45718" marB="45718">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18" marB="45718">
                    <a:solidFill>
                      <a:schemeClr val="accent1"/>
                    </a:solidFill>
                  </a:tcPr>
                </a:tc>
              </a:tr>
              <a:tr h="519743">
                <a:tc>
                  <a:txBody>
                    <a:bodyPr/>
                    <a:lstStyle/>
                    <a:p>
                      <a:r>
                        <a:rPr lang="ru-RU" sz="1400" b="1" baseline="0" dirty="0" smtClean="0">
                          <a:latin typeface="Times New Roman" pitchFamily="18" charset="0"/>
                          <a:cs typeface="Times New Roman" pitchFamily="18" charset="0"/>
                        </a:rPr>
                        <a:t>Национальная безопасность и правоохранительная деятельность </a:t>
                      </a:r>
                      <a:r>
                        <a:rPr lang="ru-RU" sz="1400" b="1" dirty="0" smtClean="0">
                          <a:latin typeface="Times New Roman" pitchFamily="18" charset="0"/>
                          <a:cs typeface="Times New Roman" pitchFamily="18" charset="0"/>
                        </a:rPr>
                        <a:t>всего,</a:t>
                      </a:r>
                      <a:r>
                        <a:rPr lang="ru-RU" sz="1400" b="1" baseline="0" dirty="0" smtClean="0">
                          <a:latin typeface="Times New Roman" pitchFamily="18" charset="0"/>
                          <a:cs typeface="Times New Roman" pitchFamily="18" charset="0"/>
                        </a:rPr>
                        <a:t> </a:t>
                      </a:r>
                      <a:r>
                        <a:rPr lang="ru-RU" sz="1200" b="1" dirty="0" smtClean="0">
                          <a:latin typeface="Times New Roman" pitchFamily="18" charset="0"/>
                          <a:cs typeface="Times New Roman" pitchFamily="18" charset="0"/>
                        </a:rPr>
                        <a:t>в том числе</a:t>
                      </a:r>
                    </a:p>
                  </a:txBody>
                  <a:tcPr marL="91432" marR="91432" marT="45718" marB="45718"/>
                </a:tc>
                <a:tc>
                  <a:txBody>
                    <a:bodyPr/>
                    <a:lstStyle/>
                    <a:p>
                      <a:pPr algn="ctr"/>
                      <a:r>
                        <a:rPr lang="ru-RU" sz="1800" b="1" dirty="0" smtClean="0">
                          <a:latin typeface="Times New Roman" pitchFamily="18" charset="0"/>
                          <a:cs typeface="Times New Roman" pitchFamily="18" charset="0"/>
                        </a:rPr>
                        <a:t>25,3</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59,6</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50,2</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84,2</a:t>
                      </a:r>
                      <a:endParaRPr lang="ru-RU" sz="1800" b="1" dirty="0">
                        <a:latin typeface="Times New Roman" pitchFamily="18" charset="0"/>
                        <a:cs typeface="Times New Roman" pitchFamily="18" charset="0"/>
                      </a:endParaRPr>
                    </a:p>
                  </a:txBody>
                  <a:tcPr marL="91432" marR="91432" marT="45718" marB="45718"/>
                </a:tc>
              </a:tr>
              <a:tr h="329443">
                <a:tc>
                  <a:txBody>
                    <a:bodyPr/>
                    <a:lstStyle/>
                    <a:p>
                      <a:r>
                        <a:rPr lang="ru-RU" sz="1200" b="0" dirty="0" smtClean="0">
                          <a:latin typeface="Times New Roman" pitchFamily="18" charset="0"/>
                          <a:cs typeface="Times New Roman" pitchFamily="18" charset="0"/>
                        </a:rPr>
                        <a:t>Гражданская оборона</a:t>
                      </a:r>
                    </a:p>
                  </a:txBody>
                  <a:tcPr marL="91432" marR="91432" marT="45718" marB="45718"/>
                </a:tc>
                <a:tc>
                  <a:txBody>
                    <a:bodyPr/>
                    <a:lstStyle/>
                    <a:p>
                      <a:pPr algn="ctr"/>
                      <a:r>
                        <a:rPr lang="ru-RU" sz="1800" b="0" dirty="0" smtClean="0">
                          <a:latin typeface="Times New Roman" pitchFamily="18" charset="0"/>
                          <a:cs typeface="Times New Roman" pitchFamily="18" charset="0"/>
                        </a:rPr>
                        <a:t>4,4</a:t>
                      </a:r>
                      <a:endParaRPr lang="ru-RU" sz="1800" b="0" dirty="0">
                        <a:latin typeface="Times New Roman" pitchFamily="18" charset="0"/>
                        <a:cs typeface="Times New Roman" pitchFamily="18" charset="0"/>
                      </a:endParaRPr>
                    </a:p>
                  </a:txBody>
                  <a:tcPr marL="91432" marR="91432" marT="45718" marB="45718"/>
                </a:tc>
                <a:tc>
                  <a:txBody>
                    <a:bodyPr/>
                    <a:lstStyle/>
                    <a:p>
                      <a:pPr algn="ctr"/>
                      <a:r>
                        <a:rPr lang="ru-RU" sz="1800" b="0" dirty="0" smtClean="0">
                          <a:latin typeface="Times New Roman" pitchFamily="18" charset="0"/>
                          <a:cs typeface="Times New Roman" pitchFamily="18" charset="0"/>
                        </a:rPr>
                        <a:t>8,5</a:t>
                      </a:r>
                      <a:endParaRPr lang="ru-RU" sz="1800" b="0" dirty="0">
                        <a:latin typeface="Times New Roman" pitchFamily="18" charset="0"/>
                        <a:cs typeface="Times New Roman" pitchFamily="18" charset="0"/>
                      </a:endParaRPr>
                    </a:p>
                  </a:txBody>
                  <a:tcPr marL="91432" marR="91432" marT="45718" marB="45718"/>
                </a:tc>
                <a:tc>
                  <a:txBody>
                    <a:bodyPr/>
                    <a:lstStyle/>
                    <a:p>
                      <a:pPr algn="ctr"/>
                      <a:r>
                        <a:rPr lang="ru-RU" sz="1800" b="0" dirty="0" smtClean="0">
                          <a:latin typeface="Times New Roman" pitchFamily="18" charset="0"/>
                          <a:cs typeface="Times New Roman" pitchFamily="18" charset="0"/>
                        </a:rPr>
                        <a:t>7,1</a:t>
                      </a:r>
                      <a:endParaRPr lang="ru-RU" sz="1800" b="0" dirty="0">
                        <a:latin typeface="Times New Roman" pitchFamily="18" charset="0"/>
                        <a:cs typeface="Times New Roman" pitchFamily="18" charset="0"/>
                      </a:endParaRPr>
                    </a:p>
                  </a:txBody>
                  <a:tcPr marL="91432" marR="91432" marT="45718" marB="45718"/>
                </a:tc>
                <a:tc>
                  <a:txBody>
                    <a:bodyPr/>
                    <a:lstStyle/>
                    <a:p>
                      <a:pPr algn="ctr"/>
                      <a:r>
                        <a:rPr lang="ru-RU" sz="1800" b="0" dirty="0" smtClean="0">
                          <a:latin typeface="Times New Roman" pitchFamily="18" charset="0"/>
                          <a:cs typeface="Times New Roman" pitchFamily="18" charset="0"/>
                        </a:rPr>
                        <a:t>84,3</a:t>
                      </a:r>
                      <a:endParaRPr lang="ru-RU" sz="1800" b="0" dirty="0">
                        <a:latin typeface="Times New Roman" pitchFamily="18" charset="0"/>
                        <a:cs typeface="Times New Roman" pitchFamily="18" charset="0"/>
                      </a:endParaRPr>
                    </a:p>
                  </a:txBody>
                  <a:tcPr marL="91432" marR="91432" marT="45718" marB="45718"/>
                </a:tc>
              </a:tr>
              <a:tr h="458597">
                <a:tc>
                  <a:txBody>
                    <a:bodyPr/>
                    <a:lstStyle/>
                    <a:p>
                      <a:r>
                        <a:rPr lang="ru-RU" sz="1200" dirty="0" smtClean="0">
                          <a:latin typeface="Times New Roman" pitchFamily="18" charset="0"/>
                          <a:cs typeface="Times New Roman" pitchFamily="18" charset="0"/>
                        </a:rPr>
                        <a:t>Защита населения и территории от чрезвычайных ситуаций природного и техногенного характера, гражданская оборона</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13,1</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17,2</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16,0</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93,0</a:t>
                      </a:r>
                      <a:endParaRPr lang="ru-RU" sz="1800" dirty="0">
                        <a:latin typeface="Times New Roman" pitchFamily="18" charset="0"/>
                        <a:cs typeface="Times New Roman" pitchFamily="18" charset="0"/>
                      </a:endParaRPr>
                    </a:p>
                  </a:txBody>
                  <a:tcPr marL="91432" marR="91432" marT="45718" marB="45718"/>
                </a:tc>
              </a:tr>
              <a:tr h="458597">
                <a:tc>
                  <a:txBody>
                    <a:bodyPr/>
                    <a:lstStyle/>
                    <a:p>
                      <a:r>
                        <a:rPr lang="ru-RU" sz="1200" dirty="0" smtClean="0">
                          <a:latin typeface="Times New Roman" pitchFamily="18" charset="0"/>
                          <a:cs typeface="Times New Roman" pitchFamily="18" charset="0"/>
                        </a:rPr>
                        <a:t>Другие вопросы в области национальной безопасности и правоохранительной деятельности</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7,8</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33,9</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27,1</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79,8</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400" b="1" dirty="0" smtClean="0">
                          <a:latin typeface="Times New Roman" pitchFamily="18" charset="0"/>
                          <a:cs typeface="Times New Roman" pitchFamily="18" charset="0"/>
                        </a:rPr>
                        <a:t>Национальная экономика всего, </a:t>
                      </a:r>
                      <a:r>
                        <a:rPr lang="ru-RU" sz="1400" b="1" baseline="0" dirty="0" smtClean="0">
                          <a:latin typeface="Times New Roman" pitchFamily="18" charset="0"/>
                          <a:cs typeface="Times New Roman" pitchFamily="18" charset="0"/>
                        </a:rPr>
                        <a:t> </a:t>
                      </a:r>
                      <a:r>
                        <a:rPr lang="ru-RU" sz="1200" b="1" dirty="0" smtClean="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265,8</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488,6</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480,7</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98,4</a:t>
                      </a:r>
                      <a:endParaRPr lang="ru-RU" sz="1800" b="1"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Общеэкономические вопросы</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0,6</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0,6</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0,6</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100</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Сельское хозяйство и рыболовство</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2,7</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2,0</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2,0</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100</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Водное хозяйство</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7,0</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9,7</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9,5</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98,5</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Транспорт</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119,6</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102,3</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100,5</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98,3</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Дорожное хозяйство (дорожные фонды)</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119,8</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354,5</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350,0</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98,7</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Другие вопросы в области национальной экономики</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16,1</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19,6</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18,1</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92,7</a:t>
                      </a:r>
                      <a:endParaRPr lang="ru-RU" sz="1800" dirty="0">
                        <a:latin typeface="Times New Roman" pitchFamily="18" charset="0"/>
                        <a:cs typeface="Times New Roman" pitchFamily="18" charset="0"/>
                      </a:endParaRPr>
                    </a:p>
                  </a:txBody>
                  <a:tcPr marL="91432" marR="91432" marT="45718" marB="45718"/>
                </a:tc>
              </a:tr>
              <a:tr h="489171">
                <a:tc>
                  <a:txBody>
                    <a:bodyPr/>
                    <a:lstStyle/>
                    <a:p>
                      <a:r>
                        <a:rPr lang="ru-RU" sz="1400" b="1" dirty="0" smtClean="0">
                          <a:latin typeface="Times New Roman" pitchFamily="18" charset="0"/>
                          <a:cs typeface="Times New Roman" pitchFamily="18" charset="0"/>
                        </a:rPr>
                        <a:t>Жилищно-коммунальное хозяйство всего</a:t>
                      </a:r>
                    </a:p>
                    <a:p>
                      <a:r>
                        <a:rPr lang="ru-RU" sz="1200" b="1" dirty="0" smtClean="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597,3</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1 031,1</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761,2</a:t>
                      </a:r>
                      <a:endParaRPr lang="ru-RU" sz="1800" b="1" dirty="0">
                        <a:latin typeface="Times New Roman" pitchFamily="18" charset="0"/>
                        <a:cs typeface="Times New Roman" pitchFamily="18" charset="0"/>
                      </a:endParaRPr>
                    </a:p>
                  </a:txBody>
                  <a:tcPr marL="91432" marR="91432" marT="45718" marB="45718"/>
                </a:tc>
                <a:tc>
                  <a:txBody>
                    <a:bodyPr/>
                    <a:lstStyle/>
                    <a:p>
                      <a:pPr algn="ctr"/>
                      <a:r>
                        <a:rPr lang="ru-RU" sz="1800" b="1" dirty="0" smtClean="0">
                          <a:latin typeface="Times New Roman" pitchFamily="18" charset="0"/>
                          <a:cs typeface="Times New Roman" pitchFamily="18" charset="0"/>
                        </a:rPr>
                        <a:t>73,8</a:t>
                      </a:r>
                      <a:endParaRPr lang="ru-RU" sz="1800" b="1"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Жилищное хозяйство</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76,2</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298,5</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139,6</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46,8</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Коммунальное хозяйство</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141,9</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169,4</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76,2</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45,0</a:t>
                      </a:r>
                      <a:endParaRPr lang="ru-RU" sz="1800" dirty="0">
                        <a:latin typeface="Times New Roman" pitchFamily="18" charset="0"/>
                        <a:cs typeface="Times New Roman" pitchFamily="18" charset="0"/>
                      </a:endParaRPr>
                    </a:p>
                  </a:txBody>
                  <a:tcPr marL="91432" marR="91432" marT="45718" marB="45718"/>
                </a:tc>
              </a:tr>
              <a:tr h="366877">
                <a:tc>
                  <a:txBody>
                    <a:bodyPr/>
                    <a:lstStyle/>
                    <a:p>
                      <a:r>
                        <a:rPr lang="ru-RU" sz="1200" dirty="0" smtClean="0">
                          <a:latin typeface="Times New Roman" pitchFamily="18" charset="0"/>
                          <a:cs typeface="Times New Roman" pitchFamily="18" charset="0"/>
                        </a:rPr>
                        <a:t>Благоустройство</a:t>
                      </a:r>
                      <a:endParaRPr lang="ru-RU" sz="12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379,2</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563,2</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545,4</a:t>
                      </a:r>
                      <a:endParaRPr lang="ru-RU" sz="1800" dirty="0">
                        <a:latin typeface="Times New Roman" pitchFamily="18" charset="0"/>
                        <a:cs typeface="Times New Roman" pitchFamily="18" charset="0"/>
                      </a:endParaRPr>
                    </a:p>
                  </a:txBody>
                  <a:tcPr marL="91432" marR="91432" marT="45718" marB="45718"/>
                </a:tc>
                <a:tc>
                  <a:txBody>
                    <a:bodyPr/>
                    <a:lstStyle/>
                    <a:p>
                      <a:pPr algn="ctr"/>
                      <a:r>
                        <a:rPr lang="ru-RU" sz="1800" dirty="0" smtClean="0">
                          <a:latin typeface="Times New Roman" pitchFamily="18" charset="0"/>
                          <a:cs typeface="Times New Roman" pitchFamily="18" charset="0"/>
                        </a:rPr>
                        <a:t>96,8</a:t>
                      </a:r>
                      <a:endParaRPr lang="ru-RU" sz="1800" dirty="0">
                        <a:latin typeface="Times New Roman" pitchFamily="18" charset="0"/>
                        <a:cs typeface="Times New Roman" pitchFamily="18" charset="0"/>
                      </a:endParaRPr>
                    </a:p>
                  </a:txBody>
                  <a:tcPr marL="91432" marR="91432" marT="45718" marB="45718"/>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850" y="188913"/>
          <a:ext cx="8496946" cy="6545752"/>
        </p:xfrm>
        <a:graphic>
          <a:graphicData uri="http://schemas.openxmlformats.org/drawingml/2006/table">
            <a:tbl>
              <a:tblPr firstRow="1" bandRow="1">
                <a:tableStyleId>{5C22544A-7EE6-4342-B048-85BDC9FD1C3A}</a:tableStyleId>
              </a:tblPr>
              <a:tblGrid>
                <a:gridCol w="4494253"/>
                <a:gridCol w="983118"/>
                <a:gridCol w="912894"/>
                <a:gridCol w="917111"/>
                <a:gridCol w="1189570"/>
              </a:tblGrid>
              <a:tr h="800013">
                <a:tc rowSpan="2">
                  <a:txBody>
                    <a:bodyPr/>
                    <a:lstStyle/>
                    <a:p>
                      <a:pPr algn="ctr"/>
                      <a:r>
                        <a:rPr lang="ru-RU" sz="1400" dirty="0" smtClean="0">
                          <a:latin typeface="Times New Roman" pitchFamily="18" charset="0"/>
                          <a:cs typeface="Times New Roman" pitchFamily="18" charset="0"/>
                        </a:rPr>
                        <a:t>Наименование разделов и подразделов</a:t>
                      </a:r>
                      <a:endParaRPr lang="ru-RU" sz="1400" dirty="0">
                        <a:latin typeface="Times New Roman" pitchFamily="18" charset="0"/>
                        <a:cs typeface="Times New Roman" pitchFamily="18" charset="0"/>
                      </a:endParaRPr>
                    </a:p>
                  </a:txBody>
                  <a:tcPr marL="91432" marR="91432" marT="45715" marB="45715"/>
                </a:tc>
                <a:tc rowSpan="2">
                  <a:txBody>
                    <a:bodyPr/>
                    <a:lstStyle/>
                    <a:p>
                      <a:pPr algn="ctr"/>
                      <a:r>
                        <a:rPr lang="ru-RU" sz="1400" dirty="0" smtClean="0">
                          <a:latin typeface="Times New Roman" pitchFamily="18" charset="0"/>
                          <a:cs typeface="Times New Roman" pitchFamily="18" charset="0"/>
                        </a:rPr>
                        <a:t>Отчет </a:t>
                      </a:r>
                    </a:p>
                    <a:p>
                      <a:pPr algn="ctr"/>
                      <a:r>
                        <a:rPr lang="ru-RU" sz="1400" dirty="0" smtClean="0">
                          <a:latin typeface="Times New Roman" pitchFamily="18" charset="0"/>
                          <a:cs typeface="Times New Roman" pitchFamily="18" charset="0"/>
                        </a:rPr>
                        <a:t>2020 год</a:t>
                      </a:r>
                      <a:endParaRPr lang="ru-RU" sz="1400" dirty="0">
                        <a:latin typeface="Times New Roman" pitchFamily="18" charset="0"/>
                        <a:cs typeface="Times New Roman" pitchFamily="18" charset="0"/>
                      </a:endParaRPr>
                    </a:p>
                  </a:txBody>
                  <a:tcPr marL="91432" marR="91432" marT="45715" marB="45715"/>
                </a:tc>
                <a:tc gridSpan="3">
                  <a:txBody>
                    <a:bodyPr/>
                    <a:lstStyle/>
                    <a:p>
                      <a:pPr algn="ctr"/>
                      <a:r>
                        <a:rPr lang="ru-RU" sz="1400" dirty="0" smtClean="0">
                          <a:latin typeface="Times New Roman" pitchFamily="18" charset="0"/>
                          <a:cs typeface="Times New Roman" pitchFamily="18" charset="0"/>
                        </a:rPr>
                        <a:t>Отчет 2021 год</a:t>
                      </a:r>
                      <a:endParaRPr lang="ru-RU" sz="1400" dirty="0">
                        <a:latin typeface="Times New Roman" pitchFamily="18" charset="0"/>
                        <a:cs typeface="Times New Roman" pitchFamily="18" charset="0"/>
                      </a:endParaRPr>
                    </a:p>
                  </a:txBody>
                  <a:tcPr marL="91432" marR="91432" marT="45715" marB="45715"/>
                </a:tc>
                <a:tc hMerge="1">
                  <a:txBody>
                    <a:bodyPr/>
                    <a:lstStyle/>
                    <a:p>
                      <a:endParaRPr lang="ru-RU" sz="1100" dirty="0"/>
                    </a:p>
                  </a:txBody>
                  <a:tcPr/>
                </a:tc>
                <a:tc hMerge="1">
                  <a:txBody>
                    <a:bodyPr/>
                    <a:lstStyle/>
                    <a:p>
                      <a:endParaRPr lang="ru-RU" dirty="0"/>
                    </a:p>
                  </a:txBody>
                  <a:tcPr/>
                </a:tc>
              </a:tr>
              <a:tr h="453836">
                <a:tc vMerge="1">
                  <a:txBody>
                    <a:bodyPr/>
                    <a:lstStyle/>
                    <a:p>
                      <a:endParaRPr lang="ru-RU" dirty="0"/>
                    </a:p>
                  </a:txBody>
                  <a:tcPr/>
                </a:tc>
                <a:tc vMerge="1">
                  <a:txBody>
                    <a:bodyPr/>
                    <a:lstStyle/>
                    <a:p>
                      <a:endParaRPr lang="ru-RU" dirty="0"/>
                    </a:p>
                  </a:txBody>
                  <a:tcPr/>
                </a:tc>
                <a:tc>
                  <a:txBody>
                    <a:bodyPr/>
                    <a:lstStyle/>
                    <a:p>
                      <a:pPr algn="ctr"/>
                      <a:r>
                        <a:rPr lang="ru-RU" sz="1400" dirty="0" smtClean="0">
                          <a:solidFill>
                            <a:schemeClr val="bg1"/>
                          </a:solidFill>
                          <a:latin typeface="Times New Roman" pitchFamily="18" charset="0"/>
                          <a:cs typeface="Times New Roman" pitchFamily="18" charset="0"/>
                        </a:rPr>
                        <a:t>ПЛАН </a:t>
                      </a: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tc>
                  <a:txBody>
                    <a:bodyPr/>
                    <a:lstStyle/>
                    <a:p>
                      <a:pPr algn="ctr"/>
                      <a:r>
                        <a:rPr lang="ru-RU" sz="1400" dirty="0" smtClean="0">
                          <a:solidFill>
                            <a:schemeClr val="bg1"/>
                          </a:solidFill>
                          <a:latin typeface="Times New Roman" pitchFamily="18" charset="0"/>
                          <a:cs typeface="Times New Roman" pitchFamily="18" charset="0"/>
                        </a:rPr>
                        <a:t>ФАКТ</a:t>
                      </a: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tr>
              <a:tr h="468477">
                <a:tc>
                  <a:txBody>
                    <a:bodyPr/>
                    <a:lstStyle/>
                    <a:p>
                      <a:r>
                        <a:rPr lang="ru-RU" sz="1400" b="1" dirty="0" smtClean="0">
                          <a:latin typeface="Times New Roman" pitchFamily="18" charset="0"/>
                          <a:cs typeface="Times New Roman" pitchFamily="18" charset="0"/>
                        </a:rPr>
                        <a:t>Охрана окружающей среды всего,</a:t>
                      </a:r>
                    </a:p>
                    <a:p>
                      <a:r>
                        <a:rPr lang="ru-RU" sz="1200" b="1" dirty="0" smtClean="0">
                          <a:latin typeface="Times New Roman" pitchFamily="18" charset="0"/>
                          <a:cs typeface="Times New Roman" pitchFamily="18" charset="0"/>
                        </a:rPr>
                        <a:t>в том числе</a:t>
                      </a:r>
                    </a:p>
                  </a:txBody>
                  <a:tcPr marL="91432" marR="91432" marT="45715" marB="45715"/>
                </a:tc>
                <a:tc>
                  <a:txBody>
                    <a:bodyPr/>
                    <a:lstStyle/>
                    <a:p>
                      <a:pPr algn="ctr"/>
                      <a:r>
                        <a:rPr lang="ru-RU" sz="1800" b="1" dirty="0" smtClean="0">
                          <a:latin typeface="Times New Roman" pitchFamily="18" charset="0"/>
                          <a:cs typeface="Times New Roman" pitchFamily="18" charset="0"/>
                        </a:rPr>
                        <a:t>58,1</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55,8</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48,1</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86,3</a:t>
                      </a:r>
                      <a:endParaRPr lang="ru-RU" sz="1800" b="1" dirty="0">
                        <a:latin typeface="Times New Roman" pitchFamily="18" charset="0"/>
                        <a:cs typeface="Times New Roman" pitchFamily="18" charset="0"/>
                      </a:endParaRPr>
                    </a:p>
                  </a:txBody>
                  <a:tcPr marL="91432" marR="91432" marT="45715" marB="45715"/>
                </a:tc>
              </a:tr>
              <a:tr h="351356">
                <a:tc>
                  <a:txBody>
                    <a:bodyPr/>
                    <a:lstStyle/>
                    <a:p>
                      <a:r>
                        <a:rPr lang="ru-RU" sz="1200" dirty="0" smtClean="0">
                          <a:latin typeface="Times New Roman" pitchFamily="18" charset="0"/>
                          <a:cs typeface="Times New Roman" pitchFamily="18" charset="0"/>
                        </a:rPr>
                        <a:t>Сбор, удаление отходов и очистка</a:t>
                      </a:r>
                      <a:r>
                        <a:rPr lang="ru-RU" sz="1200" baseline="0" dirty="0" smtClean="0">
                          <a:latin typeface="Times New Roman" pitchFamily="18" charset="0"/>
                          <a:cs typeface="Times New Roman" pitchFamily="18" charset="0"/>
                        </a:rPr>
                        <a:t> сточных вод</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46,3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41,8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34,9</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83,5</a:t>
                      </a:r>
                      <a:endParaRPr lang="ru-RU" sz="1800" dirty="0">
                        <a:latin typeface="Times New Roman" pitchFamily="18" charset="0"/>
                        <a:cs typeface="Times New Roman" pitchFamily="18" charset="0"/>
                      </a:endParaRPr>
                    </a:p>
                  </a:txBody>
                  <a:tcPr marL="91432" marR="91432" marT="45715" marB="45715"/>
                </a:tc>
              </a:tr>
              <a:tr h="351356">
                <a:tc>
                  <a:txBody>
                    <a:bodyPr/>
                    <a:lstStyle/>
                    <a:p>
                      <a:r>
                        <a:rPr lang="ru-RU" sz="1200" dirty="0" smtClean="0">
                          <a:latin typeface="Times New Roman" pitchFamily="18" charset="0"/>
                          <a:cs typeface="Times New Roman" pitchFamily="18" charset="0"/>
                        </a:rPr>
                        <a:t>Другие вопросы в области охраны окружающей среды</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11,8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14,0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13,2</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94,5</a:t>
                      </a:r>
                      <a:endParaRPr lang="ru-RU" sz="1800" dirty="0">
                        <a:latin typeface="Times New Roman" pitchFamily="18" charset="0"/>
                        <a:cs typeface="Times New Roman" pitchFamily="18" charset="0"/>
                      </a:endParaRPr>
                    </a:p>
                  </a:txBody>
                  <a:tcPr marL="91432" marR="91432" marT="45715" marB="45715"/>
                </a:tc>
              </a:tr>
              <a:tr h="468477">
                <a:tc>
                  <a:txBody>
                    <a:bodyPr/>
                    <a:lstStyle/>
                    <a:p>
                      <a:r>
                        <a:rPr lang="ru-RU" sz="1400" b="1" dirty="0" smtClean="0">
                          <a:latin typeface="Times New Roman" pitchFamily="18" charset="0"/>
                          <a:cs typeface="Times New Roman" pitchFamily="18" charset="0"/>
                        </a:rPr>
                        <a:t>Образование всего,</a:t>
                      </a:r>
                    </a:p>
                    <a:p>
                      <a:r>
                        <a:rPr lang="ru-RU" sz="1200" b="1" baseline="0" dirty="0" smtClean="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1 713,9</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3 293,0</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2 801,3</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85,1</a:t>
                      </a:r>
                      <a:endParaRPr lang="ru-RU" sz="1800" b="1" dirty="0">
                        <a:latin typeface="Times New Roman" pitchFamily="18" charset="0"/>
                        <a:cs typeface="Times New Roman" pitchFamily="18" charset="0"/>
                      </a:endParaRPr>
                    </a:p>
                  </a:txBody>
                  <a:tcPr marL="91432" marR="91432" marT="45715" marB="45715"/>
                </a:tc>
              </a:tr>
              <a:tr h="351356">
                <a:tc>
                  <a:txBody>
                    <a:bodyPr/>
                    <a:lstStyle/>
                    <a:p>
                      <a:r>
                        <a:rPr lang="ru-RU" sz="1200" dirty="0" smtClean="0">
                          <a:latin typeface="Times New Roman" pitchFamily="18" charset="0"/>
                          <a:cs typeface="Times New Roman" pitchFamily="18" charset="0"/>
                        </a:rPr>
                        <a:t>Дошкольное образование</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489,8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597,8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582,4</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97,4</a:t>
                      </a:r>
                      <a:endParaRPr lang="ru-RU" sz="1800" dirty="0">
                        <a:latin typeface="Times New Roman" pitchFamily="18" charset="0"/>
                        <a:cs typeface="Times New Roman" pitchFamily="18" charset="0"/>
                      </a:endParaRPr>
                    </a:p>
                  </a:txBody>
                  <a:tcPr marL="91432" marR="91432" marT="45715" marB="45715"/>
                </a:tc>
              </a:tr>
              <a:tr h="351356">
                <a:tc>
                  <a:txBody>
                    <a:bodyPr/>
                    <a:lstStyle/>
                    <a:p>
                      <a:r>
                        <a:rPr lang="ru-RU" sz="1200" dirty="0" smtClean="0">
                          <a:latin typeface="Times New Roman" pitchFamily="18" charset="0"/>
                          <a:cs typeface="Times New Roman" pitchFamily="18" charset="0"/>
                        </a:rPr>
                        <a:t>Общее образование</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1 087,3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2 522,0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2 050,5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81,3</a:t>
                      </a:r>
                      <a:endParaRPr lang="ru-RU" sz="1800" dirty="0">
                        <a:latin typeface="Times New Roman" pitchFamily="18" charset="0"/>
                        <a:cs typeface="Times New Roman" pitchFamily="18" charset="0"/>
                      </a:endParaRPr>
                    </a:p>
                  </a:txBody>
                  <a:tcPr marL="91432" marR="91432" marT="45715" marB="45715"/>
                </a:tc>
              </a:tr>
              <a:tr h="351356">
                <a:tc>
                  <a:txBody>
                    <a:bodyPr/>
                    <a:lstStyle/>
                    <a:p>
                      <a:r>
                        <a:rPr lang="ru-RU" sz="1200" dirty="0" smtClean="0">
                          <a:latin typeface="Times New Roman" pitchFamily="18" charset="0"/>
                          <a:cs typeface="Times New Roman" pitchFamily="18" charset="0"/>
                        </a:rPr>
                        <a:t>Дополнительное образование детей</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103,5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131,6</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127,9</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97,2</a:t>
                      </a:r>
                      <a:endParaRPr lang="ru-RU" sz="1800" dirty="0">
                        <a:latin typeface="Times New Roman" pitchFamily="18" charset="0"/>
                        <a:cs typeface="Times New Roman" pitchFamily="18" charset="0"/>
                      </a:endParaRPr>
                    </a:p>
                  </a:txBody>
                  <a:tcPr marL="91432" marR="91432" marT="45715" marB="45715"/>
                </a:tc>
              </a:tr>
              <a:tr h="439196">
                <a:tc>
                  <a:txBody>
                    <a:bodyPr/>
                    <a:lstStyle/>
                    <a:p>
                      <a:r>
                        <a:rPr lang="ru-RU" sz="1200" dirty="0" smtClean="0">
                          <a:latin typeface="Times New Roman" pitchFamily="18" charset="0"/>
                          <a:cs typeface="Times New Roman" pitchFamily="18" charset="0"/>
                        </a:rPr>
                        <a:t>Профессиональная подготовка, переподготовка и повышение квалификации</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1,3</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1,6</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89,4</a:t>
                      </a:r>
                      <a:endParaRPr lang="ru-RU" sz="1800" dirty="0">
                        <a:latin typeface="Times New Roman" pitchFamily="18" charset="0"/>
                        <a:cs typeface="Times New Roman" pitchFamily="18" charset="0"/>
                      </a:endParaRPr>
                    </a:p>
                  </a:txBody>
                  <a:tcPr marL="91432" marR="91432" marT="45715" marB="45715"/>
                </a:tc>
              </a:tr>
              <a:tr h="351356">
                <a:tc>
                  <a:txBody>
                    <a:bodyPr/>
                    <a:lstStyle/>
                    <a:p>
                      <a:r>
                        <a:rPr lang="ru-RU" sz="1200" b="0" dirty="0" smtClean="0">
                          <a:latin typeface="Times New Roman" pitchFamily="18" charset="0"/>
                          <a:cs typeface="Times New Roman" pitchFamily="18" charset="0"/>
                        </a:rPr>
                        <a:t>Молодежная</a:t>
                      </a:r>
                      <a:r>
                        <a:rPr lang="ru-RU" sz="1200" b="0" baseline="0" dirty="0" smtClean="0">
                          <a:latin typeface="Times New Roman" pitchFamily="18" charset="0"/>
                          <a:cs typeface="Times New Roman" pitchFamily="18" charset="0"/>
                        </a:rPr>
                        <a:t> политика </a:t>
                      </a:r>
                      <a:endParaRPr lang="ru-RU" sz="1200" b="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15,4</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20,7</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20,4</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98,3</a:t>
                      </a:r>
                      <a:endParaRPr lang="ru-RU" sz="1800" dirty="0">
                        <a:latin typeface="Times New Roman" pitchFamily="18" charset="0"/>
                        <a:cs typeface="Times New Roman" pitchFamily="18" charset="0"/>
                      </a:endParaRPr>
                    </a:p>
                  </a:txBody>
                  <a:tcPr marL="91432" marR="91432" marT="45715" marB="45715"/>
                </a:tc>
              </a:tr>
              <a:tr h="351356">
                <a:tc>
                  <a:txBody>
                    <a:bodyPr/>
                    <a:lstStyle/>
                    <a:p>
                      <a:r>
                        <a:rPr lang="ru-RU" sz="1200" dirty="0" smtClean="0">
                          <a:latin typeface="Times New Roman" pitchFamily="18" charset="0"/>
                          <a:cs typeface="Times New Roman" pitchFamily="18" charset="0"/>
                        </a:rPr>
                        <a:t>Другие вопросы в области образования</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16,6</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19,1</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18,5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97,0</a:t>
                      </a:r>
                      <a:endParaRPr lang="ru-RU" sz="1800" dirty="0">
                        <a:latin typeface="Times New Roman" pitchFamily="18" charset="0"/>
                        <a:cs typeface="Times New Roman" pitchFamily="18" charset="0"/>
                      </a:endParaRPr>
                    </a:p>
                  </a:txBody>
                  <a:tcPr marL="91432" marR="91432" marT="45715" marB="45715"/>
                </a:tc>
              </a:tr>
              <a:tr h="468477">
                <a:tc>
                  <a:txBody>
                    <a:bodyPr/>
                    <a:lstStyle/>
                    <a:p>
                      <a:r>
                        <a:rPr lang="ru-RU" sz="1400" b="1" dirty="0" smtClean="0">
                          <a:latin typeface="Times New Roman" pitchFamily="18" charset="0"/>
                          <a:cs typeface="Times New Roman" pitchFamily="18" charset="0"/>
                        </a:rPr>
                        <a:t>Культура, кинематография всего,</a:t>
                      </a:r>
                    </a:p>
                    <a:p>
                      <a:r>
                        <a:rPr lang="ru-RU" sz="1200" b="1" dirty="0" smtClean="0">
                          <a:latin typeface="Times New Roman" pitchFamily="18" charset="0"/>
                          <a:cs typeface="Times New Roman" pitchFamily="18" charset="0"/>
                        </a:rPr>
                        <a:t>в</a:t>
                      </a:r>
                      <a:r>
                        <a:rPr lang="ru-RU" sz="1200" b="1" baseline="0" dirty="0" smtClean="0">
                          <a:latin typeface="Times New Roman" pitchFamily="18" charset="0"/>
                          <a:cs typeface="Times New Roman" pitchFamily="18" charset="0"/>
                        </a:rPr>
                        <a:t> том числе</a:t>
                      </a:r>
                      <a:endParaRPr lang="ru-RU" sz="12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252,5</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257,9</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251,9</a:t>
                      </a:r>
                      <a:endParaRPr lang="ru-RU" sz="1800" b="1" dirty="0">
                        <a:latin typeface="Times New Roman" pitchFamily="18" charset="0"/>
                        <a:cs typeface="Times New Roman" pitchFamily="18" charset="0"/>
                      </a:endParaRPr>
                    </a:p>
                  </a:txBody>
                  <a:tcPr marL="91432" marR="91432" marT="45715" marB="45715"/>
                </a:tc>
                <a:tc>
                  <a:txBody>
                    <a:bodyPr/>
                    <a:lstStyle/>
                    <a:p>
                      <a:pPr algn="ctr"/>
                      <a:r>
                        <a:rPr lang="ru-RU" sz="1800" b="1" dirty="0" smtClean="0">
                          <a:latin typeface="Times New Roman" pitchFamily="18" charset="0"/>
                          <a:cs typeface="Times New Roman" pitchFamily="18" charset="0"/>
                        </a:rPr>
                        <a:t>97,7</a:t>
                      </a:r>
                      <a:endParaRPr lang="ru-RU" sz="1800" b="1" dirty="0">
                        <a:latin typeface="Times New Roman" pitchFamily="18" charset="0"/>
                        <a:cs typeface="Times New Roman" pitchFamily="18" charset="0"/>
                      </a:endParaRPr>
                    </a:p>
                  </a:txBody>
                  <a:tcPr marL="91432" marR="91432" marT="45715" marB="45715"/>
                </a:tc>
              </a:tr>
              <a:tr h="351356">
                <a:tc>
                  <a:txBody>
                    <a:bodyPr/>
                    <a:lstStyle/>
                    <a:p>
                      <a:r>
                        <a:rPr lang="ru-RU" sz="1200" dirty="0" smtClean="0">
                          <a:latin typeface="Times New Roman" pitchFamily="18" charset="0"/>
                          <a:cs typeface="Times New Roman" pitchFamily="18" charset="0"/>
                        </a:rPr>
                        <a:t>Культура</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243,5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248,1</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242,5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97,7</a:t>
                      </a:r>
                      <a:endParaRPr lang="ru-RU" sz="1800" dirty="0">
                        <a:latin typeface="Times New Roman" pitchFamily="18" charset="0"/>
                        <a:cs typeface="Times New Roman" pitchFamily="18" charset="0"/>
                      </a:endParaRPr>
                    </a:p>
                  </a:txBody>
                  <a:tcPr marL="91432" marR="91432" marT="45715" marB="45715"/>
                </a:tc>
              </a:tr>
              <a:tr h="427109">
                <a:tc>
                  <a:txBody>
                    <a:bodyPr/>
                    <a:lstStyle/>
                    <a:p>
                      <a:r>
                        <a:rPr lang="ru-RU" sz="1200" dirty="0" smtClean="0">
                          <a:latin typeface="Times New Roman" pitchFamily="18" charset="0"/>
                          <a:cs typeface="Times New Roman" pitchFamily="18" charset="0"/>
                        </a:rPr>
                        <a:t>Другие вопросы в области культуры, кинематографии</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9,0</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9,8</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9,5</a:t>
                      </a:r>
                      <a:endParaRPr lang="ru-RU" sz="1800" dirty="0">
                        <a:latin typeface="Times New Roman" pitchFamily="18" charset="0"/>
                        <a:cs typeface="Times New Roman" pitchFamily="18" charset="0"/>
                      </a:endParaRPr>
                    </a:p>
                  </a:txBody>
                  <a:tcPr marL="91432" marR="91432" marT="45715" marB="45715"/>
                </a:tc>
                <a:tc>
                  <a:txBody>
                    <a:bodyPr/>
                    <a:lstStyle/>
                    <a:p>
                      <a:pPr algn="ctr"/>
                      <a:r>
                        <a:rPr lang="ru-RU" sz="1800" dirty="0" smtClean="0">
                          <a:latin typeface="Times New Roman" pitchFamily="18" charset="0"/>
                          <a:cs typeface="Times New Roman" pitchFamily="18" charset="0"/>
                        </a:rPr>
                        <a:t>96,2</a:t>
                      </a:r>
                      <a:endParaRPr lang="ru-RU" sz="1800" dirty="0">
                        <a:latin typeface="Times New Roman" pitchFamily="18" charset="0"/>
                        <a:cs typeface="Times New Roman" pitchFamily="18" charset="0"/>
                      </a:endParaRPr>
                    </a:p>
                  </a:txBody>
                  <a:tcPr marL="91432" marR="91432" marT="45715" marB="4571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0825" y="188913"/>
          <a:ext cx="8640960" cy="6569815"/>
        </p:xfrm>
        <a:graphic>
          <a:graphicData uri="http://schemas.openxmlformats.org/drawingml/2006/table">
            <a:tbl>
              <a:tblPr firstRow="1" bandRow="1">
                <a:tableStyleId>{5C22544A-7EE6-4342-B048-85BDC9FD1C3A}</a:tableStyleId>
              </a:tblPr>
              <a:tblGrid>
                <a:gridCol w="4570426"/>
                <a:gridCol w="999780"/>
                <a:gridCol w="928367"/>
                <a:gridCol w="932655"/>
                <a:gridCol w="1209732"/>
              </a:tblGrid>
              <a:tr h="489652">
                <a:tc rowSpan="2">
                  <a:txBody>
                    <a:bodyPr/>
                    <a:lstStyle/>
                    <a:p>
                      <a:pPr algn="ctr"/>
                      <a:r>
                        <a:rPr lang="ru-RU" sz="1400" dirty="0" smtClean="0">
                          <a:latin typeface="Times New Roman" pitchFamily="18" charset="0"/>
                          <a:cs typeface="Times New Roman" pitchFamily="18" charset="0"/>
                        </a:rPr>
                        <a:t>Наименование разделов и подразделов</a:t>
                      </a:r>
                      <a:endParaRPr lang="ru-RU" sz="1400" dirty="0">
                        <a:latin typeface="Times New Roman" pitchFamily="18" charset="0"/>
                        <a:cs typeface="Times New Roman" pitchFamily="18" charset="0"/>
                      </a:endParaRPr>
                    </a:p>
                  </a:txBody>
                  <a:tcPr marL="91432" marR="91432" marT="45725" marB="45725"/>
                </a:tc>
                <a:tc rowSpan="2">
                  <a:txBody>
                    <a:bodyPr/>
                    <a:lstStyle/>
                    <a:p>
                      <a:pPr algn="ctr"/>
                      <a:r>
                        <a:rPr lang="ru-RU" sz="1400" dirty="0" smtClean="0">
                          <a:latin typeface="Times New Roman" pitchFamily="18" charset="0"/>
                          <a:cs typeface="Times New Roman" pitchFamily="18" charset="0"/>
                        </a:rPr>
                        <a:t>Отчет </a:t>
                      </a:r>
                    </a:p>
                    <a:p>
                      <a:pPr algn="ctr"/>
                      <a:r>
                        <a:rPr lang="ru-RU" sz="1400" dirty="0" smtClean="0">
                          <a:latin typeface="Times New Roman" pitchFamily="18" charset="0"/>
                          <a:cs typeface="Times New Roman" pitchFamily="18" charset="0"/>
                        </a:rPr>
                        <a:t>2021 год</a:t>
                      </a:r>
                      <a:endParaRPr lang="ru-RU" sz="1400" dirty="0">
                        <a:latin typeface="Times New Roman" pitchFamily="18" charset="0"/>
                        <a:cs typeface="Times New Roman" pitchFamily="18" charset="0"/>
                      </a:endParaRPr>
                    </a:p>
                  </a:txBody>
                  <a:tcPr marL="91432" marR="91432" marT="45725" marB="45725"/>
                </a:tc>
                <a:tc gridSpan="3">
                  <a:txBody>
                    <a:bodyPr/>
                    <a:lstStyle/>
                    <a:p>
                      <a:pPr algn="ctr"/>
                      <a:r>
                        <a:rPr lang="ru-RU" sz="1400" dirty="0" smtClean="0">
                          <a:latin typeface="Times New Roman" pitchFamily="18" charset="0"/>
                          <a:cs typeface="Times New Roman" pitchFamily="18" charset="0"/>
                        </a:rPr>
                        <a:t>Отчет 2022 год</a:t>
                      </a:r>
                      <a:endParaRPr lang="ru-RU" sz="1400" dirty="0">
                        <a:latin typeface="Times New Roman" pitchFamily="18" charset="0"/>
                        <a:cs typeface="Times New Roman" pitchFamily="18" charset="0"/>
                      </a:endParaRPr>
                    </a:p>
                  </a:txBody>
                  <a:tcPr marL="91432" marR="91432" marT="45725" marB="45725"/>
                </a:tc>
                <a:tc hMerge="1">
                  <a:txBody>
                    <a:bodyPr/>
                    <a:lstStyle/>
                    <a:p>
                      <a:endParaRPr lang="ru-RU" sz="1100" dirty="0"/>
                    </a:p>
                  </a:txBody>
                  <a:tcPr/>
                </a:tc>
                <a:tc hMerge="1">
                  <a:txBody>
                    <a:bodyPr/>
                    <a:lstStyle/>
                    <a:p>
                      <a:endParaRPr lang="ru-RU" dirty="0"/>
                    </a:p>
                  </a:txBody>
                  <a:tcPr/>
                </a:tc>
              </a:tr>
              <a:tr h="449798">
                <a:tc vMerge="1">
                  <a:txBody>
                    <a:bodyPr/>
                    <a:lstStyle/>
                    <a:p>
                      <a:endParaRPr lang="ru-RU" dirty="0"/>
                    </a:p>
                  </a:txBody>
                  <a:tcPr/>
                </a:tc>
                <a:tc vMerge="1">
                  <a:txBody>
                    <a:bodyPr/>
                    <a:lstStyle/>
                    <a:p>
                      <a:endParaRPr lang="ru-RU" dirty="0"/>
                    </a:p>
                  </a:txBody>
                  <a:tcPr/>
                </a:tc>
                <a:tc>
                  <a:txBody>
                    <a:bodyPr/>
                    <a:lstStyle/>
                    <a:p>
                      <a:pPr algn="ctr"/>
                      <a:r>
                        <a:rPr lang="ru-RU" sz="1400" dirty="0" smtClean="0">
                          <a:solidFill>
                            <a:schemeClr val="bg1"/>
                          </a:solidFill>
                          <a:latin typeface="Times New Roman" pitchFamily="18" charset="0"/>
                          <a:cs typeface="Times New Roman" pitchFamily="18" charset="0"/>
                        </a:rPr>
                        <a:t>ПЛАН </a:t>
                      </a:r>
                      <a:endParaRPr lang="ru-RU" sz="1400" dirty="0">
                        <a:solidFill>
                          <a:schemeClr val="bg1"/>
                        </a:solidFill>
                        <a:latin typeface="Times New Roman" pitchFamily="18" charset="0"/>
                        <a:cs typeface="Times New Roman" pitchFamily="18" charset="0"/>
                      </a:endParaRPr>
                    </a:p>
                  </a:txBody>
                  <a:tcPr marL="91432" marR="91432" marT="45725" marB="45725">
                    <a:solidFill>
                      <a:schemeClr val="accent1"/>
                    </a:solidFill>
                  </a:tcPr>
                </a:tc>
                <a:tc>
                  <a:txBody>
                    <a:bodyPr/>
                    <a:lstStyle/>
                    <a:p>
                      <a:pPr algn="ctr"/>
                      <a:r>
                        <a:rPr lang="ru-RU" sz="1400" dirty="0" smtClean="0">
                          <a:solidFill>
                            <a:schemeClr val="bg1"/>
                          </a:solidFill>
                          <a:latin typeface="Times New Roman" pitchFamily="18" charset="0"/>
                          <a:cs typeface="Times New Roman" pitchFamily="18" charset="0"/>
                        </a:rPr>
                        <a:t>ФАКТ</a:t>
                      </a:r>
                      <a:endParaRPr lang="ru-RU" sz="1400" dirty="0">
                        <a:solidFill>
                          <a:schemeClr val="bg1"/>
                        </a:solidFill>
                        <a:latin typeface="Times New Roman" pitchFamily="18" charset="0"/>
                        <a:cs typeface="Times New Roman" pitchFamily="18" charset="0"/>
                      </a:endParaRPr>
                    </a:p>
                  </a:txBody>
                  <a:tcPr marL="91432" marR="91432" marT="45725" marB="45725">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25" marB="45725">
                    <a:solidFill>
                      <a:schemeClr val="accent1"/>
                    </a:solidFill>
                  </a:tcPr>
                </a:tc>
              </a:tr>
              <a:tr h="464308">
                <a:tc>
                  <a:txBody>
                    <a:bodyPr/>
                    <a:lstStyle/>
                    <a:p>
                      <a:r>
                        <a:rPr lang="ru-RU" sz="1400" b="1" dirty="0" smtClean="0">
                          <a:latin typeface="Times New Roman" pitchFamily="18" charset="0"/>
                          <a:cs typeface="Times New Roman" pitchFamily="18" charset="0"/>
                        </a:rPr>
                        <a:t>Социальная политика всего, </a:t>
                      </a:r>
                    </a:p>
                    <a:p>
                      <a:r>
                        <a:rPr lang="ru-RU" sz="1200" b="1" dirty="0" smtClean="0">
                          <a:latin typeface="Times New Roman" pitchFamily="18" charset="0"/>
                          <a:cs typeface="Times New Roman" pitchFamily="18" charset="0"/>
                        </a:rPr>
                        <a:t>в том числе</a:t>
                      </a:r>
                    </a:p>
                  </a:txBody>
                  <a:tcPr marL="91432" marR="91432" marT="45725" marB="45725"/>
                </a:tc>
                <a:tc>
                  <a:txBody>
                    <a:bodyPr/>
                    <a:lstStyle/>
                    <a:p>
                      <a:pPr algn="ctr"/>
                      <a:r>
                        <a:rPr lang="ru-RU" sz="1800" b="1" dirty="0" smtClean="0">
                          <a:latin typeface="Times New Roman" pitchFamily="18" charset="0"/>
                          <a:cs typeface="Times New Roman" pitchFamily="18" charset="0"/>
                        </a:rPr>
                        <a:t>105,9</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131,9</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124,2</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94,1</a:t>
                      </a:r>
                      <a:endParaRPr lang="ru-RU" sz="1800" b="1" dirty="0">
                        <a:latin typeface="Times New Roman" pitchFamily="18" charset="0"/>
                        <a:cs typeface="Times New Roman" pitchFamily="18" charset="0"/>
                      </a:endParaRPr>
                    </a:p>
                  </a:txBody>
                  <a:tcPr marL="91432" marR="91432" marT="45725" marB="45725"/>
                </a:tc>
              </a:tr>
              <a:tr h="348231">
                <a:tc>
                  <a:txBody>
                    <a:bodyPr/>
                    <a:lstStyle/>
                    <a:p>
                      <a:r>
                        <a:rPr lang="ru-RU" sz="1200" dirty="0" smtClean="0">
                          <a:latin typeface="Times New Roman" pitchFamily="18" charset="0"/>
                          <a:cs typeface="Times New Roman" pitchFamily="18" charset="0"/>
                        </a:rPr>
                        <a:t>Пенсионное обеспечение</a:t>
                      </a:r>
                      <a:endParaRPr lang="ru-RU" sz="12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14,9</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15,4</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15,4</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100</a:t>
                      </a:r>
                      <a:endParaRPr lang="ru-RU" sz="1800" dirty="0">
                        <a:latin typeface="Times New Roman" pitchFamily="18" charset="0"/>
                        <a:cs typeface="Times New Roman" pitchFamily="18" charset="0"/>
                      </a:endParaRPr>
                    </a:p>
                  </a:txBody>
                  <a:tcPr marL="91432" marR="91432" marT="45725" marB="45725"/>
                </a:tc>
              </a:tr>
              <a:tr h="348231">
                <a:tc>
                  <a:txBody>
                    <a:bodyPr/>
                    <a:lstStyle/>
                    <a:p>
                      <a:r>
                        <a:rPr lang="ru-RU" sz="1200" dirty="0" smtClean="0">
                          <a:latin typeface="Times New Roman" pitchFamily="18" charset="0"/>
                          <a:cs typeface="Times New Roman" pitchFamily="18" charset="0"/>
                        </a:rPr>
                        <a:t>Социальное обеспечение населения</a:t>
                      </a:r>
                      <a:endParaRPr lang="ru-RU" sz="12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47,0</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20,7</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20,6</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99,6</a:t>
                      </a:r>
                      <a:endParaRPr lang="ru-RU" sz="1800" dirty="0">
                        <a:latin typeface="Times New Roman" pitchFamily="18" charset="0"/>
                        <a:cs typeface="Times New Roman" pitchFamily="18" charset="0"/>
                      </a:endParaRPr>
                    </a:p>
                  </a:txBody>
                  <a:tcPr marL="91432" marR="91432" marT="45725" marB="45725"/>
                </a:tc>
              </a:tr>
              <a:tr h="348231">
                <a:tc>
                  <a:txBody>
                    <a:bodyPr/>
                    <a:lstStyle/>
                    <a:p>
                      <a:r>
                        <a:rPr lang="ru-RU" sz="1200" b="0" dirty="0" smtClean="0">
                          <a:latin typeface="Times New Roman" pitchFamily="18" charset="0"/>
                          <a:cs typeface="Times New Roman" pitchFamily="18" charset="0"/>
                        </a:rPr>
                        <a:t>Охрана семьи и детства</a:t>
                      </a:r>
                      <a:endParaRPr lang="ru-RU" sz="12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44,0</a:t>
                      </a:r>
                      <a:endParaRPr lang="ru-RU" sz="18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95,8</a:t>
                      </a:r>
                      <a:endParaRPr lang="ru-RU" sz="18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88,2</a:t>
                      </a:r>
                      <a:endParaRPr lang="ru-RU" sz="18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92,0</a:t>
                      </a:r>
                      <a:endParaRPr lang="ru-RU" sz="1800" b="0" dirty="0">
                        <a:latin typeface="Times New Roman" pitchFamily="18" charset="0"/>
                        <a:cs typeface="Times New Roman" pitchFamily="18" charset="0"/>
                      </a:endParaRPr>
                    </a:p>
                  </a:txBody>
                  <a:tcPr marL="91432" marR="91432" marT="45725" marB="45725"/>
                </a:tc>
              </a:tr>
              <a:tr h="464308">
                <a:tc>
                  <a:txBody>
                    <a:bodyPr/>
                    <a:lstStyle/>
                    <a:p>
                      <a:r>
                        <a:rPr lang="ru-RU" sz="1400" b="1" dirty="0" smtClean="0">
                          <a:latin typeface="Times New Roman" pitchFamily="18" charset="0"/>
                          <a:cs typeface="Times New Roman" pitchFamily="18" charset="0"/>
                        </a:rPr>
                        <a:t>Физическая культура и спорт всего,</a:t>
                      </a:r>
                    </a:p>
                    <a:p>
                      <a:r>
                        <a:rPr lang="ru-RU" sz="1200" b="1" dirty="0" smtClean="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93,6</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109,3</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109,1</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99,8</a:t>
                      </a:r>
                      <a:endParaRPr lang="ru-RU" sz="1800" b="1" dirty="0">
                        <a:latin typeface="Times New Roman" pitchFamily="18" charset="0"/>
                        <a:cs typeface="Times New Roman" pitchFamily="18" charset="0"/>
                      </a:endParaRPr>
                    </a:p>
                  </a:txBody>
                  <a:tcPr marL="91432" marR="91432" marT="45725" marB="45725"/>
                </a:tc>
              </a:tr>
              <a:tr h="348231">
                <a:tc>
                  <a:txBody>
                    <a:bodyPr/>
                    <a:lstStyle/>
                    <a:p>
                      <a:r>
                        <a:rPr lang="ru-RU" sz="1200" dirty="0" smtClean="0">
                          <a:latin typeface="Times New Roman" pitchFamily="18" charset="0"/>
                          <a:cs typeface="Times New Roman" pitchFamily="18" charset="0"/>
                        </a:rPr>
                        <a:t>Физическая культура</a:t>
                      </a:r>
                      <a:endParaRPr lang="ru-RU" sz="12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30,3</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42,0</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42,0</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99,9</a:t>
                      </a:r>
                      <a:endParaRPr lang="ru-RU" sz="1800" dirty="0">
                        <a:latin typeface="Times New Roman" pitchFamily="18" charset="0"/>
                        <a:cs typeface="Times New Roman" pitchFamily="18" charset="0"/>
                      </a:endParaRPr>
                    </a:p>
                  </a:txBody>
                  <a:tcPr marL="91432" marR="91432" marT="45725" marB="45725"/>
                </a:tc>
              </a:tr>
              <a:tr h="348231">
                <a:tc>
                  <a:txBody>
                    <a:bodyPr/>
                    <a:lstStyle/>
                    <a:p>
                      <a:r>
                        <a:rPr lang="ru-RU" sz="1200" dirty="0" smtClean="0">
                          <a:latin typeface="Times New Roman" pitchFamily="18" charset="0"/>
                          <a:cs typeface="Times New Roman" pitchFamily="18" charset="0"/>
                        </a:rPr>
                        <a:t>Массовый спорт</a:t>
                      </a:r>
                      <a:endParaRPr lang="ru-RU" sz="12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54,5</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58,0</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57,9</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99,9</a:t>
                      </a:r>
                      <a:endParaRPr lang="ru-RU" sz="1800" dirty="0">
                        <a:latin typeface="Times New Roman" pitchFamily="18" charset="0"/>
                        <a:cs typeface="Times New Roman" pitchFamily="18" charset="0"/>
                      </a:endParaRPr>
                    </a:p>
                  </a:txBody>
                  <a:tcPr marL="91432" marR="91432" marT="45725" marB="45725"/>
                </a:tc>
              </a:tr>
              <a:tr h="348231">
                <a:tc>
                  <a:txBody>
                    <a:bodyPr/>
                    <a:lstStyle/>
                    <a:p>
                      <a:r>
                        <a:rPr lang="ru-RU" sz="1200" dirty="0" smtClean="0">
                          <a:latin typeface="Times New Roman" pitchFamily="18" charset="0"/>
                          <a:cs typeface="Times New Roman" pitchFamily="18" charset="0"/>
                        </a:rPr>
                        <a:t>Другие вопросы в области физической культуры и спорта</a:t>
                      </a:r>
                      <a:endParaRPr lang="ru-RU" sz="12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8,8</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9,3</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9,2</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99,0</a:t>
                      </a:r>
                      <a:endParaRPr lang="ru-RU" sz="1800" dirty="0">
                        <a:latin typeface="Times New Roman" pitchFamily="18" charset="0"/>
                        <a:cs typeface="Times New Roman" pitchFamily="18" charset="0"/>
                      </a:endParaRPr>
                    </a:p>
                  </a:txBody>
                  <a:tcPr marL="91432" marR="91432" marT="45725" marB="45725"/>
                </a:tc>
              </a:tr>
              <a:tr h="464308">
                <a:tc>
                  <a:txBody>
                    <a:bodyPr/>
                    <a:lstStyle/>
                    <a:p>
                      <a:r>
                        <a:rPr lang="ru-RU" sz="1400" b="1" dirty="0" smtClean="0">
                          <a:latin typeface="Times New Roman" pitchFamily="18" charset="0"/>
                          <a:cs typeface="Times New Roman" pitchFamily="18" charset="0"/>
                        </a:rPr>
                        <a:t>Средства массовой информации всего,</a:t>
                      </a:r>
                    </a:p>
                    <a:p>
                      <a:r>
                        <a:rPr lang="ru-RU" sz="1200" b="1" dirty="0" smtClean="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18,9</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21,4</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20,2</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94,0</a:t>
                      </a:r>
                      <a:endParaRPr lang="ru-RU" sz="1800" b="1" dirty="0">
                        <a:latin typeface="Times New Roman" pitchFamily="18" charset="0"/>
                        <a:cs typeface="Times New Roman" pitchFamily="18" charset="0"/>
                      </a:endParaRPr>
                    </a:p>
                  </a:txBody>
                  <a:tcPr marL="91432" marR="91432" marT="45725" marB="45725"/>
                </a:tc>
              </a:tr>
              <a:tr h="348231">
                <a:tc>
                  <a:txBody>
                    <a:bodyPr/>
                    <a:lstStyle/>
                    <a:p>
                      <a:r>
                        <a:rPr lang="ru-RU" sz="1200" dirty="0" smtClean="0">
                          <a:latin typeface="Times New Roman" pitchFamily="18" charset="0"/>
                          <a:cs typeface="Times New Roman" pitchFamily="18" charset="0"/>
                        </a:rPr>
                        <a:t>Телевидение и радиовещание</a:t>
                      </a:r>
                      <a:endParaRPr lang="ru-RU" sz="12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11,6</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11,2</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11,2</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99,8</a:t>
                      </a:r>
                      <a:endParaRPr lang="ru-RU" sz="1800" dirty="0">
                        <a:latin typeface="Times New Roman" pitchFamily="18" charset="0"/>
                        <a:cs typeface="Times New Roman" pitchFamily="18" charset="0"/>
                      </a:endParaRPr>
                    </a:p>
                  </a:txBody>
                  <a:tcPr marL="91432" marR="91432" marT="45725" marB="45725"/>
                </a:tc>
              </a:tr>
              <a:tr h="371783">
                <a:tc>
                  <a:txBody>
                    <a:bodyPr/>
                    <a:lstStyle/>
                    <a:p>
                      <a:r>
                        <a:rPr lang="ru-RU" sz="1200" b="0" dirty="0" smtClean="0">
                          <a:latin typeface="Times New Roman" pitchFamily="18" charset="0"/>
                          <a:cs typeface="Times New Roman" pitchFamily="18" charset="0"/>
                        </a:rPr>
                        <a:t>Периодическая</a:t>
                      </a:r>
                      <a:r>
                        <a:rPr lang="ru-RU" sz="1200" b="0" baseline="0" dirty="0" smtClean="0">
                          <a:latin typeface="Times New Roman" pitchFamily="18" charset="0"/>
                          <a:cs typeface="Times New Roman" pitchFamily="18" charset="0"/>
                        </a:rPr>
                        <a:t> печать и издательства</a:t>
                      </a:r>
                      <a:endParaRPr lang="ru-RU" sz="12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4,9</a:t>
                      </a:r>
                      <a:endParaRPr lang="ru-RU" sz="18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5,6</a:t>
                      </a:r>
                      <a:endParaRPr lang="ru-RU" sz="18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4,5</a:t>
                      </a:r>
                      <a:endParaRPr lang="ru-RU" sz="1800" b="0" dirty="0">
                        <a:latin typeface="Times New Roman" pitchFamily="18" charset="0"/>
                        <a:cs typeface="Times New Roman" pitchFamily="18" charset="0"/>
                      </a:endParaRPr>
                    </a:p>
                  </a:txBody>
                  <a:tcPr marL="91432" marR="91432" marT="45725" marB="45725"/>
                </a:tc>
                <a:tc>
                  <a:txBody>
                    <a:bodyPr/>
                    <a:lstStyle/>
                    <a:p>
                      <a:pPr algn="ctr"/>
                      <a:r>
                        <a:rPr lang="ru-RU" sz="1800" b="0" dirty="0" smtClean="0">
                          <a:latin typeface="Times New Roman" pitchFamily="18" charset="0"/>
                          <a:cs typeface="Times New Roman" pitchFamily="18" charset="0"/>
                        </a:rPr>
                        <a:t>79,5</a:t>
                      </a:r>
                      <a:endParaRPr lang="ru-RU" sz="1800" b="0" dirty="0">
                        <a:latin typeface="Times New Roman" pitchFamily="18" charset="0"/>
                        <a:cs typeface="Times New Roman" pitchFamily="18" charset="0"/>
                      </a:endParaRPr>
                    </a:p>
                  </a:txBody>
                  <a:tcPr marL="91432" marR="91432" marT="45725" marB="45725"/>
                </a:tc>
              </a:tr>
              <a:tr h="348231">
                <a:tc>
                  <a:txBody>
                    <a:bodyPr/>
                    <a:lstStyle/>
                    <a:p>
                      <a:r>
                        <a:rPr lang="ru-RU" sz="1200" dirty="0" smtClean="0">
                          <a:latin typeface="Times New Roman" pitchFamily="18" charset="0"/>
                          <a:cs typeface="Times New Roman" pitchFamily="18" charset="0"/>
                        </a:rPr>
                        <a:t>Другие вопросы в области средств массовой информации</a:t>
                      </a:r>
                      <a:endParaRPr lang="ru-RU" sz="12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2,4</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4,6</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4,5</a:t>
                      </a:r>
                      <a:endParaRPr lang="ru-RU" sz="1800" dirty="0">
                        <a:latin typeface="Times New Roman" pitchFamily="18" charset="0"/>
                        <a:cs typeface="Times New Roman" pitchFamily="18" charset="0"/>
                      </a:endParaRPr>
                    </a:p>
                  </a:txBody>
                  <a:tcPr marL="91432" marR="91432" marT="45725" marB="45725"/>
                </a:tc>
                <a:tc>
                  <a:txBody>
                    <a:bodyPr/>
                    <a:lstStyle/>
                    <a:p>
                      <a:pPr algn="ctr"/>
                      <a:r>
                        <a:rPr lang="ru-RU" sz="1800" dirty="0" smtClean="0">
                          <a:latin typeface="Times New Roman" pitchFamily="18" charset="0"/>
                          <a:cs typeface="Times New Roman" pitchFamily="18" charset="0"/>
                        </a:rPr>
                        <a:t>97,8</a:t>
                      </a:r>
                      <a:endParaRPr lang="ru-RU" sz="1800" dirty="0">
                        <a:latin typeface="Times New Roman" pitchFamily="18" charset="0"/>
                        <a:cs typeface="Times New Roman" pitchFamily="18" charset="0"/>
                      </a:endParaRPr>
                    </a:p>
                  </a:txBody>
                  <a:tcPr marL="91432" marR="91432" marT="45725" marB="45725"/>
                </a:tc>
              </a:tr>
              <a:tr h="423350">
                <a:tc>
                  <a:txBody>
                    <a:bodyPr/>
                    <a:lstStyle/>
                    <a:p>
                      <a:r>
                        <a:rPr lang="ru-RU" sz="1400" b="1" dirty="0" smtClean="0">
                          <a:latin typeface="Times New Roman" pitchFamily="18" charset="0"/>
                          <a:cs typeface="Times New Roman" pitchFamily="18" charset="0"/>
                        </a:rPr>
                        <a:t>Обслуживание муниципального</a:t>
                      </a:r>
                      <a:r>
                        <a:rPr lang="ru-RU" sz="1400" b="1" baseline="0" dirty="0" smtClean="0">
                          <a:latin typeface="Times New Roman" pitchFamily="18" charset="0"/>
                          <a:cs typeface="Times New Roman" pitchFamily="18" charset="0"/>
                        </a:rPr>
                        <a:t> долга</a:t>
                      </a:r>
                      <a:endParaRPr lang="ru-RU" sz="14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6,8</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1,6</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0,2</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10,6</a:t>
                      </a:r>
                      <a:endParaRPr lang="ru-RU" sz="1800" b="1" dirty="0">
                        <a:latin typeface="Times New Roman" pitchFamily="18" charset="0"/>
                        <a:cs typeface="Times New Roman" pitchFamily="18" charset="0"/>
                      </a:endParaRPr>
                    </a:p>
                  </a:txBody>
                  <a:tcPr marL="91432" marR="91432" marT="45725" marB="45725"/>
                </a:tc>
              </a:tr>
              <a:tr h="423350">
                <a:tc>
                  <a:txBody>
                    <a:bodyPr/>
                    <a:lstStyle/>
                    <a:p>
                      <a:r>
                        <a:rPr lang="ru-RU" sz="1400" b="1" dirty="0" smtClean="0">
                          <a:latin typeface="Times New Roman" pitchFamily="18" charset="0"/>
                          <a:cs typeface="Times New Roman" pitchFamily="18" charset="0"/>
                        </a:rPr>
                        <a:t>ВСЕГО</a:t>
                      </a:r>
                      <a:endParaRPr lang="ru-RU" sz="14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3 625,9</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6 014,1</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5 166,2</a:t>
                      </a:r>
                      <a:endParaRPr lang="ru-RU" sz="1800" b="1" dirty="0">
                        <a:latin typeface="Times New Roman" pitchFamily="18" charset="0"/>
                        <a:cs typeface="Times New Roman" pitchFamily="18" charset="0"/>
                      </a:endParaRPr>
                    </a:p>
                  </a:txBody>
                  <a:tcPr marL="91432" marR="91432" marT="45725" marB="45725"/>
                </a:tc>
                <a:tc>
                  <a:txBody>
                    <a:bodyPr/>
                    <a:lstStyle/>
                    <a:p>
                      <a:pPr algn="ctr"/>
                      <a:r>
                        <a:rPr lang="ru-RU" sz="1800" b="1" dirty="0" smtClean="0">
                          <a:latin typeface="Times New Roman" pitchFamily="18" charset="0"/>
                          <a:cs typeface="Times New Roman" pitchFamily="18" charset="0"/>
                        </a:rPr>
                        <a:t>85,9</a:t>
                      </a:r>
                      <a:endParaRPr lang="ru-RU" sz="1800" b="1" dirty="0">
                        <a:latin typeface="Times New Roman" pitchFamily="18" charset="0"/>
                        <a:cs typeface="Times New Roman" pitchFamily="18" charset="0"/>
                      </a:endParaRPr>
                    </a:p>
                  </a:txBody>
                  <a:tcPr marL="91432" marR="91432" marT="45725" marB="457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smtClean="0"/>
              <a:t>Содержание</a:t>
            </a:r>
            <a:endParaRPr lang="ru-RU" dirty="0"/>
          </a:p>
        </p:txBody>
      </p:sp>
      <p:sp>
        <p:nvSpPr>
          <p:cNvPr id="3" name="Прямоугольник 2"/>
          <p:cNvSpPr/>
          <p:nvPr/>
        </p:nvSpPr>
        <p:spPr>
          <a:xfrm>
            <a:off x="395536" y="980729"/>
            <a:ext cx="8208912" cy="5632311"/>
          </a:xfrm>
          <a:prstGeom prst="rect">
            <a:avLst/>
          </a:prstGeom>
        </p:spPr>
        <p:txBody>
          <a:bodyPr wrap="square">
            <a:spAutoFit/>
          </a:bodyPr>
          <a:lstStyle/>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1.Основные понятия и определения</a:t>
            </a:r>
          </a:p>
          <a:p>
            <a:pPr marL="365760" indent="-256032" algn="just" fontAlgn="auto">
              <a:spcAft>
                <a:spcPts val="0"/>
              </a:spcAft>
              <a:buClr>
                <a:schemeClr val="accent3"/>
              </a:buClr>
              <a:buFont typeface="Georgia"/>
              <a:buChar char="•"/>
              <a:defRPr/>
            </a:pPr>
            <a:r>
              <a:rPr lang="ru-RU" altLang="ru-RU" sz="2400" dirty="0" smtClean="0">
                <a:latin typeface="Times New Roman" pitchFamily="18" charset="0"/>
                <a:cs typeface="Times New Roman" pitchFamily="18" charset="0"/>
              </a:rPr>
              <a:t>2.Выполнение </a:t>
            </a:r>
            <a:r>
              <a:rPr lang="ru-RU" altLang="ru-RU" sz="2400" dirty="0">
                <a:latin typeface="Times New Roman" pitchFamily="18" charset="0"/>
                <a:cs typeface="Times New Roman" pitchFamily="18" charset="0"/>
              </a:rPr>
              <a:t>основных показателей социально-экономического развития </a:t>
            </a:r>
          </a:p>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3.Основные параметры исполнения бюджета Рузского городского округа Московской области </a:t>
            </a:r>
          </a:p>
          <a:p>
            <a:pPr marL="365760" indent="-256032" algn="just" fontAlgn="auto">
              <a:spcAft>
                <a:spcPts val="0"/>
              </a:spcAft>
              <a:buClr>
                <a:schemeClr val="accent3"/>
              </a:buClr>
              <a:buFont typeface="Georgia"/>
              <a:buChar char="•"/>
              <a:defRPr/>
            </a:pPr>
            <a:r>
              <a:rPr lang="ru-RU" altLang="ru-RU" sz="2400" dirty="0" smtClean="0">
                <a:latin typeface="Times New Roman" pitchFamily="18" charset="0"/>
                <a:cs typeface="Times New Roman" pitchFamily="18" charset="0"/>
              </a:rPr>
              <a:t>4.Динамика </a:t>
            </a:r>
            <a:r>
              <a:rPr lang="ru-RU" altLang="ru-RU" sz="2400" dirty="0">
                <a:latin typeface="Times New Roman" pitchFamily="18" charset="0"/>
                <a:cs typeface="Times New Roman" pitchFamily="18" charset="0"/>
              </a:rPr>
              <a:t>муниципального долга</a:t>
            </a:r>
          </a:p>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5.Исполнение бюджета по доходам </a:t>
            </a:r>
          </a:p>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6.Оценка потерь бюджета от предоставленных налоговых льгот</a:t>
            </a:r>
          </a:p>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7.Исполнение бюджета по направлениям расходов</a:t>
            </a:r>
          </a:p>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8.Исполнение бюджета в разрезе муниципальных программ</a:t>
            </a:r>
          </a:p>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9.Меры социальной поддержки</a:t>
            </a:r>
          </a:p>
          <a:p>
            <a:pPr marL="365760" indent="-256032" algn="just" fontAlgn="auto">
              <a:spcAft>
                <a:spcPts val="0"/>
              </a:spcAft>
              <a:buClr>
                <a:schemeClr val="accent3"/>
              </a:buClr>
              <a:buFont typeface="Georgia"/>
              <a:buChar char="•"/>
              <a:defRPr/>
            </a:pPr>
            <a:r>
              <a:rPr lang="ru-RU" altLang="ru-RU" sz="2400" dirty="0">
                <a:latin typeface="Times New Roman" pitchFamily="18" charset="0"/>
                <a:cs typeface="Times New Roman" pitchFamily="18" charset="0"/>
              </a:rPr>
              <a:t>10.Реализация общественно значимых проектов на территории Рузского городского округа</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2400" dirty="0" smtClean="0">
                <a:latin typeface="Times New Roman" pitchFamily="18" charset="0"/>
                <a:cs typeface="Times New Roman" pitchFamily="18" charset="0"/>
              </a:rPr>
              <a:t>Исполнение бюджета в разрезе муниципальных программ (%)</a:t>
            </a:r>
            <a:endParaRPr lang="ru-RU" sz="2400" dirty="0">
              <a:latin typeface="Times New Roman" pitchFamily="18" charset="0"/>
              <a:cs typeface="Times New Roman" pitchFamily="18" charset="0"/>
            </a:endParaRPr>
          </a:p>
        </p:txBody>
      </p:sp>
      <p:graphicFrame>
        <p:nvGraphicFramePr>
          <p:cNvPr id="4" name="Диаграмма 3"/>
          <p:cNvGraphicFramePr/>
          <p:nvPr/>
        </p:nvGraphicFramePr>
        <p:xfrm>
          <a:off x="251520" y="764704"/>
          <a:ext cx="8568952" cy="57606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29600" cy="360040"/>
          </a:xfrm>
        </p:spPr>
        <p:txBody>
          <a:bodyPr>
            <a:normAutofit fontScale="90000"/>
          </a:bodyPr>
          <a:lstStyle/>
          <a:p>
            <a:r>
              <a:rPr lang="ru-RU" sz="2400" dirty="0" smtClean="0">
                <a:latin typeface="Times New Roman" pitchFamily="18" charset="0"/>
                <a:cs typeface="Times New Roman" pitchFamily="18" charset="0"/>
              </a:rPr>
              <a:t>Исполнение бюджета в разрезе муниципальных программ </a:t>
            </a:r>
            <a:r>
              <a:rPr lang="ru-RU" sz="1100" dirty="0" smtClean="0">
                <a:latin typeface="Times New Roman" pitchFamily="18" charset="0"/>
                <a:cs typeface="Times New Roman" pitchFamily="18" charset="0"/>
              </a:rPr>
              <a:t>(млн.руб.)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graphicFrame>
        <p:nvGraphicFramePr>
          <p:cNvPr id="3" name="Содержимое 3"/>
          <p:cNvGraphicFramePr>
            <a:graphicFrameLocks/>
          </p:cNvGraphicFramePr>
          <p:nvPr/>
        </p:nvGraphicFramePr>
        <p:xfrm>
          <a:off x="179388" y="476675"/>
          <a:ext cx="8856984" cy="6192122"/>
        </p:xfrm>
        <a:graphic>
          <a:graphicData uri="http://schemas.openxmlformats.org/drawingml/2006/table">
            <a:tbl>
              <a:tblPr firstRow="1" bandRow="1">
                <a:tableStyleId>{5C22544A-7EE6-4342-B048-85BDC9FD1C3A}</a:tableStyleId>
              </a:tblPr>
              <a:tblGrid>
                <a:gridCol w="3707680">
                  <a:extLst>
                    <a:ext uri="{9D8B030D-6E8A-4147-A177-3AD203B41FA5}"/>
                  </a:extLst>
                </a:gridCol>
                <a:gridCol w="1647776">
                  <a:extLst>
                    <a:ext uri="{9D8B030D-6E8A-4147-A177-3AD203B41FA5}"/>
                  </a:extLst>
                </a:gridCol>
                <a:gridCol w="1853752"/>
                <a:gridCol w="1647776"/>
              </a:tblGrid>
              <a:tr h="624452">
                <a:tc>
                  <a:txBody>
                    <a:bodyPr/>
                    <a:lstStyle/>
                    <a:p>
                      <a:pPr algn="ctr"/>
                      <a:r>
                        <a:rPr lang="ru-RU" sz="1700" dirty="0" smtClean="0"/>
                        <a:t>Наименование программы</a:t>
                      </a:r>
                      <a:endParaRPr lang="ru-RU" sz="1700" dirty="0"/>
                    </a:p>
                  </a:txBody>
                  <a:tcPr marL="91444" marR="91444" marT="44335" marB="44335"/>
                </a:tc>
                <a:tc>
                  <a:txBody>
                    <a:bodyPr/>
                    <a:lstStyle/>
                    <a:p>
                      <a:pPr algn="ctr"/>
                      <a:r>
                        <a:rPr lang="ru-RU" sz="1400" dirty="0" smtClean="0"/>
                        <a:t>План на 2022 год</a:t>
                      </a:r>
                      <a:endParaRPr lang="ru-RU" sz="1400" dirty="0"/>
                    </a:p>
                  </a:txBody>
                  <a:tcPr marL="91444" marR="91444" marT="44335" marB="44335"/>
                </a:tc>
                <a:tc>
                  <a:txBody>
                    <a:bodyPr/>
                    <a:lstStyle/>
                    <a:p>
                      <a:pPr algn="ctr"/>
                      <a:r>
                        <a:rPr lang="ru-RU" sz="1400" dirty="0" smtClean="0"/>
                        <a:t>Исполнено</a:t>
                      </a:r>
                      <a:r>
                        <a:rPr lang="ru-RU" sz="1400" baseline="0" dirty="0" smtClean="0"/>
                        <a:t> в 2022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t>Процент исполнения  в 2022 году (%)</a:t>
                      </a:r>
                    </a:p>
                  </a:txBody>
                  <a:tcPr marL="91444" marR="91444" marT="44335" marB="44335"/>
                </a:tc>
                <a:extLst>
                  <a:ext uri="{0D108BD9-81ED-4DB2-BD59-A6C34878D82A}"/>
                </a:extLst>
              </a:tr>
              <a:tr h="325802">
                <a:tc>
                  <a:txBody>
                    <a:bodyPr/>
                    <a:lstStyle/>
                    <a:p>
                      <a:r>
                        <a:rPr lang="ru-RU" sz="1600" dirty="0" smtClean="0">
                          <a:latin typeface="Times New Roman" pitchFamily="18" charset="0"/>
                          <a:cs typeface="Times New Roman" pitchFamily="18" charset="0"/>
                        </a:rPr>
                        <a:t>Жилище</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76,9</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76,9</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100</a:t>
                      </a:r>
                      <a:endParaRPr lang="ru-RU" sz="1600" dirty="0">
                        <a:latin typeface="Times New Roman" pitchFamily="18" charset="0"/>
                        <a:cs typeface="Times New Roman" pitchFamily="18" charset="0"/>
                      </a:endParaRPr>
                    </a:p>
                  </a:txBody>
                  <a:tcPr marL="91444" marR="91444" marT="44335" marB="44335"/>
                </a:tc>
              </a:tr>
              <a:tr h="325802">
                <a:tc>
                  <a:txBody>
                    <a:bodyPr/>
                    <a:lstStyle/>
                    <a:p>
                      <a:r>
                        <a:rPr lang="ru-RU" sz="1600" dirty="0" smtClean="0">
                          <a:latin typeface="Times New Roman" pitchFamily="18" charset="0"/>
                          <a:cs typeface="Times New Roman" pitchFamily="18" charset="0"/>
                        </a:rPr>
                        <a:t>Спорт</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109,2</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109,0</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99,8</a:t>
                      </a:r>
                      <a:endParaRPr lang="ru-RU" sz="1600" dirty="0">
                        <a:latin typeface="Times New Roman" pitchFamily="18" charset="0"/>
                        <a:cs typeface="Times New Roman" pitchFamily="18" charset="0"/>
                      </a:endParaRPr>
                    </a:p>
                  </a:txBody>
                  <a:tcPr marL="91444" marR="91444" marT="44335" marB="44335"/>
                </a:tc>
              </a:tr>
              <a:tr h="325802">
                <a:tc>
                  <a:txBody>
                    <a:bodyPr/>
                    <a:lstStyle/>
                    <a:p>
                      <a:r>
                        <a:rPr lang="ru-RU" sz="1600" dirty="0" smtClean="0">
                          <a:latin typeface="Times New Roman" pitchFamily="18" charset="0"/>
                          <a:cs typeface="Times New Roman" pitchFamily="18" charset="0"/>
                        </a:rPr>
                        <a:t>Социальная защита населения</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49,4</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49,2</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99,6</a:t>
                      </a:r>
                      <a:endParaRPr lang="ru-RU" sz="1600" dirty="0">
                        <a:latin typeface="Times New Roman" pitchFamily="18" charset="0"/>
                        <a:cs typeface="Times New Roman" pitchFamily="18" charset="0"/>
                      </a:endParaRPr>
                    </a:p>
                  </a:txBody>
                  <a:tcPr marL="91444" marR="91444" marT="44335" marB="44335"/>
                </a:tc>
              </a:tr>
              <a:tr h="325802">
                <a:tc>
                  <a:txBody>
                    <a:bodyPr/>
                    <a:lstStyle/>
                    <a:p>
                      <a:r>
                        <a:rPr lang="ru-RU" sz="1600" dirty="0" smtClean="0">
                          <a:latin typeface="Times New Roman" pitchFamily="18" charset="0"/>
                          <a:cs typeface="Times New Roman" pitchFamily="18" charset="0"/>
                        </a:rPr>
                        <a:t>Архитектура</a:t>
                      </a:r>
                      <a:r>
                        <a:rPr lang="ru-RU" sz="1600" baseline="0" dirty="0" smtClean="0">
                          <a:latin typeface="Times New Roman" pitchFamily="18" charset="0"/>
                          <a:cs typeface="Times New Roman" pitchFamily="18" charset="0"/>
                        </a:rPr>
                        <a:t> и градостроительство</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2,0</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2,0</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99,6</a:t>
                      </a:r>
                      <a:endParaRPr lang="ru-RU" sz="1600" dirty="0">
                        <a:latin typeface="Times New Roman" pitchFamily="18" charset="0"/>
                        <a:cs typeface="Times New Roman" pitchFamily="18" charset="0"/>
                      </a:endParaRPr>
                    </a:p>
                  </a:txBody>
                  <a:tcPr marL="91444" marR="91444" marT="44335" marB="44335"/>
                </a:tc>
              </a:tr>
              <a:tr h="5647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itchFamily="18" charset="0"/>
                          <a:cs typeface="Times New Roman" pitchFamily="18" charset="0"/>
                        </a:rPr>
                        <a:t>Развитие и функционирование дорожно-транспортного комплекса</a:t>
                      </a:r>
                    </a:p>
                  </a:txBody>
                  <a:tcPr marL="91444" marR="91444" marT="44335" marB="44335"/>
                </a:tc>
                <a:tc>
                  <a:txBody>
                    <a:bodyPr/>
                    <a:lstStyle/>
                    <a:p>
                      <a:pPr algn="r"/>
                      <a:r>
                        <a:rPr lang="ru-RU" sz="1600" dirty="0" smtClean="0">
                          <a:latin typeface="Times New Roman" pitchFamily="18" charset="0"/>
                          <a:cs typeface="Times New Roman" pitchFamily="18" charset="0"/>
                        </a:rPr>
                        <a:t>375,9</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372,3</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99,0</a:t>
                      </a:r>
                      <a:endParaRPr lang="ru-RU" sz="1600" dirty="0">
                        <a:latin typeface="Times New Roman" pitchFamily="18" charset="0"/>
                        <a:cs typeface="Times New Roman" pitchFamily="18" charset="0"/>
                      </a:endParaRPr>
                    </a:p>
                  </a:txBody>
                  <a:tcPr marL="91444" marR="91444" marT="44335" marB="44335"/>
                </a:tc>
              </a:tr>
              <a:tr h="325802">
                <a:tc>
                  <a:txBody>
                    <a:bodyPr/>
                    <a:lstStyle/>
                    <a:p>
                      <a:r>
                        <a:rPr lang="ru-RU" sz="1600" dirty="0" smtClean="0">
                          <a:latin typeface="Times New Roman" pitchFamily="18" charset="0"/>
                          <a:cs typeface="Times New Roman" pitchFamily="18" charset="0"/>
                        </a:rPr>
                        <a:t>Предпринимательство</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13,1</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12,8</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98,0</a:t>
                      </a:r>
                      <a:endParaRPr lang="ru-RU" sz="1600" dirty="0">
                        <a:latin typeface="Times New Roman" pitchFamily="18" charset="0"/>
                        <a:cs typeface="Times New Roman" pitchFamily="18" charset="0"/>
                      </a:endParaRPr>
                    </a:p>
                  </a:txBody>
                  <a:tcPr marL="91444" marR="91444" marT="44335" marB="44335"/>
                </a:tc>
              </a:tr>
              <a:tr h="325802">
                <a:tc>
                  <a:txBody>
                    <a:bodyPr/>
                    <a:lstStyle/>
                    <a:p>
                      <a:r>
                        <a:rPr lang="ru-RU" sz="1600" dirty="0" smtClean="0">
                          <a:latin typeface="Times New Roman" pitchFamily="18" charset="0"/>
                          <a:cs typeface="Times New Roman" pitchFamily="18" charset="0"/>
                        </a:rPr>
                        <a:t>Культура</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367,1</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358,9</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97,8</a:t>
                      </a:r>
                      <a:endParaRPr lang="ru-RU" sz="1600" dirty="0">
                        <a:latin typeface="Times New Roman" pitchFamily="18" charset="0"/>
                        <a:cs typeface="Times New Roman" pitchFamily="18" charset="0"/>
                      </a:endParaRPr>
                    </a:p>
                  </a:txBody>
                  <a:tcPr marL="91444" marR="91444" marT="44335" marB="44335"/>
                </a:tc>
                <a:extLst>
                  <a:ext uri="{0D108BD9-81ED-4DB2-BD59-A6C34878D82A}"/>
                </a:extLst>
              </a:tr>
              <a:tr h="325802">
                <a:tc>
                  <a:txBody>
                    <a:bodyPr/>
                    <a:lstStyle/>
                    <a:p>
                      <a:r>
                        <a:rPr lang="ru-RU" sz="1600" dirty="0" smtClean="0">
                          <a:latin typeface="Times New Roman" pitchFamily="18" charset="0"/>
                          <a:cs typeface="Times New Roman" pitchFamily="18" charset="0"/>
                        </a:rPr>
                        <a:t>Здравоохранение</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1,1</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1,1</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97,4</a:t>
                      </a:r>
                      <a:endParaRPr lang="ru-RU" sz="1600" dirty="0">
                        <a:latin typeface="Times New Roman" pitchFamily="18" charset="0"/>
                        <a:cs typeface="Times New Roman" pitchFamily="18" charset="0"/>
                      </a:endParaRPr>
                    </a:p>
                  </a:txBody>
                  <a:tcPr marL="91444" marR="91444" marT="44335" marB="44335"/>
                </a:tc>
              </a:tr>
              <a:tr h="7245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itchFamily="18" charset="0"/>
                          <a:cs typeface="Times New Roman" pitchFamily="18" charset="0"/>
                        </a:rPr>
                        <a:t>Формирование</a:t>
                      </a:r>
                      <a:r>
                        <a:rPr lang="ru-RU" sz="1600" baseline="0" dirty="0" smtClean="0">
                          <a:latin typeface="Times New Roman" pitchFamily="18" charset="0"/>
                          <a:cs typeface="Times New Roman" pitchFamily="18" charset="0"/>
                        </a:rPr>
                        <a:t> современной комфортной городской среды</a:t>
                      </a:r>
                      <a:endParaRPr lang="ru-RU" sz="1600" dirty="0" smtClean="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587,9</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572,4</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97,4</a:t>
                      </a:r>
                      <a:endParaRPr lang="ru-RU" sz="1600" dirty="0">
                        <a:latin typeface="Times New Roman" pitchFamily="18" charset="0"/>
                        <a:cs typeface="Times New Roman" pitchFamily="18" charset="0"/>
                      </a:endParaRPr>
                    </a:p>
                  </a:txBody>
                  <a:tcPr marL="91444" marR="91444" marT="44335" marB="44335"/>
                </a:tc>
              </a:tr>
              <a:tr h="492738">
                <a:tc>
                  <a:txBody>
                    <a:bodyPr/>
                    <a:lstStyle/>
                    <a:p>
                      <a:r>
                        <a:rPr lang="ru-RU" sz="1600" dirty="0" smtClean="0">
                          <a:latin typeface="Times New Roman" pitchFamily="18" charset="0"/>
                          <a:cs typeface="Times New Roman" pitchFamily="18" charset="0"/>
                        </a:rPr>
                        <a:t>Образование</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2 179,2</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2 118,5</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97,2</a:t>
                      </a:r>
                      <a:endParaRPr lang="ru-RU" sz="1600" dirty="0">
                        <a:latin typeface="Times New Roman" pitchFamily="18" charset="0"/>
                        <a:cs typeface="Times New Roman" pitchFamily="18" charset="0"/>
                      </a:endParaRPr>
                    </a:p>
                  </a:txBody>
                  <a:tcPr marL="91444" marR="91444" marT="44335" marB="44335"/>
                </a:tc>
              </a:tr>
              <a:tr h="699554">
                <a:tc>
                  <a:txBody>
                    <a:bodyPr/>
                    <a:lstStyle/>
                    <a:p>
                      <a:r>
                        <a:rPr lang="ru-RU" sz="1600" dirty="0" smtClean="0">
                          <a:latin typeface="Times New Roman" pitchFamily="18" charset="0"/>
                          <a:cs typeface="Times New Roman" pitchFamily="18" charset="0"/>
                        </a:rPr>
                        <a:t>Управление имуществом и муниципальными финансами</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428,3</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415,8</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97,1</a:t>
                      </a:r>
                      <a:endParaRPr lang="ru-RU" sz="1600" dirty="0">
                        <a:latin typeface="Times New Roman" pitchFamily="18" charset="0"/>
                        <a:cs typeface="Times New Roman" pitchFamily="18" charset="0"/>
                      </a:endParaRPr>
                    </a:p>
                  </a:txBody>
                  <a:tcPr marL="91444" marR="91444" marT="44335" marB="44335"/>
                </a:tc>
              </a:tr>
              <a:tr h="734026">
                <a:tc>
                  <a:txBody>
                    <a:bodyPr/>
                    <a:lstStyle/>
                    <a:p>
                      <a:r>
                        <a:rPr lang="ru-RU" sz="1600" dirty="0" smtClean="0">
                          <a:latin typeface="Times New Roman" pitchFamily="18" charset="0"/>
                          <a:cs typeface="Times New Roman" pitchFamily="18" charset="0"/>
                        </a:rPr>
                        <a:t>Экология и окружающая среда</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23,6</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22,7</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96,1</a:t>
                      </a:r>
                      <a:endParaRPr lang="ru-RU" sz="1600" dirty="0">
                        <a:latin typeface="Times New Roman" pitchFamily="18" charset="0"/>
                        <a:cs typeface="Times New Roman" pitchFamily="18" charset="0"/>
                      </a:endParaRPr>
                    </a:p>
                  </a:txBody>
                  <a:tcPr marL="91444" marR="91444" marT="44335" marB="44335"/>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одержимое 3"/>
          <p:cNvGraphicFramePr>
            <a:graphicFrameLocks/>
          </p:cNvGraphicFramePr>
          <p:nvPr/>
        </p:nvGraphicFramePr>
        <p:xfrm>
          <a:off x="179388" y="332656"/>
          <a:ext cx="8640960" cy="6369192"/>
        </p:xfrm>
        <a:graphic>
          <a:graphicData uri="http://schemas.openxmlformats.org/drawingml/2006/table">
            <a:tbl>
              <a:tblPr firstRow="1" bandRow="1">
                <a:tableStyleId>{5C22544A-7EE6-4342-B048-85BDC9FD1C3A}</a:tableStyleId>
              </a:tblPr>
              <a:tblGrid>
                <a:gridCol w="3707680">
                  <a:extLst>
                    <a:ext uri="{9D8B030D-6E8A-4147-A177-3AD203B41FA5}"/>
                  </a:extLst>
                </a:gridCol>
                <a:gridCol w="1647776">
                  <a:extLst>
                    <a:ext uri="{9D8B030D-6E8A-4147-A177-3AD203B41FA5}"/>
                  </a:extLst>
                </a:gridCol>
                <a:gridCol w="1853752"/>
                <a:gridCol w="1431752"/>
              </a:tblGrid>
              <a:tr h="675433">
                <a:tc>
                  <a:txBody>
                    <a:bodyPr/>
                    <a:lstStyle/>
                    <a:p>
                      <a:pPr algn="ctr"/>
                      <a:r>
                        <a:rPr lang="ru-RU" sz="1700" dirty="0" smtClean="0"/>
                        <a:t>Наименование программы</a:t>
                      </a:r>
                      <a:endParaRPr lang="ru-RU" sz="1700" dirty="0"/>
                    </a:p>
                  </a:txBody>
                  <a:tcPr marL="91444" marR="91444" marT="44335" marB="44335"/>
                </a:tc>
                <a:tc>
                  <a:txBody>
                    <a:bodyPr/>
                    <a:lstStyle/>
                    <a:p>
                      <a:pPr algn="ctr"/>
                      <a:r>
                        <a:rPr lang="ru-RU" sz="1400" dirty="0" smtClean="0"/>
                        <a:t>План на 2022</a:t>
                      </a:r>
                      <a:r>
                        <a:rPr lang="ru-RU" sz="1400" baseline="0" dirty="0" smtClean="0"/>
                        <a:t> </a:t>
                      </a:r>
                      <a:r>
                        <a:rPr lang="ru-RU" sz="1400" dirty="0" smtClean="0"/>
                        <a:t>год</a:t>
                      </a:r>
                      <a:endParaRPr lang="ru-RU" sz="1400" dirty="0"/>
                    </a:p>
                  </a:txBody>
                  <a:tcPr marL="91444" marR="91444" marT="44335" marB="44335"/>
                </a:tc>
                <a:tc>
                  <a:txBody>
                    <a:bodyPr/>
                    <a:lstStyle/>
                    <a:p>
                      <a:pPr algn="ctr"/>
                      <a:r>
                        <a:rPr lang="ru-RU" sz="1400" dirty="0" smtClean="0"/>
                        <a:t>Исполнено</a:t>
                      </a:r>
                      <a:r>
                        <a:rPr lang="ru-RU" sz="1400" baseline="0" dirty="0" smtClean="0"/>
                        <a:t> в 2022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t>Процент исполнения  в 2022 году (%)</a:t>
                      </a:r>
                    </a:p>
                  </a:txBody>
                  <a:tcPr marL="91444" marR="91444" marT="44335" marB="44335"/>
                </a:tc>
                <a:extLst>
                  <a:ext uri="{0D108BD9-81ED-4DB2-BD59-A6C34878D82A}"/>
                </a:extLst>
              </a:tr>
              <a:tr h="548078">
                <a:tc>
                  <a:txBody>
                    <a:bodyPr/>
                    <a:lstStyle/>
                    <a:p>
                      <a:r>
                        <a:rPr lang="ru-RU" sz="1600" dirty="0" smtClean="0">
                          <a:latin typeface="Times New Roman" pitchFamily="18" charset="0"/>
                          <a:cs typeface="Times New Roman" pitchFamily="18" charset="0"/>
                        </a:rPr>
                        <a:t>Цифровое муниципальное образование</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120,4</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113,4</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94,2</a:t>
                      </a:r>
                      <a:endParaRPr lang="ru-RU" sz="1600" dirty="0">
                        <a:latin typeface="Times New Roman" pitchFamily="18" charset="0"/>
                        <a:cs typeface="Times New Roman" pitchFamily="18" charset="0"/>
                      </a:endParaRPr>
                    </a:p>
                  </a:txBody>
                  <a:tcPr marL="91444" marR="91444" marT="44335" marB="44335"/>
                </a:tc>
              </a:tr>
              <a:tr h="1127679">
                <a:tc>
                  <a:txBody>
                    <a:bodyPr/>
                    <a:lstStyle/>
                    <a:p>
                      <a:r>
                        <a:rPr lang="ru-RU" sz="1600" dirty="0" smtClean="0">
                          <a:latin typeface="Times New Roman" pitchFamily="18" charset="0"/>
                          <a:cs typeface="Times New Roman" pitchFamily="18" charset="0"/>
                        </a:rPr>
                        <a:t>Развитие институтов гражданского общества, повышение эффективности местного самоуправления и реализации молодежной политики</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62,7</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58,0</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92,5</a:t>
                      </a:r>
                      <a:endParaRPr lang="ru-RU" sz="1600" dirty="0">
                        <a:latin typeface="Times New Roman" pitchFamily="18" charset="0"/>
                        <a:cs typeface="Times New Roman" pitchFamily="18" charset="0"/>
                      </a:endParaRPr>
                    </a:p>
                  </a:txBody>
                  <a:tcPr marL="91444" marR="91444" marT="44335" marB="44335"/>
                </a:tc>
              </a:tr>
              <a:tr h="869253">
                <a:tc>
                  <a:txBody>
                    <a:bodyPr/>
                    <a:lstStyle/>
                    <a:p>
                      <a:r>
                        <a:rPr lang="ru-RU" sz="1600" dirty="0" smtClean="0">
                          <a:latin typeface="Times New Roman" pitchFamily="18" charset="0"/>
                          <a:cs typeface="Times New Roman" pitchFamily="18" charset="0"/>
                        </a:rPr>
                        <a:t>Безопасность и обеспечение безопасности жизнедеятельности населения</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93,2</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83,2</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89,2</a:t>
                      </a:r>
                      <a:endParaRPr lang="ru-RU" sz="1600" dirty="0">
                        <a:latin typeface="Times New Roman" pitchFamily="18" charset="0"/>
                        <a:cs typeface="Times New Roman" pitchFamily="18" charset="0"/>
                      </a:endParaRPr>
                    </a:p>
                  </a:txBody>
                  <a:tcPr marL="91444" marR="91444" marT="44335" marB="44335"/>
                </a:tc>
              </a:tr>
              <a:tr h="548078">
                <a:tc>
                  <a:txBody>
                    <a:bodyPr/>
                    <a:lstStyle/>
                    <a:p>
                      <a:r>
                        <a:rPr lang="ru-RU" sz="1600" dirty="0" smtClean="0">
                          <a:latin typeface="Times New Roman" pitchFamily="18" charset="0"/>
                          <a:cs typeface="Times New Roman" pitchFamily="18" charset="0"/>
                        </a:rPr>
                        <a:t>Развитие сельского</a:t>
                      </a:r>
                      <a:r>
                        <a:rPr lang="ru-RU" sz="1600" baseline="0" dirty="0" smtClean="0">
                          <a:latin typeface="Times New Roman" pitchFamily="18" charset="0"/>
                          <a:cs typeface="Times New Roman" pitchFamily="18" charset="0"/>
                        </a:rPr>
                        <a:t> хозяйства</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46,3</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34,9</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75,3</a:t>
                      </a:r>
                      <a:endParaRPr lang="ru-RU" sz="1600" dirty="0">
                        <a:latin typeface="Times New Roman" pitchFamily="18" charset="0"/>
                        <a:cs typeface="Times New Roman" pitchFamily="18" charset="0"/>
                      </a:endParaRPr>
                    </a:p>
                  </a:txBody>
                  <a:tcPr marL="91444" marR="91444" marT="44335" marB="44335"/>
                </a:tc>
              </a:tr>
              <a:tr h="865709">
                <a:tc>
                  <a:txBody>
                    <a:bodyPr/>
                    <a:lstStyle/>
                    <a:p>
                      <a:r>
                        <a:rPr lang="ru-RU" sz="1600" dirty="0" smtClean="0">
                          <a:latin typeface="Times New Roman" pitchFamily="18" charset="0"/>
                          <a:cs typeface="Times New Roman" pitchFamily="18" charset="0"/>
                        </a:rPr>
                        <a:t>Строительство объектов социальной инфраструктуры</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969,2</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534,5</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55,1</a:t>
                      </a:r>
                      <a:endParaRPr lang="ru-RU" sz="1600" dirty="0">
                        <a:latin typeface="Times New Roman" pitchFamily="18" charset="0"/>
                        <a:cs typeface="Times New Roman" pitchFamily="18" charset="0"/>
                      </a:endParaRPr>
                    </a:p>
                  </a:txBody>
                  <a:tcPr marL="91444" marR="91444" marT="44335" marB="44335"/>
                </a:tc>
              </a:tr>
              <a:tr h="8692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itchFamily="18" charset="0"/>
                          <a:cs typeface="Times New Roman" pitchFamily="18" charset="0"/>
                        </a:rPr>
                        <a:t>Развитие инженерной инфраструктуры и </a:t>
                      </a:r>
                      <a:r>
                        <a:rPr lang="ru-RU" sz="1600" dirty="0" err="1" smtClean="0">
                          <a:latin typeface="Times New Roman" pitchFamily="18" charset="0"/>
                          <a:cs typeface="Times New Roman" pitchFamily="18" charset="0"/>
                        </a:rPr>
                        <a:t>энергоэффективности</a:t>
                      </a:r>
                      <a:endParaRPr lang="ru-RU" sz="1600" dirty="0" smtClean="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171,5</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84,1</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49,1</a:t>
                      </a:r>
                      <a:endParaRPr lang="ru-RU" sz="1600" dirty="0">
                        <a:latin typeface="Times New Roman" pitchFamily="18" charset="0"/>
                        <a:cs typeface="Times New Roman" pitchFamily="18" charset="0"/>
                      </a:endParaRPr>
                    </a:p>
                  </a:txBody>
                  <a:tcPr marL="91444" marR="91444" marT="44335" marB="44335"/>
                </a:tc>
              </a:tr>
              <a:tr h="865709">
                <a:tc>
                  <a:txBody>
                    <a:bodyPr/>
                    <a:lstStyle/>
                    <a:p>
                      <a:r>
                        <a:rPr lang="ru-RU" sz="1600" dirty="0" smtClean="0">
                          <a:latin typeface="Times New Roman" pitchFamily="18" charset="0"/>
                          <a:cs typeface="Times New Roman" pitchFamily="18" charset="0"/>
                        </a:rPr>
                        <a:t>Переселение граждан из аварийного жилищного</a:t>
                      </a:r>
                      <a:r>
                        <a:rPr lang="ru-RU" sz="1600" baseline="0" dirty="0" smtClean="0">
                          <a:latin typeface="Times New Roman" pitchFamily="18" charset="0"/>
                          <a:cs typeface="Times New Roman" pitchFamily="18" charset="0"/>
                        </a:rPr>
                        <a:t> фонда</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251,2</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94,5</a:t>
                      </a:r>
                      <a:endParaRPr lang="ru-RU" sz="1600" dirty="0">
                        <a:latin typeface="Times New Roman" pitchFamily="18" charset="0"/>
                        <a:cs typeface="Times New Roman" pitchFamily="18" charset="0"/>
                      </a:endParaRPr>
                    </a:p>
                  </a:txBody>
                  <a:tcPr marL="91444" marR="91444" marT="44335" marB="44335"/>
                </a:tc>
                <a:tc>
                  <a:txBody>
                    <a:bodyPr/>
                    <a:lstStyle/>
                    <a:p>
                      <a:pPr algn="r"/>
                      <a:r>
                        <a:rPr lang="ru-RU" sz="1600" dirty="0" smtClean="0">
                          <a:latin typeface="Times New Roman" pitchFamily="18" charset="0"/>
                          <a:cs typeface="Times New Roman" pitchFamily="18" charset="0"/>
                        </a:rPr>
                        <a:t>37,6</a:t>
                      </a:r>
                      <a:endParaRPr lang="ru-RU" sz="1600" dirty="0">
                        <a:latin typeface="Times New Roman" pitchFamily="18" charset="0"/>
                        <a:cs typeface="Times New Roman" pitchFamily="18" charset="0"/>
                      </a:endParaRPr>
                    </a:p>
                  </a:txBody>
                  <a:tcPr marL="91444" marR="91444" marT="44335" marB="44335"/>
                </a:tc>
                <a:extLst>
                  <a:ext uri="{0D108BD9-81ED-4DB2-BD59-A6C34878D82A}"/>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u-RU" sz="2400" dirty="0" smtClean="0">
                <a:latin typeface="Times New Roman" pitchFamily="18" charset="0"/>
                <a:cs typeface="Times New Roman" pitchFamily="18" charset="0"/>
              </a:rPr>
              <a:t>Исполнение целевых показателей муниципальных программ</a:t>
            </a:r>
            <a:endParaRPr lang="ru-RU" sz="24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323528" y="692697"/>
          <a:ext cx="8568952" cy="5237570"/>
        </p:xfrm>
        <a:graphic>
          <a:graphicData uri="http://schemas.openxmlformats.org/drawingml/2006/table">
            <a:tbl>
              <a:tblPr/>
              <a:tblGrid>
                <a:gridCol w="325220"/>
                <a:gridCol w="3310269"/>
                <a:gridCol w="583653"/>
                <a:gridCol w="720129"/>
                <a:gridCol w="688187"/>
                <a:gridCol w="757878"/>
                <a:gridCol w="2183616"/>
              </a:tblGrid>
              <a:tr h="793369">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377">
                <a:tc>
                  <a:txBody>
                    <a:bodyPr/>
                    <a:lstStyle/>
                    <a:p>
                      <a:pPr algn="ctr" fontAlgn="ctr"/>
                      <a:r>
                        <a:rPr lang="ru-RU" sz="1100" b="0" i="0" u="none" strike="noStrike">
                          <a:solidFill>
                            <a:srgbClr val="000000"/>
                          </a:solidFill>
                          <a:latin typeface="Times New Roman"/>
                        </a:rPr>
                        <a:t>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3</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4</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5</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6</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dirty="0">
                          <a:solidFill>
                            <a:srgbClr val="000000"/>
                          </a:solidFill>
                          <a:latin typeface="Times New Roman"/>
                        </a:rPr>
                        <a:t>7</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879">
                <a:tc>
                  <a:txBody>
                    <a:bodyPr/>
                    <a:lstStyle/>
                    <a:p>
                      <a:pPr algn="r" fontAlgn="ctr"/>
                      <a:r>
                        <a:rPr lang="ru-RU" sz="1100" b="1" i="0" u="none" strike="noStrike">
                          <a:solidFill>
                            <a:srgbClr val="000000"/>
                          </a:solidFill>
                          <a:latin typeface="Times New Roman"/>
                        </a:rPr>
                        <a:t>1.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«Здравоохранение»</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0845">
                <a:tc>
                  <a:txBody>
                    <a:bodyPr/>
                    <a:lstStyle/>
                    <a:p>
                      <a:pPr algn="r" fontAlgn="ctr"/>
                      <a:r>
                        <a:rPr lang="ru-RU" sz="1100" b="1" i="1" u="none" strike="noStrike">
                          <a:solidFill>
                            <a:srgbClr val="000000"/>
                          </a:solidFill>
                          <a:latin typeface="Times New Roman"/>
                        </a:rPr>
                        <a:t>1.1.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1. Профилактика заболеваний и формирование здорового образа жизни. Развитие первичной медико-санитарной помощи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93738">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 </a:t>
                      </a:r>
                      <a:r>
                        <a:rPr lang="ru-RU" sz="1100" b="0" i="0" u="none" strike="noStrike">
                          <a:solidFill>
                            <a:srgbClr val="000000"/>
                          </a:solidFill>
                          <a:latin typeface="Times New Roman"/>
                        </a:rPr>
                        <a:t>Доля взрослого населения, прошедшего диспансеризацию, от общего числа взрослого населения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39,7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158,8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4594">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 </a:t>
                      </a:r>
                      <a:r>
                        <a:rPr lang="ru-RU" sz="1100" b="0" i="0" u="none" strike="noStrike">
                          <a:solidFill>
                            <a:srgbClr val="000000"/>
                          </a:solidFill>
                          <a:latin typeface="Times New Roman"/>
                        </a:rPr>
                        <a:t>Количество застрахованного населения трудоспособного возраста на территории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106,1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377">
                <a:tc>
                  <a:txBody>
                    <a:bodyPr/>
                    <a:lstStyle/>
                    <a:p>
                      <a:pPr algn="r" fontAlgn="ctr"/>
                      <a:r>
                        <a:rPr lang="ru-RU" sz="1100" b="1" i="1" u="none" strike="noStrike">
                          <a:solidFill>
                            <a:srgbClr val="000000"/>
                          </a:solidFill>
                          <a:latin typeface="Times New Roman"/>
                        </a:rPr>
                        <a:t>1.5.</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5. Финансовое обеспечение системы организации медицинской помощи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47444">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 </a:t>
                      </a:r>
                      <a:r>
                        <a:rPr lang="ru-RU" sz="1100" b="0" i="0" u="none" strike="noStrike">
                          <a:solidFill>
                            <a:srgbClr val="000000"/>
                          </a:solidFill>
                          <a:latin typeface="Times New Roman"/>
                        </a:rPr>
                        <a:t>Жилье – медикам, нуждающихся в обеспечении жильем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коэффициент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74">
                <a:tc>
                  <a:txBody>
                    <a:bodyPr/>
                    <a:lstStyle/>
                    <a:p>
                      <a:pPr algn="r" fontAlgn="ctr"/>
                      <a:r>
                        <a:rPr lang="ru-RU" sz="1100" b="1" i="0" u="none" strike="noStrike">
                          <a:solidFill>
                            <a:srgbClr val="000000"/>
                          </a:solidFill>
                          <a:latin typeface="Times New Roman"/>
                        </a:rPr>
                        <a:t>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dirty="0">
                          <a:solidFill>
                            <a:srgbClr val="000000"/>
                          </a:solidFill>
                          <a:latin typeface="Times New Roman"/>
                        </a:rPr>
                        <a:t>Муниципальная программа «Культура»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3612">
                <a:tc>
                  <a:txBody>
                    <a:bodyPr/>
                    <a:lstStyle/>
                    <a:p>
                      <a:pPr algn="r" fontAlgn="t"/>
                      <a:r>
                        <a:rPr lang="ru-RU" sz="1100" b="1" i="1" u="none" strike="noStrike" dirty="0">
                          <a:solidFill>
                            <a:srgbClr val="000000"/>
                          </a:solidFill>
                          <a:latin typeface="Times New Roman"/>
                        </a:rPr>
                        <a:t>2.2.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 2 Развитие музейного дела в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3612">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a:solidFill>
                            <a:srgbClr val="000000"/>
                          </a:solidFill>
                          <a:latin typeface="Times New Roman"/>
                        </a:rPr>
                        <a:t>Перевод в электронный вид музейных фондов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100</a:t>
                      </a:r>
                    </a:p>
                  </a:txBody>
                  <a:tcPr marL="6204" marR="6204" marT="6204" marB="0"/>
                </a:tc>
                <a:tc>
                  <a:txBody>
                    <a:bodyPr/>
                    <a:lstStyle/>
                    <a:p>
                      <a:pPr algn="ctr" fontAlgn="t"/>
                      <a:r>
                        <a:rPr lang="ru-RU" sz="1100" b="0" i="0" u="none" strike="noStrike" dirty="0">
                          <a:solidFill>
                            <a:srgbClr val="000000"/>
                          </a:solidFill>
                          <a:latin typeface="Times New Roman"/>
                        </a:rPr>
                        <a:t>100</a:t>
                      </a:r>
                    </a:p>
                  </a:txBody>
                  <a:tcPr marL="6204" marR="6204" marT="6204" marB="0"/>
                </a:tc>
                <a:tc>
                  <a:txBody>
                    <a:bodyPr/>
                    <a:lstStyle/>
                    <a:p>
                      <a:pPr algn="ctr" fontAlgn="t"/>
                      <a:r>
                        <a:rPr lang="ru-RU" sz="1100" b="0" i="0" u="none" strike="noStrike" dirty="0">
                          <a:solidFill>
                            <a:srgbClr val="000000"/>
                          </a:solidFill>
                          <a:latin typeface="Times New Roman"/>
                        </a:rPr>
                        <a:t>100</a:t>
                      </a:r>
                    </a:p>
                  </a:txBody>
                  <a:tcPr marL="6204" marR="6204" marT="6204" marB="0"/>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tc>
              </a:tr>
              <a:tr h="323612">
                <a:tc>
                  <a:txBody>
                    <a:bodyPr/>
                    <a:lstStyle/>
                    <a:p>
                      <a:pPr algn="r" fontAlgn="t"/>
                      <a:r>
                        <a:rPr lang="ru-RU" sz="1100" b="1" i="1" u="none" strike="noStrike" dirty="0">
                          <a:solidFill>
                            <a:srgbClr val="000000"/>
                          </a:solidFill>
                          <a:latin typeface="Times New Roman"/>
                        </a:rPr>
                        <a:t>2.3.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 3 Развитие библиотечного дела в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3612">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err="1">
                          <a:solidFill>
                            <a:srgbClr val="000000"/>
                          </a:solidFill>
                          <a:latin typeface="Times New Roman"/>
                        </a:rPr>
                        <a:t>Макропоказатель</a:t>
                      </a:r>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подпрограммы.Обеспечение</a:t>
                      </a:r>
                      <a:r>
                        <a:rPr lang="ru-RU" sz="1100" b="0" i="0" u="none" strike="noStrike" dirty="0">
                          <a:solidFill>
                            <a:srgbClr val="000000"/>
                          </a:solidFill>
                          <a:latin typeface="Times New Roman"/>
                        </a:rPr>
                        <a:t> роста числа пользователей муниципальных библиотек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Человек</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29 900</a:t>
                      </a:r>
                    </a:p>
                  </a:txBody>
                  <a:tcPr marL="6204" marR="6204" marT="6204" marB="0"/>
                </a:tc>
                <a:tc>
                  <a:txBody>
                    <a:bodyPr/>
                    <a:lstStyle/>
                    <a:p>
                      <a:pPr algn="ctr" fontAlgn="t"/>
                      <a:r>
                        <a:rPr lang="ru-RU" sz="1100" b="0" i="0" u="none" strike="noStrike" dirty="0">
                          <a:solidFill>
                            <a:srgbClr val="000000"/>
                          </a:solidFill>
                          <a:latin typeface="Times New Roman"/>
                        </a:rPr>
                        <a:t>29 900</a:t>
                      </a:r>
                    </a:p>
                  </a:txBody>
                  <a:tcPr marL="6204" marR="6204" marT="6204" marB="0"/>
                </a:tc>
                <a:tc>
                  <a:txBody>
                    <a:bodyPr/>
                    <a:lstStyle/>
                    <a:p>
                      <a:pPr algn="ctr" fontAlgn="t"/>
                      <a:r>
                        <a:rPr lang="ru-RU" sz="1100" b="0" i="0" u="none" strike="noStrike">
                          <a:solidFill>
                            <a:srgbClr val="000000"/>
                          </a:solidFill>
                          <a:latin typeface="Times New Roman"/>
                        </a:rPr>
                        <a:t>100</a:t>
                      </a:r>
                    </a:p>
                  </a:txBody>
                  <a:tcPr marL="6204" marR="6204" marT="6204" marB="0"/>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tc>
              </a:tr>
              <a:tr h="323612">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Количество посещений организаций культуры по отношению к уровню 2017 года (в части посещения библиотек)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посещение</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5,57</a:t>
                      </a:r>
                    </a:p>
                  </a:txBody>
                  <a:tcPr marL="6204" marR="6204" marT="6204" marB="0"/>
                </a:tc>
                <a:tc>
                  <a:txBody>
                    <a:bodyPr/>
                    <a:lstStyle/>
                    <a:p>
                      <a:pPr algn="ctr" fontAlgn="t"/>
                      <a:r>
                        <a:rPr lang="ru-RU" sz="1100" b="0" i="0" u="none" strike="noStrike" dirty="0">
                          <a:solidFill>
                            <a:srgbClr val="000000"/>
                          </a:solidFill>
                          <a:latin typeface="Times New Roman"/>
                        </a:rPr>
                        <a:t>5,57</a:t>
                      </a:r>
                    </a:p>
                  </a:txBody>
                  <a:tcPr marL="6204" marR="6204" marT="6204" marB="0"/>
                </a:tc>
                <a:tc>
                  <a:txBody>
                    <a:bodyPr/>
                    <a:lstStyle/>
                    <a:p>
                      <a:pPr algn="ctr" fontAlgn="t"/>
                      <a:r>
                        <a:rPr lang="ru-RU" sz="1100" b="0" i="0" u="none" strike="noStrike" dirty="0">
                          <a:solidFill>
                            <a:srgbClr val="000000"/>
                          </a:solidFill>
                          <a:latin typeface="Times New Roman"/>
                        </a:rPr>
                        <a:t>100</a:t>
                      </a:r>
                    </a:p>
                  </a:txBody>
                  <a:tcPr marL="6204" marR="6204" marT="6204" marB="0"/>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260649"/>
          <a:ext cx="8568951" cy="6193854"/>
        </p:xfrm>
        <a:graphic>
          <a:graphicData uri="http://schemas.openxmlformats.org/drawingml/2006/table">
            <a:tbl>
              <a:tblPr/>
              <a:tblGrid>
                <a:gridCol w="325220"/>
                <a:gridCol w="3310268"/>
                <a:gridCol w="583653"/>
                <a:gridCol w="720128"/>
                <a:gridCol w="688187"/>
                <a:gridCol w="757879"/>
                <a:gridCol w="2183616"/>
              </a:tblGrid>
              <a:tr h="757627">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306391">
                <a:tc>
                  <a:txBody>
                    <a:bodyPr/>
                    <a:lstStyle/>
                    <a:p>
                      <a:pPr algn="r" fontAlgn="t"/>
                      <a:r>
                        <a:rPr lang="ru-RU" sz="1100" b="1" i="1" u="none" strike="noStrike" dirty="0">
                          <a:solidFill>
                            <a:srgbClr val="000000"/>
                          </a:solidFill>
                          <a:latin typeface="Times New Roman"/>
                        </a:rPr>
                        <a:t>2.4.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 4 "Развитие профессионального искусства, гастрольно-концертной и </a:t>
                      </a:r>
                      <a:r>
                        <a:rPr lang="ru-RU" sz="1100" b="1" i="1" u="none" strike="noStrike" dirty="0" err="1">
                          <a:solidFill>
                            <a:srgbClr val="000000"/>
                          </a:solidFill>
                          <a:latin typeface="Times New Roman"/>
                        </a:rPr>
                        <a:t>культурно-досуговой</a:t>
                      </a:r>
                      <a:r>
                        <a:rPr lang="ru-RU" sz="1100" b="1" i="1" u="none" strike="noStrike" dirty="0">
                          <a:solidFill>
                            <a:srgbClr val="000000"/>
                          </a:solidFill>
                          <a:latin typeface="Times New Roman"/>
                        </a:rPr>
                        <a:t> деятельности, кинематографии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06391">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Число посещений культурных мероприятий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Тысяча 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782,568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1 048,61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134,0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3164">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Соотношение средней заработной платы работников учреждений культуры к среднемесячной начисленной заработной плате наемных работников в организациях, у индивидуальных предпринимателей и физических лиц (среднемесячному доходу от трудовой деятельности) в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87,24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Сокращено дополнительное финансирование на стимулирующие выплаты и доплаты из бюджета РГО, по сравнению с 2021 годом. В МБУК РГО «Объединенная дирекция парков» из 13 человек штатных единиц - 9 единиц являются рабочими должностями с минимальным размером оплаты труда. МБУК РГО "ЦКС" с 01.01.2022 переведена с "Ведущей группы по оплате труда руководителей" на "Первую группу по оплате труда руководителей".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1662">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a:solidFill>
                            <a:srgbClr val="000000"/>
                          </a:solidFill>
                          <a:latin typeface="Times New Roman"/>
                        </a:rPr>
                        <a:t>Количество праздничных и культурно-массовых мероприятий, в т.ч. творческих фестивалей и конкурсов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284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182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64,1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Снижение количества праздничных и культурно-массовых мероприятий, в т.ч. творческих фестивалей и конкурсов связано с тем, что в </a:t>
                      </a:r>
                      <a:r>
                        <a:rPr lang="ru-RU" sz="1000" b="0" i="0" u="none" strike="noStrike" dirty="0" err="1">
                          <a:solidFill>
                            <a:srgbClr val="000000"/>
                          </a:solidFill>
                          <a:latin typeface="Times New Roman"/>
                        </a:rPr>
                        <a:t>ЦКиИ</a:t>
                      </a:r>
                      <a:r>
                        <a:rPr lang="ru-RU" sz="1000" b="0" i="0" u="none" strike="noStrike" dirty="0">
                          <a:solidFill>
                            <a:srgbClr val="000000"/>
                          </a:solidFill>
                          <a:latin typeface="Times New Roman"/>
                        </a:rPr>
                        <a:t> Тучково и ДК Юбилейном было мало выездов на фестивали.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714">
                <a:tc>
                  <a:txBody>
                    <a:bodyPr/>
                    <a:lstStyle/>
                    <a:p>
                      <a:pPr algn="r" fontAlgn="t"/>
                      <a:r>
                        <a:rPr lang="ru-RU" sz="1100" b="1" i="1" u="none" strike="noStrike" dirty="0">
                          <a:solidFill>
                            <a:srgbClr val="000000"/>
                          </a:solidFill>
                          <a:latin typeface="Times New Roman"/>
                        </a:rPr>
                        <a:t>2.6.</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 6. Развитие образования в сфере культуры Московской области</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040">
                <a:tc>
                  <a:txBody>
                    <a:bodyPr/>
                    <a:lstStyle/>
                    <a:p>
                      <a:pPr algn="r" fontAlgn="t"/>
                      <a:r>
                        <a:rPr lang="ru-RU" sz="1100" b="0" i="0" u="none" strike="noStrike">
                          <a:solidFill>
                            <a:srgbClr val="000000"/>
                          </a:solidFill>
                          <a:latin typeface="Times New Roman"/>
                        </a:rPr>
                        <a:t>1</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Доля детей в возрасте от 5 до 18 лет, охваченных дополнительным образованием сферы культуры</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12,54</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13,08</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104,3</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1662">
                <a:tc>
                  <a:txBody>
                    <a:bodyPr/>
                    <a:lstStyle/>
                    <a:p>
                      <a:pPr algn="r" fontAlgn="t"/>
                      <a:r>
                        <a:rPr lang="ru-RU" sz="1100" b="0" i="0" u="none" strike="noStrike">
                          <a:solidFill>
                            <a:srgbClr val="000000"/>
                          </a:solidFill>
                          <a:latin typeface="Times New Roman"/>
                        </a:rPr>
                        <a:t>2</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Доля детей в возрасте от 7 до 15 лет, обучающихся по </a:t>
                      </a:r>
                      <a:r>
                        <a:rPr lang="ru-RU" sz="1000" b="0" i="0" u="none" strike="noStrike" dirty="0" err="1">
                          <a:solidFill>
                            <a:srgbClr val="000000"/>
                          </a:solidFill>
                          <a:latin typeface="Times New Roman"/>
                        </a:rPr>
                        <a:t>предпрофессиональным</a:t>
                      </a:r>
                      <a:r>
                        <a:rPr lang="ru-RU" sz="1000" b="0" i="0" u="none" strike="noStrike" dirty="0">
                          <a:solidFill>
                            <a:srgbClr val="000000"/>
                          </a:solidFill>
                          <a:latin typeface="Times New Roman"/>
                        </a:rPr>
                        <a:t> программам в области искусств</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3,56</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4,83</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135,7</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188641"/>
          <a:ext cx="8640960" cy="5796355"/>
        </p:xfrm>
        <a:graphic>
          <a:graphicData uri="http://schemas.openxmlformats.org/drawingml/2006/table">
            <a:tbl>
              <a:tblPr/>
              <a:tblGrid>
                <a:gridCol w="327952"/>
                <a:gridCol w="3338087"/>
                <a:gridCol w="588556"/>
                <a:gridCol w="726182"/>
                <a:gridCol w="693971"/>
                <a:gridCol w="764246"/>
                <a:gridCol w="2201966"/>
              </a:tblGrid>
              <a:tr h="170261">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48700">
                <a:tc>
                  <a:txBody>
                    <a:bodyPr/>
                    <a:lstStyle/>
                    <a:p>
                      <a:pPr algn="r" fontAlgn="t"/>
                      <a:r>
                        <a:rPr lang="ru-RU" sz="1100" b="1" i="1" u="none" strike="noStrike" dirty="0">
                          <a:solidFill>
                            <a:srgbClr val="000000"/>
                          </a:solidFill>
                          <a:latin typeface="Times New Roman"/>
                        </a:rPr>
                        <a:t>2.7.</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 7. Развитие архивного дела</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10367">
                <a:tc>
                  <a:txBody>
                    <a:bodyPr/>
                    <a:lstStyle/>
                    <a:p>
                      <a:pPr algn="r" fontAlgn="t"/>
                      <a:r>
                        <a:rPr lang="ru-RU" sz="1100" b="0" i="0" u="none" strike="noStrike">
                          <a:solidFill>
                            <a:srgbClr val="000000"/>
                          </a:solidFill>
                          <a:latin typeface="Times New Roman"/>
                        </a:rPr>
                        <a:t>1</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архивных фондов муниципального архива, внесенных в общеотраслевую базу данных "Архивный фонд", от общего количества архивных фондов, хранящихся в муниципальном архиве</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7751">
                <a:tc>
                  <a:txBody>
                    <a:bodyPr/>
                    <a:lstStyle/>
                    <a:p>
                      <a:pPr algn="r" fontAlgn="t"/>
                      <a:r>
                        <a:rPr lang="ru-RU" sz="1100" b="0" i="0" u="none" strike="noStrike">
                          <a:solidFill>
                            <a:srgbClr val="000000"/>
                          </a:solidFill>
                          <a:latin typeface="Times New Roman"/>
                        </a:rPr>
                        <a:t>2</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архивных документов, хранящихся в муниципальном архиве в нормативных условиях, обеспечивающих их постоянное (вечное) и долговременное хранение, в общем количестве документов в муниципальном архиве</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3941">
                <a:tc>
                  <a:txBody>
                    <a:bodyPr/>
                    <a:lstStyle/>
                    <a:p>
                      <a:pPr algn="r" fontAlgn="t"/>
                      <a:r>
                        <a:rPr lang="ru-RU" sz="1100" b="0" i="0" u="none" strike="noStrike">
                          <a:solidFill>
                            <a:srgbClr val="000000"/>
                          </a:solidFill>
                          <a:latin typeface="Times New Roman"/>
                        </a:rPr>
                        <a:t>3</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архивных документов, переведенных в электронно-цифровую форму, от общего количества документов, находящихся на хранении в муниципальном архиве муниципального образования</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3303">
                <a:tc>
                  <a:txBody>
                    <a:bodyPr/>
                    <a:lstStyle/>
                    <a:p>
                      <a:pPr algn="r" fontAlgn="t"/>
                      <a:r>
                        <a:rPr lang="ru-RU" sz="1100" b="0" i="0" u="none" strike="noStrike" dirty="0" smtClean="0">
                          <a:solidFill>
                            <a:srgbClr val="000000"/>
                          </a:solidFill>
                          <a:latin typeface="Times New Roman"/>
                        </a:rPr>
                        <a:t>4</a:t>
                      </a:r>
                      <a:endParaRPr lang="ru-RU" sz="1100" b="0" i="0" u="none" strike="noStrike" dirty="0">
                        <a:solidFill>
                          <a:srgbClr val="000000"/>
                        </a:solidFill>
                        <a:latin typeface="Times New Roman"/>
                      </a:endParaRP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субвенции бюджету муниципального образования Московской области на обеспечение переданных государственных полномочий по временному хранению, комплектованию, учету и использованию архивных документов, относящихся к собственности Московской области и временно хранящихся в муниципальном архиве, освоенная бюджетом муниципального образования Московской области, в общей сумме указанной субвенции</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700">
                <a:tc>
                  <a:txBody>
                    <a:bodyPr/>
                    <a:lstStyle/>
                    <a:p>
                      <a:pPr algn="r" fontAlgn="t"/>
                      <a:r>
                        <a:rPr lang="ru-RU" sz="1100" b="1" i="1" u="none" strike="noStrike">
                          <a:solidFill>
                            <a:srgbClr val="000000"/>
                          </a:solidFill>
                          <a:latin typeface="Times New Roman"/>
                        </a:rPr>
                        <a:t>2.8.</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 8. Обеспечивающая подпрограмма</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6320">
                <a:tc>
                  <a:txBody>
                    <a:bodyPr/>
                    <a:lstStyle/>
                    <a:p>
                      <a:pPr algn="r" fontAlgn="t"/>
                      <a:r>
                        <a:rPr lang="ru-RU" sz="1100" b="0" i="0" u="none" strike="noStrike">
                          <a:solidFill>
                            <a:srgbClr val="000000"/>
                          </a:solidFill>
                          <a:latin typeface="Times New Roman"/>
                        </a:rPr>
                        <a:t>1</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Доля фактического количества проведенных Управлением культуры процедур закупок в общем количестве запланированных процедур закупок</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700">
                <a:tc>
                  <a:txBody>
                    <a:bodyPr/>
                    <a:lstStyle/>
                    <a:p>
                      <a:pPr algn="r" fontAlgn="t"/>
                      <a:r>
                        <a:rPr lang="ru-RU" sz="1100" b="1" i="1" u="none" strike="noStrike">
                          <a:solidFill>
                            <a:srgbClr val="000000"/>
                          </a:solidFill>
                          <a:latin typeface="Times New Roman"/>
                        </a:rPr>
                        <a:t>2.9.</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 9. Развитие парков культуры и отдыха</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2510">
                <a:tc>
                  <a:txBody>
                    <a:bodyPr/>
                    <a:lstStyle/>
                    <a:p>
                      <a:pPr algn="r" fontAlgn="t"/>
                      <a:r>
                        <a:rPr lang="ru-RU" sz="1100" b="0" i="0" u="none" strike="noStrike">
                          <a:solidFill>
                            <a:srgbClr val="000000"/>
                          </a:solidFill>
                          <a:latin typeface="Times New Roman"/>
                        </a:rPr>
                        <a:t>1</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Число посетителей парков культуры и отдыха</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Тысяча человек</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27</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83,3</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308,5</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5700" marR="5700" marT="5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260649"/>
          <a:ext cx="8640960" cy="6516982"/>
        </p:xfrm>
        <a:graphic>
          <a:graphicData uri="http://schemas.openxmlformats.org/drawingml/2006/table">
            <a:tbl>
              <a:tblPr/>
              <a:tblGrid>
                <a:gridCol w="327953"/>
                <a:gridCol w="3338086"/>
                <a:gridCol w="588556"/>
                <a:gridCol w="726181"/>
                <a:gridCol w="693970"/>
                <a:gridCol w="764247"/>
                <a:gridCol w="2201967"/>
              </a:tblGrid>
              <a:tr h="804610">
                <a:tc>
                  <a:txBody>
                    <a:bodyPr/>
                    <a:lstStyle/>
                    <a:p>
                      <a:pPr algn="ctr" fontAlgn="t"/>
                      <a:r>
                        <a:rPr lang="ru-RU" sz="1100" b="0" i="0" u="none" strike="noStrike" dirty="0">
                          <a:solidFill>
                            <a:schemeClr val="tx1"/>
                          </a:solidFill>
                          <a:latin typeface="Times New Roman"/>
                        </a:rPr>
                        <a:t>№ </a:t>
                      </a:r>
                      <a:r>
                        <a:rPr lang="ru-RU" sz="1100" b="0" i="0" u="none" strike="noStrike" dirty="0" err="1">
                          <a:solidFill>
                            <a:schemeClr val="tx1"/>
                          </a:solidFill>
                          <a:latin typeface="Times New Roman"/>
                        </a:rPr>
                        <a:t>п</a:t>
                      </a:r>
                      <a:r>
                        <a:rPr lang="ru-RU" sz="1100" b="0" i="0" u="none" strike="noStrike" dirty="0">
                          <a:solidFill>
                            <a:schemeClr val="tx1"/>
                          </a:solidFill>
                          <a:latin typeface="Times New Roman"/>
                        </a:rPr>
                        <a:t>/</a:t>
                      </a:r>
                      <a:r>
                        <a:rPr lang="ru-RU" sz="1100" b="0" i="0" u="none" strike="noStrike" dirty="0" err="1">
                          <a:solidFill>
                            <a:schemeClr val="tx1"/>
                          </a:solidFill>
                          <a:latin typeface="Times New Roman"/>
                        </a:rPr>
                        <a:t>п</a:t>
                      </a:r>
                      <a:endParaRPr lang="ru-RU" sz="1100" b="0" i="0" u="none" strike="noStrike" dirty="0">
                        <a:solidFill>
                          <a:schemeClr val="tx1"/>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smtClean="0">
                          <a:solidFill>
                            <a:schemeClr val="tx1"/>
                          </a:solidFill>
                          <a:latin typeface="Times New Roman"/>
                        </a:rPr>
                        <a:t>Наименование показателя</a:t>
                      </a:r>
                      <a:endParaRPr lang="ru-RU" sz="1100" b="0" i="0" u="none" strike="noStrike" dirty="0">
                        <a:solidFill>
                          <a:schemeClr val="tx1"/>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64944">
                <a:tc>
                  <a:txBody>
                    <a:bodyPr/>
                    <a:lstStyle/>
                    <a:p>
                      <a:pPr algn="r" fontAlgn="t"/>
                      <a:r>
                        <a:rPr lang="ru-RU" sz="1100" b="1" i="0" u="none" strike="noStrike" dirty="0">
                          <a:solidFill>
                            <a:srgbClr val="000000"/>
                          </a:solidFill>
                          <a:latin typeface="Times New Roman"/>
                        </a:rPr>
                        <a:t>3.</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t"/>
                      <a:r>
                        <a:rPr lang="ru-RU" sz="1100" b="1" i="0" u="none" strike="noStrike" dirty="0">
                          <a:solidFill>
                            <a:srgbClr val="000000"/>
                          </a:solidFill>
                          <a:latin typeface="Times New Roman"/>
                        </a:rPr>
                        <a:t>Муниципальная программа «Образование»</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4944">
                <a:tc>
                  <a:txBody>
                    <a:bodyPr/>
                    <a:lstStyle/>
                    <a:p>
                      <a:pPr algn="r" fontAlgn="t"/>
                      <a:r>
                        <a:rPr lang="ru-RU" sz="1100" b="1" i="1" u="none" strike="noStrike">
                          <a:solidFill>
                            <a:srgbClr val="000000"/>
                          </a:solidFill>
                          <a:latin typeface="Times New Roman"/>
                        </a:rPr>
                        <a:t>3.1.</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1 Дошкольное образование</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49444">
                <a:tc>
                  <a:txBody>
                    <a:bodyPr/>
                    <a:lstStyle/>
                    <a:p>
                      <a:pPr algn="r" fontAlgn="t"/>
                      <a:r>
                        <a:rPr lang="ru-RU" sz="1100" b="0" i="0" u="none" strike="noStrike">
                          <a:solidFill>
                            <a:srgbClr val="000000"/>
                          </a:solidFill>
                          <a:latin typeface="Times New Roman"/>
                        </a:rPr>
                        <a:t>1</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Доступность дошкольного образования для детей в возрасте до 3-х лет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444">
                <a:tc>
                  <a:txBody>
                    <a:bodyPr/>
                    <a:lstStyle/>
                    <a:p>
                      <a:pPr algn="r" fontAlgn="t"/>
                      <a:r>
                        <a:rPr lang="ru-RU" sz="1100" b="0" i="0" u="none" strike="noStrike">
                          <a:solidFill>
                            <a:srgbClr val="000000"/>
                          </a:solidFill>
                          <a:latin typeface="Times New Roman"/>
                        </a:rPr>
                        <a:t>2</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Доступность дошкольного образования для детей в возрасте от трех до семи лет</a:t>
                      </a:r>
                      <a:endParaRPr lang="ru-RU" sz="1000" b="1" i="0" u="none" strike="noStrike" dirty="0">
                        <a:solidFill>
                          <a:srgbClr val="000000"/>
                        </a:solidFill>
                        <a:latin typeface="Times New Roman"/>
                      </a:endParaRP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076">
                <a:tc>
                  <a:txBody>
                    <a:bodyPr/>
                    <a:lstStyle/>
                    <a:p>
                      <a:pPr algn="r" fontAlgn="t"/>
                      <a:r>
                        <a:rPr lang="ru-RU" sz="1100" b="0" i="0" u="none" strike="noStrike" dirty="0" smtClean="0">
                          <a:solidFill>
                            <a:srgbClr val="000000"/>
                          </a:solidFill>
                          <a:latin typeface="Times New Roman"/>
                        </a:rPr>
                        <a:t>3</a:t>
                      </a:r>
                      <a:endParaRPr lang="ru-RU" sz="1100" b="0" i="0" u="none" strike="noStrike" dirty="0">
                        <a:solidFill>
                          <a:srgbClr val="000000"/>
                        </a:solidFill>
                        <a:latin typeface="Times New Roman"/>
                      </a:endParaRP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103,4</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103,7</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100,3</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944">
                <a:tc>
                  <a:txBody>
                    <a:bodyPr/>
                    <a:lstStyle/>
                    <a:p>
                      <a:pPr algn="r" fontAlgn="t"/>
                      <a:r>
                        <a:rPr lang="ru-RU" sz="1100" b="1" i="1" u="none" strike="noStrike">
                          <a:solidFill>
                            <a:srgbClr val="000000"/>
                          </a:solidFill>
                          <a:latin typeface="Times New Roman"/>
                        </a:rPr>
                        <a:t>3.2.</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2 Общее образование"</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4674">
                <a:tc>
                  <a:txBody>
                    <a:bodyPr/>
                    <a:lstStyle/>
                    <a:p>
                      <a:pPr algn="r" fontAlgn="t"/>
                      <a:r>
                        <a:rPr lang="ru-RU" sz="1100" b="0" i="0" u="none" strike="noStrike">
                          <a:solidFill>
                            <a:srgbClr val="000000"/>
                          </a:solidFill>
                          <a:latin typeface="Times New Roman"/>
                        </a:rPr>
                        <a:t>1</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объектов, в которых в полном объеме выполнены мероприятия по капитальному ремонту общеобразовательных организаций</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Штука</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076">
                <a:tc>
                  <a:txBody>
                    <a:bodyPr/>
                    <a:lstStyle/>
                    <a:p>
                      <a:pPr algn="r" fontAlgn="t"/>
                      <a:r>
                        <a:rPr lang="ru-RU" sz="1100" b="0" i="0" u="none" strike="noStrike">
                          <a:solidFill>
                            <a:srgbClr val="000000"/>
                          </a:solidFill>
                          <a:latin typeface="Times New Roman"/>
                        </a:rPr>
                        <a:t>2</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112,1</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127,6</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113,8</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6512">
                <a:tc>
                  <a:txBody>
                    <a:bodyPr/>
                    <a:lstStyle/>
                    <a:p>
                      <a:pPr algn="r" fontAlgn="t"/>
                      <a:r>
                        <a:rPr lang="ru-RU" sz="1100" b="0" i="0" u="none" strike="noStrike">
                          <a:solidFill>
                            <a:srgbClr val="000000"/>
                          </a:solidFill>
                          <a:latin typeface="Times New Roman"/>
                        </a:rPr>
                        <a:t>3</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выпускников текущего года, набравших 250 баллов и более по 3 предметам. к общему числу выпускников текущего года, сдавших ЕГЭ по 3 и более предметам</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5,47</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4,3</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78,6</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выпускников текущего года, набравших 250 баллов и более по 3 предметам составляет - 12 человек. Общее число выпускников текущего года, сдавших ЕГЭ по 3 и более предметам 278 человек.</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1294">
                <a:tc>
                  <a:txBody>
                    <a:bodyPr/>
                    <a:lstStyle/>
                    <a:p>
                      <a:pPr algn="r" fontAlgn="t"/>
                      <a:r>
                        <a:rPr lang="ru-RU" sz="1100" b="0" i="0" u="none" strike="noStrike">
                          <a:solidFill>
                            <a:srgbClr val="000000"/>
                          </a:solidFill>
                          <a:latin typeface="Times New Roman"/>
                        </a:rPr>
                        <a:t>4</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В общеобразовательных организациях, расположенных в сельской местности и малых городах, созданы и функционируют центры образования </a:t>
                      </a:r>
                      <a:r>
                        <a:rPr lang="ru-RU" sz="1000" b="0" i="0" u="none" strike="noStrike" dirty="0" err="1">
                          <a:solidFill>
                            <a:srgbClr val="000000"/>
                          </a:solidFill>
                          <a:latin typeface="Times New Roman"/>
                        </a:rPr>
                        <a:t>естественно-научной</a:t>
                      </a:r>
                      <a:r>
                        <a:rPr lang="ru-RU" sz="1000" b="0" i="0" u="none" strike="noStrike" dirty="0">
                          <a:solidFill>
                            <a:srgbClr val="000000"/>
                          </a:solidFill>
                          <a:latin typeface="Times New Roman"/>
                        </a:rPr>
                        <a:t> и технологической направленностей</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1730">
                <a:tc>
                  <a:txBody>
                    <a:bodyPr/>
                    <a:lstStyle/>
                    <a:p>
                      <a:pPr algn="r" fontAlgn="t"/>
                      <a:r>
                        <a:rPr lang="ru-RU" sz="1100" b="0" i="0" u="none" strike="noStrike">
                          <a:solidFill>
                            <a:srgbClr val="000000"/>
                          </a:solidFill>
                          <a:latin typeface="Times New Roman"/>
                        </a:rPr>
                        <a:t>5</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обучающихся, получающих начальное общее образование в государственных и муниципальных образовательных организациях, получающих бесплатное горячее питание, к общему количеству обучающихся, получающих начальное общее образование в государственных и муниципальных образовательных организациях»</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5462" marR="5462" marT="54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188640"/>
          <a:ext cx="8712968" cy="6507582"/>
        </p:xfrm>
        <a:graphic>
          <a:graphicData uri="http://schemas.openxmlformats.org/drawingml/2006/table">
            <a:tbl>
              <a:tblPr/>
              <a:tblGrid>
                <a:gridCol w="360040"/>
                <a:gridCol w="3336549"/>
                <a:gridCol w="593462"/>
                <a:gridCol w="732232"/>
                <a:gridCol w="699753"/>
                <a:gridCol w="770616"/>
                <a:gridCol w="2220316"/>
              </a:tblGrid>
              <a:tr h="828879">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70648">
                <a:tc>
                  <a:txBody>
                    <a:bodyPr/>
                    <a:lstStyle/>
                    <a:p>
                      <a:pPr algn="r" fontAlgn="b"/>
                      <a:r>
                        <a:rPr lang="ru-RU" sz="1100" b="1" i="1" u="none" strike="noStrike">
                          <a:solidFill>
                            <a:srgbClr val="000000"/>
                          </a:solidFill>
                          <a:latin typeface="Times New Roman"/>
                        </a:rPr>
                        <a:t>3.3.</a:t>
                      </a:r>
                    </a:p>
                  </a:txBody>
                  <a:tcPr marL="6204" marR="6204" marT="6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ru-RU" sz="1100" b="1" i="1" u="none" strike="noStrike" dirty="0">
                          <a:solidFill>
                            <a:srgbClr val="000000"/>
                          </a:solidFill>
                          <a:latin typeface="Times New Roman"/>
                        </a:rPr>
                        <a:t>Подпрограмма 3 Дополнительное образование, воспитание и психолого-социальное сопровождение детей</a:t>
                      </a:r>
                    </a:p>
                  </a:txBody>
                  <a:tcPr marL="6204" marR="6204" marT="6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05286">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детей в возрасте от 5 до 18 лет, охваченных дополнительным образованием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85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482">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128,36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128,4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648">
                <a:tc>
                  <a:txBody>
                    <a:bodyPr/>
                    <a:lstStyle/>
                    <a:p>
                      <a:pPr algn="r" fontAlgn="ctr"/>
                      <a:r>
                        <a:rPr lang="ru-RU" sz="1100" b="1" i="0" u="none" strike="noStrike" dirty="0">
                          <a:solidFill>
                            <a:srgbClr val="000000"/>
                          </a:solidFill>
                          <a:latin typeface="Times New Roman"/>
                        </a:rPr>
                        <a:t>4.</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«Социальная защита населения»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70648">
                <a:tc>
                  <a:txBody>
                    <a:bodyPr/>
                    <a:lstStyle/>
                    <a:p>
                      <a:pPr algn="r" fontAlgn="ctr"/>
                      <a:r>
                        <a:rPr lang="ru-RU" sz="1100" b="1" i="1" u="none" strike="noStrike">
                          <a:solidFill>
                            <a:srgbClr val="000000"/>
                          </a:solidFill>
                          <a:latin typeface="Times New Roman"/>
                        </a:rPr>
                        <a:t>4.1.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1. Социальная поддержка граждан</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55528">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dirty="0">
                          <a:solidFill>
                            <a:srgbClr val="000000"/>
                          </a:solidFill>
                          <a:latin typeface="Times New Roman"/>
                        </a:rPr>
                        <a:t>Приоритетный показатель 2022 </a:t>
                      </a:r>
                      <a:r>
                        <a:rPr lang="ru-RU" sz="1100" b="0" i="0" u="none" strike="noStrike" dirty="0">
                          <a:solidFill>
                            <a:srgbClr val="000000"/>
                          </a:solidFill>
                          <a:latin typeface="Times New Roman"/>
                        </a:rPr>
                        <a:t>Активное </a:t>
                      </a:r>
                      <a:r>
                        <a:rPr lang="ru-RU" sz="1100" b="0" i="0" u="none" strike="noStrike" dirty="0" err="1" smtClean="0">
                          <a:solidFill>
                            <a:srgbClr val="000000"/>
                          </a:solidFill>
                          <a:latin typeface="Times New Roman"/>
                        </a:rPr>
                        <a:t>долголет</a:t>
                      </a:r>
                      <a:endParaRPr lang="ru-RU" sz="1100" b="1"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10,93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104,1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883">
                <a:tc>
                  <a:txBody>
                    <a:bodyPr/>
                    <a:lstStyle/>
                    <a:p>
                      <a:pPr algn="r" fontAlgn="t"/>
                      <a:r>
                        <a:rPr lang="ru-RU" sz="1100" b="0" i="0" u="none" strike="noStrike" dirty="0">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dirty="0">
                          <a:solidFill>
                            <a:srgbClr val="000000"/>
                          </a:solidFill>
                          <a:latin typeface="Times New Roman"/>
                        </a:rPr>
                        <a:t>Приоритетный показатель 2022 </a:t>
                      </a:r>
                      <a:r>
                        <a:rPr lang="ru-RU" sz="1100" b="0" i="0" u="none" strike="noStrike" dirty="0">
                          <a:solidFill>
                            <a:srgbClr val="000000"/>
                          </a:solidFill>
                          <a:latin typeface="Times New Roman"/>
                        </a:rPr>
                        <a:t>Уровень бедности</a:t>
                      </a:r>
                      <a:endParaRPr lang="ru-RU" sz="1100" b="1"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5,8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5,7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98,3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                 Показатель </a:t>
                      </a:r>
                      <a:r>
                        <a:rPr lang="ru-RU" sz="1000" b="0" i="0" u="none" strike="noStrike" dirty="0" smtClean="0">
                          <a:solidFill>
                            <a:srgbClr val="000000"/>
                          </a:solidFill>
                          <a:latin typeface="Times New Roman"/>
                        </a:rPr>
                        <a:t>достигнут</a:t>
                      </a:r>
                      <a:endParaRPr lang="ru-RU" sz="10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8948">
                <a:tc>
                  <a:txBody>
                    <a:bodyPr/>
                    <a:lstStyle/>
                    <a:p>
                      <a:pPr algn="r" fontAlgn="t"/>
                      <a:r>
                        <a:rPr lang="ru-RU" sz="1000" b="1" i="1" u="none" strike="noStrike">
                          <a:solidFill>
                            <a:srgbClr val="000000"/>
                          </a:solidFill>
                          <a:latin typeface="Times New Roman"/>
                        </a:rPr>
                        <a:t>4.2.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000" b="1" i="1" u="none" strike="noStrike" dirty="0">
                          <a:solidFill>
                            <a:srgbClr val="000000"/>
                          </a:solidFill>
                          <a:latin typeface="Times New Roman"/>
                        </a:rPr>
                        <a:t>Подпрограмма 2 Доступная среда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dirty="0"/>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7340">
                <a:tc>
                  <a:txBody>
                    <a:bodyPr/>
                    <a:lstStyle/>
                    <a:p>
                      <a:pPr algn="r" fontAlgn="t"/>
                      <a:r>
                        <a:rPr lang="ru-RU" sz="1000" b="0" i="0" u="none" strike="noStrike">
                          <a:solidFill>
                            <a:srgbClr val="000000"/>
                          </a:solidFill>
                          <a:latin typeface="Times New Roman"/>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 Доля доступных для инвалидов и других </a:t>
                      </a:r>
                      <a:r>
                        <a:rPr lang="ru-RU" sz="1000" b="0" i="0" u="none" strike="noStrike" dirty="0" err="1">
                          <a:solidFill>
                            <a:srgbClr val="000000"/>
                          </a:solidFill>
                          <a:latin typeface="Times New Roman"/>
                        </a:rPr>
                        <a:t>маломобильных</a:t>
                      </a:r>
                      <a:r>
                        <a:rPr lang="ru-RU" sz="1000" b="0" i="0" u="none" strike="noStrike" dirty="0">
                          <a:solidFill>
                            <a:srgbClr val="000000"/>
                          </a:solidFill>
                          <a:latin typeface="Times New Roman"/>
                        </a:rPr>
                        <a:t> групп населения приоритетных объектов социальной, транспортной, инженерной инфраструктуры в общем количестве муниципальных приоритетных объектов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tcPr>
                </a:tc>
                <a:tc>
                  <a:txBody>
                    <a:bodyPr/>
                    <a:lstStyle/>
                    <a:p>
                      <a:pPr algn="ctr" fontAlgn="t"/>
                      <a:r>
                        <a:rPr lang="ru-RU" sz="1000" b="0" i="0" u="none" strike="noStrike">
                          <a:solidFill>
                            <a:srgbClr val="000000"/>
                          </a:solidFill>
                          <a:latin typeface="Times New Roman"/>
                        </a:rPr>
                        <a:t>79,8</a:t>
                      </a:r>
                    </a:p>
                  </a:txBody>
                  <a:tcPr marL="9525" marR="9525" marT="9525" marB="0"/>
                </a:tc>
                <a:tc>
                  <a:txBody>
                    <a:bodyPr/>
                    <a:lstStyle/>
                    <a:p>
                      <a:pPr algn="ctr" fontAlgn="t"/>
                      <a:r>
                        <a:rPr lang="ru-RU" sz="1000" b="0" i="0" u="none" strike="noStrike">
                          <a:solidFill>
                            <a:srgbClr val="000000"/>
                          </a:solidFill>
                          <a:latin typeface="Times New Roman"/>
                        </a:rPr>
                        <a:t>92,3</a:t>
                      </a:r>
                    </a:p>
                  </a:txBody>
                  <a:tcPr marL="9525" marR="9525" marT="9525" marB="0"/>
                </a:tc>
                <a:tc>
                  <a:txBody>
                    <a:bodyPr/>
                    <a:lstStyle/>
                    <a:p>
                      <a:pPr algn="ctr" fontAlgn="t"/>
                      <a:r>
                        <a:rPr lang="ru-RU" sz="1000" b="0" i="0" u="none" strike="noStrike">
                          <a:solidFill>
                            <a:srgbClr val="000000"/>
                          </a:solidFill>
                          <a:latin typeface="Times New Roman"/>
                        </a:rPr>
                        <a:t>115,7</a:t>
                      </a:r>
                    </a:p>
                  </a:txBody>
                  <a:tcPr marL="9525" marR="9525" marT="9525" marB="0"/>
                </a:tc>
                <a:tc>
                  <a:txBody>
                    <a:bodyPr/>
                    <a:lstStyle/>
                    <a:p>
                      <a:pPr algn="ctr" fontAlgn="t"/>
                      <a:r>
                        <a:rPr lang="ru-RU" sz="1000" b="0" i="0" u="none" strike="noStrike" dirty="0">
                          <a:solidFill>
                            <a:srgbClr val="000000"/>
                          </a:solidFill>
                          <a:latin typeface="Times New Roman"/>
                        </a:rPr>
                        <a:t>Показатель достигнут</a:t>
                      </a:r>
                    </a:p>
                  </a:txBody>
                  <a:tcPr marL="9525" marR="9525" marT="9525" marB="0"/>
                </a:tc>
              </a:tr>
              <a:tr h="607742">
                <a:tc>
                  <a:txBody>
                    <a:bodyPr/>
                    <a:lstStyle/>
                    <a:p>
                      <a:pPr algn="r" fontAlgn="t"/>
                      <a:r>
                        <a:rPr lang="ru-RU" sz="1000" b="0" i="0" u="none" strike="noStrike">
                          <a:solidFill>
                            <a:srgbClr val="000000"/>
                          </a:solidFill>
                          <a:latin typeface="Times New Roman"/>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детей-инвалидов в возрасте от 1,5 года до 7 лет, охваченных дошкольным образованием, в общей численности детей-инвалидов такого возраста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tcPr>
                </a:tc>
                <a:tc>
                  <a:txBody>
                    <a:bodyPr/>
                    <a:lstStyle/>
                    <a:p>
                      <a:pPr algn="ctr" fontAlgn="t"/>
                      <a:r>
                        <a:rPr lang="ru-RU" sz="1000" b="0" i="0" u="none" strike="noStrike" dirty="0">
                          <a:solidFill>
                            <a:srgbClr val="000000"/>
                          </a:solidFill>
                          <a:latin typeface="Times New Roman"/>
                        </a:rPr>
                        <a:t>100</a:t>
                      </a:r>
                    </a:p>
                  </a:txBody>
                  <a:tcPr marL="9525" marR="9525" marT="9525" marB="0"/>
                </a:tc>
                <a:tc>
                  <a:txBody>
                    <a:bodyPr/>
                    <a:lstStyle/>
                    <a:p>
                      <a:pPr algn="ctr" fontAlgn="t"/>
                      <a:r>
                        <a:rPr lang="ru-RU" sz="1000" b="0" i="0" u="none" strike="noStrike">
                          <a:solidFill>
                            <a:srgbClr val="000000"/>
                          </a:solidFill>
                          <a:latin typeface="Times New Roman"/>
                        </a:rPr>
                        <a:t>100</a:t>
                      </a:r>
                    </a:p>
                  </a:txBody>
                  <a:tcPr marL="9525" marR="9525" marT="9525" marB="0"/>
                </a:tc>
                <a:tc>
                  <a:txBody>
                    <a:bodyPr/>
                    <a:lstStyle/>
                    <a:p>
                      <a:pPr algn="ctr" fontAlgn="t"/>
                      <a:r>
                        <a:rPr lang="ru-RU" sz="1000" b="0" i="0" u="none" strike="noStrike">
                          <a:solidFill>
                            <a:srgbClr val="000000"/>
                          </a:solidFill>
                          <a:latin typeface="Times New Roman"/>
                        </a:rPr>
                        <a:t>100</a:t>
                      </a:r>
                    </a:p>
                  </a:txBody>
                  <a:tcPr marL="9525" marR="9525" marT="9525" marB="0"/>
                </a:tc>
                <a:tc>
                  <a:txBody>
                    <a:bodyPr/>
                    <a:lstStyle/>
                    <a:p>
                      <a:pPr algn="ctr" fontAlgn="t"/>
                      <a:r>
                        <a:rPr lang="ru-RU" sz="1000" b="0" i="0" u="none" strike="noStrike" dirty="0">
                          <a:solidFill>
                            <a:srgbClr val="000000"/>
                          </a:solidFill>
                          <a:latin typeface="Times New Roman"/>
                        </a:rPr>
                        <a:t>Показатель достигнут</a:t>
                      </a:r>
                    </a:p>
                  </a:txBody>
                  <a:tcPr marL="9525" marR="9525" marT="9525" marB="0"/>
                </a:tc>
              </a:tr>
              <a:tr h="607742">
                <a:tc>
                  <a:txBody>
                    <a:bodyPr/>
                    <a:lstStyle/>
                    <a:p>
                      <a:pPr algn="r" fontAlgn="t"/>
                      <a:r>
                        <a:rPr lang="ru-RU" sz="1000" b="0" i="0" u="none" strike="noStrike">
                          <a:solidFill>
                            <a:srgbClr val="000000"/>
                          </a:solidFill>
                          <a:latin typeface="Times New Roman"/>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детей-инвалидов в возрасте от 5 до 18 лет, получающих дополнительное образование, от общей численности детей-инвалидов </a:t>
                      </a:r>
                      <a:r>
                        <a:rPr lang="ru-RU" sz="1000" b="0" i="0" u="none" strike="noStrike" dirty="0" err="1">
                          <a:solidFill>
                            <a:srgbClr val="000000"/>
                          </a:solidFill>
                          <a:latin typeface="Times New Roman"/>
                        </a:rPr>
                        <a:t>тагого</a:t>
                      </a:r>
                      <a:r>
                        <a:rPr lang="ru-RU" sz="1000" b="0" i="0" u="none" strike="noStrike" dirty="0">
                          <a:solidFill>
                            <a:srgbClr val="000000"/>
                          </a:solidFill>
                          <a:latin typeface="Times New Roman"/>
                        </a:rPr>
                        <a:t> возраста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tcPr>
                </a:tc>
                <a:tc>
                  <a:txBody>
                    <a:bodyPr/>
                    <a:lstStyle/>
                    <a:p>
                      <a:pPr algn="ctr" fontAlgn="t"/>
                      <a:r>
                        <a:rPr lang="ru-RU" sz="1000" b="0" i="0" u="none" strike="noStrike">
                          <a:solidFill>
                            <a:srgbClr val="000000"/>
                          </a:solidFill>
                          <a:latin typeface="Times New Roman"/>
                        </a:rPr>
                        <a:t>50</a:t>
                      </a:r>
                    </a:p>
                  </a:txBody>
                  <a:tcPr marL="9525" marR="9525" marT="9525" marB="0"/>
                </a:tc>
                <a:tc>
                  <a:txBody>
                    <a:bodyPr/>
                    <a:lstStyle/>
                    <a:p>
                      <a:pPr algn="ctr" fontAlgn="t"/>
                      <a:r>
                        <a:rPr lang="ru-RU" sz="1000" b="0" i="0" u="none" strike="noStrike">
                          <a:solidFill>
                            <a:srgbClr val="000000"/>
                          </a:solidFill>
                          <a:latin typeface="Times New Roman"/>
                        </a:rPr>
                        <a:t>50</a:t>
                      </a:r>
                    </a:p>
                  </a:txBody>
                  <a:tcPr marL="9525" marR="9525" marT="9525" marB="0"/>
                </a:tc>
                <a:tc>
                  <a:txBody>
                    <a:bodyPr/>
                    <a:lstStyle/>
                    <a:p>
                      <a:pPr algn="ctr" fontAlgn="t"/>
                      <a:r>
                        <a:rPr lang="ru-RU" sz="1000" b="0" i="0" u="none" strike="noStrike">
                          <a:solidFill>
                            <a:srgbClr val="000000"/>
                          </a:solidFill>
                          <a:latin typeface="Times New Roman"/>
                        </a:rPr>
                        <a:t>100</a:t>
                      </a:r>
                    </a:p>
                  </a:txBody>
                  <a:tcPr marL="9525" marR="9525" marT="9525" marB="0"/>
                </a:tc>
                <a:tc>
                  <a:txBody>
                    <a:bodyPr/>
                    <a:lstStyle/>
                    <a:p>
                      <a:pPr algn="ctr" fontAlgn="t"/>
                      <a:r>
                        <a:rPr lang="ru-RU" sz="1000" b="0" i="0" u="none" strike="noStrike">
                          <a:solidFill>
                            <a:srgbClr val="000000"/>
                          </a:solidFill>
                          <a:latin typeface="Times New Roman"/>
                        </a:rPr>
                        <a:t>Показатель достигнут</a:t>
                      </a:r>
                    </a:p>
                  </a:txBody>
                  <a:tcPr marL="9525" marR="9525" marT="9525" marB="0"/>
                </a:tc>
              </a:tr>
              <a:tr h="757340">
                <a:tc>
                  <a:txBody>
                    <a:bodyPr/>
                    <a:lstStyle/>
                    <a:p>
                      <a:pPr algn="r" fontAlgn="t"/>
                      <a:r>
                        <a:rPr lang="ru-RU" sz="1000" b="0" i="0" u="none" strike="noStrike">
                          <a:solidFill>
                            <a:srgbClr val="000000"/>
                          </a:solidFill>
                          <a:latin typeface="Times New Roman"/>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детей-инвалидов, которым созданы условия для получения качественного начального общего, основного общего, среднего общего образования, от общей численности детей-инвалидов школьного возраста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tcPr>
                </a:tc>
                <a:tc>
                  <a:txBody>
                    <a:bodyPr/>
                    <a:lstStyle/>
                    <a:p>
                      <a:pPr algn="ctr" fontAlgn="t"/>
                      <a:r>
                        <a:rPr lang="ru-RU" sz="1000" b="0" i="0" u="none" strike="noStrike" dirty="0">
                          <a:solidFill>
                            <a:srgbClr val="000000"/>
                          </a:solidFill>
                          <a:latin typeface="Times New Roman"/>
                        </a:rPr>
                        <a:t>100</a:t>
                      </a:r>
                    </a:p>
                  </a:txBody>
                  <a:tcPr marL="9525" marR="9525" marT="9525" marB="0"/>
                </a:tc>
                <a:tc>
                  <a:txBody>
                    <a:bodyPr/>
                    <a:lstStyle/>
                    <a:p>
                      <a:pPr algn="ctr" fontAlgn="t"/>
                      <a:r>
                        <a:rPr lang="ru-RU" sz="1000" b="0" i="0" u="none" strike="noStrike">
                          <a:solidFill>
                            <a:srgbClr val="000000"/>
                          </a:solidFill>
                          <a:latin typeface="Times New Roman"/>
                        </a:rPr>
                        <a:t>100</a:t>
                      </a:r>
                    </a:p>
                  </a:txBody>
                  <a:tcPr marL="9525" marR="9525" marT="9525" marB="0"/>
                </a:tc>
                <a:tc>
                  <a:txBody>
                    <a:bodyPr/>
                    <a:lstStyle/>
                    <a:p>
                      <a:pPr algn="ctr" fontAlgn="t"/>
                      <a:r>
                        <a:rPr lang="ru-RU" sz="1000" b="0" i="0" u="none" strike="noStrike">
                          <a:solidFill>
                            <a:srgbClr val="000000"/>
                          </a:solidFill>
                          <a:latin typeface="Times New Roman"/>
                        </a:rPr>
                        <a:t>100</a:t>
                      </a:r>
                    </a:p>
                  </a:txBody>
                  <a:tcPr marL="9525" marR="9525" marT="9525" marB="0"/>
                </a:tc>
                <a:tc>
                  <a:txBody>
                    <a:bodyPr/>
                    <a:lstStyle/>
                    <a:p>
                      <a:pPr algn="ctr" fontAlgn="t"/>
                      <a:r>
                        <a:rPr lang="ru-RU" sz="1000" b="0" i="0" u="none" strike="noStrike" dirty="0">
                          <a:solidFill>
                            <a:srgbClr val="000000"/>
                          </a:solidFill>
                          <a:latin typeface="Times New Roman"/>
                        </a:rPr>
                        <a:t>Показатель достигнут</a:t>
                      </a:r>
                    </a:p>
                  </a:txBody>
                  <a:tcPr marL="9525" marR="9525" marT="9525" marB="0"/>
                </a:tc>
              </a:tr>
              <a:tr h="906938">
                <a:tc>
                  <a:txBody>
                    <a:bodyPr/>
                    <a:lstStyle/>
                    <a:p>
                      <a:pPr algn="r" fontAlgn="t"/>
                      <a:r>
                        <a:rPr lang="ru-RU" sz="1000" b="0" i="0" u="none" strike="noStrike">
                          <a:solidFill>
                            <a:srgbClr val="000000"/>
                          </a:solidFill>
                          <a:latin typeface="Times New Roman"/>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a:solidFill>
                            <a:srgbClr val="000000"/>
                          </a:solidFill>
                          <a:latin typeface="Times New Roman"/>
                        </a:rPr>
                        <a:t>Приоритетный показатель 2022</a:t>
                      </a:r>
                      <a:r>
                        <a:rPr lang="ru-RU" sz="1000" b="0" i="0" u="none" strike="noStrike">
                          <a:solidFill>
                            <a:srgbClr val="000000"/>
                          </a:solidFill>
                          <a:latin typeface="Times New Roman"/>
                        </a:rPr>
                        <a:t> Поддержка образования для детей с ограниченными возможностями здоровья. Обновление материально - технической базы в организациях, осуществляющих образовательную деятельность исключительно по адаптированным основным общеобразовательным программам (нарастающим итогом)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Единица</a:t>
                      </a:r>
                    </a:p>
                  </a:txBody>
                  <a:tcPr marL="9525" marR="9525" marT="9525" marB="0">
                    <a:lnL w="6350" cap="flat" cmpd="sng" algn="ctr">
                      <a:solidFill>
                        <a:srgbClr val="000000"/>
                      </a:solidFill>
                      <a:prstDash val="solid"/>
                      <a:round/>
                      <a:headEnd type="none" w="med" len="med"/>
                      <a:tailEnd type="none" w="med" len="med"/>
                    </a:lnL>
                  </a:tcPr>
                </a:tc>
                <a:tc>
                  <a:txBody>
                    <a:bodyPr/>
                    <a:lstStyle/>
                    <a:p>
                      <a:pPr algn="ctr" fontAlgn="t"/>
                      <a:r>
                        <a:rPr lang="ru-RU" sz="1000" b="0" i="0" u="none" strike="noStrike" dirty="0">
                          <a:solidFill>
                            <a:srgbClr val="000000"/>
                          </a:solidFill>
                          <a:latin typeface="Times New Roman"/>
                        </a:rPr>
                        <a:t>1</a:t>
                      </a:r>
                    </a:p>
                  </a:txBody>
                  <a:tcPr marL="9525" marR="9525" marT="9525" marB="0"/>
                </a:tc>
                <a:tc>
                  <a:txBody>
                    <a:bodyPr/>
                    <a:lstStyle/>
                    <a:p>
                      <a:pPr algn="ctr" fontAlgn="t"/>
                      <a:r>
                        <a:rPr lang="ru-RU" sz="1000" b="0" i="0" u="none" strike="noStrike">
                          <a:solidFill>
                            <a:srgbClr val="000000"/>
                          </a:solidFill>
                          <a:latin typeface="Times New Roman"/>
                        </a:rPr>
                        <a:t>1</a:t>
                      </a:r>
                    </a:p>
                  </a:txBody>
                  <a:tcPr marL="9525" marR="9525" marT="9525" marB="0"/>
                </a:tc>
                <a:tc>
                  <a:txBody>
                    <a:bodyPr/>
                    <a:lstStyle/>
                    <a:p>
                      <a:pPr algn="ctr" fontAlgn="t"/>
                      <a:r>
                        <a:rPr lang="ru-RU" sz="1000" b="0" i="0" u="none" strike="noStrike">
                          <a:solidFill>
                            <a:srgbClr val="000000"/>
                          </a:solidFill>
                          <a:latin typeface="Times New Roman"/>
                        </a:rPr>
                        <a:t>100</a:t>
                      </a:r>
                    </a:p>
                  </a:txBody>
                  <a:tcPr marL="9525" marR="9525" marT="9525" marB="0"/>
                </a:tc>
                <a:tc>
                  <a:txBody>
                    <a:bodyPr/>
                    <a:lstStyle/>
                    <a:p>
                      <a:pPr algn="ctr" fontAlgn="t"/>
                      <a:r>
                        <a:rPr lang="ru-RU" sz="1000" b="0" i="0" u="none" strike="noStrike" dirty="0">
                          <a:solidFill>
                            <a:srgbClr val="000000"/>
                          </a:solidFill>
                          <a:latin typeface="Times New Roman"/>
                        </a:rPr>
                        <a:t>Показатель достигнут</a:t>
                      </a:r>
                    </a:p>
                  </a:txBody>
                  <a:tcPr marL="9525" marR="9525" marT="9525" marB="0"/>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95535" y="347253"/>
          <a:ext cx="8424936" cy="6408784"/>
        </p:xfrm>
        <a:graphic>
          <a:graphicData uri="http://schemas.openxmlformats.org/drawingml/2006/table">
            <a:tbl>
              <a:tblPr/>
              <a:tblGrid>
                <a:gridCol w="319754"/>
                <a:gridCol w="3254634"/>
                <a:gridCol w="573843"/>
                <a:gridCol w="708027"/>
                <a:gridCol w="676621"/>
                <a:gridCol w="745140"/>
                <a:gridCol w="2146917"/>
              </a:tblGrid>
              <a:tr h="1065523">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11518">
                <a:tc>
                  <a:txBody>
                    <a:bodyPr/>
                    <a:lstStyle/>
                    <a:p>
                      <a:pPr algn="r" fontAlgn="ctr"/>
                      <a:r>
                        <a:rPr lang="ru-RU" sz="1100" b="1" i="1" u="none" strike="noStrike" dirty="0">
                          <a:solidFill>
                            <a:srgbClr val="000000"/>
                          </a:solidFill>
                          <a:latin typeface="Times New Roman"/>
                        </a:rPr>
                        <a:t>4.2.</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3. Развитие системы отдыха и оздоровления детей</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36179">
                <a:tc>
                  <a:txBody>
                    <a:bodyPr/>
                    <a:lstStyle/>
                    <a:p>
                      <a:pPr algn="r" fontAlgn="t"/>
                      <a:r>
                        <a:rPr lang="ru-RU" sz="1100" b="0" i="0" u="none" strike="noStrike">
                          <a:solidFill>
                            <a:srgbClr val="000000"/>
                          </a:solidFill>
                          <a:latin typeface="Times New Roman"/>
                        </a:rPr>
                        <a:t>1</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детей, находящихся в трудной жизненной ситуации, охваченных отдыхом и оздоровлением в общей численности детей в возрасте от 7 до 15 лет, находящихся в трудной жизненной ситуации, подлежащих оздоровлению </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56</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72,2</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128,9</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5090">
                <a:tc>
                  <a:txBody>
                    <a:bodyPr/>
                    <a:lstStyle/>
                    <a:p>
                      <a:pPr algn="r" fontAlgn="t"/>
                      <a:r>
                        <a:rPr lang="ru-RU" sz="1100" b="0" i="0" u="none" strike="noStrike">
                          <a:solidFill>
                            <a:srgbClr val="000000"/>
                          </a:solidFill>
                          <a:latin typeface="Times New Roman"/>
                        </a:rPr>
                        <a:t>2</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детей, охваченных отдыхом и оздоровлением, в общей численности детей в возрасте от 7 до 15 лет, подлежащих оздоровлению</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62</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75,1</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121,1</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518">
                <a:tc>
                  <a:txBody>
                    <a:bodyPr/>
                    <a:lstStyle/>
                    <a:p>
                      <a:pPr algn="r" fontAlgn="ctr"/>
                      <a:r>
                        <a:rPr lang="ru-RU" sz="1100" b="1" i="1" u="none" strike="noStrike">
                          <a:solidFill>
                            <a:srgbClr val="000000"/>
                          </a:solidFill>
                          <a:latin typeface="Times New Roman"/>
                        </a:rPr>
                        <a:t>4.8.</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8. Развитие трудовых ресурсов и охраны труда</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25090">
                <a:tc>
                  <a:txBody>
                    <a:bodyPr/>
                    <a:lstStyle/>
                    <a:p>
                      <a:pPr algn="r" fontAlgn="t"/>
                      <a:r>
                        <a:rPr lang="ru-RU" sz="1100" b="0" i="0" u="none" strike="noStrike">
                          <a:solidFill>
                            <a:srgbClr val="000000"/>
                          </a:solidFill>
                          <a:latin typeface="Times New Roman"/>
                        </a:rPr>
                        <a:t>1</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Число пострадавших в результате несчастных случаев на производстве со смертельным исходом в расчете на 1000 работающих (организаций, занятых в экономике муниципального образования)</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Промилле (0,1 процента)</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0,061</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518">
                <a:tc>
                  <a:txBody>
                    <a:bodyPr/>
                    <a:lstStyle/>
                    <a:p>
                      <a:pPr algn="r" fontAlgn="ctr"/>
                      <a:r>
                        <a:rPr lang="ru-RU" sz="1100" b="1" i="1" u="none" strike="noStrike">
                          <a:solidFill>
                            <a:srgbClr val="000000"/>
                          </a:solidFill>
                          <a:latin typeface="Times New Roman"/>
                        </a:rPr>
                        <a:t>4.9.</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9. Развитие и поддержка социально ориентированных некоммерческих организаций</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19545">
                <a:tc>
                  <a:txBody>
                    <a:bodyPr/>
                    <a:lstStyle/>
                    <a:p>
                      <a:pPr algn="r" fontAlgn="t"/>
                      <a:r>
                        <a:rPr lang="ru-RU" sz="1100" b="0" i="0" u="none" strike="noStrike">
                          <a:solidFill>
                            <a:srgbClr val="000000"/>
                          </a:solidFill>
                          <a:latin typeface="Times New Roman"/>
                        </a:rPr>
                        <a:t>1</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СО НКО, которым оказана поддержка органами местного самоуправления всего</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16</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16</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5090">
                <a:tc>
                  <a:txBody>
                    <a:bodyPr/>
                    <a:lstStyle/>
                    <a:p>
                      <a:pPr algn="r" fontAlgn="t"/>
                      <a:r>
                        <a:rPr lang="ru-RU" sz="1100" b="0" i="0" u="none" strike="noStrike">
                          <a:solidFill>
                            <a:srgbClr val="000000"/>
                          </a:solidFill>
                          <a:latin typeface="Times New Roman"/>
                        </a:rPr>
                        <a:t>2</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СО НКО в сфере социальной защиты населения, которым оказана поддержка органами местного самоуправления</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5090">
                <a:tc>
                  <a:txBody>
                    <a:bodyPr/>
                    <a:lstStyle/>
                    <a:p>
                      <a:pPr algn="r" fontAlgn="t"/>
                      <a:r>
                        <a:rPr lang="ru-RU" sz="1100" b="0" i="0" u="none" strike="noStrike">
                          <a:solidFill>
                            <a:srgbClr val="000000"/>
                          </a:solidFill>
                          <a:latin typeface="Times New Roman"/>
                        </a:rPr>
                        <a:t>3</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Общее количество предоставленной органами местного самоуправления площади на льготных условиях или в безвозмездное пользование СО НКО в иных сферах</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Квадратный метр</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545">
                <a:tc>
                  <a:txBody>
                    <a:bodyPr/>
                    <a:lstStyle/>
                    <a:p>
                      <a:pPr algn="r" fontAlgn="t"/>
                      <a:r>
                        <a:rPr lang="ru-RU" sz="1100" b="0" i="0" u="none" strike="noStrike">
                          <a:solidFill>
                            <a:srgbClr val="000000"/>
                          </a:solidFill>
                          <a:latin typeface="Times New Roman"/>
                        </a:rPr>
                        <a:t>4</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СО НКО, которым оказана консультационная поддержка органами местного самоуправления</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545">
                <a:tc>
                  <a:txBody>
                    <a:bodyPr/>
                    <a:lstStyle/>
                    <a:p>
                      <a:pPr algn="r" fontAlgn="t"/>
                      <a:r>
                        <a:rPr lang="ru-RU" sz="1100" b="0" i="0" u="none" strike="noStrike">
                          <a:solidFill>
                            <a:srgbClr val="000000"/>
                          </a:solidFill>
                          <a:latin typeface="Times New Roman"/>
                        </a:rPr>
                        <a:t>5</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СО НКО в иных сферах, которым оказана имущественная поддержка органами местного самоуправления</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00">
                <a:tc>
                  <a:txBody>
                    <a:bodyPr/>
                    <a:lstStyle/>
                    <a:p>
                      <a:pPr algn="r" fontAlgn="t"/>
                      <a:r>
                        <a:rPr lang="ru-RU" sz="1100" b="0" i="0" u="none" strike="noStrike">
                          <a:solidFill>
                            <a:srgbClr val="000000"/>
                          </a:solidFill>
                          <a:latin typeface="Times New Roman"/>
                        </a:rPr>
                        <a:t>6</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latin typeface="Times New Roman"/>
                        </a:rPr>
                        <a:t>Количество СО НКО в иных сферах, которым оказана поддержка органами местного самоуправления</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Единица</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7</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7</a:t>
                      </a:r>
                    </a:p>
                  </a:txBody>
                  <a:tcPr marL="4623" marR="4623" marT="46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545">
                <a:tc>
                  <a:txBody>
                    <a:bodyPr/>
                    <a:lstStyle/>
                    <a:p>
                      <a:pPr algn="r" fontAlgn="t"/>
                      <a:r>
                        <a:rPr lang="ru-RU" sz="1100" b="0" i="0" u="none" strike="noStrike">
                          <a:solidFill>
                            <a:srgbClr val="000000"/>
                          </a:solidFill>
                          <a:latin typeface="Times New Roman"/>
                        </a:rPr>
                        <a:t>7</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Количество СО НКО в сфере социальной защиты населения, которым оказана имущественная поддержка органами местного самоуправления</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4623" marR="4623" marT="46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332657"/>
          <a:ext cx="8712968" cy="6344604"/>
        </p:xfrm>
        <a:graphic>
          <a:graphicData uri="http://schemas.openxmlformats.org/drawingml/2006/table">
            <a:tbl>
              <a:tblPr/>
              <a:tblGrid>
                <a:gridCol w="330686"/>
                <a:gridCol w="3365903"/>
                <a:gridCol w="593462"/>
                <a:gridCol w="732232"/>
                <a:gridCol w="699753"/>
                <a:gridCol w="770616"/>
                <a:gridCol w="2220316"/>
              </a:tblGrid>
              <a:tr h="770872">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921">
                <a:tc>
                  <a:txBody>
                    <a:bodyPr/>
                    <a:lstStyle/>
                    <a:p>
                      <a:pPr algn="r" fontAlgn="t"/>
                      <a:r>
                        <a:rPr lang="ru-RU" sz="1100" b="0" i="0" u="none" strike="noStrike">
                          <a:solidFill>
                            <a:srgbClr val="000000"/>
                          </a:solidFill>
                          <a:latin typeface="Times New Roman"/>
                        </a:rPr>
                        <a:t>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СО НКО, которым оказана имущественная поддержка органами местного самоуправления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2179">
                <a:tc>
                  <a:txBody>
                    <a:bodyPr/>
                    <a:lstStyle/>
                    <a:p>
                      <a:pPr algn="r" fontAlgn="t"/>
                      <a:r>
                        <a:rPr lang="ru-RU" sz="1100" b="0" i="0" u="none" strike="noStrike">
                          <a:solidFill>
                            <a:srgbClr val="000000"/>
                          </a:solidFill>
                          <a:latin typeface="Times New Roman"/>
                        </a:rPr>
                        <a:t>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Общее количество предоставленной органами местного самоуправления площади на льготных условиях или в безвозмездное пользование СО НКО в сфере социальной защиты населения.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Квадратный метр</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595,6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595,6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2179">
                <a:tc>
                  <a:txBody>
                    <a:bodyPr/>
                    <a:lstStyle/>
                    <a:p>
                      <a:pPr algn="r" fontAlgn="t"/>
                      <a:r>
                        <a:rPr lang="ru-RU" sz="1100" b="0" i="0" u="none" strike="noStrike">
                          <a:solidFill>
                            <a:srgbClr val="000000"/>
                          </a:solidFill>
                          <a:latin typeface="Times New Roman"/>
                        </a:rPr>
                        <a:t>10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Общее количество предоставленной органами местного самоуправления площади на льготных условиях или в безвозмездное пользование СО </a:t>
                      </a:r>
                      <a:r>
                        <a:rPr lang="ru-RU" sz="1000" b="0" i="0" u="none" strike="noStrike" dirty="0" err="1">
                          <a:solidFill>
                            <a:srgbClr val="000000"/>
                          </a:solidFill>
                          <a:latin typeface="Times New Roman"/>
                        </a:rPr>
                        <a:t>НКО.в</a:t>
                      </a:r>
                      <a:r>
                        <a:rPr lang="ru-RU" sz="1000" b="0" i="0" u="none" strike="noStrike" dirty="0">
                          <a:solidFill>
                            <a:srgbClr val="000000"/>
                          </a:solidFill>
                          <a:latin typeface="Times New Roman"/>
                        </a:rPr>
                        <a:t> сфере социальной защиты населения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Квадратный метр</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565,6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565,6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3050">
                <a:tc>
                  <a:txBody>
                    <a:bodyPr/>
                    <a:lstStyle/>
                    <a:p>
                      <a:pPr algn="r" fontAlgn="t"/>
                      <a:r>
                        <a:rPr lang="ru-RU" sz="1100" b="0" i="0" u="none" strike="noStrike">
                          <a:solidFill>
                            <a:srgbClr val="000000"/>
                          </a:solidFill>
                          <a:latin typeface="Times New Roman"/>
                        </a:rPr>
                        <a:t>11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Численность граждан, принявших участие в просветительских мероприятиях по вопросам деятельности СО НКО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Человек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192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192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3050">
                <a:tc>
                  <a:txBody>
                    <a:bodyPr/>
                    <a:lstStyle/>
                    <a:p>
                      <a:pPr algn="r" fontAlgn="t"/>
                      <a:r>
                        <a:rPr lang="ru-RU" sz="1100" b="0" i="0" u="none" strike="noStrike">
                          <a:solidFill>
                            <a:srgbClr val="000000"/>
                          </a:solidFill>
                          <a:latin typeface="Times New Roman"/>
                        </a:rPr>
                        <a:t>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проведенных органами местного самоуправления просветительских мероприятий по вопросам деятельности СО НКО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8705">
                <a:tc>
                  <a:txBody>
                    <a:bodyPr/>
                    <a:lstStyle/>
                    <a:p>
                      <a:pPr algn="r" fontAlgn="ctr"/>
                      <a:r>
                        <a:rPr lang="ru-RU" sz="1100" b="1" i="0" u="none" strike="noStrike">
                          <a:solidFill>
                            <a:srgbClr val="000000"/>
                          </a:solidFill>
                          <a:latin typeface="Times New Roman"/>
                        </a:rPr>
                        <a:t>5.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«Спорт»</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58705">
                <a:tc>
                  <a:txBody>
                    <a:bodyPr/>
                    <a:lstStyle/>
                    <a:p>
                      <a:pPr algn="r" fontAlgn="ctr"/>
                      <a:r>
                        <a:rPr lang="ru-RU" sz="1100" b="1" i="1" u="none" strike="noStrike">
                          <a:solidFill>
                            <a:srgbClr val="000000"/>
                          </a:solidFill>
                          <a:latin typeface="Times New Roman"/>
                        </a:rPr>
                        <a:t>5.1.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1. Развитие физической культуры и спорта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91790">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жителей муниципального образования Московской области, систематически занимающихся физической культурой и спортом, в общей численности населения муниципального образования Московской области в возрасте 3-79 лет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0652">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Доступные спортивные площадки. Доля спортивных площадок, управляемых в соответствии со стандартом их использования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5211">
                <a:tc>
                  <a:txBody>
                    <a:bodyPr/>
                    <a:lstStyle/>
                    <a:p>
                      <a:pPr algn="r" fontAlgn="t"/>
                      <a:r>
                        <a:rPr lang="ru-RU" sz="1000" b="0" i="0" u="none" strike="noStrike">
                          <a:solidFill>
                            <a:srgbClr val="000000"/>
                          </a:solidFill>
                          <a:latin typeface="Times New Roman"/>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err="1">
                          <a:solidFill>
                            <a:srgbClr val="000000"/>
                          </a:solidFill>
                          <a:latin typeface="Times New Roman"/>
                        </a:rPr>
                        <a:t>Макропоказатель</a:t>
                      </a:r>
                      <a:r>
                        <a:rPr lang="ru-RU" sz="1000" b="0" i="0" u="none" strike="noStrike" dirty="0">
                          <a:solidFill>
                            <a:srgbClr val="000000"/>
                          </a:solidFill>
                          <a:latin typeface="Times New Roman"/>
                        </a:rPr>
                        <a:t> – Уровень обеспеченности граждан спортивными сооружениями исходя из единовременной пропускной способности объектов спорта Рузского городского округа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60,1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60,1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Показатель достигнут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4340">
                <a:tc>
                  <a:txBody>
                    <a:bodyPr/>
                    <a:lstStyle/>
                    <a:p>
                      <a:pPr algn="r" fontAlgn="t"/>
                      <a:r>
                        <a:rPr lang="ru-RU" sz="1000" b="0" i="0" u="none" strike="noStrike">
                          <a:solidFill>
                            <a:srgbClr val="000000"/>
                          </a:solidFill>
                          <a:latin typeface="Times New Roman"/>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err="1">
                          <a:solidFill>
                            <a:srgbClr val="000000"/>
                          </a:solidFill>
                          <a:latin typeface="Times New Roman"/>
                        </a:rPr>
                        <a:t>Макропоказатель</a:t>
                      </a:r>
                      <a:r>
                        <a:rPr lang="ru-RU" sz="1000" b="0" i="0" u="none" strike="noStrike" dirty="0">
                          <a:solidFill>
                            <a:srgbClr val="000000"/>
                          </a:solidFill>
                          <a:latin typeface="Times New Roman"/>
                        </a:rPr>
                        <a:t> – Доля лиц с ограниченными возможностями здоровья и инвалидов, систематически занимающихся физической культурой и спортом, в общей численности указанной категории населения, проживающих в Рузском городском округе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16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04056"/>
          </a:xfrm>
        </p:spPr>
        <p:txBody>
          <a:bodyPr>
            <a:noAutofit/>
          </a:bodyPr>
          <a:lstStyle/>
          <a:p>
            <a:r>
              <a:rPr lang="ru-RU" sz="3200" dirty="0" smtClean="0"/>
              <a:t>Основные понятия и определения</a:t>
            </a:r>
            <a:endParaRPr lang="ru-RU" sz="3200" dirty="0"/>
          </a:p>
        </p:txBody>
      </p:sp>
      <p:sp>
        <p:nvSpPr>
          <p:cNvPr id="3" name="Прямоугольник 2"/>
          <p:cNvSpPr/>
          <p:nvPr/>
        </p:nvSpPr>
        <p:spPr>
          <a:xfrm>
            <a:off x="467544" y="620688"/>
            <a:ext cx="8280920" cy="6402333"/>
          </a:xfrm>
          <a:prstGeom prst="rect">
            <a:avLst/>
          </a:prstGeom>
        </p:spPr>
        <p:txBody>
          <a:bodyPr wrap="square">
            <a:spAutoFit/>
          </a:bodyPr>
          <a:lstStyle/>
          <a:p>
            <a:pPr algn="just"/>
            <a:r>
              <a:rPr lang="ru-RU" altLang="ru-RU" b="1" dirty="0" smtClean="0">
                <a:solidFill>
                  <a:schemeClr val="accent1">
                    <a:lumMod val="75000"/>
                  </a:schemeClr>
                </a:solidFill>
                <a:latin typeface="Times New Roman" pitchFamily="18" charset="0"/>
                <a:cs typeface="Times New Roman" pitchFamily="18" charset="0"/>
              </a:rPr>
              <a:t>Бюджет</a:t>
            </a:r>
            <a:r>
              <a:rPr lang="ru-RU" altLang="ru-RU" dirty="0" smtClean="0">
                <a:latin typeface="Times New Roman" pitchFamily="18" charset="0"/>
                <a:cs typeface="Times New Roman" pitchFamily="18" charset="0"/>
              </a:rPr>
              <a:t> это финансовый план доходов и расходов, в котором указываются источники и объемы ожидаемых поступлений денежных средств в государственную казну и предназначенный для реализации основных потребностей населения, а также обеспечения задач и функций государства и местного самоуправления на определенный срок.</a:t>
            </a:r>
          </a:p>
          <a:p>
            <a:pPr algn="just"/>
            <a:r>
              <a:rPr lang="ru-RU" altLang="ru-RU" b="1" dirty="0" smtClean="0">
                <a:solidFill>
                  <a:schemeClr val="accent1">
                    <a:lumMod val="75000"/>
                  </a:schemeClr>
                </a:solidFill>
                <a:latin typeface="Times New Roman" pitchFamily="18" charset="0"/>
                <a:cs typeface="Times New Roman" pitchFamily="18" charset="0"/>
              </a:rPr>
              <a:t>Доходы бюджета </a:t>
            </a:r>
            <a:r>
              <a:rPr lang="ru-RU" altLang="ru-RU" b="1" dirty="0" smtClean="0">
                <a:latin typeface="Times New Roman" pitchFamily="18" charset="0"/>
                <a:cs typeface="Times New Roman" pitchFamily="18" charset="0"/>
              </a:rPr>
              <a:t>-</a:t>
            </a:r>
            <a:r>
              <a:rPr lang="ru-RU" altLang="ru-RU" b="1" dirty="0" smtClean="0">
                <a:solidFill>
                  <a:schemeClr val="accent1">
                    <a:lumMod val="75000"/>
                  </a:schemeClr>
                </a:solidFill>
                <a:latin typeface="Times New Roman" pitchFamily="18" charset="0"/>
                <a:cs typeface="Times New Roman" pitchFamily="18" charset="0"/>
              </a:rPr>
              <a:t> </a:t>
            </a:r>
            <a:r>
              <a:rPr lang="ru-RU" altLang="ru-RU" dirty="0" smtClean="0">
                <a:latin typeface="Times New Roman" pitchFamily="18" charset="0"/>
                <a:cs typeface="Times New Roman" pitchFamily="18" charset="0"/>
              </a:rPr>
              <a:t>поступающие в казну денежные средства на безвозмездной и безвозвратной основе (например, налоги юридических и физических лиц, административные платежи и сборы, безвозмездные поступления и другие).</a:t>
            </a:r>
          </a:p>
          <a:p>
            <a:pPr algn="just"/>
            <a:r>
              <a:rPr lang="ru-RU" altLang="ru-RU" b="1" dirty="0" smtClean="0">
                <a:solidFill>
                  <a:schemeClr val="accent1">
                    <a:lumMod val="75000"/>
                  </a:schemeClr>
                </a:solidFill>
                <a:latin typeface="Times New Roman" pitchFamily="18" charset="0"/>
                <a:cs typeface="Times New Roman" pitchFamily="18" charset="0"/>
              </a:rPr>
              <a:t>Расходы бюджета </a:t>
            </a:r>
            <a:r>
              <a:rPr lang="ru-RU" altLang="ru-RU" dirty="0" smtClean="0">
                <a:latin typeface="Times New Roman" pitchFamily="18" charset="0"/>
                <a:cs typeface="Times New Roman" pitchFamily="18" charset="0"/>
              </a:rPr>
              <a:t>– выплачиваемые из бюджета денежные средства на финансовое обеспечение функций государства и удовлетворение общественных потребностей в сферах образования, жилищно-коммунального хозяйства, культуры, спорта и других.</a:t>
            </a:r>
            <a:r>
              <a:rPr lang="ru-RU" altLang="ru-RU" dirty="0" smtClean="0">
                <a:solidFill>
                  <a:srgbClr val="FF0000"/>
                </a:solidFill>
                <a:latin typeface="Times New Roman" pitchFamily="18" charset="0"/>
                <a:cs typeface="Times New Roman" pitchFamily="18" charset="0"/>
              </a:rPr>
              <a:t> </a:t>
            </a:r>
          </a:p>
          <a:p>
            <a:pPr algn="just"/>
            <a:r>
              <a:rPr lang="ru-RU" altLang="ru-RU" b="1" dirty="0" smtClean="0">
                <a:solidFill>
                  <a:schemeClr val="accent1">
                    <a:lumMod val="75000"/>
                  </a:schemeClr>
                </a:solidFill>
                <a:latin typeface="Times New Roman" pitchFamily="18" charset="0"/>
                <a:cs typeface="Times New Roman" pitchFamily="18" charset="0"/>
              </a:rPr>
              <a:t>Межбюджетные транс</a:t>
            </a:r>
            <a:r>
              <a:rPr lang="ru-RU" altLang="ru-RU" dirty="0" smtClean="0">
                <a:solidFill>
                  <a:schemeClr val="accent1">
                    <a:lumMod val="75000"/>
                  </a:schemeClr>
                </a:solidFill>
                <a:latin typeface="Times New Roman" pitchFamily="18" charset="0"/>
                <a:cs typeface="Times New Roman" pitchFamily="18" charset="0"/>
              </a:rPr>
              <a:t>ферты </a:t>
            </a:r>
            <a:r>
              <a:rPr lang="ru-RU" altLang="ru-RU" dirty="0" smtClean="0">
                <a:latin typeface="Times New Roman" pitchFamily="18" charset="0"/>
                <a:cs typeface="Times New Roman" pitchFamily="18" charset="0"/>
              </a:rPr>
              <a:t>– денежные средства, предоставляемые из одного бюджета другому (дотации, субсидии, субвенции).</a:t>
            </a:r>
          </a:p>
          <a:p>
            <a:pPr algn="just"/>
            <a:r>
              <a:rPr lang="ru-RU" altLang="ru-RU" b="1" dirty="0" smtClean="0">
                <a:solidFill>
                  <a:schemeClr val="accent1">
                    <a:lumMod val="75000"/>
                  </a:schemeClr>
                </a:solidFill>
                <a:latin typeface="Times New Roman" pitchFamily="18" charset="0"/>
                <a:cs typeface="Times New Roman" pitchFamily="18" charset="0"/>
              </a:rPr>
              <a:t>Муниципальный долг </a:t>
            </a:r>
            <a:r>
              <a:rPr lang="ru-RU" altLang="ru-RU" dirty="0" smtClean="0">
                <a:latin typeface="Times New Roman" pitchFamily="18" charset="0"/>
                <a:cs typeface="Times New Roman" pitchFamily="18" charset="0"/>
              </a:rPr>
              <a:t>– финансовые обязательства, возникающие в связи с привлечением кредитов и предоставлением муниципальных гарантий.</a:t>
            </a:r>
          </a:p>
          <a:p>
            <a:pPr algn="just"/>
            <a:r>
              <a:rPr lang="ru-RU" altLang="ru-RU" b="1" dirty="0" smtClean="0">
                <a:solidFill>
                  <a:schemeClr val="accent1">
                    <a:lumMod val="75000"/>
                  </a:schemeClr>
                </a:solidFill>
                <a:latin typeface="Times New Roman" pitchFamily="18" charset="0"/>
                <a:cs typeface="Times New Roman" pitchFamily="18" charset="0"/>
              </a:rPr>
              <a:t>Дефицит бюджета </a:t>
            </a:r>
            <a:r>
              <a:rPr lang="ru-RU" altLang="ru-RU" dirty="0" smtClean="0">
                <a:latin typeface="Times New Roman" pitchFamily="18" charset="0"/>
                <a:cs typeface="Times New Roman" pitchFamily="18" charset="0"/>
              </a:rPr>
              <a:t>– превышение расходов бюджета над его доходами (в указанном случае принимается решение об источниках покрытия дефицита бюджета, например привлечение кредитов).</a:t>
            </a:r>
          </a:p>
          <a:p>
            <a:pPr algn="just"/>
            <a:r>
              <a:rPr lang="ru-RU" altLang="ru-RU" b="1" dirty="0" err="1" smtClean="0">
                <a:solidFill>
                  <a:schemeClr val="accent1">
                    <a:lumMod val="75000"/>
                  </a:schemeClr>
                </a:solidFill>
                <a:latin typeface="Times New Roman" pitchFamily="18" charset="0"/>
                <a:cs typeface="Times New Roman" pitchFamily="18" charset="0"/>
              </a:rPr>
              <a:t>Профицит</a:t>
            </a:r>
            <a:r>
              <a:rPr lang="ru-RU" altLang="ru-RU" b="1" dirty="0" smtClean="0">
                <a:solidFill>
                  <a:schemeClr val="accent1">
                    <a:lumMod val="75000"/>
                  </a:schemeClr>
                </a:solidFill>
                <a:latin typeface="Times New Roman" pitchFamily="18" charset="0"/>
                <a:cs typeface="Times New Roman" pitchFamily="18" charset="0"/>
              </a:rPr>
              <a:t> бюджета </a:t>
            </a:r>
            <a:r>
              <a:rPr lang="ru-RU" altLang="ru-RU" dirty="0" smtClean="0">
                <a:latin typeface="Times New Roman" pitchFamily="18" charset="0"/>
                <a:cs typeface="Times New Roman" pitchFamily="18" charset="0"/>
              </a:rPr>
              <a:t>– превышение доходов бюджета над его расходами (в указанном случае принимается решение как использовать превышение, например на погашение муниципального долга, накопление резервов).</a:t>
            </a:r>
            <a:endParaRPr lang="ru-RU" altLang="ru-RU"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7"/>
          <a:ext cx="8568952" cy="5277177"/>
        </p:xfrm>
        <a:graphic>
          <a:graphicData uri="http://schemas.openxmlformats.org/drawingml/2006/table">
            <a:tbl>
              <a:tblPr/>
              <a:tblGrid>
                <a:gridCol w="325220"/>
                <a:gridCol w="3310269"/>
                <a:gridCol w="583653"/>
                <a:gridCol w="720129"/>
                <a:gridCol w="688187"/>
                <a:gridCol w="757878"/>
                <a:gridCol w="2183616"/>
              </a:tblGrid>
              <a:tr h="505435">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5435">
                <a:tc>
                  <a:txBody>
                    <a:bodyPr/>
                    <a:lstStyle/>
                    <a:p>
                      <a:pPr algn="r" fontAlgn="t"/>
                      <a:r>
                        <a:rPr lang="ru-RU" sz="1100" b="0" i="0" u="none" strike="noStrike">
                          <a:solidFill>
                            <a:srgbClr val="000000"/>
                          </a:solidFill>
                          <a:latin typeface="Times New Roman"/>
                        </a:rPr>
                        <a:t>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err="1">
                          <a:solidFill>
                            <a:srgbClr val="000000"/>
                          </a:solidFill>
                          <a:latin typeface="Times New Roman"/>
                        </a:rPr>
                        <a:t>Макропоказатель</a:t>
                      </a:r>
                      <a:r>
                        <a:rPr lang="ru-RU" sz="1100" b="0" i="0" u="none" strike="noStrike" dirty="0">
                          <a:solidFill>
                            <a:srgbClr val="000000"/>
                          </a:solidFill>
                          <a:latin typeface="Times New Roman"/>
                        </a:rPr>
                        <a:t> – Эффективность использования существующих объектов спорта (отношение фактической посещаемости к нормативной пропускной способности)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318">
                <a:tc>
                  <a:txBody>
                    <a:bodyPr/>
                    <a:lstStyle/>
                    <a:p>
                      <a:pPr algn="r" fontAlgn="t"/>
                      <a:r>
                        <a:rPr lang="ru-RU" sz="1100" b="0" i="0" u="none" strike="noStrike" dirty="0" smtClean="0">
                          <a:solidFill>
                            <a:srgbClr val="000000"/>
                          </a:solidFill>
                          <a:latin typeface="Times New Roman"/>
                        </a:rPr>
                        <a:t>9</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Количество проведенных массовых, официальных физкультурных и спортивных мероприятий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4158">
                <a:tc>
                  <a:txBody>
                    <a:bodyPr/>
                    <a:lstStyle/>
                    <a:p>
                      <a:pPr algn="r" fontAlgn="t"/>
                      <a:r>
                        <a:rPr lang="ru-RU" sz="1100" b="0" i="0" u="none" strike="noStrike" dirty="0" smtClean="0">
                          <a:solidFill>
                            <a:srgbClr val="000000"/>
                          </a:solidFill>
                          <a:latin typeface="Times New Roman"/>
                        </a:rPr>
                        <a:t>10</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Доля жителей Рузского городского округа Московской области, выполнивших нормативы испытаний (тестов) Всероссийского комплекса "Готов к труду и обороне" (ГТО), в общей численности населения, принявшего участие в испытаниях (тестах)</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6077">
                <a:tc>
                  <a:txBody>
                    <a:bodyPr/>
                    <a:lstStyle/>
                    <a:p>
                      <a:pPr algn="r" fontAlgn="t"/>
                      <a:r>
                        <a:rPr lang="ru-RU" sz="1100" b="0" i="0" u="none" strike="noStrike" dirty="0" smtClean="0">
                          <a:solidFill>
                            <a:srgbClr val="000000"/>
                          </a:solidFill>
                          <a:latin typeface="Times New Roman"/>
                        </a:rPr>
                        <a:t>11</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Доля обучающихся и студентов Рузского городского округа Московской области, выполнивших нормативы Всероссийского физкультурно-спортивного комплекса "Готов к труду и обороне" (ГТО), в общей численности обучающихся и студентов, принявших участие в сдаче нормативов Всероссийского физкультурно-спортивного комплекса "Готов к труду и обороне" (ГТО)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51,2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919">
                <a:tc>
                  <a:txBody>
                    <a:bodyPr/>
                    <a:lstStyle/>
                    <a:p>
                      <a:pPr algn="r" fontAlgn="ctr"/>
                      <a:r>
                        <a:rPr lang="ru-RU" sz="1100" b="1" i="1" u="none" strike="noStrike" dirty="0">
                          <a:solidFill>
                            <a:srgbClr val="000000"/>
                          </a:solidFill>
                          <a:latin typeface="Times New Roman"/>
                        </a:rPr>
                        <a:t>5.3.</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3 Подготовка спортивного резерва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14313">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Макропоказатель – Доля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93,7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93,7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332656"/>
          <a:ext cx="8568952" cy="6453804"/>
        </p:xfrm>
        <a:graphic>
          <a:graphicData uri="http://schemas.openxmlformats.org/drawingml/2006/table">
            <a:tbl>
              <a:tblPr/>
              <a:tblGrid>
                <a:gridCol w="325220"/>
                <a:gridCol w="3310269"/>
                <a:gridCol w="583653"/>
                <a:gridCol w="720129"/>
                <a:gridCol w="688187"/>
                <a:gridCol w="757878"/>
                <a:gridCol w="2183616"/>
              </a:tblGrid>
              <a:tr h="800556">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64817">
                <a:tc>
                  <a:txBody>
                    <a:bodyPr/>
                    <a:lstStyle/>
                    <a:p>
                      <a:pPr algn="r" fontAlgn="t"/>
                      <a:r>
                        <a:rPr lang="ru-RU" sz="1100" b="1" i="0" u="none" strike="noStrike">
                          <a:solidFill>
                            <a:srgbClr val="000000"/>
                          </a:solidFill>
                          <a:latin typeface="Times New Roman"/>
                        </a:rPr>
                        <a:t>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dirty="0">
                          <a:solidFill>
                            <a:srgbClr val="000000"/>
                          </a:solidFill>
                          <a:latin typeface="Times New Roman"/>
                        </a:rPr>
                        <a:t>Муниципальная программа «Развитие сельского хозяйства»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6297">
                <a:tc>
                  <a:txBody>
                    <a:bodyPr/>
                    <a:lstStyle/>
                    <a:p>
                      <a:pPr algn="r" fontAlgn="t"/>
                      <a:r>
                        <a:rPr lang="ru-RU" sz="1100" b="1" i="1" u="none" strike="noStrike">
                          <a:solidFill>
                            <a:srgbClr val="000000"/>
                          </a:solidFill>
                          <a:latin typeface="Times New Roman"/>
                        </a:rPr>
                        <a:t>6.1.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1 Развитие отраслей сельского хозяйства и перерабатывающей промышленности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017286">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Индекс производства продукции сельского хозяйства в хозяйствах всех категорий (в сопоставимых ценах) к предыдущему году</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91,7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91,4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Не достижение запланированного значения показателя связано со снижением производства продукции животноводства (снижение объемов производства молока, скота в живом весе в хозяйствах </a:t>
                      </a:r>
                      <a:r>
                        <a:rPr lang="ru-RU" sz="1000" b="0" i="0" u="none" strike="noStrike" dirty="0" err="1">
                          <a:solidFill>
                            <a:srgbClr val="000000"/>
                          </a:solidFill>
                          <a:latin typeface="Times New Roman"/>
                        </a:rPr>
                        <a:t>агрохолдинка</a:t>
                      </a:r>
                      <a:r>
                        <a:rPr lang="ru-RU" sz="1000" b="0" i="0" u="none" strike="noStrike" dirty="0">
                          <a:solidFill>
                            <a:srgbClr val="000000"/>
                          </a:solidFill>
                          <a:latin typeface="Times New Roman"/>
                        </a:rPr>
                        <a:t> АО "Русское молоко").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313">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Инвестиции в основной капитал по видам экономической деятельности: Растениеводство и животноводство, охота и предоставление соответствующих услуг в этих областях, Производство пищевых продуктов, Производство напитков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Миллион рублей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1450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72,5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Модернизация производств, приобретение оборудования ЗАО "Московская кофейня на </a:t>
                      </a:r>
                      <a:r>
                        <a:rPr lang="ru-RU" sz="1000" b="0" i="0" u="none" strike="noStrike" dirty="0" err="1">
                          <a:solidFill>
                            <a:srgbClr val="000000"/>
                          </a:solidFill>
                          <a:latin typeface="Times New Roman"/>
                        </a:rPr>
                        <a:t>паяхъ</a:t>
                      </a:r>
                      <a:r>
                        <a:rPr lang="ru-RU" sz="1000" b="0" i="0" u="none" strike="noStrike" dirty="0">
                          <a:solidFill>
                            <a:srgbClr val="000000"/>
                          </a:solidFill>
                          <a:latin typeface="Times New Roman"/>
                        </a:rPr>
                        <a:t>"</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827">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Производство молока в хозяйствах всех категорий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Тысяча тонн</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17,0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74,1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Снижение объемов производства молока в хозяйствах АО "Русское молоко", в связи со сокращением молочного поголовья скота.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313">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Ввод мощностей животноводческих комплексов молочного направления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Скотомест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Введено 30 скотомест МРС КФХ "</a:t>
                      </a:r>
                      <a:r>
                        <a:rPr lang="ru-RU" sz="1000" b="0" i="0" u="none" strike="noStrike" dirty="0" err="1">
                          <a:solidFill>
                            <a:srgbClr val="000000"/>
                          </a:solidFill>
                          <a:latin typeface="Times New Roman"/>
                        </a:rPr>
                        <a:t>Фролково</a:t>
                      </a:r>
                      <a:r>
                        <a:rPr lang="ru-RU" sz="1000" b="0" i="0" u="none" strike="noStrike" dirty="0">
                          <a:solidFill>
                            <a:srgbClr val="000000"/>
                          </a:solidFill>
                          <a:latin typeface="Times New Roman"/>
                        </a:rPr>
                        <a:t> </a:t>
                      </a:r>
                      <a:r>
                        <a:rPr lang="ru-RU" sz="1000" b="0" i="0" u="none" strike="noStrike" dirty="0" err="1">
                          <a:solidFill>
                            <a:srgbClr val="000000"/>
                          </a:solidFill>
                          <a:latin typeface="Times New Roman"/>
                        </a:rPr>
                        <a:t>Агро</a:t>
                      </a:r>
                      <a:r>
                        <a:rPr lang="ru-RU" sz="1000" b="0" i="0" u="none" strike="noStrike" dirty="0">
                          <a:solidFill>
                            <a:srgbClr val="000000"/>
                          </a:solidFill>
                          <a:latin typeface="Times New Roman"/>
                        </a:rPr>
                        <a:t>". Проекты по строительству/реконструкции животноводческих комплексов в 2022 году не реализовывались.</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817">
                <a:tc>
                  <a:txBody>
                    <a:bodyPr/>
                    <a:lstStyle/>
                    <a:p>
                      <a:pPr algn="r" fontAlgn="ctr"/>
                      <a:r>
                        <a:rPr lang="ru-RU" sz="1100" b="1" i="1" u="none" strike="noStrike">
                          <a:solidFill>
                            <a:srgbClr val="000000"/>
                          </a:solidFill>
                          <a:latin typeface="Times New Roman"/>
                        </a:rPr>
                        <a:t>6.2.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2. Развитие мелиорации земель сельскохозяйственного назначения</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4276">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Площадь земель, обработанных от борщевика Сосновского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Гектар</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741,96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741,96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1622">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Вовлечение в оборот выбывших сельскохозяйственных угодий за счет проведения культуртехнических работ сельскохозяйственными товаропроизводителями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Тысяча гектаров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1,1379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5,3419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469,5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556">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Площадь земельных участков, находящихся в муниципальной собственности и государственная собственность на которые не разграничена, предоставленных сельхозтоваропроизводителям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Гектар</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162,35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548680"/>
          <a:ext cx="8568952" cy="6104188"/>
        </p:xfrm>
        <a:graphic>
          <a:graphicData uri="http://schemas.openxmlformats.org/drawingml/2006/table">
            <a:tbl>
              <a:tblPr/>
              <a:tblGrid>
                <a:gridCol w="325220"/>
                <a:gridCol w="3310269"/>
                <a:gridCol w="583653"/>
                <a:gridCol w="720129"/>
                <a:gridCol w="688187"/>
                <a:gridCol w="757878"/>
                <a:gridCol w="2183616"/>
              </a:tblGrid>
              <a:tr h="369281">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63708">
                <a:tc>
                  <a:txBody>
                    <a:bodyPr/>
                    <a:lstStyle/>
                    <a:p>
                      <a:pPr algn="r" fontAlgn="ctr"/>
                      <a:r>
                        <a:rPr lang="ru-RU" sz="1100" b="1" i="1" u="none" strike="noStrike">
                          <a:solidFill>
                            <a:srgbClr val="000000"/>
                          </a:solidFill>
                          <a:latin typeface="Times New Roman"/>
                        </a:rPr>
                        <a:t>6.3.</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3. Комплексное развитие сельских территорий</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93920">
                <a:tc>
                  <a:txBody>
                    <a:bodyPr/>
                    <a:lstStyle/>
                    <a:p>
                      <a:pPr algn="r" fontAlgn="ctr"/>
                      <a:r>
                        <a:rPr lang="ru-RU" sz="1100" b="0" i="0" u="none" strike="noStrike">
                          <a:solidFill>
                            <a:srgbClr val="000000"/>
                          </a:solidFill>
                          <a:latin typeface="Times New Roman"/>
                        </a:rPr>
                        <a:t>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Доля сельских населенных пунктов, обслуживаемых по доставке продовольственных и непродовольственных товаров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75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9278">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Объем ввода (приобретения) жилья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Квадратный метр</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291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Рузский г.о. в 2022 году не прошел конкурсный отбор среди работников АПК и социальной сферы.</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5638">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Ввод в действие распределительных газовых сетей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Километр</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640">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Количество реализованных проектов по благоустройству сельских территорий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896">
                <a:tc>
                  <a:txBody>
                    <a:bodyPr/>
                    <a:lstStyle/>
                    <a:p>
                      <a:pPr algn="r" fontAlgn="ctr"/>
                      <a:r>
                        <a:rPr lang="ru-RU" sz="1100" b="1" i="1" u="none" strike="noStrike">
                          <a:solidFill>
                            <a:srgbClr val="000000"/>
                          </a:solidFill>
                          <a:latin typeface="Times New Roman"/>
                        </a:rPr>
                        <a:t>6.4.</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4. Обеспечение эпизоотического и ветеринарно-санитарного благополучия</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1568">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dirty="0">
                          <a:solidFill>
                            <a:srgbClr val="000000"/>
                          </a:solidFill>
                          <a:latin typeface="Times New Roman"/>
                        </a:rPr>
                        <a:t>Приоритетный показатель 2022</a:t>
                      </a:r>
                      <a:r>
                        <a:rPr lang="ru-RU" sz="1100" b="0" i="0" u="none" strike="noStrike" dirty="0">
                          <a:solidFill>
                            <a:srgbClr val="000000"/>
                          </a:solidFill>
                          <a:latin typeface="Times New Roman"/>
                        </a:rPr>
                        <a:t> Количество отловленных животных без владельцев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102,6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41">
                <a:tc>
                  <a:txBody>
                    <a:bodyPr/>
                    <a:lstStyle/>
                    <a:p>
                      <a:pPr algn="r" fontAlgn="ctr"/>
                      <a:r>
                        <a:rPr lang="ru-RU" sz="1100" b="1" i="1" u="none" strike="noStrike">
                          <a:solidFill>
                            <a:srgbClr val="000000"/>
                          </a:solidFill>
                          <a:latin typeface="Times New Roman"/>
                        </a:rPr>
                        <a:t>6.7.</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7. Экспорт продукции агропромышленного комплекса Московской области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88032">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Объем экспорта продукции АПК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Тысяча долларов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1403,39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1405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01">
                <a:tc>
                  <a:txBody>
                    <a:bodyPr/>
                    <a:lstStyle/>
                    <a:p>
                      <a:pPr algn="r" fontAlgn="ctr"/>
                      <a:r>
                        <a:rPr lang="ru-RU" sz="1100" b="1" i="0" u="none" strike="noStrike">
                          <a:solidFill>
                            <a:srgbClr val="000000"/>
                          </a:solidFill>
                          <a:latin typeface="Times New Roman"/>
                        </a:rPr>
                        <a:t>7.</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«Экология и окружающая среда»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8251">
                <a:tc>
                  <a:txBody>
                    <a:bodyPr/>
                    <a:lstStyle/>
                    <a:p>
                      <a:pPr algn="r" fontAlgn="ctr"/>
                      <a:r>
                        <a:rPr lang="ru-RU" sz="1100" b="1" i="1" u="none" strike="noStrike">
                          <a:solidFill>
                            <a:srgbClr val="000000"/>
                          </a:solidFill>
                          <a:latin typeface="Times New Roman"/>
                        </a:rPr>
                        <a:t>7.1.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1. Охрана окружающей среды</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19821">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Количество проведенных исследований состояния окружающей среды</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369">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a:solidFill>
                            <a:srgbClr val="000000"/>
                          </a:solidFill>
                          <a:latin typeface="Times New Roman"/>
                        </a:rPr>
                        <a:t>Количество проведенных экологических мероприятий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266">
                <a:tc>
                  <a:txBody>
                    <a:bodyPr/>
                    <a:lstStyle/>
                    <a:p>
                      <a:pPr algn="r" fontAlgn="ctr"/>
                      <a:r>
                        <a:rPr lang="ru-RU" sz="1000" b="1" i="1" u="none" strike="noStrike">
                          <a:solidFill>
                            <a:srgbClr val="000000"/>
                          </a:solidFill>
                          <a:latin typeface="Times New Roman"/>
                        </a:rPr>
                        <a:t>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000" b="1" i="1" u="none" strike="noStrike">
                          <a:solidFill>
                            <a:srgbClr val="000000"/>
                          </a:solidFill>
                          <a:latin typeface="Times New Roman"/>
                        </a:rPr>
                        <a:t>Подпрограмма: 5. Региональная программа в области обращения с отходами, в том числе с твердыми коммунальными отходами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73">
                <a:tc>
                  <a:txBody>
                    <a:bodyPr/>
                    <a:lstStyle/>
                    <a:p>
                      <a:pPr algn="r" fontAlgn="t"/>
                      <a:r>
                        <a:rPr lang="ru-RU" sz="1000" b="0" i="0" u="none" strike="noStrike" dirty="0" smtClean="0">
                          <a:solidFill>
                            <a:srgbClr val="000000"/>
                          </a:solidFill>
                          <a:latin typeface="Times New Roman"/>
                        </a:rPr>
                        <a:t>1</a:t>
                      </a:r>
                      <a:endParaRPr lang="ru-RU" sz="1000" b="0" i="0" u="none" strike="noStrike" dirty="0">
                        <a:solidFill>
                          <a:srgbClr val="000000"/>
                        </a:solidFill>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a:solidFill>
                            <a:srgbClr val="000000"/>
                          </a:solidFill>
                          <a:latin typeface="Times New Roman"/>
                        </a:rPr>
                        <a:t>Приоритетный показатель 2022</a:t>
                      </a:r>
                      <a:r>
                        <a:rPr lang="ru-RU" sz="1000" b="0" i="0" u="none" strike="noStrike">
                          <a:solidFill>
                            <a:srgbClr val="000000"/>
                          </a:solidFill>
                          <a:latin typeface="Times New Roman"/>
                        </a:rPr>
                        <a:t> Численность населения, качество жизни которого улучшится в связи с ликвидацией и рекультивацией объектов накопленного вреда окружающей среде</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Тысяча человек</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62,7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62,7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188641"/>
          <a:ext cx="8640960" cy="6582660"/>
        </p:xfrm>
        <a:graphic>
          <a:graphicData uri="http://schemas.openxmlformats.org/drawingml/2006/table">
            <a:tbl>
              <a:tblPr/>
              <a:tblGrid>
                <a:gridCol w="327952"/>
                <a:gridCol w="3338087"/>
                <a:gridCol w="588558"/>
                <a:gridCol w="726180"/>
                <a:gridCol w="693971"/>
                <a:gridCol w="764246"/>
                <a:gridCol w="2201966"/>
              </a:tblGrid>
              <a:tr h="822091">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68806">
                <a:tc>
                  <a:txBody>
                    <a:bodyPr/>
                    <a:lstStyle/>
                    <a:p>
                      <a:pPr algn="r" fontAlgn="ctr"/>
                      <a:r>
                        <a:rPr lang="ru-RU" sz="1100" b="1" i="0" u="none" strike="noStrike" dirty="0">
                          <a:solidFill>
                            <a:srgbClr val="000000"/>
                          </a:solidFill>
                          <a:latin typeface="Times New Roman"/>
                        </a:rPr>
                        <a:t>8.</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dirty="0">
                          <a:solidFill>
                            <a:srgbClr val="000000"/>
                          </a:solidFill>
                          <a:latin typeface="Times New Roman"/>
                        </a:rPr>
                        <a:t>Муниципальная программа «Безопасность и обеспечение безопасности жизнедеятельности населения» </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8806">
                <a:tc>
                  <a:txBody>
                    <a:bodyPr/>
                    <a:lstStyle/>
                    <a:p>
                      <a:pPr algn="r" fontAlgn="ctr"/>
                      <a:r>
                        <a:rPr lang="ru-RU" sz="1100" b="1" i="1" u="none" strike="noStrike">
                          <a:solidFill>
                            <a:srgbClr val="000000"/>
                          </a:solidFill>
                          <a:latin typeface="Times New Roman"/>
                        </a:rPr>
                        <a:t>8.1.</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1. Профилактика преступлений и иных правонарушений</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99087">
                <a:tc>
                  <a:txBody>
                    <a:bodyPr/>
                    <a:lstStyle/>
                    <a:p>
                      <a:pPr algn="r" fontAlgn="t"/>
                      <a:r>
                        <a:rPr lang="ru-RU" sz="1100" b="0" i="0" u="none" strike="noStrike">
                          <a:solidFill>
                            <a:srgbClr val="000000"/>
                          </a:solidFill>
                          <a:latin typeface="Times New Roman"/>
                        </a:rPr>
                        <a:t>1</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Снижение общего количества преступлений, совершенных на территории муниципального образования, не менее чем на 3 % ежегодно</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Количество</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877</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949</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108,2</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                 Показатель не достигнут. </a:t>
                      </a:r>
                      <a:br>
                        <a:rPr lang="ru-RU" sz="1000" b="0" i="0" u="none" strike="noStrike" dirty="0">
                          <a:solidFill>
                            <a:srgbClr val="000000"/>
                          </a:solidFill>
                          <a:latin typeface="Times New Roman"/>
                        </a:rPr>
                      </a:br>
                      <a:r>
                        <a:rPr lang="ru-RU" sz="1000" b="0" i="0" u="none" strike="noStrike" dirty="0">
                          <a:solidFill>
                            <a:srgbClr val="000000"/>
                          </a:solidFill>
                          <a:latin typeface="Times New Roman"/>
                        </a:rPr>
                        <a:t>По данным ОМВД количество преступлений превысило плановые значения на 72 </a:t>
                      </a:r>
                      <a:r>
                        <a:rPr lang="ru-RU" sz="1000" b="0" i="0" u="none" strike="noStrike" dirty="0" smtClean="0">
                          <a:solidFill>
                            <a:srgbClr val="000000"/>
                          </a:solidFill>
                          <a:latin typeface="Times New Roman"/>
                        </a:rPr>
                        <a:t>преступления</a:t>
                      </a:r>
                      <a:endParaRPr lang="ru-RU" sz="1100" b="0" i="0" u="none" strike="noStrike" dirty="0">
                        <a:solidFill>
                          <a:srgbClr val="000000"/>
                        </a:solidFill>
                        <a:latin typeface="Times New Roman"/>
                      </a:endParaRP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7460">
                <a:tc>
                  <a:txBody>
                    <a:bodyPr/>
                    <a:lstStyle/>
                    <a:p>
                      <a:pPr algn="r" fontAlgn="t"/>
                      <a:r>
                        <a:rPr lang="ru-RU" sz="1100" b="0" i="0" u="none" strike="noStrike">
                          <a:solidFill>
                            <a:srgbClr val="000000"/>
                          </a:solidFill>
                          <a:latin typeface="Times New Roman"/>
                        </a:rPr>
                        <a:t>2</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Увеличение общего количества видеокамер, введенных в эксплуатацию в систему технологического обеспечения региональной общественной безопасности и оперативного управления "Безопасный регион", не менее чем на 5 % ежегодно</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единица/процент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395</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542</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137,2</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7460">
                <a:tc>
                  <a:txBody>
                    <a:bodyPr/>
                    <a:lstStyle/>
                    <a:p>
                      <a:pPr algn="r" fontAlgn="t"/>
                      <a:r>
                        <a:rPr lang="ru-RU" sz="1100" b="0" i="0" u="none" strike="noStrike">
                          <a:solidFill>
                            <a:srgbClr val="000000"/>
                          </a:solidFill>
                          <a:latin typeface="Times New Roman"/>
                        </a:rPr>
                        <a:t>3</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кладбищ, соответствующих требованиям Регионального стандарта</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6,25</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20,41</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326,6</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                   Показатель достигнут</a:t>
                      </a:r>
                      <a:br>
                        <a:rPr lang="ru-RU" sz="1000" b="0" i="0" u="none" strike="noStrike" dirty="0">
                          <a:solidFill>
                            <a:srgbClr val="000000"/>
                          </a:solidFill>
                          <a:latin typeface="Times New Roman"/>
                        </a:rPr>
                      </a:br>
                      <a:r>
                        <a:rPr lang="ru-RU" sz="1000" b="0" i="0" u="none" strike="noStrike" dirty="0">
                          <a:solidFill>
                            <a:srgbClr val="000000"/>
                          </a:solidFill>
                          <a:latin typeface="Times New Roman"/>
                        </a:rPr>
                        <a:t>Из 49 кладбищ 10 кладбищ соответствуют требованиям Регионального стандарта (10/49х1х100=20,41)</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0715">
                <a:tc>
                  <a:txBody>
                    <a:bodyPr/>
                    <a:lstStyle/>
                    <a:p>
                      <a:pPr algn="r" fontAlgn="t"/>
                      <a:r>
                        <a:rPr lang="ru-RU" sz="1100" b="0" i="0" u="none" strike="noStrike">
                          <a:solidFill>
                            <a:srgbClr val="000000"/>
                          </a:solidFill>
                          <a:latin typeface="Times New Roman"/>
                        </a:rPr>
                        <a:t>4</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восстановленных (ремонт, реставрация, благоустройство) воинских захоронений</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114,3</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341">
                <a:tc>
                  <a:txBody>
                    <a:bodyPr/>
                    <a:lstStyle/>
                    <a:p>
                      <a:pPr algn="r" fontAlgn="t"/>
                      <a:r>
                        <a:rPr lang="ru-RU" sz="1100" b="0" i="0" u="none" strike="noStrike" dirty="0" smtClean="0">
                          <a:solidFill>
                            <a:srgbClr val="000000"/>
                          </a:solidFill>
                          <a:latin typeface="Times New Roman"/>
                        </a:rPr>
                        <a:t>5</a:t>
                      </a:r>
                      <a:endParaRPr lang="ru-RU" sz="1100" b="0" i="0" u="none" strike="noStrike" dirty="0">
                        <a:solidFill>
                          <a:srgbClr val="000000"/>
                        </a:solidFill>
                        <a:latin typeface="Times New Roman"/>
                      </a:endParaRP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Инвентаризация мест захоронения</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97</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97</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Инвентаризацию оставшихся кладбищ планируется провести в 1 квартале 2023 </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9087">
                <a:tc>
                  <a:txBody>
                    <a:bodyPr/>
                    <a:lstStyle/>
                    <a:p>
                      <a:pPr algn="r" fontAlgn="t"/>
                      <a:r>
                        <a:rPr lang="ru-RU" sz="1100" b="0" i="0" u="none" strike="noStrike" dirty="0" smtClean="0">
                          <a:solidFill>
                            <a:srgbClr val="000000"/>
                          </a:solidFill>
                          <a:latin typeface="Times New Roman"/>
                        </a:rPr>
                        <a:t>6</a:t>
                      </a:r>
                      <a:endParaRPr lang="ru-RU" sz="1100" b="0" i="0" u="none" strike="noStrike" dirty="0">
                        <a:solidFill>
                          <a:srgbClr val="000000"/>
                        </a:solidFill>
                        <a:latin typeface="Times New Roman"/>
                      </a:endParaRP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Увеличение доли социально значимых объектов (учреждений), оборудованных в целях антитеррористической защищенности средствами безопасности</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341">
                <a:tc>
                  <a:txBody>
                    <a:bodyPr/>
                    <a:lstStyle/>
                    <a:p>
                      <a:pPr algn="r" fontAlgn="t"/>
                      <a:r>
                        <a:rPr lang="ru-RU" sz="1100" b="0" i="0" u="none" strike="noStrike" dirty="0" smtClean="0">
                          <a:solidFill>
                            <a:srgbClr val="000000"/>
                          </a:solidFill>
                          <a:latin typeface="Times New Roman"/>
                        </a:rPr>
                        <a:t>7</a:t>
                      </a:r>
                      <a:endParaRPr lang="ru-RU" sz="1100" b="0" i="0" u="none" strike="noStrike" dirty="0">
                        <a:solidFill>
                          <a:srgbClr val="000000"/>
                        </a:solidFill>
                        <a:latin typeface="Times New Roman"/>
                      </a:endParaRP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latin typeface="Times New Roman"/>
                        </a:rPr>
                        <a:t>Увеличение доли от числа граждан принимающих участие в деятельности народных дружин</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Процент</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115</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115</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0" u="none" strike="noStrike">
                          <a:solidFill>
                            <a:srgbClr val="000000"/>
                          </a:solidFill>
                          <a:latin typeface="Times New Roman"/>
                        </a:rPr>
                        <a:t>100</a:t>
                      </a:r>
                    </a:p>
                  </a:txBody>
                  <a:tcPr marL="5748" marR="5748" marT="57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7460">
                <a:tc>
                  <a:txBody>
                    <a:bodyPr/>
                    <a:lstStyle/>
                    <a:p>
                      <a:pPr algn="r" fontAlgn="t"/>
                      <a:r>
                        <a:rPr lang="ru-RU" sz="1100" b="0" i="0" u="none" strike="noStrike" dirty="0" smtClean="0">
                          <a:solidFill>
                            <a:srgbClr val="000000"/>
                          </a:solidFill>
                          <a:latin typeface="Times New Roman"/>
                        </a:rPr>
                        <a:t>8</a:t>
                      </a:r>
                      <a:endParaRPr lang="ru-RU" sz="1100" b="0" i="0" u="none" strike="noStrike" dirty="0">
                        <a:solidFill>
                          <a:srgbClr val="000000"/>
                        </a:solidFill>
                        <a:latin typeface="Times New Roman"/>
                      </a:endParaRP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отремонтированных зданий (помещений), занимаемых территориальными подразделениями ведомств, осуществляющих деятельность по обеспечению соблюдения законности, правопорядка и безопасности на территории Московской области</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0715">
                <a:tc>
                  <a:txBody>
                    <a:bodyPr/>
                    <a:lstStyle/>
                    <a:p>
                      <a:pPr algn="r" fontAlgn="t"/>
                      <a:r>
                        <a:rPr lang="ru-RU" sz="1100" b="0" i="0" u="none" strike="noStrike" dirty="0" smtClean="0">
                          <a:solidFill>
                            <a:srgbClr val="000000"/>
                          </a:solidFill>
                          <a:latin typeface="Times New Roman"/>
                        </a:rPr>
                        <a:t>9</a:t>
                      </a:r>
                      <a:endParaRPr lang="ru-RU" sz="1100" b="0" i="0" u="none" strike="noStrike" dirty="0">
                        <a:solidFill>
                          <a:srgbClr val="000000"/>
                        </a:solidFill>
                        <a:latin typeface="Times New Roman"/>
                      </a:endParaRP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Рост числа лиц, состоящих на диспансерном наблюдении с диагнозом «Употребление наркотиков с вредными последствиями»</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106</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106</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341">
                <a:tc>
                  <a:txBody>
                    <a:bodyPr/>
                    <a:lstStyle/>
                    <a:p>
                      <a:pPr algn="r" fontAlgn="t"/>
                      <a:r>
                        <a:rPr lang="ru-RU" sz="1100" b="0" i="0" u="none" strike="noStrike" dirty="0" smtClean="0">
                          <a:solidFill>
                            <a:srgbClr val="000000"/>
                          </a:solidFill>
                          <a:latin typeface="Times New Roman"/>
                        </a:rPr>
                        <a:t>10</a:t>
                      </a:r>
                      <a:endParaRPr lang="ru-RU" sz="1100" b="0" i="0" u="none" strike="noStrike" dirty="0">
                        <a:solidFill>
                          <a:srgbClr val="000000"/>
                        </a:solidFill>
                        <a:latin typeface="Times New Roman"/>
                      </a:endParaRP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Снижение доли несовершеннолетних в общем числе лиц, совершивших преступления</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99,7</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99,7</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5748" marR="5748" marT="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8"/>
          <a:ext cx="8568952" cy="6334168"/>
        </p:xfrm>
        <a:graphic>
          <a:graphicData uri="http://schemas.openxmlformats.org/drawingml/2006/table">
            <a:tbl>
              <a:tblPr/>
              <a:tblGrid>
                <a:gridCol w="325220"/>
                <a:gridCol w="3310269"/>
                <a:gridCol w="583653"/>
                <a:gridCol w="720129"/>
                <a:gridCol w="688187"/>
                <a:gridCol w="757878"/>
                <a:gridCol w="2183616"/>
              </a:tblGrid>
              <a:tr h="794076">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6428">
                <a:tc>
                  <a:txBody>
                    <a:bodyPr/>
                    <a:lstStyle/>
                    <a:p>
                      <a:pPr algn="r" fontAlgn="t"/>
                      <a:r>
                        <a:rPr lang="ru-RU" sz="1100" b="0" i="0" u="none" strike="noStrike" dirty="0" smtClean="0">
                          <a:solidFill>
                            <a:srgbClr val="000000"/>
                          </a:solidFill>
                          <a:latin typeface="Times New Roman"/>
                        </a:rPr>
                        <a:t>11</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Снижение уровня вовлечённости населения в незаконный оборот наркотиков на 100 тыс. населения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76,53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34,5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45,1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                 Показатель достигнут</a:t>
                      </a:r>
                      <a:br>
                        <a:rPr lang="ru-RU" sz="1100" b="0" i="0" u="none" strike="noStrike">
                          <a:solidFill>
                            <a:srgbClr val="000000"/>
                          </a:solidFill>
                          <a:latin typeface="Times New Roman"/>
                        </a:rPr>
                      </a:br>
                      <a:r>
                        <a:rPr lang="ru-RU" sz="1100" b="0" i="0" u="none" strike="noStrike">
                          <a:solidFill>
                            <a:srgbClr val="000000"/>
                          </a:solidFill>
                          <a:latin typeface="Times New Roman"/>
                        </a:rPr>
                        <a:t>Спижение показателя говорит об эффективности аботы Администрации Рузского ГО.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6428">
                <a:tc>
                  <a:txBody>
                    <a:bodyPr/>
                    <a:lstStyle/>
                    <a:p>
                      <a:pPr algn="r" fontAlgn="t"/>
                      <a:r>
                        <a:rPr lang="ru-RU" sz="1100" b="0" i="0" u="none" strike="noStrike" dirty="0" smtClean="0">
                          <a:solidFill>
                            <a:srgbClr val="000000"/>
                          </a:solidFill>
                          <a:latin typeface="Times New Roman"/>
                        </a:rPr>
                        <a:t>12</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Снижение уровня </a:t>
                      </a:r>
                      <a:r>
                        <a:rPr lang="ru-RU" sz="1000" b="0" i="0" u="none" strike="noStrike" dirty="0" err="1">
                          <a:solidFill>
                            <a:srgbClr val="000000"/>
                          </a:solidFill>
                          <a:latin typeface="Times New Roman"/>
                        </a:rPr>
                        <a:t>криминогенности</a:t>
                      </a:r>
                      <a:r>
                        <a:rPr lang="ru-RU" sz="1000" b="0" i="0" u="none" strike="noStrike" dirty="0">
                          <a:solidFill>
                            <a:srgbClr val="000000"/>
                          </a:solidFill>
                          <a:latin typeface="Times New Roman"/>
                        </a:rPr>
                        <a:t> наркомании на 100 тыс. чел.</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67,78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                 Показатель достигнут</a:t>
                      </a:r>
                      <a:br>
                        <a:rPr lang="ru-RU" sz="1100" b="0" i="0" u="none" strike="noStrike">
                          <a:solidFill>
                            <a:srgbClr val="000000"/>
                          </a:solidFill>
                          <a:latin typeface="Times New Roman"/>
                        </a:rPr>
                      </a:br>
                      <a:r>
                        <a:rPr lang="ru-RU" sz="1100" b="0" i="0" u="none" strike="noStrike">
                          <a:solidFill>
                            <a:srgbClr val="000000"/>
                          </a:solidFill>
                          <a:latin typeface="Times New Roman"/>
                        </a:rPr>
                        <a:t>Спижение показателя говорит об эффективности аботы Администрации Рузского ГО.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9101">
                <a:tc>
                  <a:txBody>
                    <a:bodyPr/>
                    <a:lstStyle/>
                    <a:p>
                      <a:pPr algn="r" fontAlgn="t"/>
                      <a:r>
                        <a:rPr lang="ru-RU" sz="1100" b="0" i="0" u="none" strike="noStrike" dirty="0" smtClean="0">
                          <a:solidFill>
                            <a:srgbClr val="000000"/>
                          </a:solidFill>
                          <a:latin typeface="Times New Roman"/>
                        </a:rPr>
                        <a:t>13</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Доля транспортировок умерших в морг с мест обнаружения или происшествия для производства судебно-медицинской экспертизы, произведенных в соответствии с установленными требованиями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2418">
                <a:tc>
                  <a:txBody>
                    <a:bodyPr/>
                    <a:lstStyle/>
                    <a:p>
                      <a:pPr algn="r" fontAlgn="t"/>
                      <a:r>
                        <a:rPr lang="ru-RU" sz="1100" b="0" i="0" u="none" strike="noStrike" dirty="0" smtClean="0">
                          <a:solidFill>
                            <a:srgbClr val="000000"/>
                          </a:solidFill>
                          <a:latin typeface="Times New Roman"/>
                        </a:rPr>
                        <a:t>14</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снесенных объектов самовольного строительства, право на снос которых в судебном порядке предоставлено администрациям муниципальных образований МО, являющимися взыскателями по исполнительным производствам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Значение показателя на 2022 год не установлено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867">
                <a:tc>
                  <a:txBody>
                    <a:bodyPr/>
                    <a:lstStyle/>
                    <a:p>
                      <a:pPr algn="r" fontAlgn="ctr"/>
                      <a:r>
                        <a:rPr lang="ru-RU" sz="1100" b="1" i="1" u="none" strike="noStrike">
                          <a:solidFill>
                            <a:srgbClr val="000000"/>
                          </a:solidFill>
                          <a:latin typeface="Times New Roman"/>
                        </a:rPr>
                        <a:t>8.2.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2. "Снижение рисков и смягчение последствий чрезвычайных ситуаций природного и техногенного характера на территории муниципального образования Московской области"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33227">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Степень готовности муниципального звена МО системы предупреждения и ликвидации чрезвычайным ситуациям к действиям по предназначению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3227">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Прирост уровня безопасности людей на водных объектах, расположенных на территории муниципального образования Московской области</a:t>
                      </a:r>
                      <a:endParaRPr lang="ru-RU" sz="1000" b="1"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3907">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Среднее временя совместного реагирования нескольких экстренных оперативных служб на обращения населения по единому номеру «112» на территории муниципального образования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Минута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45,5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101,1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260649"/>
          <a:ext cx="8568951" cy="6295577"/>
        </p:xfrm>
        <a:graphic>
          <a:graphicData uri="http://schemas.openxmlformats.org/drawingml/2006/table">
            <a:tbl>
              <a:tblPr/>
              <a:tblGrid>
                <a:gridCol w="325441"/>
                <a:gridCol w="3312513"/>
                <a:gridCol w="584050"/>
                <a:gridCol w="720617"/>
                <a:gridCol w="688654"/>
                <a:gridCol w="758391"/>
                <a:gridCol w="2179285"/>
              </a:tblGrid>
              <a:tr h="895128">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303459">
                <a:tc>
                  <a:txBody>
                    <a:bodyPr/>
                    <a:lstStyle/>
                    <a:p>
                      <a:pPr algn="r" fontAlgn="ctr"/>
                      <a:r>
                        <a:rPr lang="ru-RU" sz="1100" b="1" i="1" u="none" strike="noStrike" dirty="0">
                          <a:solidFill>
                            <a:srgbClr val="000000"/>
                          </a:solidFill>
                          <a:latin typeface="Times New Roman"/>
                        </a:rPr>
                        <a:t>8.3.</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3. "Развитие и совершенствование систем оповещения и информирования населения Московской области"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45628">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dirty="0">
                          <a:solidFill>
                            <a:srgbClr val="000000"/>
                          </a:solidFill>
                          <a:latin typeface="Times New Roman"/>
                        </a:rPr>
                        <a:t>Приоритетный показатель 2022</a:t>
                      </a:r>
                      <a:r>
                        <a:rPr lang="ru-RU" sz="1100" b="0" i="0" u="none" strike="noStrike" dirty="0">
                          <a:solidFill>
                            <a:srgbClr val="000000"/>
                          </a:solidFill>
                          <a:latin typeface="Times New Roman"/>
                        </a:rPr>
                        <a:t> Увеличение процента покрытия, системой централизованного оповещения и информирования при чрезвычайных ситуациях или угрозе их возникновения, населения на территории муниципального образования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459">
                <a:tc>
                  <a:txBody>
                    <a:bodyPr/>
                    <a:lstStyle/>
                    <a:p>
                      <a:pPr algn="r" fontAlgn="ctr"/>
                      <a:r>
                        <a:rPr lang="ru-RU" sz="1100" b="1" i="1" u="none" strike="noStrike">
                          <a:solidFill>
                            <a:srgbClr val="000000"/>
                          </a:solidFill>
                          <a:latin typeface="Times New Roman"/>
                        </a:rPr>
                        <a:t>8.4.</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4. "Обеспечение пожарной безопасности на территории муниципального образования Московской области"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1861">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dirty="0">
                          <a:solidFill>
                            <a:srgbClr val="000000"/>
                          </a:solidFill>
                          <a:latin typeface="Times New Roman"/>
                        </a:rPr>
                        <a:t>Приоритетный показатель </a:t>
                      </a:r>
                      <a:r>
                        <a:rPr lang="ru-RU" sz="1100" b="0" i="0" u="none" strike="noStrike" dirty="0">
                          <a:solidFill>
                            <a:srgbClr val="000000"/>
                          </a:solidFill>
                          <a:latin typeface="Times New Roman"/>
                        </a:rPr>
                        <a:t> </a:t>
                      </a:r>
                      <a:r>
                        <a:rPr lang="ru-RU" sz="1100" b="1" i="0" u="none" strike="noStrike" dirty="0">
                          <a:solidFill>
                            <a:srgbClr val="000000"/>
                          </a:solidFill>
                          <a:latin typeface="Times New Roman"/>
                        </a:rPr>
                        <a:t>2022</a:t>
                      </a:r>
                      <a:r>
                        <a:rPr lang="ru-RU" sz="1100" b="0" i="0" u="none" strike="noStrike" dirty="0">
                          <a:solidFill>
                            <a:srgbClr val="000000"/>
                          </a:solidFill>
                          <a:latin typeface="Times New Roman"/>
                        </a:rPr>
                        <a:t>    Повышение степени пожарной защищенности городского округа, по отношению к базовому периоду 2019 года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18,5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18,5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321">
                <a:tc>
                  <a:txBody>
                    <a:bodyPr/>
                    <a:lstStyle/>
                    <a:p>
                      <a:pPr algn="r" fontAlgn="ctr"/>
                      <a:r>
                        <a:rPr lang="ru-RU" sz="1100" b="1" i="1" u="none" strike="noStrike">
                          <a:solidFill>
                            <a:srgbClr val="000000"/>
                          </a:solidFill>
                          <a:latin typeface="Times New Roman"/>
                        </a:rPr>
                        <a:t>8.5.</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5. "Обеспечение мероприятий гражданской обороны"</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69528">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dirty="0">
                          <a:solidFill>
                            <a:srgbClr val="000000"/>
                          </a:solidFill>
                          <a:latin typeface="Times New Roman"/>
                        </a:rPr>
                        <a:t>Приоритетный показатель 2022</a:t>
                      </a:r>
                      <a:r>
                        <a:rPr lang="ru-RU" sz="1100" b="0" i="0" u="none" strike="noStrike" dirty="0">
                          <a:solidFill>
                            <a:srgbClr val="000000"/>
                          </a:solidFill>
                          <a:latin typeface="Times New Roman"/>
                        </a:rPr>
                        <a:t> Темп прироста степени обеспеченности запасами материально-технических, продовольственных, медицинских и иных средств для целей гражданской обороны</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5471">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Увеличение степени готовности к использованию по предназначению защитных сооружений и иных объектов ГО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3397">
                <a:tc>
                  <a:txBody>
                    <a:bodyPr/>
                    <a:lstStyle/>
                    <a:p>
                      <a:pPr algn="r" fontAlgn="ctr"/>
                      <a:r>
                        <a:rPr lang="ru-RU" sz="1000" b="1" i="0" u="none" strike="noStrike" dirty="0">
                          <a:solidFill>
                            <a:srgbClr val="000000"/>
                          </a:solidFill>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000" b="1" i="0" u="none" strike="noStrike" dirty="0">
                          <a:solidFill>
                            <a:srgbClr val="000000"/>
                          </a:solidFill>
                          <a:latin typeface="Times New Roman"/>
                        </a:rPr>
                        <a:t>Муниципальная программа «Жилище»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016">
                <a:tc>
                  <a:txBody>
                    <a:bodyPr/>
                    <a:lstStyle/>
                    <a:p>
                      <a:pPr algn="r" fontAlgn="ctr"/>
                      <a:r>
                        <a:rPr lang="ru-RU" sz="1000" b="1" i="1" u="none" strike="noStrike">
                          <a:solidFill>
                            <a:srgbClr val="000000"/>
                          </a:solidFill>
                          <a:latin typeface="Times New Roman"/>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000" b="1" i="1" u="none" strike="noStrike" dirty="0">
                          <a:solidFill>
                            <a:srgbClr val="000000"/>
                          </a:solidFill>
                          <a:latin typeface="Times New Roman"/>
                        </a:rPr>
                        <a:t>Подпрограмма: 1. Создание условий для жилищного строительства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5471">
                <a:tc>
                  <a:txBody>
                    <a:bodyPr/>
                    <a:lstStyle/>
                    <a:p>
                      <a:pPr algn="r" fontAlgn="t"/>
                      <a:r>
                        <a:rPr lang="ru-RU" sz="1000" b="0" i="0" u="none" strike="noStrike">
                          <a:solidFill>
                            <a:srgbClr val="000000"/>
                          </a:solidFill>
                          <a:latin typeface="Times New Roman"/>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a:solidFill>
                            <a:srgbClr val="000000"/>
                          </a:solidFill>
                          <a:latin typeface="Times New Roman"/>
                        </a:rPr>
                        <a:t>Приоритетный показатель 2022</a:t>
                      </a:r>
                      <a:r>
                        <a:rPr lang="ru-RU" sz="1000" b="0" i="0" u="none" strike="noStrike">
                          <a:solidFill>
                            <a:srgbClr val="000000"/>
                          </a:solidFill>
                          <a:latin typeface="Times New Roman"/>
                        </a:rPr>
                        <a:t> Количество семей, улучшивших жилищные условия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Штука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           Показатель достигнут</a:t>
                      </a:r>
                      <a:br>
                        <a:rPr lang="ru-RU" sz="1000" b="0" i="0" u="none" strike="noStrike" dirty="0">
                          <a:solidFill>
                            <a:srgbClr val="000000"/>
                          </a:solidFill>
                          <a:latin typeface="Times New Roman"/>
                        </a:rPr>
                      </a:br>
                      <a:r>
                        <a:rPr lang="ru-RU" sz="1000" b="0" i="0" u="none" strike="noStrike" dirty="0">
                          <a:solidFill>
                            <a:srgbClr val="000000"/>
                          </a:solidFill>
                          <a:latin typeface="Times New Roman"/>
                        </a:rPr>
                        <a:t>Из 15 семей, улучшивших жилищные условия, 10 являются участниками государственной программы МО Жилище (подпрограмма "Обеспечение жильем молодых семей"), 5-ть жилых помещений предоставлены очередникам по договору социального найма.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30" y="332657"/>
          <a:ext cx="8640958" cy="6464769"/>
        </p:xfrm>
        <a:graphic>
          <a:graphicData uri="http://schemas.openxmlformats.org/drawingml/2006/table">
            <a:tbl>
              <a:tblPr/>
              <a:tblGrid>
                <a:gridCol w="327951"/>
                <a:gridCol w="3338086"/>
                <a:gridCol w="588558"/>
                <a:gridCol w="726181"/>
                <a:gridCol w="693970"/>
                <a:gridCol w="764246"/>
                <a:gridCol w="2201966"/>
              </a:tblGrid>
              <a:tr h="762727">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6757">
                <a:tc>
                  <a:txBody>
                    <a:bodyPr/>
                    <a:lstStyle/>
                    <a:p>
                      <a:pPr algn="r" fontAlgn="t"/>
                      <a:r>
                        <a:rPr lang="ru-RU" sz="1100" b="0" i="0" u="none" strike="noStrike">
                          <a:solidFill>
                            <a:srgbClr val="000000"/>
                          </a:solidFill>
                          <a:latin typeface="Times New Roman"/>
                        </a:rPr>
                        <a:t>2</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уведомлений о соответствии (несоответствии) указанных в уведомлении о планируемом строительстве параметров объекта ИЖС или садового дома установленным параметрам и допустимости размещения объекта ИЖС или садового дома на земельном участке, уведомлений о соответствии (несоответствии) построенных или реконструированных объектов ИЖС или садового дома</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Штука</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882</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686 </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78</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a:solidFill>
                            <a:srgbClr val="000000"/>
                          </a:solidFill>
                          <a:latin typeface="Times New Roman"/>
                        </a:rPr>
                        <a:t>В связи с действием дачной амнистии собственники незарегистрированных объектов обращаются в </a:t>
                      </a:r>
                      <a:r>
                        <a:rPr lang="ru-RU" sz="1100" b="0" i="0" u="none" strike="noStrike" dirty="0" err="1">
                          <a:solidFill>
                            <a:srgbClr val="000000"/>
                          </a:solidFill>
                          <a:latin typeface="Times New Roman"/>
                        </a:rPr>
                        <a:t>Росреестр</a:t>
                      </a:r>
                      <a:r>
                        <a:rPr lang="ru-RU" sz="1100" b="0" i="0" u="none" strike="noStrike" dirty="0">
                          <a:solidFill>
                            <a:srgbClr val="000000"/>
                          </a:solidFill>
                          <a:latin typeface="Times New Roman"/>
                        </a:rPr>
                        <a:t> без получения уведомлений</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464">
                <a:tc>
                  <a:txBody>
                    <a:bodyPr/>
                    <a:lstStyle/>
                    <a:p>
                      <a:pPr algn="r" fontAlgn="t"/>
                      <a:r>
                        <a:rPr lang="ru-RU" sz="1100" b="0" i="0" u="none" strike="noStrike">
                          <a:solidFill>
                            <a:srgbClr val="000000"/>
                          </a:solidFill>
                          <a:latin typeface="Times New Roman"/>
                        </a:rPr>
                        <a:t>3</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Объем ввода ИЖС, построенного населением за счет собственных и (или) кредитных средств</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Квадратный метр</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134 440 </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168 444</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125</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6912">
                <a:tc>
                  <a:txBody>
                    <a:bodyPr/>
                    <a:lstStyle/>
                    <a:p>
                      <a:pPr algn="r" fontAlgn="ctr"/>
                      <a:r>
                        <a:rPr lang="ru-RU" sz="1100" b="1" i="1" u="none" strike="noStrike" dirty="0">
                          <a:solidFill>
                            <a:srgbClr val="000000"/>
                          </a:solidFill>
                          <a:latin typeface="Times New Roman"/>
                        </a:rPr>
                        <a:t>9.2.</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2. Обеспечение жильем молодых семей</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59761">
                <a:tc>
                  <a:txBody>
                    <a:bodyPr/>
                    <a:lstStyle/>
                    <a:p>
                      <a:pPr algn="r" fontAlgn="t"/>
                      <a:r>
                        <a:rPr lang="ru-RU" sz="1100" b="0" i="0" u="none" strike="noStrike">
                          <a:solidFill>
                            <a:srgbClr val="000000"/>
                          </a:solidFill>
                          <a:latin typeface="Times New Roman"/>
                        </a:rPr>
                        <a:t>1</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Количество молодых семей, получивших свидетельство о праве на получение социальной выплаты </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Семья</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8337">
                <a:tc>
                  <a:txBody>
                    <a:bodyPr/>
                    <a:lstStyle/>
                    <a:p>
                      <a:pPr algn="r" fontAlgn="t"/>
                      <a:r>
                        <a:rPr lang="ru-RU" sz="1100" b="1" i="1" u="none" strike="noStrike">
                          <a:solidFill>
                            <a:srgbClr val="000000"/>
                          </a:solidFill>
                          <a:latin typeface="Times New Roman"/>
                        </a:rPr>
                        <a:t>9.3.</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3. Обеспечение жильем детей-сирот и детей, оставшихся без попечения родителей, лиц из числа детей-сирот и детей, оставшихся без попечения родителей</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57393">
                <a:tc>
                  <a:txBody>
                    <a:bodyPr/>
                    <a:lstStyle/>
                    <a:p>
                      <a:pPr algn="r" fontAlgn="t"/>
                      <a:r>
                        <a:rPr lang="ru-RU" sz="1100" b="0" i="0" u="none" strike="noStrike">
                          <a:solidFill>
                            <a:srgbClr val="000000"/>
                          </a:solidFill>
                          <a:latin typeface="Times New Roman"/>
                        </a:rPr>
                        <a:t>1</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Доля детей-сирот и детей, оставшихся без попечения родителей, лиц из числа детей-сирот и детей, оставшихся без попечения родителей, состоящих на учете на получение жилого помещения, включая лиц в возрасте от 23 лет и старше, обеспеченных жилыми помещениями за отчетный год, в общей численности детей-сирот и детей, оставшихся без попечения родителей, лиц из числа детей-сирот и детей, оставшихся без попечения родителей, включенных в список детей-сирот и детей, оставшихся без попечения родителей, лиц из их числа, которые подлежат обеспечению жилыми помещениями, в отчетном году</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34304">
                <a:tc>
                  <a:txBody>
                    <a:bodyPr/>
                    <a:lstStyle/>
                    <a:p>
                      <a:pPr algn="r" fontAlgn="t"/>
                      <a:r>
                        <a:rPr lang="ru-RU" sz="1100" b="0" i="0" u="none" strike="noStrike">
                          <a:solidFill>
                            <a:srgbClr val="000000"/>
                          </a:solidFill>
                          <a:latin typeface="Times New Roman"/>
                        </a:rPr>
                        <a:t>2</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Численность детей сирот и детей, оставшихся без попечения родителей, лиц из числа детей-сирот и детей, оставшихся без попечения родителей,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Человек</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17</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17</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075" marR="6075" marT="60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188639"/>
          <a:ext cx="8496945" cy="6552059"/>
        </p:xfrm>
        <a:graphic>
          <a:graphicData uri="http://schemas.openxmlformats.org/drawingml/2006/table">
            <a:tbl>
              <a:tblPr/>
              <a:tblGrid>
                <a:gridCol w="322487"/>
                <a:gridCol w="3282452"/>
                <a:gridCol w="578748"/>
                <a:gridCol w="714078"/>
                <a:gridCol w="682404"/>
                <a:gridCol w="751509"/>
                <a:gridCol w="2165267"/>
              </a:tblGrid>
              <a:tr h="793053">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63272">
                <a:tc>
                  <a:txBody>
                    <a:bodyPr/>
                    <a:lstStyle/>
                    <a:p>
                      <a:pPr algn="r" fontAlgn="ctr"/>
                      <a:r>
                        <a:rPr lang="ru-RU" sz="1100" b="1" i="0" u="none" strike="noStrike">
                          <a:solidFill>
                            <a:srgbClr val="000000"/>
                          </a:solidFill>
                          <a:latin typeface="Times New Roman"/>
                        </a:rPr>
                        <a:t>10.</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dirty="0">
                          <a:solidFill>
                            <a:srgbClr val="000000"/>
                          </a:solidFill>
                          <a:latin typeface="Times New Roman"/>
                        </a:rPr>
                        <a:t>Муниципальная программа «Развитие инженерной инфраструктуры и </a:t>
                      </a:r>
                      <a:r>
                        <a:rPr lang="ru-RU" sz="1100" b="1" i="0" u="none" strike="noStrike" dirty="0" err="1">
                          <a:solidFill>
                            <a:srgbClr val="000000"/>
                          </a:solidFill>
                          <a:latin typeface="Times New Roman"/>
                        </a:rPr>
                        <a:t>энергоэффективности</a:t>
                      </a:r>
                      <a:r>
                        <a:rPr lang="ru-RU" sz="1100" b="1" i="0" u="none" strike="noStrike" dirty="0">
                          <a:solidFill>
                            <a:srgbClr val="000000"/>
                          </a:solidFill>
                          <a:latin typeface="Times New Roman"/>
                        </a:rPr>
                        <a:t>»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3272">
                <a:tc>
                  <a:txBody>
                    <a:bodyPr/>
                    <a:lstStyle/>
                    <a:p>
                      <a:pPr algn="r" fontAlgn="ctr"/>
                      <a:r>
                        <a:rPr lang="ru-RU" sz="1100" b="1" i="1" u="none" strike="noStrike">
                          <a:solidFill>
                            <a:srgbClr val="000000"/>
                          </a:solidFill>
                          <a:latin typeface="Times New Roman"/>
                        </a:rPr>
                        <a:t>10.1.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1. Чистая вода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5223">
                <a:tc>
                  <a:txBody>
                    <a:bodyPr/>
                    <a:lstStyle/>
                    <a:p>
                      <a:pPr algn="r" fontAlgn="t"/>
                      <a:r>
                        <a:rPr lang="ru-RU" sz="1100" b="0" i="0" u="none" strike="noStrike" dirty="0" smtClean="0">
                          <a:solidFill>
                            <a:srgbClr val="000000"/>
                          </a:solidFill>
                          <a:latin typeface="Times New Roman"/>
                        </a:rPr>
                        <a:t>1</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Увеличение доли населения, обеспеченного доброкачественной питьевой водой из централизованных источников водоснабжения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86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2091">
                <a:tc>
                  <a:txBody>
                    <a:bodyPr/>
                    <a:lstStyle/>
                    <a:p>
                      <a:pPr algn="r" fontAlgn="t"/>
                      <a:r>
                        <a:rPr lang="ru-RU" sz="1100" b="0" i="0" u="none" strike="noStrike" dirty="0" smtClean="0">
                          <a:solidFill>
                            <a:srgbClr val="000000"/>
                          </a:solidFill>
                          <a:latin typeface="Times New Roman"/>
                        </a:rPr>
                        <a:t>2</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очищенных и отремонтированных общественных питьевых колодцев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72">
                <a:tc>
                  <a:txBody>
                    <a:bodyPr/>
                    <a:lstStyle/>
                    <a:p>
                      <a:pPr algn="r" fontAlgn="ctr"/>
                      <a:r>
                        <a:rPr lang="ru-RU" sz="1100" b="1" i="1" u="none" strike="noStrike">
                          <a:solidFill>
                            <a:srgbClr val="000000"/>
                          </a:solidFill>
                          <a:latin typeface="Times New Roman"/>
                        </a:rPr>
                        <a:t>10.2.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2. Системы водоотведения</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3849">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созданных и восстановленных объектов очистки сточных вод суммарной производительностью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800" b="0" i="0" u="none" strike="noStrike" dirty="0">
                          <a:solidFill>
                            <a:srgbClr val="000000"/>
                          </a:solidFill>
                          <a:latin typeface="Times New Roman"/>
                        </a:rPr>
                        <a:t>Единиц на тысячу кубических метров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223">
                <a:tc>
                  <a:txBody>
                    <a:bodyPr/>
                    <a:lstStyle/>
                    <a:p>
                      <a:pPr algn="r" fontAlgn="t"/>
                      <a:r>
                        <a:rPr lang="ru-RU" sz="1100" b="0" i="0" u="none" strike="noStrike" dirty="0" smtClean="0">
                          <a:solidFill>
                            <a:srgbClr val="000000"/>
                          </a:solidFill>
                          <a:latin typeface="Times New Roman"/>
                        </a:rPr>
                        <a:t>2</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Увеличение доли сточных вод, очищенных до нормативных значений, в общем объеме сточных вод, пропущенных через очистные сооружения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72">
                <a:tc>
                  <a:txBody>
                    <a:bodyPr/>
                    <a:lstStyle/>
                    <a:p>
                      <a:pPr algn="r" fontAlgn="ctr"/>
                      <a:r>
                        <a:rPr lang="ru-RU" sz="1100" b="1" i="1" u="none" strike="noStrike">
                          <a:solidFill>
                            <a:srgbClr val="000000"/>
                          </a:solidFill>
                          <a:latin typeface="Times New Roman"/>
                        </a:rPr>
                        <a:t>10.3.</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3. "Создание условий для обеспечения качественными коммунальными услугами"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5223">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созданных и восстановленных объектов коммунальной инфраструктуры (котельные, ЦТП, сети)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В связи с невыполнением работ подрядной организацией по строительству котельной в г. Руза, ул. Говорова, д. 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8355">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актуальных схем теплоснабжения, водоснабжения и водоотведения, программ комплексного развития систем коммунальной инфраструктуры</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Ввиду отсутствия финансирования в бюджете на 2022 год актуализация схем не производилась</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078">
                <a:tc>
                  <a:txBody>
                    <a:bodyPr/>
                    <a:lstStyle/>
                    <a:p>
                      <a:pPr algn="r" fontAlgn="ctr"/>
                      <a:r>
                        <a:rPr lang="ru-RU" sz="1000" b="1" i="1" u="none" strike="noStrike">
                          <a:solidFill>
                            <a:srgbClr val="000000"/>
                          </a:solidFill>
                          <a:latin typeface="Times New Roman"/>
                        </a:rPr>
                        <a:t>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000" b="1" i="1" u="none" strike="noStrike">
                          <a:solidFill>
                            <a:srgbClr val="000000"/>
                          </a:solidFill>
                          <a:latin typeface="Times New Roman"/>
                        </a:rPr>
                        <a:t>Подпрограмма 4. "Энергосбережение и повышение энергетической эффективности"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686">
                <a:tc>
                  <a:txBody>
                    <a:bodyPr/>
                    <a:lstStyle/>
                    <a:p>
                      <a:pPr algn="r" fontAlgn="t"/>
                      <a:r>
                        <a:rPr lang="ru-RU" sz="1000" b="0" i="0" u="none" strike="noStrike">
                          <a:solidFill>
                            <a:srgbClr val="000000"/>
                          </a:solidFill>
                          <a:latin typeface="Times New Roman"/>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многоквартирных домов с присвоенными классами </a:t>
                      </a:r>
                      <a:r>
                        <a:rPr lang="ru-RU" sz="1000" b="0" i="0" u="none" strike="noStrike" dirty="0" err="1">
                          <a:solidFill>
                            <a:srgbClr val="000000"/>
                          </a:solidFill>
                          <a:latin typeface="Times New Roman"/>
                        </a:rPr>
                        <a:t>энергоэфективности</a:t>
                      </a:r>
                      <a:endParaRPr lang="ru-RU" sz="1000" b="0" i="0" u="none" strike="noStrike" dirty="0">
                        <a:solidFill>
                          <a:srgbClr val="000000"/>
                        </a:solidFill>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28,8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29,3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101,7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Показатель достигнут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1474">
                <a:tc>
                  <a:txBody>
                    <a:bodyPr/>
                    <a:lstStyle/>
                    <a:p>
                      <a:pPr algn="r" fontAlgn="t"/>
                      <a:r>
                        <a:rPr lang="ru-RU" sz="1000" b="0" i="0" u="none" strike="noStrike">
                          <a:solidFill>
                            <a:srgbClr val="000000"/>
                          </a:solidFill>
                          <a:latin typeface="Times New Roman"/>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зданий, строений, сооружений органов местного самоуправления и муниципальных учреждений, оснащенных приборами учета потребляемых энергетических ресурсов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Показатель достигнут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1474">
                <a:tc>
                  <a:txBody>
                    <a:bodyPr/>
                    <a:lstStyle/>
                    <a:p>
                      <a:pPr algn="r" fontAlgn="t"/>
                      <a:r>
                        <a:rPr lang="ru-RU" sz="1000" b="0" i="0" u="none" strike="noStrike">
                          <a:solidFill>
                            <a:srgbClr val="000000"/>
                          </a:solidFill>
                          <a:latin typeface="Times New Roman"/>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зданий, строений, сооружений муниципальной собственности, соответствующих нормальному уровню энергетической эффективности и выше (А, B, C, 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Показатель достигнут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875">
                <a:tc>
                  <a:txBody>
                    <a:bodyPr/>
                    <a:lstStyle/>
                    <a:p>
                      <a:pPr algn="r" fontAlgn="t"/>
                      <a:r>
                        <a:rPr lang="ru-RU" sz="1000" b="0" i="0" u="none" strike="noStrike">
                          <a:solidFill>
                            <a:srgbClr val="000000"/>
                          </a:solidFill>
                          <a:latin typeface="Times New Roman"/>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Бережливый учет - оснащенность многоквартирных домов </a:t>
                      </a:r>
                      <a:r>
                        <a:rPr lang="ru-RU" sz="1000" b="0" i="0" u="none" strike="noStrike" dirty="0" err="1">
                          <a:solidFill>
                            <a:srgbClr val="000000"/>
                          </a:solidFill>
                          <a:latin typeface="Times New Roman"/>
                        </a:rPr>
                        <a:t>общедомовыми</a:t>
                      </a:r>
                      <a:r>
                        <a:rPr lang="ru-RU" sz="1000" b="0" i="0" u="none" strike="noStrike" dirty="0">
                          <a:solidFill>
                            <a:srgbClr val="000000"/>
                          </a:solidFill>
                          <a:latin typeface="Times New Roman"/>
                        </a:rPr>
                        <a:t> приборами учета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Процент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59,81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59,81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100,0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5" y="260648"/>
          <a:ext cx="8568954" cy="6518635"/>
        </p:xfrm>
        <a:graphic>
          <a:graphicData uri="http://schemas.openxmlformats.org/drawingml/2006/table">
            <a:tbl>
              <a:tblPr/>
              <a:tblGrid>
                <a:gridCol w="325220"/>
                <a:gridCol w="3310269"/>
                <a:gridCol w="583654"/>
                <a:gridCol w="720129"/>
                <a:gridCol w="688189"/>
                <a:gridCol w="757877"/>
                <a:gridCol w="2183616"/>
              </a:tblGrid>
              <a:tr h="805147">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63938">
                <a:tc>
                  <a:txBody>
                    <a:bodyPr/>
                    <a:lstStyle/>
                    <a:p>
                      <a:pPr algn="r" fontAlgn="ctr"/>
                      <a:r>
                        <a:rPr lang="ru-RU" sz="1100" b="1" i="0" u="none" strike="noStrike">
                          <a:solidFill>
                            <a:srgbClr val="000000"/>
                          </a:solidFill>
                          <a:latin typeface="Times New Roman"/>
                        </a:rPr>
                        <a:t>11.</a:t>
                      </a:r>
                    </a:p>
                  </a:txBody>
                  <a:tcPr marL="4291" marR="4291" marT="42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dirty="0">
                          <a:solidFill>
                            <a:srgbClr val="000000"/>
                          </a:solidFill>
                          <a:latin typeface="Times New Roman"/>
                        </a:rPr>
                        <a:t>Муниципальная программа «Предпринимательство» </a:t>
                      </a:r>
                    </a:p>
                  </a:txBody>
                  <a:tcPr marL="4291" marR="4291" marT="42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3938">
                <a:tc>
                  <a:txBody>
                    <a:bodyPr/>
                    <a:lstStyle/>
                    <a:p>
                      <a:pPr algn="r" fontAlgn="t"/>
                      <a:r>
                        <a:rPr lang="ru-RU" sz="1100" b="1" i="1" u="none" strike="noStrike">
                          <a:solidFill>
                            <a:srgbClr val="000000"/>
                          </a:solidFill>
                          <a:latin typeface="Times New Roman"/>
                        </a:rPr>
                        <a:t>11.1.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1 Инвестиции </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58008">
                <a:tc>
                  <a:txBody>
                    <a:bodyPr/>
                    <a:lstStyle/>
                    <a:p>
                      <a:pPr algn="r" fontAlgn="t"/>
                      <a:r>
                        <a:rPr lang="ru-RU" sz="1100" b="0" i="0" u="none" strike="noStrike">
                          <a:solidFill>
                            <a:srgbClr val="000000"/>
                          </a:solidFill>
                          <a:latin typeface="Times New Roman"/>
                        </a:rPr>
                        <a:t>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Объем инвестиций, привлеченных в основной капитал (без учета бюджетных инвестиций ), на душу населения</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Тысяча рублей</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55,72</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86,11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154,5</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     </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В соответствии с официальными данными статистики по ф. П-2 за 2022 год: </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8 092 065 тыс. руб. - 1 291 521 тыс. руб. (бюджетные)/78 971 чел. = 86,11 тыс. руб.</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5899">
                <a:tc>
                  <a:txBody>
                    <a:bodyPr/>
                    <a:lstStyle/>
                    <a:p>
                      <a:pPr algn="r" fontAlgn="t"/>
                      <a:r>
                        <a:rPr lang="ru-RU" sz="1100" b="0" i="0" u="none" strike="noStrike">
                          <a:solidFill>
                            <a:srgbClr val="000000"/>
                          </a:solidFill>
                          <a:latin typeface="Times New Roman"/>
                        </a:rPr>
                        <a:t>2</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созданных рабочих мест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714</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733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102,7</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 </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Создано новых рабочих мест за 2022 год на крупных, средних и </a:t>
                      </a:r>
                      <a:r>
                        <a:rPr lang="ru-RU" sz="900" b="0" i="0" u="none" strike="noStrike" dirty="0" err="1" smtClean="0">
                          <a:solidFill>
                            <a:srgbClr val="000000"/>
                          </a:solidFill>
                          <a:latin typeface="Times New Roman"/>
                        </a:rPr>
                        <a:t>микропредприятиях</a:t>
                      </a:r>
                      <a:endParaRPr lang="ru-RU" sz="900" b="0" i="0" u="none" strike="noStrike" dirty="0">
                        <a:solidFill>
                          <a:srgbClr val="000000"/>
                        </a:solidFill>
                        <a:latin typeface="Times New Roman"/>
                      </a:endParaRP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0036">
                <a:tc>
                  <a:txBody>
                    <a:bodyPr/>
                    <a:lstStyle/>
                    <a:p>
                      <a:pPr algn="r" fontAlgn="t"/>
                      <a:r>
                        <a:rPr lang="ru-RU" sz="1100" b="0" i="0" u="none" strike="noStrike">
                          <a:solidFill>
                            <a:srgbClr val="000000"/>
                          </a:solidFill>
                          <a:latin typeface="Times New Roman"/>
                        </a:rPr>
                        <a:t>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Увеличение среднемесячной заработной платы работников организаций, не относящихся к субъектам малого предпринимательства</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109,1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111,6</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102,3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 </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Официальные данные статистики за 2022 год</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0665">
                <a:tc>
                  <a:txBody>
                    <a:bodyPr/>
                    <a:lstStyle/>
                    <a:p>
                      <a:pPr algn="r" fontAlgn="t"/>
                      <a:r>
                        <a:rPr lang="ru-RU" sz="1100" b="0" i="0" u="none" strike="noStrike">
                          <a:solidFill>
                            <a:srgbClr val="000000"/>
                          </a:solidFill>
                          <a:latin typeface="Times New Roman"/>
                        </a:rPr>
                        <a:t>4</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Темп роста (индекс роста) физического объема инвестиций в основной капитал, за исключением инвестиций инфраструктурных монополий (федеральные проекты) и бюджетных ассигнований федерального бюджета за отчетный период (прошлый год)</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процентов</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53,13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58,31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109,7</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       </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В соответствии с официальными данными статистики по ф.П-2 за 2022 год (8 092 065-1 291 521) / ((12 313 819 - 650 406) (ф.П-2 за 2021 год)) * 100% = 58,31%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938">
                <a:tc>
                  <a:txBody>
                    <a:bodyPr/>
                    <a:lstStyle/>
                    <a:p>
                      <a:pPr algn="r" fontAlgn="t"/>
                      <a:r>
                        <a:rPr lang="ru-RU" sz="1100" b="1" i="1" u="none" strike="noStrike">
                          <a:solidFill>
                            <a:srgbClr val="000000"/>
                          </a:solidFill>
                          <a:latin typeface="Times New Roman"/>
                        </a:rPr>
                        <a:t>11.2.</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2 Развитие конкуренции</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40036">
                <a:tc>
                  <a:txBody>
                    <a:bodyPr/>
                    <a:lstStyle/>
                    <a:p>
                      <a:pPr algn="r" fontAlgn="t"/>
                      <a:r>
                        <a:rPr lang="ru-RU" sz="1100" b="0" i="0" u="none" strike="noStrike">
                          <a:solidFill>
                            <a:srgbClr val="000000"/>
                          </a:solidFill>
                          <a:latin typeface="Times New Roman"/>
                        </a:rPr>
                        <a:t>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Доля закупок среди субъектов малого предпринимательства, социально ориентированных некоммерческих организаций</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40</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83,3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208,3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0036">
                <a:tc>
                  <a:txBody>
                    <a:bodyPr/>
                    <a:lstStyle/>
                    <a:p>
                      <a:pPr algn="r" fontAlgn="t"/>
                      <a:r>
                        <a:rPr lang="ru-RU" sz="1100" b="0" i="0" u="none" strike="noStrike">
                          <a:solidFill>
                            <a:srgbClr val="000000"/>
                          </a:solidFill>
                          <a:latin typeface="Times New Roman"/>
                        </a:rPr>
                        <a:t>2</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несостоявшихся закупок от общего количества конкурентных закупок</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35</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16,5</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47,1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br>
                        <a:rPr lang="ru-RU" sz="1000" b="0" i="0" u="none" strike="noStrike" dirty="0">
                          <a:solidFill>
                            <a:srgbClr val="000000"/>
                          </a:solidFill>
                          <a:latin typeface="Times New Roman"/>
                        </a:rPr>
                      </a:br>
                      <a:r>
                        <a:rPr lang="ru-RU" sz="1000" b="0" i="0" u="none" strike="noStrike" dirty="0">
                          <a:solidFill>
                            <a:srgbClr val="000000"/>
                          </a:solidFill>
                          <a:latin typeface="Times New Roman"/>
                        </a:rPr>
                        <a:t>Снижение показателя говорит об эффективности работы </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0036">
                <a:tc>
                  <a:txBody>
                    <a:bodyPr/>
                    <a:lstStyle/>
                    <a:p>
                      <a:pPr algn="r" fontAlgn="t"/>
                      <a:r>
                        <a:rPr lang="ru-RU" sz="1100" b="0" i="0" u="none" strike="noStrike">
                          <a:solidFill>
                            <a:srgbClr val="000000"/>
                          </a:solidFill>
                          <a:latin typeface="Times New Roman"/>
                        </a:rPr>
                        <a:t>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обоснованных, частично обоснованных жалоб </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3,6</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2,3</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63,9</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br>
                        <a:rPr lang="ru-RU" sz="1000" b="0" i="0" u="none" strike="noStrike" dirty="0">
                          <a:solidFill>
                            <a:srgbClr val="000000"/>
                          </a:solidFill>
                          <a:latin typeface="Times New Roman"/>
                        </a:rPr>
                      </a:br>
                      <a:r>
                        <a:rPr lang="ru-RU" sz="1000" b="0" i="0" u="none" strike="noStrike" dirty="0">
                          <a:solidFill>
                            <a:srgbClr val="000000"/>
                          </a:solidFill>
                          <a:latin typeface="Times New Roman"/>
                        </a:rPr>
                        <a:t>Снижение показателя говорит об эффективности работы </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0036">
                <a:tc>
                  <a:txBody>
                    <a:bodyPr/>
                    <a:lstStyle/>
                    <a:p>
                      <a:pPr algn="r" fontAlgn="t"/>
                      <a:r>
                        <a:rPr lang="ru-RU" sz="1100" b="0" i="0" u="none" strike="noStrike">
                          <a:solidFill>
                            <a:srgbClr val="000000"/>
                          </a:solidFill>
                          <a:latin typeface="Times New Roman"/>
                        </a:rPr>
                        <a:t>4</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общей экономии денежных средств по результатам определения поставщиков (подрядчиков, исполнителей)</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108,8</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0036">
                <a:tc>
                  <a:txBody>
                    <a:bodyPr/>
                    <a:lstStyle/>
                    <a:p>
                      <a:pPr algn="r" fontAlgn="t"/>
                      <a:r>
                        <a:rPr lang="ru-RU" sz="1100" b="0" i="0" u="none" strike="noStrike">
                          <a:solidFill>
                            <a:srgbClr val="000000"/>
                          </a:solidFill>
                          <a:latin typeface="Times New Roman"/>
                        </a:rPr>
                        <a:t>5</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общей экономии денежных средств по результатам осуществления конкурентных закупок</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12,6</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180,0</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Показатель достигнут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3630">
                <a:tc>
                  <a:txBody>
                    <a:bodyPr/>
                    <a:lstStyle/>
                    <a:p>
                      <a:pPr algn="r" fontAlgn="t"/>
                      <a:r>
                        <a:rPr lang="ru-RU" sz="1100" b="0" i="0" u="none" strike="noStrike">
                          <a:solidFill>
                            <a:srgbClr val="000000"/>
                          </a:solidFill>
                          <a:latin typeface="Times New Roman"/>
                        </a:rPr>
                        <a:t>6</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Доля стоимости контрактов, заключенных с единственным поставщиком по несостоявшимся закупкам</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41</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21,2</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dirty="0">
                          <a:solidFill>
                            <a:srgbClr val="000000"/>
                          </a:solidFill>
                          <a:latin typeface="Times New Roman"/>
                        </a:rPr>
                        <a:t>Показатель достигнут</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Снижение показателя говорит об эффективности работы </a:t>
                      </a:r>
                    </a:p>
                  </a:txBody>
                  <a:tcPr marL="4291" marR="4291" marT="42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188640"/>
          <a:ext cx="8640960" cy="6530403"/>
        </p:xfrm>
        <a:graphic>
          <a:graphicData uri="http://schemas.openxmlformats.org/drawingml/2006/table">
            <a:tbl>
              <a:tblPr/>
              <a:tblGrid>
                <a:gridCol w="327953"/>
                <a:gridCol w="3338086"/>
                <a:gridCol w="588558"/>
                <a:gridCol w="726180"/>
                <a:gridCol w="693970"/>
                <a:gridCol w="764247"/>
                <a:gridCol w="2201966"/>
              </a:tblGrid>
              <a:tr h="781693">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6503">
                <a:tc>
                  <a:txBody>
                    <a:bodyPr/>
                    <a:lstStyle/>
                    <a:p>
                      <a:pPr algn="r" fontAlgn="t"/>
                      <a:r>
                        <a:rPr lang="ru-RU" sz="1100" b="0" i="0" u="none" strike="noStrike">
                          <a:solidFill>
                            <a:srgbClr val="000000"/>
                          </a:solidFill>
                          <a:latin typeface="Times New Roman"/>
                        </a:rPr>
                        <a:t>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Количество реализованных требований Стандарта развития конкуренции в муниципальном образовании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2453">
                <a:tc>
                  <a:txBody>
                    <a:bodyPr/>
                    <a:lstStyle/>
                    <a:p>
                      <a:pPr algn="r" fontAlgn="t"/>
                      <a:r>
                        <a:rPr lang="ru-RU" sz="1100" b="0" i="0" u="none" strike="noStrike">
                          <a:solidFill>
                            <a:srgbClr val="000000"/>
                          </a:solidFill>
                          <a:latin typeface="Times New Roman"/>
                        </a:rPr>
                        <a:t>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dirty="0">
                          <a:solidFill>
                            <a:srgbClr val="000000"/>
                          </a:solidFill>
                          <a:latin typeface="Times New Roman"/>
                        </a:rPr>
                        <a:t>Приоритетный показатель 2022</a:t>
                      </a:r>
                      <a:r>
                        <a:rPr lang="ru-RU" sz="1100" b="0" i="0" u="none" strike="noStrike" dirty="0">
                          <a:solidFill>
                            <a:srgbClr val="000000"/>
                          </a:solidFill>
                          <a:latin typeface="Times New Roman"/>
                        </a:rPr>
                        <a:t> Среднее количество участников состоявшихся закупок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90,7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По итогам 2022 года значение показателя не достигнуто. В целях решения данной проблемы проводятся следующие мероприятия: - проводятся совместные аукционы; - проводятся централизованные закупки в рамках одного заказчика, в целях увеличения начальной (максимально) цены закупки; - осуществляется приглашение всем заинтересованным лицам принять участие в торгах посредством функционала ЭТП «РТС-тендер».</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891">
                <a:tc>
                  <a:txBody>
                    <a:bodyPr/>
                    <a:lstStyle/>
                    <a:p>
                      <a:pPr algn="r" fontAlgn="ctr"/>
                      <a:r>
                        <a:rPr lang="ru-RU" sz="1100" b="1" i="1" u="none" strike="noStrike">
                          <a:solidFill>
                            <a:srgbClr val="000000"/>
                          </a:solidFill>
                          <a:latin typeface="Times New Roman"/>
                        </a:rPr>
                        <a:t>11.3.</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3 Развитие малого и среднего предпринимательства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71313">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Число субъектов малого и среднего предпринимательства в расчете на 10 тыс. человек населения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434,45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474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109,1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6883">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Доля среднесписочной численности работников (без внешних совместителей) малых и средних предприятий в среднесписочной численности работников (без внешних совместителей) всех предприятий и организаций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24,12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24,12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a:t>
                      </a:r>
                      <a:br>
                        <a:rPr lang="ru-RU" sz="900" b="0" i="0" u="none" strike="noStrike" dirty="0">
                          <a:solidFill>
                            <a:srgbClr val="000000"/>
                          </a:solidFill>
                          <a:latin typeface="Times New Roman"/>
                        </a:rPr>
                      </a:br>
                      <a:endParaRPr lang="ru-RU" sz="9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6503">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Малый бизнес большого региона. Прирост количества субъектов малого и среднего предпринимательства на 10 тыс. населения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175,0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     </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Прирост МСП за 2022 год составил 21 ед. (2939-2769/78971*10000)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676">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Количество вновь созданных субъектов малого и среднего бизнеса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363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493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135,8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                     По данные единого реестра МСП Федеральной налоговой службы России.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5559">
                <a:tc>
                  <a:txBody>
                    <a:bodyPr/>
                    <a:lstStyle/>
                    <a:p>
                      <a:pPr algn="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 </a:t>
                      </a:r>
                      <a:r>
                        <a:rPr lang="ru-RU" sz="1100" b="0" i="0" u="none" strike="noStrike">
                          <a:solidFill>
                            <a:srgbClr val="000000"/>
                          </a:solidFill>
                          <a:latin typeface="Times New Roman"/>
                        </a:rPr>
                        <a:t>Количество самозанятых граждан, зафиксировавших свой статус, с учетом введения налогового режима для самозанятых, нарастающим итогом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1495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1517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101,5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                  Показатель достигнут.              </a:t>
                      </a:r>
                      <a:br>
                        <a:rPr lang="ru-RU" sz="900" b="0" i="0" u="none" strike="noStrike" dirty="0">
                          <a:solidFill>
                            <a:srgbClr val="000000"/>
                          </a:solidFill>
                          <a:latin typeface="Times New Roman"/>
                        </a:rPr>
                      </a:br>
                      <a:r>
                        <a:rPr lang="ru-RU" sz="900" b="0" i="0" u="none" strike="noStrike" dirty="0">
                          <a:solidFill>
                            <a:srgbClr val="000000"/>
                          </a:solidFill>
                          <a:latin typeface="Times New Roman"/>
                        </a:rPr>
                        <a:t>В 2022 году зафиксировало свой статус </a:t>
                      </a:r>
                      <a:r>
                        <a:rPr lang="ru-RU" sz="900" b="0" i="0" u="none" strike="noStrike" dirty="0" err="1">
                          <a:solidFill>
                            <a:srgbClr val="000000"/>
                          </a:solidFill>
                          <a:latin typeface="Times New Roman"/>
                        </a:rPr>
                        <a:t>самозанятых</a:t>
                      </a:r>
                      <a:r>
                        <a:rPr lang="ru-RU" sz="900" b="0" i="0" u="none" strike="noStrike" dirty="0">
                          <a:solidFill>
                            <a:srgbClr val="000000"/>
                          </a:solidFill>
                          <a:latin typeface="Times New Roman"/>
                        </a:rPr>
                        <a:t> граждан 1521 человек </a:t>
                      </a:r>
                      <a:r>
                        <a:rPr lang="ru-RU" sz="900" b="0" i="0" u="none" strike="noStrike" dirty="0" err="1">
                          <a:solidFill>
                            <a:srgbClr val="000000"/>
                          </a:solidFill>
                          <a:latin typeface="Times New Roman"/>
                        </a:rPr>
                        <a:t>самозанятых</a:t>
                      </a:r>
                      <a:r>
                        <a:rPr lang="ru-RU" sz="900" b="0" i="0" u="none" strike="noStrike" dirty="0">
                          <a:solidFill>
                            <a:srgbClr val="000000"/>
                          </a:solidFill>
                          <a:latin typeface="Times New Roman"/>
                        </a:rPr>
                        <a:t> граждан, в т.ч ИП -41 человек.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ru-RU" sz="1800" b="1" dirty="0" smtClean="0"/>
              <a:t>Выполнение основных показателей социально-экономического развития Рузского городского округа в 2022 году</a:t>
            </a:r>
            <a:endParaRPr lang="ru-RU" sz="1800" b="1" dirty="0"/>
          </a:p>
        </p:txBody>
      </p:sp>
      <p:graphicFrame>
        <p:nvGraphicFramePr>
          <p:cNvPr id="3" name="Таблица 2"/>
          <p:cNvGraphicFramePr>
            <a:graphicFrameLocks noGrp="1"/>
          </p:cNvGraphicFramePr>
          <p:nvPr/>
        </p:nvGraphicFramePr>
        <p:xfrm>
          <a:off x="251520" y="836713"/>
          <a:ext cx="8712968" cy="5917994"/>
        </p:xfrm>
        <a:graphic>
          <a:graphicData uri="http://schemas.openxmlformats.org/drawingml/2006/table">
            <a:tbl>
              <a:tblPr/>
              <a:tblGrid>
                <a:gridCol w="1792923"/>
                <a:gridCol w="1071105"/>
                <a:gridCol w="823524"/>
                <a:gridCol w="906632"/>
                <a:gridCol w="823524"/>
                <a:gridCol w="824105"/>
                <a:gridCol w="846703"/>
                <a:gridCol w="1624452"/>
              </a:tblGrid>
              <a:tr h="632889">
                <a:tc>
                  <a:txBody>
                    <a:bodyPr/>
                    <a:lstStyle/>
                    <a:p>
                      <a:pPr algn="ctr">
                        <a:spcAft>
                          <a:spcPts val="0"/>
                        </a:spcAft>
                      </a:pPr>
                      <a:r>
                        <a:rPr lang="ru-RU" sz="1100" dirty="0">
                          <a:latin typeface="Times New Roman"/>
                          <a:ea typeface="Times New Roman"/>
                          <a:cs typeface="Times New Roman"/>
                        </a:rPr>
                        <a:t>Наименование показателей</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Единица измерения</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План на отчетный 2022 год</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Фактические значения за отчетный 2022 год</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Процент выполнения</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Плановые значения на текущий 2023 год</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Ожидаемое исполнение текущего 2023 года</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Примечания</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44">
                <a:tc>
                  <a:txBody>
                    <a:bodyPr/>
                    <a:lstStyle/>
                    <a:p>
                      <a:pPr algn="l">
                        <a:spcAft>
                          <a:spcPts val="0"/>
                        </a:spcAft>
                      </a:pPr>
                      <a:r>
                        <a:rPr lang="ru-RU" sz="1100">
                          <a:latin typeface="Times New Roman"/>
                          <a:ea typeface="Times New Roman"/>
                          <a:cs typeface="Times New Roman"/>
                        </a:rPr>
                        <a:t>Численность населения на конец года</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тыс. человек</a:t>
                      </a:r>
                      <a:endParaRPr lang="ru-RU" sz="110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60,659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79,513</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131,1</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 79,233</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  79,233</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889">
                <a:tc>
                  <a:txBody>
                    <a:bodyPr/>
                    <a:lstStyle/>
                    <a:p>
                      <a:pPr algn="l">
                        <a:spcAft>
                          <a:spcPts val="0"/>
                        </a:spcAft>
                      </a:pPr>
                      <a:r>
                        <a:rPr lang="ru-RU" sz="1100" dirty="0">
                          <a:latin typeface="Times New Roman"/>
                          <a:ea typeface="Times New Roman"/>
                          <a:cs typeface="Times New Roman"/>
                        </a:rPr>
                        <a:t>Уровень зарегистрированной безработицы (среднегодовая)</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процент</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0,77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0,46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167,4</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Times New Roman"/>
                          <a:ea typeface="Times New Roman"/>
                          <a:cs typeface="Times New Roman"/>
                        </a:rPr>
                        <a:t>Данные ТО №7 ГКУ МО «Центр занятости населения»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514">
                <a:tc>
                  <a:txBody>
                    <a:bodyPr/>
                    <a:lstStyle/>
                    <a:p>
                      <a:pPr algn="l">
                        <a:spcAft>
                          <a:spcPts val="0"/>
                        </a:spcAft>
                      </a:pPr>
                      <a:r>
                        <a:rPr lang="ru-RU" sz="1100" dirty="0">
                          <a:latin typeface="Times New Roman"/>
                          <a:ea typeface="Times New Roman"/>
                          <a:cs typeface="Times New Roman"/>
                        </a:rPr>
                        <a:t>Индекс потребительских цен</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dirty="0">
                          <a:latin typeface="Times New Roman"/>
                          <a:ea typeface="Times New Roman"/>
                          <a:cs typeface="Times New Roman"/>
                        </a:rPr>
                        <a:t>процент к соответствующему периоду предыдущего года</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117,7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100,8</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85,6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  109,4</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109,4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dirty="0">
                          <a:latin typeface="Times New Roman"/>
                          <a:ea typeface="Times New Roman"/>
                          <a:cs typeface="Times New Roman"/>
                        </a:rPr>
                        <a:t>Данные Министерства экономического развития Российской Федерации</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7555">
                <a:tc>
                  <a:txBody>
                    <a:bodyPr/>
                    <a:lstStyle/>
                    <a:p>
                      <a:pPr algn="l">
                        <a:spcAft>
                          <a:spcPts val="0"/>
                        </a:spcAft>
                      </a:pPr>
                      <a:r>
                        <a:rPr lang="ru-RU" sz="1100">
                          <a:latin typeface="Times New Roman"/>
                          <a:ea typeface="Times New Roman"/>
                          <a:cs typeface="Times New Roman"/>
                        </a:rPr>
                        <a:t>Среднемесячная </a:t>
                      </a:r>
                    </a:p>
                    <a:p>
                      <a:pPr algn="l">
                        <a:spcAft>
                          <a:spcPts val="0"/>
                        </a:spcAft>
                      </a:pPr>
                      <a:r>
                        <a:rPr lang="ru-RU" sz="1100">
                          <a:latin typeface="Times New Roman"/>
                          <a:ea typeface="Times New Roman"/>
                          <a:cs typeface="Times New Roman"/>
                        </a:rPr>
                        <a:t>заработная плата (по крупным и средним организациям (включая организации с численностью до 15 человек)</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рубль</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68 345,3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 70 055,0</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102,5</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72 314,00</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72 314,00</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889">
                <a:tc>
                  <a:txBody>
                    <a:bodyPr/>
                    <a:lstStyle/>
                    <a:p>
                      <a:pPr algn="l">
                        <a:spcAft>
                          <a:spcPts val="0"/>
                        </a:spcAft>
                      </a:pPr>
                      <a:r>
                        <a:rPr lang="ru-RU" sz="1100" dirty="0" smtClean="0">
                          <a:latin typeface="Times New Roman"/>
                          <a:ea typeface="Times New Roman"/>
                          <a:cs typeface="Times New Roman"/>
                        </a:rPr>
                        <a:t>Число малых и средних предприятий, включая </a:t>
                      </a:r>
                      <a:r>
                        <a:rPr lang="ru-RU" sz="1100" dirty="0" err="1" smtClean="0">
                          <a:latin typeface="Times New Roman"/>
                          <a:ea typeface="Times New Roman"/>
                          <a:cs typeface="Times New Roman"/>
                        </a:rPr>
                        <a:t>микропредприятия</a:t>
                      </a:r>
                      <a:r>
                        <a:rPr lang="ru-RU" sz="1100" dirty="0" smtClean="0">
                          <a:latin typeface="Times New Roman"/>
                          <a:ea typeface="Times New Roman"/>
                          <a:cs typeface="Times New Roman"/>
                        </a:rPr>
                        <a:t> на конец года</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единица</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830</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771</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92,9</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775</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775</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44">
                <a:tc>
                  <a:txBody>
                    <a:bodyPr/>
                    <a:lstStyle/>
                    <a:p>
                      <a:pPr algn="l">
                        <a:spcAft>
                          <a:spcPts val="0"/>
                        </a:spcAft>
                      </a:pPr>
                      <a:r>
                        <a:rPr lang="ru-RU" sz="1100" dirty="0" smtClean="0">
                          <a:latin typeface="Times New Roman"/>
                          <a:ea typeface="Times New Roman"/>
                          <a:cs typeface="Times New Roman"/>
                        </a:rPr>
                        <a:t>Количество созданных рабочих мест</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единица</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905</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714</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78,9</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560</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560</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889">
                <a:tc>
                  <a:txBody>
                    <a:bodyPr/>
                    <a:lstStyle/>
                    <a:p>
                      <a:pPr algn="l">
                        <a:spcAft>
                          <a:spcPts val="0"/>
                        </a:spcAft>
                      </a:pPr>
                      <a:r>
                        <a:rPr lang="ru-RU" sz="1100" dirty="0">
                          <a:latin typeface="Times New Roman"/>
                          <a:ea typeface="Times New Roman"/>
                          <a:cs typeface="Times New Roman"/>
                        </a:rPr>
                        <a:t>Ввод в эксплуатацию жилых домов, построенных за счет всех источников финансирования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a:latin typeface="Times New Roman"/>
                          <a:ea typeface="Times New Roman"/>
                          <a:cs typeface="Times New Roman"/>
                        </a:rPr>
                        <a:t>тыс. кв. м общей площади</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170,00 </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190,156</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111,9</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170,00</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latin typeface="Times New Roman"/>
                          <a:ea typeface="Times New Roman"/>
                          <a:cs typeface="Times New Roman"/>
                        </a:rPr>
                        <a:t>  170,00</a:t>
                      </a: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1111">
                <a:tc>
                  <a:txBody>
                    <a:bodyPr/>
                    <a:lstStyle/>
                    <a:p>
                      <a:pPr algn="l">
                        <a:spcAft>
                          <a:spcPts val="0"/>
                        </a:spcAft>
                      </a:pPr>
                      <a:r>
                        <a:rPr lang="ru-RU" sz="1100" dirty="0" smtClean="0">
                          <a:latin typeface="Times New Roman"/>
                          <a:ea typeface="Times New Roman"/>
                          <a:cs typeface="Times New Roman"/>
                        </a:rPr>
                        <a:t>Протяженность</a:t>
                      </a:r>
                      <a:r>
                        <a:rPr lang="ru-RU" sz="1100" baseline="0" dirty="0" smtClean="0">
                          <a:latin typeface="Times New Roman"/>
                          <a:ea typeface="Times New Roman"/>
                          <a:cs typeface="Times New Roman"/>
                        </a:rPr>
                        <a:t> автомобильных дорог общего пользования с твердым типом покрытия местного значения</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err="1" smtClean="0">
                          <a:latin typeface="Times New Roman"/>
                          <a:ea typeface="Times New Roman"/>
                          <a:cs typeface="Times New Roman"/>
                        </a:rPr>
                        <a:t>киолометр</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721</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706,1</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97,9</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722,1</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dirty="0" smtClean="0">
                          <a:latin typeface="Times New Roman"/>
                          <a:ea typeface="Times New Roman"/>
                          <a:cs typeface="Times New Roman"/>
                        </a:rPr>
                        <a:t>722,1</a:t>
                      </a: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100" dirty="0">
                        <a:latin typeface="Times New Roman"/>
                        <a:ea typeface="Times New Roman"/>
                        <a:cs typeface="Times New Roman"/>
                      </a:endParaRPr>
                    </a:p>
                  </a:txBody>
                  <a:tcPr marL="43935" marR="43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7"/>
          <a:ext cx="8568952" cy="4998683"/>
        </p:xfrm>
        <a:graphic>
          <a:graphicData uri="http://schemas.openxmlformats.org/drawingml/2006/table">
            <a:tbl>
              <a:tblPr/>
              <a:tblGrid>
                <a:gridCol w="325220"/>
                <a:gridCol w="3310269"/>
                <a:gridCol w="583653"/>
                <a:gridCol w="720129"/>
                <a:gridCol w="688187"/>
                <a:gridCol w="757878"/>
                <a:gridCol w="2183616"/>
              </a:tblGrid>
              <a:tr h="244403">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244403">
                <a:tc>
                  <a:txBody>
                    <a:bodyPr/>
                    <a:lstStyle/>
                    <a:p>
                      <a:pPr algn="r" fontAlgn="b"/>
                      <a:r>
                        <a:rPr lang="ru-RU" sz="1100" b="1" i="1" u="none" strike="noStrike">
                          <a:solidFill>
                            <a:srgbClr val="000000"/>
                          </a:solidFill>
                          <a:latin typeface="Times New Roman"/>
                        </a:rPr>
                        <a:t>11.4.</a:t>
                      </a:r>
                    </a:p>
                  </a:txBody>
                  <a:tcPr marL="6204" marR="6204" marT="6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ru-RU" sz="1100" b="1" i="1" u="none" strike="noStrike" dirty="0">
                          <a:solidFill>
                            <a:srgbClr val="000000"/>
                          </a:solidFill>
                          <a:latin typeface="Times New Roman"/>
                        </a:rPr>
                        <a:t>Подпрограмма 4 Развитие потребительского рынка и услуг на территории муниципального образования Московской области</a:t>
                      </a:r>
                    </a:p>
                  </a:txBody>
                  <a:tcPr marL="6204" marR="6204" marT="6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062945">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Обеспеченность населения площадью торговых объектов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Кв. метры на 1000 жителей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1 573,3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1 379,9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В связи со сложной экономической ситуацией, нарушением логистики на фоне санкций многие предприниматели прекратили свою торговую деятельность.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9923">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Прирост площадей торговых объектов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Тыс.кв. 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Площадь торговых объектов осталась на уровне 2021 года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2105">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 </a:t>
                      </a:r>
                      <a:r>
                        <a:rPr lang="ru-RU" sz="1100" b="0" i="0" u="none" strike="noStrike">
                          <a:solidFill>
                            <a:srgbClr val="000000"/>
                          </a:solidFill>
                          <a:latin typeface="Times New Roman"/>
                        </a:rPr>
                        <a:t>Доля ОДС, соответствующих требованиям, нормам и стандартам действующего законодательства, от общего количества ОДС</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39,2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39,2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              Показатель достигнут.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3225">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Прирост посадочных мест на объектах общественного питания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Посадочное место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4363">
                <a:tc>
                  <a:txBody>
                    <a:bodyPr/>
                    <a:lstStyle/>
                    <a:p>
                      <a:pPr algn="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 </a:t>
                      </a:r>
                      <a:r>
                        <a:rPr lang="ru-RU" sz="1100" b="0" i="0" u="none" strike="noStrike">
                          <a:solidFill>
                            <a:srgbClr val="000000"/>
                          </a:solidFill>
                          <a:latin typeface="Times New Roman"/>
                        </a:rPr>
                        <a:t>Прирост рабочих мест на объектах бытового обслуживания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Рабочее место</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260,0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                 Показатель достигнут.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2656">
                <a:tc>
                  <a:txBody>
                    <a:bodyPr/>
                    <a:lstStyle/>
                    <a:p>
                      <a:pPr algn="r" fontAlgn="t"/>
                      <a:r>
                        <a:rPr lang="ru-RU" sz="1100" b="0" i="0" u="none" strike="noStrike">
                          <a:solidFill>
                            <a:srgbClr val="000000"/>
                          </a:solidFill>
                          <a:latin typeface="Times New Roman"/>
                        </a:rPr>
                        <a:t>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Доля обращений по вопросу защиты прав потребителей от общего количества поступивших обращений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Снижение показателя говорит об эффективности работы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224147"/>
          <a:ext cx="8496945" cy="6517222"/>
        </p:xfrm>
        <a:graphic>
          <a:graphicData uri="http://schemas.openxmlformats.org/drawingml/2006/table">
            <a:tbl>
              <a:tblPr/>
              <a:tblGrid>
                <a:gridCol w="322487"/>
                <a:gridCol w="3282452"/>
                <a:gridCol w="578748"/>
                <a:gridCol w="714078"/>
                <a:gridCol w="682404"/>
                <a:gridCol w="751509"/>
                <a:gridCol w="2165267"/>
              </a:tblGrid>
              <a:tr h="214589">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214589">
                <a:tc>
                  <a:txBody>
                    <a:bodyPr/>
                    <a:lstStyle/>
                    <a:p>
                      <a:pPr algn="r" fontAlgn="ctr"/>
                      <a:r>
                        <a:rPr lang="ru-RU" sz="1100" b="1" i="0" u="none" strike="noStrike">
                          <a:solidFill>
                            <a:srgbClr val="000000"/>
                          </a:solidFill>
                          <a:latin typeface="Times New Roman"/>
                        </a:rPr>
                        <a:t>12.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dirty="0">
                          <a:solidFill>
                            <a:srgbClr val="000000"/>
                          </a:solidFill>
                          <a:latin typeface="Times New Roman"/>
                        </a:rPr>
                        <a:t>Муниципальная программа «Управление муниципальным имуществом и муниципальными финансами»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4589">
                <a:tc>
                  <a:txBody>
                    <a:bodyPr/>
                    <a:lstStyle/>
                    <a:p>
                      <a:pPr algn="r" fontAlgn="ctr"/>
                      <a:r>
                        <a:rPr lang="ru-RU" sz="1100" b="1" i="0" u="none" strike="noStrike">
                          <a:solidFill>
                            <a:srgbClr val="000000"/>
                          </a:solidFill>
                          <a:latin typeface="Times New Roman"/>
                        </a:rPr>
                        <a:t>12.1.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0" u="none" strike="noStrike">
                          <a:solidFill>
                            <a:srgbClr val="000000"/>
                          </a:solidFill>
                          <a:latin typeface="Times New Roman"/>
                        </a:rPr>
                        <a:t>1. Развитие имущественного комплекса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80186">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Эффективность работы по взысканию задолженности по арендной плате за земельные участки, государственная собственность на которые не разграничена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err="1" smtClean="0">
                          <a:solidFill>
                            <a:srgbClr val="000000"/>
                          </a:solidFill>
                          <a:latin typeface="Times New Roman"/>
                        </a:rPr>
                        <a:t>Претензионно</a:t>
                      </a:r>
                      <a:r>
                        <a:rPr lang="ru-RU" sz="1000" b="0" i="0" u="none" strike="noStrike" dirty="0" smtClean="0">
                          <a:solidFill>
                            <a:srgbClr val="000000"/>
                          </a:solidFill>
                          <a:latin typeface="Times New Roman"/>
                        </a:rPr>
                        <a:t>- исковая </a:t>
                      </a:r>
                      <a:r>
                        <a:rPr lang="ru-RU" sz="1000" b="0" i="0" u="none" strike="noStrike" dirty="0">
                          <a:solidFill>
                            <a:srgbClr val="000000"/>
                          </a:solidFill>
                          <a:latin typeface="Times New Roman"/>
                        </a:rPr>
                        <a:t>работа ведется в полном объеме, при расчете показателя учитывается рассмотренные и рассматриваемые в суде дела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1454">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Эффективность работы по взысканию задолженности по арендной плате за муниципальное имущество и землю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ПИР ведется в полном объеме. Один из основных должником АО "</a:t>
                      </a:r>
                      <a:r>
                        <a:rPr lang="ru-RU" sz="1000" b="0" i="0" u="none" strike="noStrike" dirty="0" err="1">
                          <a:solidFill>
                            <a:srgbClr val="000000"/>
                          </a:solidFill>
                          <a:latin typeface="Times New Roman"/>
                        </a:rPr>
                        <a:t>Жилсервис</a:t>
                      </a:r>
                      <a:r>
                        <a:rPr lang="ru-RU" sz="1000" b="0" i="0" u="none" strike="noStrike" dirty="0">
                          <a:solidFill>
                            <a:srgbClr val="000000"/>
                          </a:solidFill>
                          <a:latin typeface="Times New Roman"/>
                        </a:rPr>
                        <a:t>" - </a:t>
                      </a:r>
                      <a:r>
                        <a:rPr lang="ru-RU" sz="1000" b="0" i="0" u="none" strike="noStrike" dirty="0" err="1">
                          <a:solidFill>
                            <a:srgbClr val="000000"/>
                          </a:solidFill>
                          <a:latin typeface="Times New Roman"/>
                        </a:rPr>
                        <a:t>ресурсоснабжающая</a:t>
                      </a:r>
                      <a:r>
                        <a:rPr lang="ru-RU" sz="1000" b="0" i="0" u="none" strike="noStrike" dirty="0">
                          <a:solidFill>
                            <a:srgbClr val="000000"/>
                          </a:solidFill>
                          <a:latin typeface="Times New Roman"/>
                        </a:rPr>
                        <a:t> организация, находящаяся в сложном финансовом состоянии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7973">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a:solidFill>
                            <a:srgbClr val="000000"/>
                          </a:solidFill>
                          <a:latin typeface="Times New Roman"/>
                        </a:rPr>
                        <a:t>Приоритетный показатель 2022 </a:t>
                      </a:r>
                      <a:r>
                        <a:rPr lang="ru-RU" sz="1000" b="0" i="0" u="none" strike="noStrike">
                          <a:solidFill>
                            <a:srgbClr val="000000"/>
                          </a:solidFill>
                          <a:latin typeface="Times New Roman"/>
                        </a:rPr>
                        <a:t>Доля объектов недвижимого имущества, поставленных на ГКУ по результатам МЗК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166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332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014">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Проверка использования земель</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Постановлением </a:t>
                      </a:r>
                      <a:r>
                        <a:rPr lang="ru-RU" sz="1000" b="0" i="0" u="none" strike="noStrike" dirty="0" err="1">
                          <a:solidFill>
                            <a:srgbClr val="000000"/>
                          </a:solidFill>
                          <a:latin typeface="Times New Roman"/>
                        </a:rPr>
                        <a:t>Мособлдумы</a:t>
                      </a:r>
                      <a:r>
                        <a:rPr lang="ru-RU" sz="1000" b="0" i="0" u="none" strike="noStrike" dirty="0">
                          <a:solidFill>
                            <a:srgbClr val="000000"/>
                          </a:solidFill>
                          <a:latin typeface="Times New Roman"/>
                        </a:rPr>
                        <a:t> введены </a:t>
                      </a:r>
                      <a:r>
                        <a:rPr lang="ru-RU" sz="1000" b="0" i="0" u="none" strike="noStrike" dirty="0" smtClean="0">
                          <a:solidFill>
                            <a:srgbClr val="000000"/>
                          </a:solidFill>
                          <a:latin typeface="Times New Roman"/>
                        </a:rPr>
                        <a:t>ограничения </a:t>
                      </a:r>
                      <a:r>
                        <a:rPr lang="ru-RU" sz="1000" b="0" i="0" u="none" strike="noStrike" dirty="0">
                          <a:solidFill>
                            <a:srgbClr val="000000"/>
                          </a:solidFill>
                          <a:latin typeface="Times New Roman"/>
                        </a:rPr>
                        <a:t>по проверкам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7973">
                <a:tc>
                  <a:txBody>
                    <a:bodyPr/>
                    <a:lstStyle/>
                    <a:p>
                      <a:pPr algn="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Предоставление земельных участков многодетным семьям</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Несогласие многодетных семей с предоставляемыми земельными участками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6343">
                <a:tc>
                  <a:txBody>
                    <a:bodyPr/>
                    <a:lstStyle/>
                    <a:p>
                      <a:pPr algn="r" fontAlgn="t"/>
                      <a:r>
                        <a:rPr lang="ru-RU" sz="1100" b="0" i="0" u="none" strike="noStrike">
                          <a:solidFill>
                            <a:srgbClr val="000000"/>
                          </a:solidFill>
                          <a:latin typeface="Times New Roman"/>
                        </a:rPr>
                        <a:t>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Поступления доходов в бюджет муниципального образования от распоряжения земельными участками, государственная собственность на которые не разграничена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В связи с </a:t>
                      </a:r>
                      <a:r>
                        <a:rPr lang="ru-RU" sz="1000" b="0" i="0" u="none" strike="noStrike" dirty="0" smtClean="0">
                          <a:solidFill>
                            <a:srgbClr val="000000"/>
                          </a:solidFill>
                          <a:latin typeface="Times New Roman"/>
                        </a:rPr>
                        <a:t>несвоевременной </a:t>
                      </a:r>
                      <a:r>
                        <a:rPr lang="ru-RU" sz="1000" b="0" i="0" u="none" strike="noStrike" dirty="0">
                          <a:solidFill>
                            <a:srgbClr val="000000"/>
                          </a:solidFill>
                          <a:latin typeface="Times New Roman"/>
                        </a:rPr>
                        <a:t>оплатой арендных платежей. Ведется претензионная работа с должниками.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7973">
                <a:tc>
                  <a:txBody>
                    <a:bodyPr/>
                    <a:lstStyle/>
                    <a:p>
                      <a:pPr algn="r" fontAlgn="t"/>
                      <a:r>
                        <a:rPr lang="ru-RU" sz="1100" b="0" i="0" u="none" strike="noStrike">
                          <a:solidFill>
                            <a:srgbClr val="000000"/>
                          </a:solidFill>
                          <a:latin typeface="Times New Roman"/>
                        </a:rPr>
                        <a:t>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a:solidFill>
                            <a:srgbClr val="000000"/>
                          </a:solidFill>
                          <a:latin typeface="Times New Roman"/>
                        </a:rPr>
                        <a:t>Приоритетный показатель 2022</a:t>
                      </a:r>
                      <a:r>
                        <a:rPr lang="ru-RU" sz="1000" b="0" i="0" u="none" strike="noStrike">
                          <a:solidFill>
                            <a:srgbClr val="000000"/>
                          </a:solidFill>
                          <a:latin typeface="Times New Roman"/>
                        </a:rPr>
                        <a:t> Исключение незаконных решений по земле</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Штука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1310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Длительный срок рассмотрения обращений, отказы при рассмотрении МВК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9178">
                <a:tc>
                  <a:txBody>
                    <a:bodyPr/>
                    <a:lstStyle/>
                    <a:p>
                      <a:pPr algn="r" fontAlgn="t"/>
                      <a:r>
                        <a:rPr lang="ru-RU" sz="1100" b="0" i="0" u="none" strike="noStrike">
                          <a:solidFill>
                            <a:srgbClr val="000000"/>
                          </a:solidFill>
                          <a:latin typeface="Times New Roman"/>
                        </a:rPr>
                        <a:t>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Поступления доходов в бюджет муниципального образования от распоряжения муниципальным имуществом и землей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В связи с несвоевременной оплатой арендной платы. Ведется претензионная работа с должниками.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1298">
                <a:tc>
                  <a:txBody>
                    <a:bodyPr/>
                    <a:lstStyle/>
                    <a:p>
                      <a:pPr algn="r" fontAlgn="t"/>
                      <a:r>
                        <a:rPr lang="ru-RU" sz="1100" b="0" i="0" u="none" strike="noStrike">
                          <a:solidFill>
                            <a:srgbClr val="000000"/>
                          </a:solidFill>
                          <a:latin typeface="Times New Roman"/>
                        </a:rPr>
                        <a:t>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Прирост земельного налога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7295">
                <a:tc>
                  <a:txBody>
                    <a:bodyPr/>
                    <a:lstStyle/>
                    <a:p>
                      <a:pPr algn="r" fontAlgn="t"/>
                      <a:r>
                        <a:rPr lang="ru-RU" sz="1100" b="0" i="0" u="none" strike="noStrike">
                          <a:solidFill>
                            <a:srgbClr val="000000"/>
                          </a:solidFill>
                          <a:latin typeface="Times New Roman"/>
                        </a:rPr>
                        <a:t>10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a:solidFill>
                            <a:srgbClr val="000000"/>
                          </a:solidFill>
                          <a:latin typeface="Times New Roman"/>
                        </a:rPr>
                        <a:t>Отсутствует заинтересованность  в земельных </a:t>
                      </a:r>
                      <a:r>
                        <a:rPr lang="ru-RU" sz="1100" b="0" i="0" u="none" strike="noStrike" dirty="0" smtClean="0">
                          <a:solidFill>
                            <a:srgbClr val="000000"/>
                          </a:solidFill>
                          <a:latin typeface="Times New Roman"/>
                        </a:rPr>
                        <a:t>участках, </a:t>
                      </a:r>
                      <a:r>
                        <a:rPr lang="ru-RU" sz="1100" b="0" i="0" u="none" strike="noStrike" dirty="0">
                          <a:solidFill>
                            <a:srgbClr val="000000"/>
                          </a:solidFill>
                          <a:latin typeface="Times New Roman"/>
                        </a:rPr>
                        <a:t>утвержденных для МСП</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404665"/>
          <a:ext cx="8568952" cy="5376612"/>
        </p:xfrm>
        <a:graphic>
          <a:graphicData uri="http://schemas.openxmlformats.org/drawingml/2006/table">
            <a:tbl>
              <a:tblPr/>
              <a:tblGrid>
                <a:gridCol w="325220"/>
                <a:gridCol w="3310269"/>
                <a:gridCol w="583653"/>
                <a:gridCol w="720129"/>
                <a:gridCol w="688187"/>
                <a:gridCol w="757878"/>
                <a:gridCol w="2183616"/>
              </a:tblGrid>
              <a:tr h="269435">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269435">
                <a:tc>
                  <a:txBody>
                    <a:bodyPr/>
                    <a:lstStyle/>
                    <a:p>
                      <a:pPr algn="r" fontAlgn="ctr"/>
                      <a:r>
                        <a:rPr lang="ru-RU" sz="1100" b="1" i="1" u="none" strike="noStrike">
                          <a:solidFill>
                            <a:srgbClr val="000000"/>
                          </a:solidFill>
                          <a:latin typeface="Times New Roman"/>
                        </a:rPr>
                        <a:t>12.3.</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3. Совершенствование муниципальной службы Московской области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68017">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Доля работников органов местного самоуправления , прошедших обучение, переобучение, повышение квалификации и обмену опытом специалистов в соответствии с муниципальным заказом, от общего числа работников органов местного самоуправления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8182">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Доля работников органов местного самоуправления , прошедших повышение квалификации муниципальных служащих, в т.ч участие в краткосрочных семинарах в соответствии с муниципальным заказом, от общего числа работников органов местного самоуправления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435">
                <a:tc>
                  <a:txBody>
                    <a:bodyPr/>
                    <a:lstStyle/>
                    <a:p>
                      <a:pPr algn="r" fontAlgn="ctr"/>
                      <a:r>
                        <a:rPr lang="ru-RU" sz="1100" b="1" i="1" u="none" strike="noStrike">
                          <a:solidFill>
                            <a:srgbClr val="000000"/>
                          </a:solidFill>
                          <a:latin typeface="Times New Roman"/>
                        </a:rPr>
                        <a:t>12.4.</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4. Управление муниципальными финансами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96409">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Ежегодный прирост налоговых и неналоговых доходов местного бюджета в отчетном финансовом году к поступлениям в году, предшествующем отчетному финансовому году</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19,44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388,8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851">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Удельный вес расходов бюджета Рузского городского округа, формируемых программно-целевым методом, в общем объеме расходов бюджета округа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98,2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                Показатель достигнут. </a:t>
                      </a:r>
                      <a:br>
                        <a:rPr lang="ru-RU" sz="1100" b="0" i="0" u="none" strike="noStrike">
                          <a:solidFill>
                            <a:srgbClr val="000000"/>
                          </a:solidFill>
                          <a:latin typeface="Times New Roman"/>
                        </a:rPr>
                      </a:br>
                      <a:endParaRPr lang="ru-RU" sz="1100" b="0" i="0" u="none" strike="noStrike">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8017">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Ежегодное снижение доли просроченной кредиторской задолженности в расходах бюджета Рузского городского округа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a:solidFill>
                            <a:srgbClr val="000000"/>
                          </a:solidFill>
                          <a:latin typeface="Times New Roman"/>
                        </a:rPr>
                        <a:t>                Показатель достигнут.</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На 01.01.2023 просроченная кредиторская задолженность отсутствует.</a:t>
                      </a:r>
                      <a:br>
                        <a:rPr lang="ru-RU" sz="1100" b="0" i="0" u="none" strike="noStrike" dirty="0">
                          <a:solidFill>
                            <a:srgbClr val="000000"/>
                          </a:solidFill>
                          <a:latin typeface="Times New Roman"/>
                        </a:rPr>
                      </a:b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188639"/>
          <a:ext cx="8640962" cy="6436249"/>
        </p:xfrm>
        <a:graphic>
          <a:graphicData uri="http://schemas.openxmlformats.org/drawingml/2006/table">
            <a:tbl>
              <a:tblPr/>
              <a:tblGrid>
                <a:gridCol w="363066"/>
                <a:gridCol w="3302973"/>
                <a:gridCol w="588558"/>
                <a:gridCol w="726181"/>
                <a:gridCol w="693970"/>
                <a:gridCol w="764247"/>
                <a:gridCol w="2201967"/>
              </a:tblGrid>
              <a:tr h="844185">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508992">
                <a:tc>
                  <a:txBody>
                    <a:bodyPr/>
                    <a:lstStyle/>
                    <a:p>
                      <a:pPr algn="r" fontAlgn="t"/>
                      <a:r>
                        <a:rPr lang="ru-RU" sz="1100" b="1" i="0" u="none" strike="noStrike">
                          <a:solidFill>
                            <a:srgbClr val="000000"/>
                          </a:solidFill>
                          <a:latin typeface="Times New Roman"/>
                        </a:rPr>
                        <a:t>13.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t"/>
                      <a:r>
                        <a:rPr lang="ru-RU" sz="1100" b="1" i="0" u="none" strike="noStrike" dirty="0">
                          <a:solidFill>
                            <a:srgbClr val="000000"/>
                          </a:solidFill>
                          <a:latin typeface="Times New Roman"/>
                        </a:rPr>
                        <a:t>Муниципальная программа</a:t>
                      </a:r>
                      <a:br>
                        <a:rPr lang="ru-RU" sz="1100" b="1" i="0" u="none" strike="noStrike" dirty="0">
                          <a:solidFill>
                            <a:srgbClr val="000000"/>
                          </a:solidFill>
                          <a:latin typeface="Times New Roman"/>
                        </a:rPr>
                      </a:br>
                      <a:r>
                        <a:rPr lang="ru-RU" sz="1100" b="1" i="0" u="none" strike="noStrike" dirty="0">
                          <a:solidFill>
                            <a:srgbClr val="000000"/>
                          </a:solidFill>
                          <a:latin typeface="Times New Roman"/>
                        </a:rPr>
                        <a:t>«Развитие институтов гражданского общества, повышение эффективности местного самоуправления и реализации молодежной политики»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41395">
                <a:tc>
                  <a:txBody>
                    <a:bodyPr/>
                    <a:lstStyle/>
                    <a:p>
                      <a:pPr algn="r" fontAlgn="t"/>
                      <a:r>
                        <a:rPr lang="ru-RU" sz="1100" b="1" i="1" u="none" strike="noStrike">
                          <a:solidFill>
                            <a:srgbClr val="000000"/>
                          </a:solidFill>
                          <a:latin typeface="Times New Roman"/>
                        </a:rPr>
                        <a:t>13.1.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 Развитие системы информирования населения о деятельности органов местного самоуправления Московской области, создание доступной современной медиасреды</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41395">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Информирование населения  в средствах массовой информации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114,46</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158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184">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Уровень информированности населения в социальных сетях</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Балл</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5733">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Наличие незаконных рекламных конструкций, установленных на территории муниципального образования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0" i="0" u="none" strike="noStrike" dirty="0">
                          <a:solidFill>
                            <a:srgbClr val="000000"/>
                          </a:solidFill>
                          <a:latin typeface="Times New Roman"/>
                        </a:rPr>
                        <a:t>В Рузском г.о. имеется 7 незаконных конструкций, в  4 квартале удалось провести работу по двум конструкциям, но появились две новые незаконные. По всем объектам ведутся работы</a:t>
                      </a:r>
                      <a:r>
                        <a:rPr lang="ru-RU" sz="1100" b="0" i="0" u="none" strike="noStrike" dirty="0">
                          <a:solidFill>
                            <a:srgbClr val="000000"/>
                          </a:solidFill>
                          <a:latin typeface="Times New Roman"/>
                        </a:rPr>
                        <a:t>.</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8423">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Наличие задолженности в муниципальный бюджет по платежам за установку и эксплуатацию рекламных конструкций (Вместо показателя "Снижение неналоговой задолженности в консолидированный бюджет Московской области (в части задолженности по платежам за установку и эксплуатацию рекламных конструкций"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99">
                <a:tc>
                  <a:txBody>
                    <a:bodyPr/>
                    <a:lstStyle/>
                    <a:p>
                      <a:pPr algn="r" fontAlgn="ctr"/>
                      <a:r>
                        <a:rPr lang="ru-RU" sz="1100" b="1" i="1" u="none" strike="noStrike">
                          <a:solidFill>
                            <a:srgbClr val="000000"/>
                          </a:solidFill>
                          <a:latin typeface="Times New Roman"/>
                        </a:rPr>
                        <a:t>13.2.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2. Мир и согласие. Новые возможности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9832">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участников мероприятий, направленных на укрепление общероссийского гражданского единства на территории муниципального образования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Тыс.чел.</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9832">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Численность участников мероприятий, направленных на этнокультурное развитие народов России на территории муниципального образования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Тыс.чел.</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99">
                <a:tc>
                  <a:txBody>
                    <a:bodyPr/>
                    <a:lstStyle/>
                    <a:p>
                      <a:pPr algn="r" fontAlgn="t"/>
                      <a:r>
                        <a:rPr lang="ru-RU" sz="1100" b="1" i="1" u="none" strike="noStrike">
                          <a:solidFill>
                            <a:srgbClr val="000000"/>
                          </a:solidFill>
                          <a:latin typeface="Times New Roman"/>
                        </a:rPr>
                        <a:t>13.3.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3. Эффективное местное самоуправление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09649">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dirty="0">
                          <a:solidFill>
                            <a:srgbClr val="000000"/>
                          </a:solidFill>
                          <a:latin typeface="Times New Roman"/>
                        </a:rPr>
                        <a:t>К</a:t>
                      </a:r>
                      <a:r>
                        <a:rPr lang="ru-RU" sz="1000" b="0" i="0" u="none" strike="noStrike" dirty="0">
                          <a:solidFill>
                            <a:srgbClr val="000000"/>
                          </a:solidFill>
                          <a:latin typeface="Times New Roman"/>
                        </a:rPr>
                        <a:t>оличество реализованных общественных инициатив и проектов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486">
                <a:tc>
                  <a:txBody>
                    <a:bodyPr/>
                    <a:lstStyle/>
                    <a:p>
                      <a:pPr algn="r" fontAlgn="ctr"/>
                      <a:r>
                        <a:rPr lang="ru-RU" sz="1100" b="1" i="1" u="none" strike="noStrike">
                          <a:solidFill>
                            <a:srgbClr val="000000"/>
                          </a:solidFill>
                          <a:latin typeface="Times New Roman"/>
                        </a:rPr>
                        <a:t>13.4.</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4. Молодежь Подмосковья</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08992">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1" i="0" u="none" strike="noStrike">
                          <a:solidFill>
                            <a:srgbClr val="000000"/>
                          </a:solidFill>
                          <a:latin typeface="Times New Roman"/>
                        </a:rPr>
                        <a:t>Приоритетный показатель 2022</a:t>
                      </a:r>
                      <a:r>
                        <a:rPr lang="ru-RU" sz="1100" b="0" i="0" u="none" strike="noStrike">
                          <a:solidFill>
                            <a:srgbClr val="000000"/>
                          </a:solidFill>
                          <a:latin typeface="Times New Roman"/>
                        </a:rPr>
                        <a:t> Доля молодежи, задействованной в мероприятиях по вовлечению в творческую деятельность</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233,3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260647"/>
          <a:ext cx="8568952" cy="6451645"/>
        </p:xfrm>
        <a:graphic>
          <a:graphicData uri="http://schemas.openxmlformats.org/drawingml/2006/table">
            <a:tbl>
              <a:tblPr/>
              <a:tblGrid>
                <a:gridCol w="325220"/>
                <a:gridCol w="3310269"/>
                <a:gridCol w="583653"/>
                <a:gridCol w="720129"/>
                <a:gridCol w="688187"/>
                <a:gridCol w="757878"/>
                <a:gridCol w="2183616"/>
              </a:tblGrid>
              <a:tr h="215542">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215542">
                <a:tc>
                  <a:txBody>
                    <a:bodyPr/>
                    <a:lstStyle/>
                    <a:p>
                      <a:pPr algn="r" fontAlgn="ctr"/>
                      <a:r>
                        <a:rPr lang="ru-RU" sz="1100" b="1" i="1" u="none" strike="noStrike">
                          <a:solidFill>
                            <a:srgbClr val="000000"/>
                          </a:solidFill>
                          <a:latin typeface="Times New Roman"/>
                        </a:rPr>
                        <a:t>13.6.</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6. Развитие туризма в Московской области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84968">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Увеличение туристского и экскурсионного потока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Миллион человек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0,55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0,53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96,4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На территории округа проводилось недостаточное количество событийных мероприятий</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39">
                <a:tc>
                  <a:txBody>
                    <a:bodyPr/>
                    <a:lstStyle/>
                    <a:p>
                      <a:pPr algn="r" fontAlgn="ctr"/>
                      <a:r>
                        <a:rPr lang="ru-RU" sz="1100" b="1" i="1" u="none" strike="noStrike">
                          <a:solidFill>
                            <a:srgbClr val="000000"/>
                          </a:solidFill>
                          <a:latin typeface="Times New Roman"/>
                        </a:rPr>
                        <a:t>13.7.</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7. Развитие добровольчества (волонтерства) в Московской области</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934347">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Общая численность граждан Российской Федерации, вовлеченных центрами (сообществами, объединениями) поддержки добровольчества (</a:t>
                      </a:r>
                      <a:r>
                        <a:rPr lang="ru-RU" sz="1000" b="0" i="0" u="none" strike="noStrike" dirty="0" err="1">
                          <a:solidFill>
                            <a:srgbClr val="000000"/>
                          </a:solidFill>
                          <a:latin typeface="Times New Roman"/>
                        </a:rPr>
                        <a:t>волонтерства</a:t>
                      </a:r>
                      <a:r>
                        <a:rPr lang="ru-RU" sz="1000" b="0" i="0" u="none" strike="noStrike" dirty="0">
                          <a:solidFill>
                            <a:srgbClr val="000000"/>
                          </a:solidFill>
                          <a:latin typeface="Times New Roman"/>
                        </a:rPr>
                        <a:t>) на базе образовательных организаций, некоммерческих организаций, государственных и муниципальных учреждений, в добровольческую (волонтерскую) деятельность</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Человек</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11 514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11 576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750">
                <a:tc>
                  <a:txBody>
                    <a:bodyPr/>
                    <a:lstStyle/>
                    <a:p>
                      <a:pPr algn="r" fontAlgn="ctr"/>
                      <a:r>
                        <a:rPr lang="ru-RU" sz="1100" b="1" i="0" u="none" strike="noStrike">
                          <a:solidFill>
                            <a:srgbClr val="000000"/>
                          </a:solidFill>
                          <a:latin typeface="Times New Roman"/>
                        </a:rPr>
                        <a:t>14.</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«Развитие и функционирование дорожно-транспортного комплекса»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282">
                <a:tc>
                  <a:txBody>
                    <a:bodyPr/>
                    <a:lstStyle/>
                    <a:p>
                      <a:pPr algn="r" fontAlgn="ctr"/>
                      <a:r>
                        <a:rPr lang="ru-RU" sz="1100" b="1" i="1" u="none" strike="noStrike">
                          <a:solidFill>
                            <a:srgbClr val="000000"/>
                          </a:solidFill>
                          <a:latin typeface="Times New Roman"/>
                        </a:rPr>
                        <a:t>14.1.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1. Пассажирский транспорт общего пользования</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85114">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Соблюдение расписания на автобусных маршрутах</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90,28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120,4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7052">
                <a:tc>
                  <a:txBody>
                    <a:bodyPr/>
                    <a:lstStyle/>
                    <a:p>
                      <a:pPr algn="r" fontAlgn="ctr"/>
                      <a:r>
                        <a:rPr lang="ru-RU" sz="1100" b="1" i="1" u="none" strike="noStrike" dirty="0">
                          <a:solidFill>
                            <a:srgbClr val="000000"/>
                          </a:solidFill>
                          <a:latin typeface="Times New Roman"/>
                        </a:rPr>
                        <a:t>14.2.</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2. Дороги Подмосковья</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04833">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Ремонт (капитальный ремонт) сети автомобильных дорог общего пользования местного значения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Километров на тысячу кв. метров</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5,159/36,11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7,83/54,83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151,8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7212">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погибших в дорожно-транспортных происшествиях</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Человек на 100 тыс. населения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9,48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13,18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139,0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Погибло 8 человек (на дорогах: федерального значения - 3, регионального и межмуниципального значения - 5).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100">
                <a:tc>
                  <a:txBody>
                    <a:bodyPr/>
                    <a:lstStyle/>
                    <a:p>
                      <a:pPr algn="r" fontAlgn="t"/>
                      <a:r>
                        <a:rPr lang="ru-RU" sz="1100" b="0" i="0" u="none" strike="noStrike" dirty="0" smtClean="0">
                          <a:solidFill>
                            <a:srgbClr val="000000"/>
                          </a:solidFill>
                          <a:latin typeface="Times New Roman"/>
                        </a:rPr>
                        <a:t>3</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Создание парковочного пространства на улично-дорожной сети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Количество машиномест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188639"/>
          <a:ext cx="8640960" cy="6505728"/>
        </p:xfrm>
        <a:graphic>
          <a:graphicData uri="http://schemas.openxmlformats.org/drawingml/2006/table">
            <a:tbl>
              <a:tblPr/>
              <a:tblGrid>
                <a:gridCol w="327953"/>
                <a:gridCol w="3338086"/>
                <a:gridCol w="588558"/>
                <a:gridCol w="726180"/>
                <a:gridCol w="693970"/>
                <a:gridCol w="764247"/>
                <a:gridCol w="2201966"/>
              </a:tblGrid>
              <a:tr h="728914">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50067">
                <a:tc>
                  <a:txBody>
                    <a:bodyPr/>
                    <a:lstStyle/>
                    <a:p>
                      <a:pPr algn="r" fontAlgn="ctr"/>
                      <a:r>
                        <a:rPr lang="ru-RU" sz="1100" b="1" i="0" u="none" strike="noStrike">
                          <a:solidFill>
                            <a:srgbClr val="000000"/>
                          </a:solidFill>
                          <a:latin typeface="Times New Roman"/>
                        </a:rPr>
                        <a:t>15.</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dirty="0">
                          <a:solidFill>
                            <a:srgbClr val="000000"/>
                          </a:solidFill>
                          <a:latin typeface="Times New Roman"/>
                        </a:rPr>
                        <a:t>Муниципальная программа  «Цифровое муниципальное образование» </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9490">
                <a:tc>
                  <a:txBody>
                    <a:bodyPr/>
                    <a:lstStyle/>
                    <a:p>
                      <a:pPr algn="r" fontAlgn="t"/>
                      <a:r>
                        <a:rPr lang="ru-RU" sz="1100" b="1" i="1" u="none" strike="noStrike">
                          <a:solidFill>
                            <a:srgbClr val="000000"/>
                          </a:solidFill>
                          <a:latin typeface="Times New Roman"/>
                        </a:rPr>
                        <a:t>15.1.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a:solidFill>
                            <a:srgbClr val="000000"/>
                          </a:solidFill>
                          <a:latin typeface="Times New Roman"/>
                        </a:rPr>
                        <a:t>Подпрограмма 1. «Снижение административных барьеров, повышение качества и доступности предоставления государственных и муниципальных услуг, в том числе на базе многофункциональных центров предоставления государственных и муниципальных услуг»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31580">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a:t>
                      </a:r>
                      <a:r>
                        <a:rPr lang="ru-RU" sz="1000" b="0" i="0" u="none" strike="noStrike" dirty="0">
                          <a:solidFill>
                            <a:srgbClr val="000000"/>
                          </a:solidFill>
                          <a:latin typeface="Times New Roman"/>
                        </a:rPr>
                        <a:t> </a:t>
                      </a:r>
                      <a:r>
                        <a:rPr lang="ru-RU" sz="1000" b="1" i="0" u="none" strike="noStrike" dirty="0">
                          <a:solidFill>
                            <a:srgbClr val="000000"/>
                          </a:solidFill>
                          <a:latin typeface="Times New Roman"/>
                        </a:rPr>
                        <a:t>2022 </a:t>
                      </a:r>
                      <a:r>
                        <a:rPr lang="ru-RU" sz="1000" b="0" i="0" u="none" strike="noStrike" dirty="0">
                          <a:solidFill>
                            <a:srgbClr val="000000"/>
                          </a:solidFill>
                          <a:latin typeface="Times New Roman"/>
                        </a:rPr>
                        <a:t>  Доля граждан, имеющих доступ к получению государственных и муниципальных услуг по принципу «одного окна» по месту пребывания, в том числе в МФЦ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24">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Уровень удовлетворенности граждан качеством предоставления государственных и муниципальных услуг</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96,7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96,9</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24">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Среднее время ожидания в очереди для получения государственных (муниципальных) услуг</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Минут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1,7</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467">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Доля заявителей МФЦ, ожидающих в очереди более 11 минут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067">
                <a:tc>
                  <a:txBody>
                    <a:bodyPr/>
                    <a:lstStyle/>
                    <a:p>
                      <a:pPr algn="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Выполнение требований комфортности и доступности МФЦ</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593">
                <a:tc>
                  <a:txBody>
                    <a:bodyPr/>
                    <a:lstStyle/>
                    <a:p>
                      <a:pPr algn="r" fontAlgn="t"/>
                      <a:r>
                        <a:rPr lang="ru-RU" sz="1100" b="1" i="1" u="none" strike="noStrike" dirty="0">
                          <a:solidFill>
                            <a:srgbClr val="000000"/>
                          </a:solidFill>
                          <a:latin typeface="Times New Roman"/>
                        </a:rPr>
                        <a:t>15.2.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100" b="1" i="1" u="none" strike="noStrike" dirty="0">
                          <a:solidFill>
                            <a:srgbClr val="000000"/>
                          </a:solidFill>
                          <a:latin typeface="Times New Roman"/>
                        </a:rPr>
                        <a:t>Подпрограмма:2. «Развитие информационной и технологической инфраструктуры экосистемы цифровой экономики муниципального образования </a:t>
                      </a:r>
                      <a:r>
                        <a:rPr lang="ru-RU" sz="1100" b="1" i="1" u="none" strike="noStrike" dirty="0" smtClean="0">
                          <a:solidFill>
                            <a:srgbClr val="000000"/>
                          </a:solidFill>
                          <a:latin typeface="Times New Roman"/>
                        </a:rPr>
                        <a:t>Московской </a:t>
                      </a:r>
                      <a:r>
                        <a:rPr lang="ru-RU" sz="1100" b="1" i="1" u="none" strike="noStrike" dirty="0">
                          <a:solidFill>
                            <a:srgbClr val="000000"/>
                          </a:solidFill>
                          <a:latin typeface="Times New Roman"/>
                        </a:rPr>
                        <a:t>области»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94692">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многоквартирных домов, имеющих возможность пользоваться услугами проводного и мобильного доступа в информационно-телекоммуникационную сеть Интернет на скорости не менее 1 Мбит/с, предоставляемыми не менее чем 2 операторами связи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87,2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1580">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муниципальных (государственных) услуг, предоставленных без нарушения регламентного срока при оказании услуг в электронном виде на региональном портале государственных услуг</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98</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6248">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муниципальных учреждений культуры, обеспеченных доступом в информационно-телекоммуникационную сеть Интернет на скорости: для учреждений культуры, расположенных в городских населенных пунктах, – не менее 50 Мбит/с; для учреждений культуры, расположенных в сельских населенных пунктах, – не менее 10 Мбит/с</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30" y="260649"/>
          <a:ext cx="8568951" cy="6513500"/>
        </p:xfrm>
        <a:graphic>
          <a:graphicData uri="http://schemas.openxmlformats.org/drawingml/2006/table">
            <a:tbl>
              <a:tblPr/>
              <a:tblGrid>
                <a:gridCol w="325219"/>
                <a:gridCol w="3310269"/>
                <a:gridCol w="583653"/>
                <a:gridCol w="720128"/>
                <a:gridCol w="688188"/>
                <a:gridCol w="757877"/>
                <a:gridCol w="2183617"/>
              </a:tblGrid>
              <a:tr h="460115">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115">
                <a:tc>
                  <a:txBody>
                    <a:bodyPr/>
                    <a:lstStyle/>
                    <a:p>
                      <a:pPr algn="r" fontAlgn="t"/>
                      <a:r>
                        <a:rPr lang="ru-RU" sz="1100" b="0" i="0" u="none" strike="noStrike" dirty="0">
                          <a:solidFill>
                            <a:srgbClr val="000000"/>
                          </a:solidFill>
                          <a:latin typeface="Times New Roman"/>
                        </a:rPr>
                        <a:t>4</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обращений за получением муниципальных (государственных)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95,5</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104,7</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5062">
                <a:tc>
                  <a:txBody>
                    <a:bodyPr/>
                    <a:lstStyle/>
                    <a:p>
                      <a:pPr algn="r" fontAlgn="t"/>
                      <a:r>
                        <a:rPr lang="ru-RU" sz="1100" b="0" i="0" u="none" strike="noStrike">
                          <a:solidFill>
                            <a:srgbClr val="000000"/>
                          </a:solidFill>
                          <a:latin typeface="Times New Roman"/>
                        </a:rPr>
                        <a:t>5</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помещений аппаратных, приведенных в соответствие со стандартом «Цифровая школа» в части </a:t>
                      </a:r>
                      <a:r>
                        <a:rPr lang="ru-RU" sz="1000" b="0" i="0" u="none" strike="noStrike" dirty="0" err="1">
                          <a:solidFill>
                            <a:srgbClr val="000000"/>
                          </a:solidFill>
                          <a:latin typeface="Times New Roman"/>
                        </a:rPr>
                        <a:t>ИТ-инфраструктуры</a:t>
                      </a:r>
                      <a:r>
                        <a:rPr lang="ru-RU" sz="1000" b="0" i="0" u="none" strike="noStrike" dirty="0">
                          <a:solidFill>
                            <a:srgbClr val="000000"/>
                          </a:solidFill>
                          <a:latin typeface="Times New Roman"/>
                        </a:rPr>
                        <a:t> государственных и муниципальных общеобразовательных организаций, реализующих программы общего образования, для обеспечения в помещениях безопасного доступа к государственным, муниципальным и иным информационным системам, информационно-телекоммуникационной сети «Интернет» и обеспечения базовой безопасности образовательного процесса</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266">
                <a:tc>
                  <a:txBody>
                    <a:bodyPr/>
                    <a:lstStyle/>
                    <a:p>
                      <a:pPr algn="r" fontAlgn="t"/>
                      <a:r>
                        <a:rPr lang="ru-RU" sz="1100" b="0" i="0" u="none" strike="noStrike">
                          <a:solidFill>
                            <a:srgbClr val="000000"/>
                          </a:solidFill>
                          <a:latin typeface="Times New Roman"/>
                        </a:rPr>
                        <a:t>6</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работников ОМСУ муниципального образования Московской области, обеспеченных средствами электронной подписи в соответствии с установленными требованиями</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115">
                <a:tc>
                  <a:txBody>
                    <a:bodyPr/>
                    <a:lstStyle/>
                    <a:p>
                      <a:pPr algn="r" fontAlgn="t"/>
                      <a:r>
                        <a:rPr lang="ru-RU" sz="1100" b="0" i="0" u="none" strike="noStrike">
                          <a:solidFill>
                            <a:srgbClr val="000000"/>
                          </a:solidFill>
                          <a:latin typeface="Times New Roman"/>
                        </a:rPr>
                        <a:t>7</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рабочих мест, обеспеченных необходимым компьютерным оборудованием и услугами связи в соответствии с требованиями нормативных правовых актов Московской области</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126">
                <a:tc>
                  <a:txBody>
                    <a:bodyPr/>
                    <a:lstStyle/>
                    <a:p>
                      <a:pPr algn="r" fontAlgn="t"/>
                      <a:r>
                        <a:rPr lang="ru-RU" sz="1100" b="0" i="0" u="none" strike="noStrike">
                          <a:solidFill>
                            <a:srgbClr val="000000"/>
                          </a:solidFill>
                          <a:latin typeface="Times New Roman"/>
                        </a:rPr>
                        <a:t>8</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Доля электронного юридически значимого документооборота в органах местного самоуправления и подведомственных им учреждениях в Московской области</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1105">
                <a:tc>
                  <a:txBody>
                    <a:bodyPr/>
                    <a:lstStyle/>
                    <a:p>
                      <a:pPr algn="r" fontAlgn="t"/>
                      <a:r>
                        <a:rPr lang="ru-RU" sz="1100" b="0" i="0" u="none" strike="noStrike" dirty="0" smtClean="0">
                          <a:solidFill>
                            <a:srgbClr val="000000"/>
                          </a:solidFill>
                          <a:latin typeface="Times New Roman"/>
                        </a:rPr>
                        <a:t>9</a:t>
                      </a:r>
                      <a:endParaRPr lang="ru-RU" sz="1100" b="0" i="0" u="none" strike="noStrike" dirty="0">
                        <a:solidFill>
                          <a:srgbClr val="000000"/>
                        </a:solidFill>
                        <a:latin typeface="Times New Roman"/>
                      </a:endParaRP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Образовательные организации оснащены (обновили) компьютерным, </a:t>
                      </a:r>
                      <a:r>
                        <a:rPr lang="ru-RU" sz="1000" b="0" i="0" u="none" strike="noStrike" dirty="0" err="1">
                          <a:solidFill>
                            <a:srgbClr val="000000"/>
                          </a:solidFill>
                          <a:latin typeface="Times New Roman"/>
                        </a:rPr>
                        <a:t>мультимедийным</a:t>
                      </a:r>
                      <a:r>
                        <a:rPr lang="ru-RU" sz="1000" b="0" i="0" u="none" strike="noStrike" dirty="0">
                          <a:solidFill>
                            <a:srgbClr val="000000"/>
                          </a:solidFill>
                          <a:latin typeface="Times New Roman"/>
                        </a:rPr>
                        <a:t>, презентационным оборудованием и программным обеспечением в рамках эксперимента по модернизации начального общего, основного общего и среднего общего образования</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85,71</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85,71</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408">
                <a:tc>
                  <a:txBody>
                    <a:bodyPr/>
                    <a:lstStyle/>
                    <a:p>
                      <a:pPr algn="r" fontAlgn="t"/>
                      <a:r>
                        <a:rPr lang="ru-RU" sz="1100" b="0" i="0" u="none" strike="noStrike" dirty="0" smtClean="0">
                          <a:solidFill>
                            <a:srgbClr val="000000"/>
                          </a:solidFill>
                          <a:latin typeface="Times New Roman"/>
                        </a:rPr>
                        <a:t>10</a:t>
                      </a:r>
                      <a:endParaRPr lang="ru-RU" sz="1100" b="0" i="0" u="none" strike="noStrike" dirty="0">
                        <a:solidFill>
                          <a:srgbClr val="000000"/>
                        </a:solidFill>
                        <a:latin typeface="Times New Roman"/>
                      </a:endParaRP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Ответь вовремя – Доля жалоб, поступивших на портал «</a:t>
                      </a:r>
                      <a:r>
                        <a:rPr lang="ru-RU" sz="1000" b="0" i="0" u="none" strike="noStrike" dirty="0" err="1">
                          <a:solidFill>
                            <a:srgbClr val="000000"/>
                          </a:solidFill>
                          <a:latin typeface="Times New Roman"/>
                        </a:rPr>
                        <a:t>Добродел</a:t>
                      </a:r>
                      <a:r>
                        <a:rPr lang="ru-RU" sz="1000" b="0" i="0" u="none" strike="noStrike" dirty="0">
                          <a:solidFill>
                            <a:srgbClr val="000000"/>
                          </a:solidFill>
                          <a:latin typeface="Times New Roman"/>
                        </a:rPr>
                        <a:t>», по которым нарушен срок подготовки ответа</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 </a:t>
                      </a:r>
                    </a:p>
                  </a:txBody>
                  <a:tcPr marL="4328" marR="4328" marT="43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332655"/>
          <a:ext cx="8568952" cy="6367297"/>
        </p:xfrm>
        <a:graphic>
          <a:graphicData uri="http://schemas.openxmlformats.org/drawingml/2006/table">
            <a:tbl>
              <a:tblPr/>
              <a:tblGrid>
                <a:gridCol w="325220"/>
                <a:gridCol w="3310269"/>
                <a:gridCol w="583653"/>
                <a:gridCol w="720129"/>
                <a:gridCol w="688187"/>
                <a:gridCol w="757877"/>
                <a:gridCol w="2183617"/>
              </a:tblGrid>
              <a:tr h="420272">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0272">
                <a:tc>
                  <a:txBody>
                    <a:bodyPr/>
                    <a:lstStyle/>
                    <a:p>
                      <a:pPr algn="r" fontAlgn="t"/>
                      <a:r>
                        <a:rPr lang="ru-RU" sz="1100" b="0" i="0" u="none" strike="noStrike" dirty="0" smtClean="0">
                          <a:solidFill>
                            <a:srgbClr val="000000"/>
                          </a:solidFill>
                          <a:latin typeface="Times New Roman"/>
                        </a:rPr>
                        <a:t>11</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Отложенные решения – Доля отложенных решений от числа ответов, предоставленных на портале «</a:t>
                      </a:r>
                      <a:r>
                        <a:rPr lang="ru-RU" sz="1000" b="0" i="0" u="none" strike="noStrike" dirty="0" err="1">
                          <a:solidFill>
                            <a:srgbClr val="000000"/>
                          </a:solidFill>
                          <a:latin typeface="Times New Roman"/>
                        </a:rPr>
                        <a:t>Добродел</a:t>
                      </a:r>
                      <a:r>
                        <a:rPr lang="ru-RU" sz="1000" b="0" i="0" u="none" strike="noStrike" dirty="0">
                          <a:solidFill>
                            <a:srgbClr val="000000"/>
                          </a:solidFill>
                          <a:latin typeface="Times New Roman"/>
                        </a:rPr>
                        <a:t>» (два и более раз)</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br>
                        <a:rPr lang="ru-RU" sz="1100" b="0" i="0" u="none" strike="noStrike">
                          <a:solidFill>
                            <a:srgbClr val="000000"/>
                          </a:solidFill>
                          <a:latin typeface="Times New Roman"/>
                        </a:rPr>
                      </a:br>
                      <a:endParaRPr lang="ru-RU" sz="1100" b="0" i="0" u="none" strike="noStrike">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0272">
                <a:tc>
                  <a:txBody>
                    <a:bodyPr/>
                    <a:lstStyle/>
                    <a:p>
                      <a:pPr algn="r" fontAlgn="t"/>
                      <a:r>
                        <a:rPr lang="ru-RU" sz="1100" b="0" i="0" u="none" strike="noStrike" dirty="0" smtClean="0">
                          <a:solidFill>
                            <a:srgbClr val="000000"/>
                          </a:solidFill>
                          <a:latin typeface="Times New Roman"/>
                        </a:rPr>
                        <a:t>12</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Повторные обращения – Доля обращений, поступивших на портал «</a:t>
                      </a:r>
                      <a:r>
                        <a:rPr lang="ru-RU" sz="1000" b="0" i="0" u="none" strike="noStrike" dirty="0" err="1">
                          <a:solidFill>
                            <a:srgbClr val="000000"/>
                          </a:solidFill>
                          <a:latin typeface="Times New Roman"/>
                        </a:rPr>
                        <a:t>Добродел</a:t>
                      </a:r>
                      <a:r>
                        <a:rPr lang="ru-RU" sz="1000" b="0" i="0" u="none" strike="noStrike" dirty="0">
                          <a:solidFill>
                            <a:srgbClr val="000000"/>
                          </a:solidFill>
                          <a:latin typeface="Times New Roman"/>
                        </a:rPr>
                        <a:t>», по которым поступили повторные обращения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br>
                        <a:rPr lang="ru-RU" sz="1100" b="0" i="0" u="none" strike="noStrike">
                          <a:solidFill>
                            <a:srgbClr val="000000"/>
                          </a:solidFill>
                          <a:latin typeface="Times New Roman"/>
                        </a:rPr>
                      </a:br>
                      <a:endParaRPr lang="ru-RU" sz="1100" b="0" i="0" u="none" strike="noStrike">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3386">
                <a:tc>
                  <a:txBody>
                    <a:bodyPr/>
                    <a:lstStyle/>
                    <a:p>
                      <a:pPr algn="r" fontAlgn="t"/>
                      <a:r>
                        <a:rPr lang="ru-RU" sz="1100" b="0" i="0" u="none" strike="noStrike" dirty="0" smtClean="0">
                          <a:solidFill>
                            <a:srgbClr val="000000"/>
                          </a:solidFill>
                          <a:latin typeface="Times New Roman"/>
                        </a:rPr>
                        <a:t>13</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Стоимостная доля закупаемого и (или) арендуемого ОМСУ муниципального образования Московской области отечественного программного обеспечения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75</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35205">
                <a:tc>
                  <a:txBody>
                    <a:bodyPr/>
                    <a:lstStyle/>
                    <a:p>
                      <a:pPr algn="r" fontAlgn="t"/>
                      <a:r>
                        <a:rPr lang="ru-RU" sz="1100" b="0" i="0" u="none" strike="noStrike" dirty="0" smtClean="0">
                          <a:solidFill>
                            <a:srgbClr val="000000"/>
                          </a:solidFill>
                          <a:latin typeface="Times New Roman"/>
                        </a:rPr>
                        <a:t>14</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Увеличение доли защищенных по требованиям безопасности информации информационных систем, используемых ОМСУ муниципального образования Московской области, в соответствии с категорией обрабатываемой информации, а также персональных компьютеров, используемых на рабочих местах работников, обеспеченных антивирусным программным обеспечением с регулярным обновлением соответствующих баз</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Процент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 </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960">
                <a:tc>
                  <a:txBody>
                    <a:bodyPr/>
                    <a:lstStyle/>
                    <a:p>
                      <a:pPr algn="r" fontAlgn="ctr"/>
                      <a:r>
                        <a:rPr lang="ru-RU" sz="1100" b="1" i="0" u="none" strike="noStrike">
                          <a:solidFill>
                            <a:srgbClr val="000000"/>
                          </a:solidFill>
                          <a:latin typeface="Times New Roman"/>
                        </a:rPr>
                        <a:t>16.</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«Архитектура и градостроительство»</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4101">
                <a:tc>
                  <a:txBody>
                    <a:bodyPr/>
                    <a:lstStyle/>
                    <a:p>
                      <a:pPr algn="r" fontAlgn="ctr"/>
                      <a:r>
                        <a:rPr lang="ru-RU" sz="1100" b="1" i="1" u="none" strike="noStrike">
                          <a:solidFill>
                            <a:srgbClr val="000000"/>
                          </a:solidFill>
                          <a:latin typeface="Times New Roman"/>
                        </a:rPr>
                        <a:t>16.1.</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1 "Разработка Генерального плана развития городского округа"</a:t>
                      </a:r>
                    </a:p>
                  </a:txBody>
                  <a:tcPr marL="6204" marR="6204" marT="6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51991">
                <a:tc>
                  <a:txBody>
                    <a:bodyPr/>
                    <a:lstStyle/>
                    <a:p>
                      <a:pPr algn="r" fontAlgn="t"/>
                      <a:r>
                        <a:rPr lang="ru-RU" sz="1100" b="0" i="0" u="none" strike="noStrike">
                          <a:solidFill>
                            <a:srgbClr val="000000"/>
                          </a:solidFill>
                          <a:latin typeface="Times New Roman"/>
                        </a:rPr>
                        <a:t>1.</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Наличие утвержденного в актуальной версии генерального плана городского округа (внесение изменений в генеральный план городского округа)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да/нет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3006">
                <a:tc>
                  <a:txBody>
                    <a:bodyPr/>
                    <a:lstStyle/>
                    <a:p>
                      <a:pPr algn="r" fontAlgn="t"/>
                      <a:r>
                        <a:rPr lang="ru-RU" sz="1100" b="0" i="0" u="none" strike="noStrike">
                          <a:solidFill>
                            <a:srgbClr val="000000"/>
                          </a:solidFill>
                          <a:latin typeface="Times New Roman"/>
                        </a:rPr>
                        <a:t>2.</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Наличие утвержденных в актуальной версии Правил землепользования и застройки городского округа (внесение изменений в Правила землепользования и застройки городского округа)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да/нет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3386">
                <a:tc>
                  <a:txBody>
                    <a:bodyPr/>
                    <a:lstStyle/>
                    <a:p>
                      <a:pPr algn="r" fontAlgn="t"/>
                      <a:r>
                        <a:rPr lang="ru-RU" sz="1100" b="0" i="0" u="none" strike="noStrike">
                          <a:solidFill>
                            <a:srgbClr val="000000"/>
                          </a:solidFill>
                          <a:latin typeface="Times New Roman"/>
                        </a:rPr>
                        <a:t>3.</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Наличие утвержденных нормативов градостроительного проектирования городского округа (внесение изменений в нормативы градостроительного проектирования городского округа)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да/нет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4062">
                <a:tc>
                  <a:txBody>
                    <a:bodyPr/>
                    <a:lstStyle/>
                    <a:p>
                      <a:pPr algn="r" fontAlgn="t"/>
                      <a:r>
                        <a:rPr lang="ru-RU" sz="1100" b="0" i="0" u="none" strike="noStrike">
                          <a:solidFill>
                            <a:srgbClr val="000000"/>
                          </a:solidFill>
                          <a:latin typeface="Times New Roman"/>
                        </a:rPr>
                        <a:t>4.</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Наличие утвержденной карты планируемого размещения объектов местного значения муниципального образования Московской области</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да/нет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да</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5"/>
          <a:ext cx="8496944" cy="6419524"/>
        </p:xfrm>
        <a:graphic>
          <a:graphicData uri="http://schemas.openxmlformats.org/drawingml/2006/table">
            <a:tbl>
              <a:tblPr/>
              <a:tblGrid>
                <a:gridCol w="322486"/>
                <a:gridCol w="3282451"/>
                <a:gridCol w="578748"/>
                <a:gridCol w="714078"/>
                <a:gridCol w="682404"/>
                <a:gridCol w="751510"/>
                <a:gridCol w="2165267"/>
              </a:tblGrid>
              <a:tr h="814566">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65729">
                <a:tc>
                  <a:txBody>
                    <a:bodyPr/>
                    <a:lstStyle/>
                    <a:p>
                      <a:pPr algn="r" fontAlgn="ctr"/>
                      <a:r>
                        <a:rPr lang="ru-RU" sz="1100" b="1" i="1" u="none" strike="noStrike">
                          <a:solidFill>
                            <a:srgbClr val="000000"/>
                          </a:solidFill>
                          <a:latin typeface="Times New Roman"/>
                        </a:rPr>
                        <a:t>16.2.</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2. Реализация политики пространственного развития</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92072">
                <a:tc>
                  <a:txBody>
                    <a:bodyPr/>
                    <a:lstStyle/>
                    <a:p>
                      <a:pPr algn="r" fontAlgn="t"/>
                      <a:r>
                        <a:rPr lang="ru-RU" sz="1100" b="0" i="0" u="none" strike="noStrike">
                          <a:solidFill>
                            <a:srgbClr val="000000"/>
                          </a:solidFill>
                          <a:latin typeface="Times New Roman"/>
                        </a:rPr>
                        <a:t>1</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ликвидированных самовольных, недостроенных и аварийных объектов на территории муниципального образования Московской области</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28</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280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729">
                <a:tc>
                  <a:txBody>
                    <a:bodyPr/>
                    <a:lstStyle/>
                    <a:p>
                      <a:pPr algn="r" fontAlgn="ctr"/>
                      <a:r>
                        <a:rPr lang="ru-RU" sz="1100" b="1" i="0" u="none" strike="noStrike">
                          <a:solidFill>
                            <a:srgbClr val="000000"/>
                          </a:solidFill>
                          <a:latin typeface="Times New Roman"/>
                        </a:rPr>
                        <a:t>17.</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«Формирование современной комфортной городской среды» </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5729">
                <a:tc>
                  <a:txBody>
                    <a:bodyPr/>
                    <a:lstStyle/>
                    <a:p>
                      <a:pPr algn="r" fontAlgn="ctr"/>
                      <a:r>
                        <a:rPr lang="ru-RU" sz="1100" b="1" i="1" u="none" strike="noStrike">
                          <a:solidFill>
                            <a:srgbClr val="000000"/>
                          </a:solidFill>
                          <a:latin typeface="Times New Roman"/>
                        </a:rPr>
                        <a:t>17.1.</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1. "Комфортная городская среда"</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8043">
                <a:tc>
                  <a:txBody>
                    <a:bodyPr/>
                    <a:lstStyle/>
                    <a:p>
                      <a:pPr algn="r" fontAlgn="t"/>
                      <a:r>
                        <a:rPr lang="ru-RU" sz="1100" b="0" i="0" u="none" strike="noStrike">
                          <a:solidFill>
                            <a:srgbClr val="000000"/>
                          </a:solidFill>
                          <a:latin typeface="Times New Roman"/>
                        </a:rPr>
                        <a:t>1</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установленных детских игровых площадок</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953">
                <a:tc>
                  <a:txBody>
                    <a:bodyPr/>
                    <a:lstStyle/>
                    <a:p>
                      <a:pPr algn="r" fontAlgn="t"/>
                      <a:r>
                        <a:rPr lang="ru-RU" sz="1100" b="0" i="0" u="none" strike="noStrike">
                          <a:solidFill>
                            <a:srgbClr val="000000"/>
                          </a:solidFill>
                          <a:latin typeface="Times New Roman"/>
                        </a:rPr>
                        <a:t>2</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Замена детских игровых площадок</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 Единица</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19</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18</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94,7</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dirty="0">
                          <a:solidFill>
                            <a:srgbClr val="000000"/>
                          </a:solidFill>
                          <a:latin typeface="Times New Roman"/>
                        </a:rPr>
                        <a:t>Обязательства по данному показателю перед Министерством "Благоустройства" выполнены на 100%  </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057">
                <a:tc>
                  <a:txBody>
                    <a:bodyPr/>
                    <a:lstStyle/>
                    <a:p>
                      <a:pPr algn="r" fontAlgn="t"/>
                      <a:r>
                        <a:rPr lang="ru-RU" sz="1100" b="0" i="0" u="none" strike="noStrike">
                          <a:solidFill>
                            <a:srgbClr val="000000"/>
                          </a:solidFill>
                          <a:latin typeface="Times New Roman"/>
                        </a:rPr>
                        <a:t>3</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объектов систем наружного освещения, в отношении которых реализованы мероприятия по устройству</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 Единица</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34</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34</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0281">
                <a:tc>
                  <a:txBody>
                    <a:bodyPr/>
                    <a:lstStyle/>
                    <a:p>
                      <a:pPr algn="r" fontAlgn="t"/>
                      <a:r>
                        <a:rPr lang="ru-RU" sz="1100" b="0" i="0" u="none" strike="noStrike">
                          <a:solidFill>
                            <a:srgbClr val="000000"/>
                          </a:solidFill>
                          <a:latin typeface="Times New Roman"/>
                        </a:rPr>
                        <a:t>4</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a:t>
                      </a:r>
                      <a:r>
                        <a:rPr lang="ru-RU" sz="900" b="1" i="0" u="none" strike="noStrike" dirty="0">
                          <a:solidFill>
                            <a:srgbClr val="000000"/>
                          </a:solidFill>
                          <a:latin typeface="Times New Roman"/>
                        </a:rPr>
                        <a:t>риоритетный показатель 2022</a:t>
                      </a:r>
                      <a:r>
                        <a:rPr lang="ru-RU" sz="900" b="0" i="0" u="none" strike="noStrike" dirty="0">
                          <a:solidFill>
                            <a:srgbClr val="000000"/>
                          </a:solidFill>
                          <a:latin typeface="Times New Roman"/>
                        </a:rPr>
                        <a:t> Доля граждан, принявших участие в решении вопросов развития городской среды, от общего количества граждан в возрасте от 14 лет, проживающих в муниципальных образованиях, на территории которых реализуются проекты по созданию комфортной городской среды</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Процент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2072">
                <a:tc>
                  <a:txBody>
                    <a:bodyPr/>
                    <a:lstStyle/>
                    <a:p>
                      <a:pPr algn="r" fontAlgn="t"/>
                      <a:r>
                        <a:rPr lang="ru-RU" sz="1100" b="0" i="0" u="none" strike="noStrike">
                          <a:solidFill>
                            <a:srgbClr val="000000"/>
                          </a:solidFill>
                          <a:latin typeface="Times New Roman"/>
                        </a:rPr>
                        <a:t>5</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парков культуры и отдыха на территории Московской области, в которых благоустроены зоны для досуга и отдыха населения</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Единица</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729">
                <a:tc>
                  <a:txBody>
                    <a:bodyPr/>
                    <a:lstStyle/>
                    <a:p>
                      <a:pPr algn="r" fontAlgn="ctr"/>
                      <a:r>
                        <a:rPr lang="ru-RU" sz="1100" b="1" i="1" u="none" strike="noStrike" dirty="0">
                          <a:solidFill>
                            <a:srgbClr val="000000"/>
                          </a:solidFill>
                          <a:latin typeface="Times New Roman"/>
                        </a:rPr>
                        <a:t>17.2.</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2. "Благоустройство территорий"</a:t>
                      </a:r>
                    </a:p>
                  </a:txBody>
                  <a:tcPr marL="4160" marR="4160" marT="4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8043">
                <a:tc>
                  <a:txBody>
                    <a:bodyPr/>
                    <a:lstStyle/>
                    <a:p>
                      <a:pPr algn="r" fontAlgn="t"/>
                      <a:r>
                        <a:rPr lang="ru-RU" sz="1100" b="0" i="0" u="none" strike="noStrike">
                          <a:solidFill>
                            <a:srgbClr val="000000"/>
                          </a:solidFill>
                          <a:latin typeface="Times New Roman"/>
                        </a:rPr>
                        <a:t>1</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Содержание территорий общего пользования</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188</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188</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5579">
                <a:tc>
                  <a:txBody>
                    <a:bodyPr/>
                    <a:lstStyle/>
                    <a:p>
                      <a:pPr algn="r" fontAlgn="t"/>
                      <a:r>
                        <a:rPr lang="ru-RU" sz="1100" b="0" i="0" u="none" strike="noStrike">
                          <a:solidFill>
                            <a:srgbClr val="000000"/>
                          </a:solidFill>
                          <a:latin typeface="Times New Roman"/>
                        </a:rPr>
                        <a:t>2</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900" b="1" i="0" u="none" strike="noStrike" dirty="0">
                          <a:solidFill>
                            <a:srgbClr val="000000"/>
                          </a:solidFill>
                          <a:latin typeface="Times New Roman"/>
                        </a:rPr>
                        <a:t>Приоритетный показатель 2022</a:t>
                      </a:r>
                      <a:r>
                        <a:rPr lang="ru-RU" sz="900" b="0" i="0" u="none" strike="noStrike" dirty="0">
                          <a:solidFill>
                            <a:srgbClr val="000000"/>
                          </a:solidFill>
                          <a:latin typeface="Times New Roman"/>
                        </a:rPr>
                        <a:t> Площадь устраненных дефектов асфальтового покрытия дворовых территорий, в том числе проездов на дворовые территории, в том числе внутриквартальных проездов, в рамках проведения ямочного ремонта</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Квадратный метр</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7640 </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22457,67 </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293,9</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057">
                <a:tc>
                  <a:txBody>
                    <a:bodyPr/>
                    <a:lstStyle/>
                    <a:p>
                      <a:pPr algn="r" fontAlgn="t"/>
                      <a:r>
                        <a:rPr lang="ru-RU" sz="1100" b="0" i="0" u="none" strike="noStrike">
                          <a:solidFill>
                            <a:srgbClr val="000000"/>
                          </a:solidFill>
                          <a:latin typeface="Times New Roman"/>
                        </a:rPr>
                        <a:t>3</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благоустроенных с привлечением субсидии пешеходных коммуникаций с твердым (асфальтовым) покрытием</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Штука</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9</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8043">
                <a:tc>
                  <a:txBody>
                    <a:bodyPr/>
                    <a:lstStyle/>
                    <a:p>
                      <a:pPr algn="r" fontAlgn="t"/>
                      <a:r>
                        <a:rPr lang="ru-RU" sz="1100" b="0" i="0" u="none" strike="noStrike">
                          <a:solidFill>
                            <a:srgbClr val="000000"/>
                          </a:solidFill>
                          <a:latin typeface="Times New Roman"/>
                        </a:rPr>
                        <a:t>4</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благоустроенных дворовых территорий</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 </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13 </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100</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4160" marR="4160" marT="4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7" y="260650"/>
          <a:ext cx="8568953" cy="6345879"/>
        </p:xfrm>
        <a:graphic>
          <a:graphicData uri="http://schemas.openxmlformats.org/drawingml/2006/table">
            <a:tbl>
              <a:tblPr/>
              <a:tblGrid>
                <a:gridCol w="325220"/>
                <a:gridCol w="3310269"/>
                <a:gridCol w="583653"/>
                <a:gridCol w="720129"/>
                <a:gridCol w="688187"/>
                <a:gridCol w="757879"/>
                <a:gridCol w="2183616"/>
              </a:tblGrid>
              <a:tr h="189517">
                <a:tc>
                  <a:txBody>
                    <a:bodyPr/>
                    <a:lstStyle/>
                    <a:p>
                      <a:pPr algn="ctr" fontAlgn="t"/>
                      <a:r>
                        <a:rPr lang="ru-RU" sz="1100" b="0" i="0" u="none" strike="noStrike" dirty="0">
                          <a:solidFill>
                            <a:srgbClr val="000000"/>
                          </a:solidFill>
                          <a:latin typeface="Times New Roman"/>
                        </a:rPr>
                        <a:t>№ </a:t>
                      </a:r>
                      <a:r>
                        <a:rPr lang="ru-RU" sz="1100" b="0" i="0" u="none" strike="noStrike" dirty="0" err="1">
                          <a:solidFill>
                            <a:srgbClr val="000000"/>
                          </a:solidFill>
                          <a:latin typeface="Times New Roman"/>
                        </a:rPr>
                        <a:t>п</a:t>
                      </a:r>
                      <a:r>
                        <a:rPr lang="ru-RU" sz="1100" b="0" i="0" u="none" strike="noStrike" dirty="0">
                          <a:solidFill>
                            <a:srgbClr val="000000"/>
                          </a:solidFill>
                          <a:latin typeface="Times New Roman"/>
                        </a:rPr>
                        <a:t>/</a:t>
                      </a:r>
                      <a:r>
                        <a:rPr lang="ru-RU" sz="1100" b="0" i="0" u="none" strike="noStrike" dirty="0" err="1">
                          <a:solidFill>
                            <a:srgbClr val="000000"/>
                          </a:solidFill>
                          <a:latin typeface="Times New Roman"/>
                        </a:rPr>
                        <a:t>п</a:t>
                      </a:r>
                      <a:endParaRPr lang="ru-RU" sz="1100" b="0" i="0" u="none" strike="noStrike" dirty="0">
                        <a:solidFill>
                          <a:srgbClr val="000000"/>
                        </a:solidFill>
                        <a:latin typeface="Times New Roman"/>
                      </a:endParaRP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Наименование показателя</a:t>
                      </a:r>
                    </a:p>
                  </a:txBody>
                  <a:tcPr marL="6204" marR="6204" marT="62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Единица измерения</a:t>
                      </a:r>
                    </a:p>
                  </a:txBody>
                  <a:tcPr marL="6204" marR="6204" marT="6204" marB="0">
                    <a:lnL w="6350" cap="flat" cmpd="sng" algn="ctr">
                      <a:solidFill>
                        <a:srgbClr val="000000"/>
                      </a:solidFill>
                      <a:prstDash val="solid"/>
                      <a:round/>
                      <a:headEnd type="none" w="med" len="med"/>
                      <a:tailEnd type="none" w="med" len="med"/>
                    </a:lnL>
                  </a:tcPr>
                </a:tc>
                <a:tc>
                  <a:txBody>
                    <a:bodyPr/>
                    <a:lstStyle/>
                    <a:p>
                      <a:pPr algn="ctr" fontAlgn="t"/>
                      <a:r>
                        <a:rPr lang="ru-RU" sz="1100" b="0" i="0" u="none" strike="noStrike" dirty="0">
                          <a:solidFill>
                            <a:srgbClr val="000000"/>
                          </a:solidFill>
                          <a:latin typeface="Times New Roman"/>
                        </a:rPr>
                        <a:t>Планируемое значение показателя                           на 2022 год</a:t>
                      </a:r>
                    </a:p>
                  </a:txBody>
                  <a:tcPr marL="6204" marR="6204" marT="6204" marB="0"/>
                </a:tc>
                <a:tc>
                  <a:txBody>
                    <a:bodyPr/>
                    <a:lstStyle/>
                    <a:p>
                      <a:pPr algn="ctr" fontAlgn="t"/>
                      <a:r>
                        <a:rPr lang="ru-RU" sz="1100" b="0" i="0" u="none" strike="noStrike" dirty="0">
                          <a:solidFill>
                            <a:srgbClr val="000000"/>
                          </a:solidFill>
                          <a:latin typeface="Times New Roman"/>
                        </a:rPr>
                        <a:t>Достигнутое значение показателя </a:t>
                      </a:r>
                      <a:br>
                        <a:rPr lang="ru-RU" sz="1100" b="0" i="0" u="none" strike="noStrike" dirty="0">
                          <a:solidFill>
                            <a:srgbClr val="000000"/>
                          </a:solidFill>
                          <a:latin typeface="Times New Roman"/>
                        </a:rPr>
                      </a:br>
                      <a:r>
                        <a:rPr lang="ru-RU" sz="1100" b="0" i="0" u="none" strike="noStrike" dirty="0">
                          <a:solidFill>
                            <a:srgbClr val="000000"/>
                          </a:solidFill>
                          <a:latin typeface="Times New Roman"/>
                        </a:rPr>
                        <a:t>за 2022 год</a:t>
                      </a:r>
                    </a:p>
                  </a:txBody>
                  <a:tcPr marL="6204" marR="6204" marT="6204" marB="0"/>
                </a:tc>
                <a:tc>
                  <a:txBody>
                    <a:bodyPr/>
                    <a:lstStyle/>
                    <a:p>
                      <a:pPr algn="ctr" fontAlgn="t"/>
                      <a:r>
                        <a:rPr lang="ru-RU" sz="1100" b="0" i="0" u="none" strike="noStrike" dirty="0">
                          <a:solidFill>
                            <a:srgbClr val="000000"/>
                          </a:solidFill>
                          <a:latin typeface="Times New Roman"/>
                        </a:rPr>
                        <a:t>% исполнения планируемого значения</a:t>
                      </a:r>
                    </a:p>
                  </a:txBody>
                  <a:tcPr marL="6204" marR="6204" marT="6204" marB="0"/>
                </a:tc>
                <a:tc>
                  <a:txBody>
                    <a:bodyPr/>
                    <a:lstStyle/>
                    <a:p>
                      <a:pPr algn="ctr" fontAlgn="t"/>
                      <a:r>
                        <a:rPr lang="ru-RU" sz="1100" b="0" i="0" u="none" strike="noStrike" dirty="0">
                          <a:solidFill>
                            <a:srgbClr val="000000"/>
                          </a:solidFill>
                          <a:latin typeface="Times New Roman"/>
                        </a:rPr>
                        <a:t>Причины невыполнения/ несвоевременного выполнения/ текущая стадия выполнения/ предложения по выполнению</a:t>
                      </a:r>
                    </a:p>
                  </a:txBody>
                  <a:tcPr marL="6204" marR="6204" marT="6204" marB="0"/>
                </a:tc>
              </a:tr>
              <a:tr h="189517">
                <a:tc>
                  <a:txBody>
                    <a:bodyPr/>
                    <a:lstStyle/>
                    <a:p>
                      <a:pPr algn="r" fontAlgn="ctr"/>
                      <a:r>
                        <a:rPr lang="ru-RU" sz="1100" b="1" i="1" u="none" strike="noStrike">
                          <a:solidFill>
                            <a:srgbClr val="000000"/>
                          </a:solidFill>
                          <a:latin typeface="Times New Roman"/>
                        </a:rPr>
                        <a:t>17.3.</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dirty="0">
                          <a:solidFill>
                            <a:srgbClr val="000000"/>
                          </a:solidFill>
                          <a:latin typeface="Times New Roman"/>
                        </a:rPr>
                        <a:t>Подпрограмма 3. "Создание условий для обеспечения комфортного проживания жителей в многоквартирных домах"</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1454">
                <a:tc>
                  <a:txBody>
                    <a:bodyPr/>
                    <a:lstStyle/>
                    <a:p>
                      <a:pPr algn="r" fontAlgn="t"/>
                      <a:r>
                        <a:rPr lang="ru-RU" sz="1100" b="0" i="0" u="none" strike="noStrike">
                          <a:solidFill>
                            <a:srgbClr val="000000"/>
                          </a:solidFill>
                          <a:latin typeface="Times New Roman"/>
                        </a:rPr>
                        <a:t>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a:t>
                      </a:r>
                      <a:r>
                        <a:rPr lang="ru-RU" sz="1000" b="0" i="0" u="none" strike="noStrike" dirty="0">
                          <a:solidFill>
                            <a:srgbClr val="000000"/>
                          </a:solidFill>
                          <a:latin typeface="Times New Roman"/>
                        </a:rPr>
                        <a:t>  Количество МКД, в которых проведен капитальный ремонт в рамках региональной программы</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3100</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228">
                <a:tc>
                  <a:txBody>
                    <a:bodyPr/>
                    <a:lstStyle/>
                    <a:p>
                      <a:pPr algn="r" fontAlgn="t"/>
                      <a:r>
                        <a:rPr lang="ru-RU" sz="1100" b="0" i="0" u="none" strike="noStrike">
                          <a:solidFill>
                            <a:srgbClr val="000000"/>
                          </a:solidFill>
                          <a:latin typeface="Times New Roman"/>
                        </a:rPr>
                        <a:t>2</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1" i="0" u="none" strike="noStrike" dirty="0">
                          <a:solidFill>
                            <a:srgbClr val="000000"/>
                          </a:solidFill>
                          <a:latin typeface="Times New Roman"/>
                        </a:rPr>
                        <a:t>Приоритетный показатель 2022  </a:t>
                      </a:r>
                      <a:r>
                        <a:rPr lang="ru-RU" sz="1000" b="0" i="0" u="none" strike="noStrike" dirty="0">
                          <a:solidFill>
                            <a:srgbClr val="000000"/>
                          </a:solidFill>
                          <a:latin typeface="Times New Roman"/>
                        </a:rPr>
                        <a:t>    Количество отремонтированных подъездов в МКД</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Единиц</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350</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517">
                <a:tc>
                  <a:txBody>
                    <a:bodyPr/>
                    <a:lstStyle/>
                    <a:p>
                      <a:pPr algn="r" fontAlgn="ctr"/>
                      <a:r>
                        <a:rPr lang="ru-RU" sz="1100" b="1" i="0" u="none" strike="noStrike" dirty="0">
                          <a:solidFill>
                            <a:srgbClr val="000000"/>
                          </a:solidFill>
                          <a:latin typeface="Times New Roman"/>
                        </a:rPr>
                        <a:t>19.</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ctr"/>
                      <a:r>
                        <a:rPr lang="ru-RU" sz="1100" b="1" i="0" u="none" strike="noStrike">
                          <a:solidFill>
                            <a:srgbClr val="000000"/>
                          </a:solidFill>
                          <a:latin typeface="Times New Roman"/>
                        </a:rPr>
                        <a:t>Муниципальная программа «Переселение граждан из аварийного жилищного фонда»</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9840">
                <a:tc>
                  <a:txBody>
                    <a:bodyPr/>
                    <a:lstStyle/>
                    <a:p>
                      <a:pPr algn="r" fontAlgn="ctr"/>
                      <a:r>
                        <a:rPr lang="ru-RU" sz="1100" b="1" i="1" u="none" strike="noStrike" dirty="0">
                          <a:solidFill>
                            <a:srgbClr val="000000"/>
                          </a:solidFill>
                          <a:latin typeface="Times New Roman"/>
                        </a:rPr>
                        <a:t>19.2.</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ru-RU" sz="1100" b="1" i="1" u="none" strike="noStrike">
                          <a:solidFill>
                            <a:srgbClr val="000000"/>
                          </a:solidFill>
                          <a:latin typeface="Times New Roman"/>
                        </a:rPr>
                        <a:t>Подпрограмма: 2. Обеспечение мероприятий по переселению граждан из аварийного жилищного фонда в Московской области</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09357">
                <a:tc>
                  <a:txBody>
                    <a:bodyPr/>
                    <a:lstStyle/>
                    <a:p>
                      <a:pPr algn="r" fontAlgn="t"/>
                      <a:r>
                        <a:rPr lang="ru-RU" sz="1100" b="0" i="0" u="none" strike="noStrike">
                          <a:solidFill>
                            <a:srgbClr val="000000"/>
                          </a:solidFill>
                          <a:latin typeface="Times New Roman"/>
                        </a:rPr>
                        <a:t>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квадратных метров непригодного для проживания жилищного фонда, признанного аварийными до 01.01.2017 года, расселенного по Подпрограмме 2.</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dirty="0">
                          <a:solidFill>
                            <a:srgbClr val="000000"/>
                          </a:solidFill>
                          <a:latin typeface="Times New Roman"/>
                        </a:rPr>
                        <a:t>Тысяча квадратных метров</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1,29</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0,03</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2,3</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Переселено одно жилое помещение в ЖК "Дружный"</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357">
                <a:tc>
                  <a:txBody>
                    <a:bodyPr/>
                    <a:lstStyle/>
                    <a:p>
                      <a:pPr algn="r" fontAlgn="t"/>
                      <a:r>
                        <a:rPr lang="ru-RU" sz="1100" b="0" i="0" u="none" strike="noStrike">
                          <a:solidFill>
                            <a:srgbClr val="000000"/>
                          </a:solidFill>
                          <a:latin typeface="Times New Roman"/>
                        </a:rPr>
                        <a:t>2</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граждан, расселенных из непригодного для проживания жилищного фонда, признанного аварийными до 01.01.2017 года, расселенного по Подпрограмме 2.</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dirty="0">
                          <a:solidFill>
                            <a:srgbClr val="000000"/>
                          </a:solidFill>
                          <a:latin typeface="Times New Roman"/>
                        </a:rPr>
                        <a:t>Тысяча человек</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0,09</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0,001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1,1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100" b="0" i="0" u="none" strike="noStrike">
                          <a:solidFill>
                            <a:srgbClr val="000000"/>
                          </a:solidFill>
                          <a:latin typeface="Times New Roman"/>
                        </a:rPr>
                        <a:t>Переселен один человек в ЖК "Дружный"</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195">
                <a:tc>
                  <a:txBody>
                    <a:bodyPr/>
                    <a:lstStyle/>
                    <a:p>
                      <a:pPr algn="r" fontAlgn="t"/>
                      <a:r>
                        <a:rPr lang="ru-RU" sz="1100" b="0" i="0" u="none" strike="noStrike">
                          <a:solidFill>
                            <a:srgbClr val="000000"/>
                          </a:solidFill>
                          <a:latin typeface="Times New Roman"/>
                        </a:rPr>
                        <a:t>3</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квадратных метров непригодного для проживания жилищного фонда, признанного аварийными после 01.01.2017 года, расселенного по Подпрограмме 2.</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dirty="0">
                          <a:solidFill>
                            <a:srgbClr val="000000"/>
                          </a:solidFill>
                          <a:latin typeface="Times New Roman"/>
                        </a:rPr>
                        <a:t>Тысяча квадратных метров</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0,13</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0,92</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707,7</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Показатель достигнут</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357">
                <a:tc>
                  <a:txBody>
                    <a:bodyPr/>
                    <a:lstStyle/>
                    <a:p>
                      <a:pPr algn="r" fontAlgn="t"/>
                      <a:r>
                        <a:rPr lang="ru-RU" sz="1100" b="0" i="0" u="none" strike="noStrike">
                          <a:solidFill>
                            <a:srgbClr val="000000"/>
                          </a:solidFill>
                          <a:latin typeface="Times New Roman"/>
                        </a:rPr>
                        <a:t>4</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граждан, расселенных из непригодного для проживания жилищного фонда, признанного аварийными после 01.01.2017 года, расселенного по Подпрограмме 2.</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dirty="0">
                          <a:solidFill>
                            <a:srgbClr val="000000"/>
                          </a:solidFill>
                          <a:latin typeface="Times New Roman"/>
                        </a:rPr>
                        <a:t>Тысяча человек</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0,006</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0,041</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a:solidFill>
                            <a:srgbClr val="000000"/>
                          </a:solidFill>
                          <a:latin typeface="Times New Roman"/>
                        </a:rPr>
                        <a:t>683,3</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100" b="0" i="0" u="none" strike="noStrike" dirty="0">
                          <a:solidFill>
                            <a:srgbClr val="000000"/>
                          </a:solidFill>
                          <a:latin typeface="Times New Roman"/>
                        </a:rPr>
                        <a:t>Показатель достигнут</a:t>
                      </a:r>
                    </a:p>
                  </a:txBody>
                  <a:tcPr marL="5924" marR="5924" marT="59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357">
                <a:tc>
                  <a:txBody>
                    <a:bodyPr/>
                    <a:lstStyle/>
                    <a:p>
                      <a:pPr algn="r" fontAlgn="ctr"/>
                      <a:r>
                        <a:rPr lang="ru-RU" sz="1000" b="1" i="1" u="none" strike="noStrike">
                          <a:solidFill>
                            <a:srgbClr val="000000"/>
                          </a:solidFill>
                          <a:latin typeface="Times New Roman"/>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ru-RU" sz="1000" b="1" i="1" u="none" strike="noStrike" dirty="0">
                          <a:solidFill>
                            <a:srgbClr val="000000"/>
                          </a:solidFill>
                          <a:latin typeface="Times New Roman"/>
                        </a:rPr>
                        <a:t>Подпрограмма: 3. Обеспечение мероприятий по завершению адресной программы «Переселение граждан из аварийного жилищного фонда в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357">
                <a:tc>
                  <a:txBody>
                    <a:bodyPr/>
                    <a:lstStyle/>
                    <a:p>
                      <a:pPr algn="r" fontAlgn="t"/>
                      <a:r>
                        <a:rPr lang="ru-RU" sz="1000" b="0" i="0" u="none" strike="noStrike">
                          <a:solidFill>
                            <a:srgbClr val="000000"/>
                          </a:solidFill>
                          <a:latin typeface="Times New Roman"/>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квадратных метров непригодного для проживания жилищного фонда, признанного аварийными до 01.01.2017 года, расселенного по Подпрограмме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a:solidFill>
                            <a:srgbClr val="000000"/>
                          </a:solidFill>
                          <a:latin typeface="Times New Roman"/>
                        </a:rPr>
                        <a:t>Тысяча квадратных метров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3,13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a:solidFill>
                            <a:srgbClr val="000000"/>
                          </a:solidFill>
                          <a:latin typeface="Times New Roman"/>
                        </a:rPr>
                        <a:t>Переселение не осуществлялось</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357">
                <a:tc>
                  <a:txBody>
                    <a:bodyPr/>
                    <a:lstStyle/>
                    <a:p>
                      <a:pPr algn="r" fontAlgn="t"/>
                      <a:r>
                        <a:rPr lang="ru-RU" sz="1000" b="0" i="0" u="none" strike="noStrike">
                          <a:solidFill>
                            <a:srgbClr val="000000"/>
                          </a:solidFill>
                          <a:latin typeface="Times New Roman"/>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граждан, расселенных из непригодного для проживания жилищного фонда, признанного аварийными до 01.01.2017 года, расселенного по Подпрограмме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Тысяча человек</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dirty="0">
                          <a:solidFill>
                            <a:srgbClr val="000000"/>
                          </a:solidFill>
                          <a:latin typeface="Times New Roman"/>
                        </a:rPr>
                        <a:t>0,211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Переселение не осуществлялось</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357">
                <a:tc>
                  <a:txBody>
                    <a:bodyPr/>
                    <a:lstStyle/>
                    <a:p>
                      <a:pPr algn="r" fontAlgn="t"/>
                      <a:r>
                        <a:rPr lang="ru-RU" sz="1000" b="0" i="0" u="none" strike="noStrike">
                          <a:solidFill>
                            <a:srgbClr val="000000"/>
                          </a:solidFill>
                          <a:latin typeface="Times New Roman"/>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граждан, расселенных из непригодного для проживания жилищного фонда, признанного аварийными после 01.01.2017 года, расселенного по Подпрограмме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Тысяча человек</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0,015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a:solidFill>
                            <a:srgbClr val="000000"/>
                          </a:solidFill>
                          <a:latin typeface="Times New Roman"/>
                        </a:rPr>
                        <a:t>Переселение не осуществлялось</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357">
                <a:tc>
                  <a:txBody>
                    <a:bodyPr/>
                    <a:lstStyle/>
                    <a:p>
                      <a:pPr algn="r" fontAlgn="t"/>
                      <a:r>
                        <a:rPr lang="ru-RU" sz="1000" b="0" i="0" u="none" strike="noStrike">
                          <a:solidFill>
                            <a:srgbClr val="000000"/>
                          </a:solidFill>
                          <a:latin typeface="Times New Roman"/>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Количество квадратных метров непригодного для проживания жилищного фонда, признанного аварийными после 01.01.2017 года, расселенного по Подпрограмме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900" b="0" i="0" u="none" strike="noStrike">
                          <a:solidFill>
                            <a:srgbClr val="000000"/>
                          </a:solidFill>
                          <a:latin typeface="Times New Roman"/>
                        </a:rPr>
                        <a:t>Тысяча квадратных метров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0,29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000" b="0" i="0" u="none" strike="noStrike">
                          <a:solidFill>
                            <a:srgbClr val="000000"/>
                          </a:solidFill>
                          <a:latin typeface="Times New Roman"/>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000" b="0" i="0" u="none" strike="noStrike" dirty="0">
                          <a:solidFill>
                            <a:srgbClr val="000000"/>
                          </a:solidFill>
                          <a:latin typeface="Times New Roman"/>
                        </a:rPr>
                        <a:t>Переселение не осуществлялось</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346050"/>
          </a:xfrm>
        </p:spPr>
        <p:txBody>
          <a:bodyPr>
            <a:normAutofit fontScale="90000"/>
          </a:bodyPr>
          <a:lstStyle/>
          <a:p>
            <a:r>
              <a:rPr lang="ru-RU" sz="1800" dirty="0" smtClean="0"/>
              <a:t>Основные параметры исполнения бюджета в 2022 году в сравнении с бюджетом 2021 года  </a:t>
            </a:r>
            <a:br>
              <a:rPr lang="ru-RU" sz="1800" dirty="0" smtClean="0"/>
            </a:br>
            <a:endParaRPr lang="ru-RU" sz="1800" dirty="0"/>
          </a:p>
        </p:txBody>
      </p:sp>
      <p:graphicFrame>
        <p:nvGraphicFramePr>
          <p:cNvPr id="3" name="Таблица 2"/>
          <p:cNvGraphicFramePr>
            <a:graphicFrameLocks noGrp="1"/>
          </p:cNvGraphicFramePr>
          <p:nvPr/>
        </p:nvGraphicFramePr>
        <p:xfrm>
          <a:off x="323527" y="1124743"/>
          <a:ext cx="8568954" cy="5600848"/>
        </p:xfrm>
        <a:graphic>
          <a:graphicData uri="http://schemas.openxmlformats.org/drawingml/2006/table">
            <a:tbl>
              <a:tblPr firstRow="1" bandRow="1">
                <a:tableStyleId>{5C22544A-7EE6-4342-B048-85BDC9FD1C3A}</a:tableStyleId>
              </a:tblPr>
              <a:tblGrid>
                <a:gridCol w="1642385"/>
                <a:gridCol w="1071119"/>
                <a:gridCol w="1213935"/>
                <a:gridCol w="1142527"/>
                <a:gridCol w="1356751"/>
                <a:gridCol w="1071119"/>
                <a:gridCol w="1071118"/>
              </a:tblGrid>
              <a:tr h="416374">
                <a:tc>
                  <a:txBody>
                    <a:bodyPr/>
                    <a:lstStyle/>
                    <a:p>
                      <a:endParaRPr lang="ru-RU" dirty="0">
                        <a:latin typeface="Times New Roman" pitchFamily="18" charset="0"/>
                        <a:cs typeface="Times New Roman" pitchFamily="18" charset="0"/>
                      </a:endParaRPr>
                    </a:p>
                  </a:txBody>
                  <a:tcPr/>
                </a:tc>
                <a:tc gridSpan="3">
                  <a:txBody>
                    <a:bodyPr/>
                    <a:lstStyle/>
                    <a:p>
                      <a:pPr algn="ctr"/>
                      <a:r>
                        <a:rPr lang="ru-RU" dirty="0" smtClean="0">
                          <a:latin typeface="Times New Roman" pitchFamily="18" charset="0"/>
                          <a:cs typeface="Times New Roman" pitchFamily="18" charset="0"/>
                        </a:rPr>
                        <a:t>2022 год</a:t>
                      </a:r>
                      <a:endParaRPr lang="ru-RU"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c gridSpan="3">
                  <a:txBody>
                    <a:bodyPr/>
                    <a:lstStyle/>
                    <a:p>
                      <a:pPr algn="ctr"/>
                      <a:r>
                        <a:rPr lang="ru-RU" dirty="0" smtClean="0">
                          <a:latin typeface="Times New Roman" pitchFamily="18" charset="0"/>
                          <a:cs typeface="Times New Roman" pitchFamily="18" charset="0"/>
                        </a:rPr>
                        <a:t>2021 год</a:t>
                      </a:r>
                      <a:endParaRPr lang="ru-RU"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r>
              <a:tr h="520467">
                <a:tc>
                  <a:txBody>
                    <a:bodyPr/>
                    <a:lstStyle/>
                    <a:p>
                      <a:endParaRPr lang="ru-RU" dirty="0">
                        <a:latin typeface="Times New Roman" pitchFamily="18" charset="0"/>
                        <a:cs typeface="Times New Roman" pitchFamily="18" charset="0"/>
                      </a:endParaRPr>
                    </a:p>
                  </a:txBody>
                  <a:tcPr/>
                </a:tc>
                <a:tc>
                  <a:txBody>
                    <a:bodyPr/>
                    <a:lstStyle/>
                    <a:p>
                      <a:pPr algn="ctr"/>
                      <a:r>
                        <a:rPr lang="ru-RU" sz="1200" b="1" dirty="0" smtClean="0">
                          <a:latin typeface="Times New Roman" pitchFamily="18" charset="0"/>
                          <a:cs typeface="Times New Roman" pitchFamily="18" charset="0"/>
                        </a:rPr>
                        <a:t>ПЛАН </a:t>
                      </a:r>
                      <a:endParaRPr lang="ru-RU" sz="1200" b="1" dirty="0">
                        <a:latin typeface="Times New Roman" pitchFamily="18" charset="0"/>
                        <a:cs typeface="Times New Roman" pitchFamily="18" charset="0"/>
                      </a:endParaRPr>
                    </a:p>
                  </a:txBody>
                  <a:tcPr/>
                </a:tc>
                <a:tc>
                  <a:txBody>
                    <a:bodyPr/>
                    <a:lstStyle/>
                    <a:p>
                      <a:pPr algn="ctr"/>
                      <a:r>
                        <a:rPr lang="ru-RU" sz="1200" b="1" dirty="0" smtClean="0">
                          <a:latin typeface="Times New Roman" pitchFamily="18" charset="0"/>
                          <a:cs typeface="Times New Roman" pitchFamily="18" charset="0"/>
                        </a:rPr>
                        <a:t>ФАКТ</a:t>
                      </a:r>
                      <a:endParaRPr lang="ru-RU" sz="1200" b="1" dirty="0">
                        <a:latin typeface="Times New Roman" pitchFamily="18" charset="0"/>
                        <a:cs typeface="Times New Roman" pitchFamily="18" charset="0"/>
                      </a:endParaRPr>
                    </a:p>
                  </a:txBody>
                  <a:tcPr/>
                </a:tc>
                <a:tc>
                  <a:txBody>
                    <a:bodyPr/>
                    <a:lstStyle/>
                    <a:p>
                      <a:pPr algn="ctr"/>
                      <a:r>
                        <a:rPr lang="ru-RU" sz="1200" b="1" dirty="0" smtClean="0">
                          <a:latin typeface="Times New Roman" pitchFamily="18" charset="0"/>
                          <a:cs typeface="Times New Roman" pitchFamily="18" charset="0"/>
                        </a:rPr>
                        <a:t>% исполнения</a:t>
                      </a:r>
                      <a:endParaRPr lang="ru-RU" sz="1200" b="1" dirty="0">
                        <a:latin typeface="Times New Roman" pitchFamily="18" charset="0"/>
                        <a:cs typeface="Times New Roman" pitchFamily="18" charset="0"/>
                      </a:endParaRPr>
                    </a:p>
                  </a:txBody>
                  <a:tcPr/>
                </a:tc>
                <a:tc>
                  <a:txBody>
                    <a:bodyPr/>
                    <a:lstStyle/>
                    <a:p>
                      <a:pPr algn="ctr"/>
                      <a:r>
                        <a:rPr lang="ru-RU" sz="1200" b="1" dirty="0" smtClean="0">
                          <a:latin typeface="Times New Roman" pitchFamily="18" charset="0"/>
                          <a:cs typeface="Times New Roman" pitchFamily="18" charset="0"/>
                        </a:rPr>
                        <a:t>ПЛАН</a:t>
                      </a:r>
                      <a:endParaRPr lang="ru-RU" sz="1200" b="1" dirty="0">
                        <a:latin typeface="Times New Roman" pitchFamily="18" charset="0"/>
                        <a:cs typeface="Times New Roman" pitchFamily="18" charset="0"/>
                      </a:endParaRPr>
                    </a:p>
                  </a:txBody>
                  <a:tcPr/>
                </a:tc>
                <a:tc>
                  <a:txBody>
                    <a:bodyPr/>
                    <a:lstStyle/>
                    <a:p>
                      <a:pPr algn="ctr"/>
                      <a:r>
                        <a:rPr lang="ru-RU" sz="1200" b="1" dirty="0" smtClean="0">
                          <a:latin typeface="Times New Roman" pitchFamily="18" charset="0"/>
                          <a:cs typeface="Times New Roman" pitchFamily="18" charset="0"/>
                        </a:rPr>
                        <a:t>ФАКТ</a:t>
                      </a:r>
                      <a:endParaRPr lang="ru-RU" sz="1200" b="1" dirty="0">
                        <a:latin typeface="Times New Roman" pitchFamily="18" charset="0"/>
                        <a:cs typeface="Times New Roman" pitchFamily="18" charset="0"/>
                      </a:endParaRPr>
                    </a:p>
                  </a:txBody>
                  <a:tcPr/>
                </a:tc>
                <a:tc>
                  <a:txBody>
                    <a:bodyPr/>
                    <a:lstStyle/>
                    <a:p>
                      <a:pPr algn="ctr"/>
                      <a:r>
                        <a:rPr lang="ru-RU" sz="1200" b="1" dirty="0" smtClean="0">
                          <a:latin typeface="Times New Roman" pitchFamily="18" charset="0"/>
                          <a:cs typeface="Times New Roman" pitchFamily="18" charset="0"/>
                        </a:rPr>
                        <a:t>% исполнения</a:t>
                      </a:r>
                      <a:endParaRPr lang="ru-RU" sz="1200" b="1" dirty="0">
                        <a:latin typeface="Times New Roman" pitchFamily="18" charset="0"/>
                        <a:cs typeface="Times New Roman" pitchFamily="18" charset="0"/>
                      </a:endParaRPr>
                    </a:p>
                  </a:txBody>
                  <a:tcPr/>
                </a:tc>
              </a:tr>
              <a:tr h="624561">
                <a:tc>
                  <a:txBody>
                    <a:bodyPr/>
                    <a:lstStyle/>
                    <a:p>
                      <a:r>
                        <a:rPr lang="ru-RU" dirty="0" smtClean="0">
                          <a:latin typeface="Times New Roman" pitchFamily="18" charset="0"/>
                          <a:cs typeface="Times New Roman" pitchFamily="18" charset="0"/>
                        </a:rPr>
                        <a:t>ДОХОДЫ</a:t>
                      </a:r>
                    </a:p>
                    <a:p>
                      <a:r>
                        <a:rPr lang="ru-RU" sz="1200" baseline="0" dirty="0" smtClean="0">
                          <a:latin typeface="Times New Roman" pitchFamily="18" charset="0"/>
                          <a:cs typeface="Times New Roman" pitchFamily="18" charset="0"/>
                        </a:rPr>
                        <a:t>в том числе:</a:t>
                      </a:r>
                      <a:endParaRPr lang="ru-RU" sz="1200"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5 800,1</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5 250,7</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90,5</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3 937,9</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3 699,8</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94,0</a:t>
                      </a:r>
                      <a:endParaRPr lang="ru-RU" dirty="0">
                        <a:latin typeface="Times New Roman" pitchFamily="18" charset="0"/>
                        <a:cs typeface="Times New Roman" pitchFamily="18" charset="0"/>
                      </a:endParaRPr>
                    </a:p>
                  </a:txBody>
                  <a:tcPr anchor="ctr" anchorCtr="1"/>
                </a:tc>
              </a:tr>
              <a:tr h="832748">
                <a:tc>
                  <a:txBody>
                    <a:bodyPr/>
                    <a:lstStyle/>
                    <a:p>
                      <a:r>
                        <a:rPr lang="ru-RU" sz="1400" dirty="0" smtClean="0">
                          <a:latin typeface="Times New Roman" pitchFamily="18" charset="0"/>
                          <a:cs typeface="Times New Roman" pitchFamily="18" charset="0"/>
                        </a:rPr>
                        <a:t>Налоговые и неналоговые</a:t>
                      </a:r>
                      <a:r>
                        <a:rPr lang="ru-RU" sz="1400" baseline="0" dirty="0" smtClean="0">
                          <a:latin typeface="Times New Roman" pitchFamily="18" charset="0"/>
                          <a:cs typeface="Times New Roman" pitchFamily="18" charset="0"/>
                        </a:rPr>
                        <a:t> доходы</a:t>
                      </a:r>
                      <a:endParaRPr lang="ru-RU" sz="1400"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2 453,8</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2 655,7</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108,2</a:t>
                      </a:r>
                      <a:endParaRPr lang="ru-RU" dirty="0">
                        <a:latin typeface="Times New Roman" pitchFamily="18" charset="0"/>
                        <a:cs typeface="Times New Roman" pitchFamily="18" charset="0"/>
                      </a:endParaRPr>
                    </a:p>
                  </a:txBody>
                  <a:tcPr anchor="ctr" anchorCtr="1"/>
                </a:tc>
                <a:tc>
                  <a:txBody>
                    <a:bodyPr/>
                    <a:lstStyle/>
                    <a:p>
                      <a:r>
                        <a:rPr lang="ru-RU" sz="1600" dirty="0" smtClean="0">
                          <a:latin typeface="Times New Roman" pitchFamily="18" charset="0"/>
                          <a:cs typeface="Times New Roman" pitchFamily="18" charset="0"/>
                        </a:rPr>
                        <a:t>1 872,2</a:t>
                      </a:r>
                      <a:endParaRPr lang="ru-RU" sz="1600" dirty="0">
                        <a:latin typeface="Times New Roman" pitchFamily="18" charset="0"/>
                        <a:cs typeface="Times New Roman" pitchFamily="18" charset="0"/>
                      </a:endParaRPr>
                    </a:p>
                  </a:txBody>
                  <a:tcPr anchor="ctr" anchorCtr="1"/>
                </a:tc>
                <a:tc>
                  <a:txBody>
                    <a:bodyPr/>
                    <a:lstStyle/>
                    <a:p>
                      <a:r>
                        <a:rPr lang="ru-RU" sz="1600" dirty="0" smtClean="0">
                          <a:latin typeface="Times New Roman" pitchFamily="18" charset="0"/>
                          <a:cs typeface="Times New Roman" pitchFamily="18" charset="0"/>
                        </a:rPr>
                        <a:t>1 939,1</a:t>
                      </a:r>
                      <a:endParaRPr lang="ru-RU" sz="1600" dirty="0">
                        <a:latin typeface="Times New Roman" pitchFamily="18" charset="0"/>
                        <a:cs typeface="Times New Roman" pitchFamily="18" charset="0"/>
                      </a:endParaRPr>
                    </a:p>
                  </a:txBody>
                  <a:tcPr anchor="ctr" anchorCtr="1"/>
                </a:tc>
                <a:tc>
                  <a:txBody>
                    <a:bodyPr/>
                    <a:lstStyle/>
                    <a:p>
                      <a:r>
                        <a:rPr lang="ru-RU" sz="1600" dirty="0" smtClean="0">
                          <a:latin typeface="Times New Roman" pitchFamily="18" charset="0"/>
                          <a:cs typeface="Times New Roman" pitchFamily="18" charset="0"/>
                        </a:rPr>
                        <a:t>103,6</a:t>
                      </a:r>
                      <a:endParaRPr lang="ru-RU" sz="1600" dirty="0">
                        <a:latin typeface="Times New Roman" pitchFamily="18" charset="0"/>
                        <a:cs typeface="Times New Roman" pitchFamily="18" charset="0"/>
                      </a:endParaRPr>
                    </a:p>
                  </a:txBody>
                  <a:tcPr anchor="ctr" anchorCtr="1"/>
                </a:tc>
              </a:tr>
              <a:tr h="619960">
                <a:tc>
                  <a:txBody>
                    <a:bodyPr/>
                    <a:lstStyle/>
                    <a:p>
                      <a:r>
                        <a:rPr lang="ru-RU" sz="1400" dirty="0" smtClean="0">
                          <a:latin typeface="Times New Roman" pitchFamily="18" charset="0"/>
                          <a:cs typeface="Times New Roman" pitchFamily="18" charset="0"/>
                        </a:rPr>
                        <a:t>Безвозмездные поступления</a:t>
                      </a:r>
                      <a:endParaRPr lang="ru-RU" sz="1400"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3 346,3</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2 595,0</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77,5</a:t>
                      </a:r>
                      <a:endParaRPr lang="ru-RU" dirty="0">
                        <a:latin typeface="Times New Roman" pitchFamily="18" charset="0"/>
                        <a:cs typeface="Times New Roman" pitchFamily="18" charset="0"/>
                      </a:endParaRPr>
                    </a:p>
                  </a:txBody>
                  <a:tcPr anchor="ctr" anchorCtr="1"/>
                </a:tc>
                <a:tc>
                  <a:txBody>
                    <a:bodyPr/>
                    <a:lstStyle/>
                    <a:p>
                      <a:r>
                        <a:rPr lang="ru-RU" sz="1600" dirty="0" smtClean="0">
                          <a:latin typeface="Times New Roman" pitchFamily="18" charset="0"/>
                          <a:cs typeface="Times New Roman" pitchFamily="18" charset="0"/>
                        </a:rPr>
                        <a:t>2 065,7</a:t>
                      </a:r>
                      <a:endParaRPr lang="ru-RU" sz="1600" dirty="0">
                        <a:latin typeface="Times New Roman" pitchFamily="18" charset="0"/>
                        <a:cs typeface="Times New Roman" pitchFamily="18" charset="0"/>
                      </a:endParaRPr>
                    </a:p>
                  </a:txBody>
                  <a:tcPr anchor="ctr" anchorCtr="1"/>
                </a:tc>
                <a:tc>
                  <a:txBody>
                    <a:bodyPr/>
                    <a:lstStyle/>
                    <a:p>
                      <a:r>
                        <a:rPr lang="ru-RU" sz="1600" dirty="0" smtClean="0">
                          <a:latin typeface="Times New Roman" pitchFamily="18" charset="0"/>
                          <a:cs typeface="Times New Roman" pitchFamily="18" charset="0"/>
                        </a:rPr>
                        <a:t>1 760,7</a:t>
                      </a:r>
                      <a:endParaRPr lang="ru-RU" sz="1600" dirty="0">
                        <a:latin typeface="Times New Roman" pitchFamily="18" charset="0"/>
                        <a:cs typeface="Times New Roman" pitchFamily="18" charset="0"/>
                      </a:endParaRPr>
                    </a:p>
                  </a:txBody>
                  <a:tcPr anchor="ctr" anchorCtr="1"/>
                </a:tc>
                <a:tc>
                  <a:txBody>
                    <a:bodyPr/>
                    <a:lstStyle/>
                    <a:p>
                      <a:r>
                        <a:rPr lang="ru-RU" sz="1600" dirty="0" smtClean="0">
                          <a:latin typeface="Times New Roman" pitchFamily="18" charset="0"/>
                          <a:cs typeface="Times New Roman" pitchFamily="18" charset="0"/>
                        </a:rPr>
                        <a:t>85,2</a:t>
                      </a:r>
                      <a:endParaRPr lang="ru-RU" sz="1600" dirty="0">
                        <a:latin typeface="Times New Roman" pitchFamily="18" charset="0"/>
                        <a:cs typeface="Times New Roman" pitchFamily="18" charset="0"/>
                      </a:endParaRPr>
                    </a:p>
                  </a:txBody>
                  <a:tcPr anchor="ctr" anchorCtr="1"/>
                </a:tc>
              </a:tr>
              <a:tr h="653859">
                <a:tc>
                  <a:txBody>
                    <a:bodyPr/>
                    <a:lstStyle/>
                    <a:p>
                      <a:r>
                        <a:rPr lang="ru-RU" dirty="0" smtClean="0">
                          <a:latin typeface="Times New Roman" pitchFamily="18" charset="0"/>
                          <a:cs typeface="Times New Roman" pitchFamily="18" charset="0"/>
                        </a:rPr>
                        <a:t>РАСХОДЫ</a:t>
                      </a:r>
                    </a:p>
                  </a:txBody>
                  <a:tcPr/>
                </a:tc>
                <a:tc>
                  <a:txBody>
                    <a:bodyPr/>
                    <a:lstStyle/>
                    <a:p>
                      <a:r>
                        <a:rPr lang="ru-RU" dirty="0" smtClean="0">
                          <a:latin typeface="Times New Roman" pitchFamily="18" charset="0"/>
                          <a:cs typeface="Times New Roman" pitchFamily="18" charset="0"/>
                        </a:rPr>
                        <a:t>6</a:t>
                      </a:r>
                      <a:r>
                        <a:rPr lang="ru-RU" baseline="0" dirty="0" smtClean="0">
                          <a:latin typeface="Times New Roman" pitchFamily="18" charset="0"/>
                          <a:cs typeface="Times New Roman" pitchFamily="18" charset="0"/>
                        </a:rPr>
                        <a:t> 014,1</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5 166,2</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85,9</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4 158,5</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3 625,9</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87,2</a:t>
                      </a:r>
                      <a:endParaRPr lang="ru-RU" dirty="0">
                        <a:latin typeface="Times New Roman" pitchFamily="18" charset="0"/>
                        <a:cs typeface="Times New Roman" pitchFamily="18" charset="0"/>
                      </a:endParaRPr>
                    </a:p>
                  </a:txBody>
                  <a:tcPr anchor="ctr" anchorCtr="1"/>
                </a:tc>
              </a:tr>
              <a:tr h="623512">
                <a:tc>
                  <a:txBody>
                    <a:bodyPr/>
                    <a:lstStyle/>
                    <a:p>
                      <a:r>
                        <a:rPr lang="ru-RU" sz="1200" dirty="0" smtClean="0">
                          <a:latin typeface="Times New Roman" pitchFamily="18" charset="0"/>
                          <a:cs typeface="Times New Roman" pitchFamily="18" charset="0"/>
                        </a:rPr>
                        <a:t>ДЕФИЦИТ</a:t>
                      </a:r>
                      <a:r>
                        <a:rPr lang="ru-RU" sz="1200" baseline="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)/ПРОФИЦИТ (+)</a:t>
                      </a:r>
                      <a:endParaRPr lang="ru-RU" sz="1200"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-214,0</a:t>
                      </a:r>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+84,5</a:t>
                      </a:r>
                      <a:endParaRPr lang="ru-RU" dirty="0">
                        <a:latin typeface="Times New Roman" pitchFamily="18" charset="0"/>
                        <a:cs typeface="Times New Roman" pitchFamily="18" charset="0"/>
                      </a:endParaRPr>
                    </a:p>
                  </a:txBody>
                  <a:tcPr anchor="ctr" anchorCtr="1"/>
                </a:tc>
                <a:tc>
                  <a:txBody>
                    <a:bodyPr/>
                    <a:lstStyle/>
                    <a:p>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-220,6</a:t>
                      </a:r>
                    </a:p>
                  </a:txBody>
                  <a:tcPr anchor="ctr" anchorCtr="1"/>
                </a:tc>
                <a:tc>
                  <a:txBody>
                    <a:bodyPr/>
                    <a:lstStyle/>
                    <a:p>
                      <a:r>
                        <a:rPr lang="ru-RU" dirty="0" smtClean="0">
                          <a:latin typeface="Times New Roman" pitchFamily="18" charset="0"/>
                          <a:cs typeface="Times New Roman" pitchFamily="18" charset="0"/>
                        </a:rPr>
                        <a:t>+73,9</a:t>
                      </a:r>
                      <a:endParaRPr lang="ru-RU" dirty="0">
                        <a:latin typeface="Times New Roman" pitchFamily="18" charset="0"/>
                        <a:cs typeface="Times New Roman" pitchFamily="18" charset="0"/>
                      </a:endParaRPr>
                    </a:p>
                  </a:txBody>
                  <a:tcPr anchor="ctr" anchorCtr="1"/>
                </a:tc>
                <a:tc>
                  <a:txBody>
                    <a:bodyPr/>
                    <a:lstStyle/>
                    <a:p>
                      <a:endParaRPr lang="ru-RU" dirty="0">
                        <a:latin typeface="Times New Roman" pitchFamily="18" charset="0"/>
                        <a:cs typeface="Times New Roman" pitchFamily="18" charset="0"/>
                      </a:endParaRPr>
                    </a:p>
                  </a:txBody>
                  <a:tcPr anchor="ctr" anchorCtr="1"/>
                </a:tc>
              </a:tr>
              <a:tr h="1309367">
                <a:tc>
                  <a:txBody>
                    <a:bodyPr/>
                    <a:lstStyle/>
                    <a:p>
                      <a:r>
                        <a:rPr lang="ru-RU" sz="1200" dirty="0" smtClean="0">
                          <a:latin typeface="Times New Roman" pitchFamily="18" charset="0"/>
                          <a:cs typeface="Times New Roman" pitchFamily="18" charset="0"/>
                        </a:rPr>
                        <a:t>Муниципальный долг на 1 января</a:t>
                      </a:r>
                      <a:endParaRPr lang="ru-RU" sz="1200" dirty="0">
                        <a:latin typeface="Times New Roman" pitchFamily="18" charset="0"/>
                        <a:cs typeface="Times New Roman" pitchFamily="18" charset="0"/>
                      </a:endParaRPr>
                    </a:p>
                  </a:txBody>
                  <a:tcPr anchor="ctr"/>
                </a:tc>
                <a:tc>
                  <a:txBody>
                    <a:bodyPr/>
                    <a:lstStyle/>
                    <a:p>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163,3</a:t>
                      </a:r>
                      <a:endParaRPr lang="ru-RU" dirty="0">
                        <a:latin typeface="Times New Roman" pitchFamily="18" charset="0"/>
                        <a:cs typeface="Times New Roman" pitchFamily="18" charset="0"/>
                      </a:endParaRPr>
                    </a:p>
                  </a:txBody>
                  <a:tcPr anchor="ctr" anchorCtr="1"/>
                </a:tc>
                <a:tc>
                  <a:txBody>
                    <a:bodyPr/>
                    <a:lstStyle/>
                    <a:p>
                      <a:endParaRPr lang="ru-RU" dirty="0">
                        <a:latin typeface="Times New Roman" pitchFamily="18" charset="0"/>
                        <a:cs typeface="Times New Roman" pitchFamily="18" charset="0"/>
                      </a:endParaRPr>
                    </a:p>
                  </a:txBody>
                  <a:tcPr anchor="ctr" anchorCtr="1"/>
                </a:tc>
                <a:tc>
                  <a:txBody>
                    <a:bodyPr/>
                    <a:lstStyle/>
                    <a:p>
                      <a:endParaRPr lang="ru-RU" dirty="0">
                        <a:latin typeface="Times New Roman" pitchFamily="18" charset="0"/>
                        <a:cs typeface="Times New Roman" pitchFamily="18" charset="0"/>
                      </a:endParaRPr>
                    </a:p>
                  </a:txBody>
                  <a:tcPr anchor="ctr" anchorCtr="1"/>
                </a:tc>
                <a:tc>
                  <a:txBody>
                    <a:bodyPr/>
                    <a:lstStyle/>
                    <a:p>
                      <a:r>
                        <a:rPr lang="ru-RU" dirty="0" smtClean="0">
                          <a:latin typeface="Times New Roman" pitchFamily="18" charset="0"/>
                          <a:cs typeface="Times New Roman" pitchFamily="18" charset="0"/>
                        </a:rPr>
                        <a:t>163,3</a:t>
                      </a:r>
                      <a:endParaRPr lang="ru-RU" dirty="0">
                        <a:latin typeface="Times New Roman" pitchFamily="18" charset="0"/>
                        <a:cs typeface="Times New Roman" pitchFamily="18" charset="0"/>
                      </a:endParaRPr>
                    </a:p>
                  </a:txBody>
                  <a:tcPr anchor="ctr" anchorCtr="1"/>
                </a:tc>
                <a:tc>
                  <a:txBody>
                    <a:bodyPr/>
                    <a:lstStyle/>
                    <a:p>
                      <a:endParaRPr lang="ru-RU" dirty="0">
                        <a:latin typeface="Times New Roman" pitchFamily="18" charset="0"/>
                        <a:cs typeface="Times New Roman" pitchFamily="18" charset="0"/>
                      </a:endParaRPr>
                    </a:p>
                  </a:txBody>
                  <a:tcPr anchor="ctr" anchorCtr="1"/>
                </a:tc>
              </a:tr>
            </a:tbl>
          </a:graphicData>
        </a:graphic>
      </p:graphicFrame>
      <p:sp>
        <p:nvSpPr>
          <p:cNvPr id="4" name="Прямоугольник 3"/>
          <p:cNvSpPr/>
          <p:nvPr/>
        </p:nvSpPr>
        <p:spPr>
          <a:xfrm>
            <a:off x="323528" y="836712"/>
            <a:ext cx="1512168" cy="307777"/>
          </a:xfrm>
          <a:prstGeom prst="rect">
            <a:avLst/>
          </a:prstGeom>
        </p:spPr>
        <p:txBody>
          <a:bodyPr wrap="square">
            <a:spAutoFit/>
          </a:bodyPr>
          <a:lstStyle/>
          <a:p>
            <a:r>
              <a:rPr lang="ru-RU" sz="1400" dirty="0"/>
              <a:t>млн. рублей</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dirty="0" smtClean="0"/>
              <a:t>Меры социальной поддержки</a:t>
            </a:r>
            <a:endParaRPr lang="ru-RU" dirty="0">
              <a:latin typeface="Times New Roman" pitchFamily="18" charset="0"/>
              <a:cs typeface="Times New Roman" pitchFamily="18" charset="0"/>
            </a:endParaRPr>
          </a:p>
        </p:txBody>
      </p:sp>
      <p:sp>
        <p:nvSpPr>
          <p:cNvPr id="4" name="Прямоугольник 3"/>
          <p:cNvSpPr/>
          <p:nvPr/>
        </p:nvSpPr>
        <p:spPr>
          <a:xfrm>
            <a:off x="251520" y="764705"/>
            <a:ext cx="8640960" cy="369332"/>
          </a:xfrm>
          <a:prstGeom prst="rect">
            <a:avLst/>
          </a:prstGeom>
        </p:spPr>
        <p:txBody>
          <a:bodyPr wrap="square">
            <a:spAutoFit/>
          </a:bodyPr>
          <a:lstStyle/>
          <a:p>
            <a:pPr algn="ctr"/>
            <a:r>
              <a:rPr lang="ru-RU" dirty="0" smtClean="0">
                <a:solidFill>
                  <a:srgbClr val="000000"/>
                </a:solidFill>
                <a:latin typeface="Times New Roman"/>
              </a:rPr>
              <a:t>Информация о расходах бюджета с учетом интересов целевых групп пользователей</a:t>
            </a:r>
            <a:endParaRPr lang="ru-RU" dirty="0"/>
          </a:p>
        </p:txBody>
      </p:sp>
      <p:graphicFrame>
        <p:nvGraphicFramePr>
          <p:cNvPr id="5" name="Таблица 4"/>
          <p:cNvGraphicFramePr>
            <a:graphicFrameLocks noGrp="1"/>
          </p:cNvGraphicFramePr>
          <p:nvPr/>
        </p:nvGraphicFramePr>
        <p:xfrm>
          <a:off x="179388" y="908050"/>
          <a:ext cx="8784976" cy="5545413"/>
        </p:xfrm>
        <a:graphic>
          <a:graphicData uri="http://schemas.openxmlformats.org/drawingml/2006/table">
            <a:tbl>
              <a:tblPr/>
              <a:tblGrid>
                <a:gridCol w="176288"/>
                <a:gridCol w="1096898"/>
                <a:gridCol w="617005"/>
                <a:gridCol w="1939157"/>
                <a:gridCol w="2135032"/>
                <a:gridCol w="705149"/>
                <a:gridCol w="705149"/>
                <a:gridCol w="705149"/>
                <a:gridCol w="705149"/>
              </a:tblGrid>
              <a:tr h="72007">
                <a:tc gridSpan="9">
                  <a:txBody>
                    <a:bodyPr/>
                    <a:lstStyle/>
                    <a:p>
                      <a:pPr algn="ctr" fontAlgn="b"/>
                      <a:endParaRPr lang="ru-RU" sz="1000" b="1" i="0" u="none" strike="noStrike" dirty="0">
                        <a:solidFill>
                          <a:srgbClr val="000000"/>
                        </a:solidFill>
                        <a:latin typeface="Times New Roman"/>
                      </a:endParaRPr>
                    </a:p>
                  </a:txBody>
                  <a:tcPr marL="4078" marR="4078" marT="4078"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77079">
                <a:tc>
                  <a:txBody>
                    <a:bodyPr/>
                    <a:lstStyle/>
                    <a:p>
                      <a:pPr algn="ctr" fontAlgn="ctr"/>
                      <a:r>
                        <a:rPr lang="ru-RU" sz="1000" b="0" i="0" u="none" strike="noStrike" dirty="0">
                          <a:solidFill>
                            <a:srgbClr val="000000"/>
                          </a:solidFill>
                          <a:latin typeface="Times New Roman"/>
                        </a:rPr>
                        <a:t>№</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Численность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мер социальной поддержки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НПА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Размер выплат на 1 получателя (руб.)</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Плановые значения на </a:t>
                      </a:r>
                      <a:r>
                        <a:rPr lang="ru-RU" sz="1000" b="0" i="0" u="none" strike="noStrike" dirty="0" smtClean="0">
                          <a:solidFill>
                            <a:srgbClr val="000000"/>
                          </a:solidFill>
                          <a:latin typeface="Times New Roman"/>
                        </a:rPr>
                        <a:t>2022 </a:t>
                      </a:r>
                      <a:r>
                        <a:rPr lang="ru-RU" sz="1000" b="0" i="0" u="none" strike="noStrike" dirty="0">
                          <a:solidFill>
                            <a:srgbClr val="000000"/>
                          </a:solidFill>
                          <a:latin typeface="Times New Roman"/>
                        </a:rPr>
                        <a:t>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Фактические </a:t>
                      </a:r>
                      <a:r>
                        <a:rPr lang="ru-RU" sz="1000" b="0" i="0" u="none" strike="noStrike">
                          <a:solidFill>
                            <a:srgbClr val="000000"/>
                          </a:solidFill>
                          <a:latin typeface="Times New Roman"/>
                        </a:rPr>
                        <a:t>значения </a:t>
                      </a:r>
                      <a:r>
                        <a:rPr lang="ru-RU" sz="1000" b="0" i="0" u="none" strike="noStrike" smtClean="0">
                          <a:solidFill>
                            <a:srgbClr val="000000"/>
                          </a:solidFill>
                          <a:latin typeface="Times New Roman"/>
                        </a:rPr>
                        <a:t>2022 </a:t>
                      </a:r>
                      <a:r>
                        <a:rPr lang="ru-RU" sz="1000" b="0" i="0" u="none" strike="noStrike" dirty="0">
                          <a:solidFill>
                            <a:srgbClr val="000000"/>
                          </a:solidFill>
                          <a:latin typeface="Times New Roman"/>
                        </a:rPr>
                        <a:t>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 исполнения плановых назначений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72644">
                <a:tc>
                  <a:txBody>
                    <a:bodyPr/>
                    <a:lstStyle/>
                    <a:p>
                      <a:pPr algn="ctr" fontAlgn="ctr"/>
                      <a:r>
                        <a:rPr lang="ru-RU" sz="1000" b="0" i="0" u="none" strike="noStrike">
                          <a:solidFill>
                            <a:srgbClr val="000000"/>
                          </a:solidFill>
                          <a:latin typeface="Times New Roman"/>
                        </a:rPr>
                        <a:t>1</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4</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6</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7</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8</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72644">
                <a:tc gridSpan="9">
                  <a:txBody>
                    <a:bodyPr/>
                    <a:lstStyle/>
                    <a:p>
                      <a:pPr algn="ctr" fontAlgn="ctr"/>
                      <a:r>
                        <a:rPr lang="ru-RU" sz="1000" b="0" i="0" u="none" strike="noStrike" dirty="0" smtClean="0">
                          <a:solidFill>
                            <a:srgbClr val="000000"/>
                          </a:solidFill>
                          <a:latin typeface="Times New Roman"/>
                        </a:rPr>
                        <a:t>Муниципальная программа «Образование»</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72644">
                <a:tc gridSpan="9">
                  <a:txBody>
                    <a:bodyPr/>
                    <a:lstStyle/>
                    <a:p>
                      <a:pPr algn="ctr" fontAlgn="ctr"/>
                      <a:r>
                        <a:rPr lang="ru-RU" sz="900" b="0" i="0" kern="1200" dirty="0" smtClean="0">
                          <a:solidFill>
                            <a:schemeClr val="tx1"/>
                          </a:solidFill>
                          <a:latin typeface="Times New Roman" pitchFamily="18" charset="0"/>
                          <a:ea typeface="+mn-ea"/>
                          <a:cs typeface="Times New Roman" pitchFamily="18" charset="0"/>
                        </a:rPr>
                        <a:t>Финансовое обеспечение реализации прав граждан на получение общедоступного и бесплатного дошкольного образования</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72644">
                <a:tc>
                  <a:txBody>
                    <a:bodyPr/>
                    <a:lstStyle/>
                    <a:p>
                      <a:pPr algn="ctr" fontAlgn="ctr"/>
                      <a:r>
                        <a:rPr lang="ru-RU" sz="1000" b="0" i="0" u="none" strike="noStrike" dirty="0" smtClean="0">
                          <a:solidFill>
                            <a:srgbClr val="000000"/>
                          </a:solidFill>
                          <a:latin typeface="Times New Roman"/>
                        </a:rPr>
                        <a:t>1</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Дети в возрасте от 1 до 7 лет</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1 796 детей</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Компенсация родительской платы за присмотр и уход за детьми, осваивающими образовательные программы дошкольного образования в организациях Московской области, осуществляющих образовательную деятельность</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Постановление от 23.08.2019 № 4151 "Об утверждении Порядка обращения за компенсацией родительской платы за присмотр и уход за детьми, осваивающими образовательные программы дошкольного образования в муниципальных дошкольных образовательных организациях Рузского городского округа Московской области, осуществляющих образовательную деятельность, и порядок ее выплаты»</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исчисляется индивидуально для каждого ребенка</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19 688,0</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12 142,7</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61,7</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72644">
                <a:tc gridSpan="9">
                  <a:txBody>
                    <a:bodyPr/>
                    <a:lstStyle/>
                    <a:p>
                      <a:pPr algn="ctr" fontAlgn="ctr"/>
                      <a:r>
                        <a:rPr lang="ru-RU" sz="1000" b="0" i="0" u="none" strike="noStrike" dirty="0" smtClean="0">
                          <a:solidFill>
                            <a:srgbClr val="000000"/>
                          </a:solidFill>
                          <a:latin typeface="Times New Roman"/>
                        </a:rPr>
                        <a:t>Муниципальная программа «Социальная защита населения»</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72644">
                <a:tc gridSpan="9">
                  <a:txBody>
                    <a:bodyPr/>
                    <a:lstStyle/>
                    <a:p>
                      <a:pPr algn="ctr" fontAlgn="ctr"/>
                      <a:r>
                        <a:rPr lang="ru-RU" sz="900" b="0" i="0" kern="1200" dirty="0" smtClean="0">
                          <a:solidFill>
                            <a:schemeClr val="tx1"/>
                          </a:solidFill>
                          <a:latin typeface="Times New Roman" pitchFamily="18" charset="0"/>
                          <a:ea typeface="+mn-ea"/>
                          <a:cs typeface="Times New Roman" pitchFamily="18" charset="0"/>
                        </a:rPr>
                        <a:t>Мероприятия по организации отдыха детей в каникулярное время, проводимые муниципальными образованиями Московской области</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72644">
                <a:tc>
                  <a:txBody>
                    <a:bodyPr/>
                    <a:lstStyle/>
                    <a:p>
                      <a:pPr algn="ctr" fontAlgn="ctr"/>
                      <a:r>
                        <a:rPr lang="ru-RU" sz="900" b="0" i="0" u="none" strike="noStrike" dirty="0" smtClean="0">
                          <a:solidFill>
                            <a:srgbClr val="000000"/>
                          </a:solidFill>
                          <a:latin typeface="Times New Roman"/>
                        </a:rPr>
                        <a:t>2</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Дети в возрасте от 7 до 15 лет</a:t>
                      </a:r>
                    </a:p>
                    <a:p>
                      <a:pPr algn="ctr" fontAlgn="ct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smtClean="0">
                          <a:solidFill>
                            <a:srgbClr val="000000"/>
                          </a:solidFill>
                          <a:latin typeface="Times New Roman"/>
                        </a:rPr>
                        <a:t>1369 </a:t>
                      </a:r>
                      <a:r>
                        <a:rPr lang="ru-RU" sz="900" b="0" i="0" u="none" strike="noStrike" dirty="0" smtClean="0">
                          <a:solidFill>
                            <a:srgbClr val="000000"/>
                          </a:solidFill>
                          <a:latin typeface="Times New Roman"/>
                        </a:rPr>
                        <a:t>человек</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Организация отдыха детей в каникулярное время </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Times New Roman" pitchFamily="18" charset="0"/>
                          <a:cs typeface="Times New Roman" pitchFamily="18" charset="0"/>
                        </a:rPr>
                        <a:t>Постановление  Администрации Рузского городского округа от  05.04.2022 №1236</a:t>
                      </a:r>
                      <a:r>
                        <a:rPr lang="ru-RU" sz="900" b="0" i="0" u="none" strike="noStrike" baseline="0" dirty="0" smtClean="0">
                          <a:solidFill>
                            <a:srgbClr val="000000"/>
                          </a:solidFill>
                          <a:latin typeface="Times New Roman" pitchFamily="18" charset="0"/>
                          <a:cs typeface="Times New Roman" pitchFamily="18" charset="0"/>
                        </a:rPr>
                        <a:t> «Об утверждении Порядка организации отдыха и оздоровления детей, проживающих на территории Рузского городского округа»,  Постановление Администрации Рузского городского округа от 15.04.2022 №1448 «</a:t>
                      </a:r>
                      <a:r>
                        <a:rPr lang="ru-RU" sz="900" dirty="0" smtClean="0">
                          <a:solidFill>
                            <a:schemeClr val="tx1"/>
                          </a:solidFill>
                          <a:latin typeface="Times New Roman" pitchFamily="18" charset="0"/>
                          <a:cs typeface="Times New Roman" pitchFamily="18" charset="0"/>
                        </a:rPr>
                        <a:t>Об утверждении Плана мероприятий по организации отдыха, оздоровления и занятости детей и подростков, проживающих на территории Рузского городского округа Московской области в 2022 году»</a:t>
                      </a:r>
                      <a:endParaRPr lang="ru-RU" sz="900" b="0" i="0" u="none" strike="noStrike" dirty="0" smtClean="0">
                        <a:solidFill>
                          <a:schemeClr val="tx1"/>
                        </a:solidFill>
                        <a:latin typeface="Times New Roman" pitchFamily="18" charset="0"/>
                        <a:cs typeface="Times New Roman" pitchFamily="18" charset="0"/>
                      </a:endParaRP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исчисляется индивидуально для каждого ребенка</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7 905,6</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7 905,6</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100</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388" y="764704"/>
          <a:ext cx="8712968" cy="5706189"/>
        </p:xfrm>
        <a:graphic>
          <a:graphicData uri="http://schemas.openxmlformats.org/drawingml/2006/table">
            <a:tbl>
              <a:tblPr/>
              <a:tblGrid>
                <a:gridCol w="174843"/>
                <a:gridCol w="1087907"/>
                <a:gridCol w="611948"/>
                <a:gridCol w="1923262"/>
                <a:gridCol w="2117532"/>
                <a:gridCol w="699369"/>
                <a:gridCol w="699369"/>
                <a:gridCol w="699369"/>
                <a:gridCol w="699369"/>
              </a:tblGrid>
              <a:tr h="37887">
                <a:tc>
                  <a:txBody>
                    <a:bodyPr/>
                    <a:lstStyle/>
                    <a:p>
                      <a:pPr algn="ctr" fontAlgn="ctr"/>
                      <a:r>
                        <a:rPr lang="ru-RU" sz="1000" b="0" i="0" u="none" strike="noStrike" dirty="0">
                          <a:solidFill>
                            <a:srgbClr val="000000"/>
                          </a:solidFill>
                          <a:latin typeface="Times New Roman"/>
                        </a:rPr>
                        <a:t>№</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Численность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мер социальной поддержки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НПА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Размер выплат на 1 получателя (руб.)</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Плановые значения на </a:t>
                      </a:r>
                      <a:r>
                        <a:rPr lang="ru-RU" sz="1000" b="0" i="0" u="none" strike="noStrike" dirty="0" smtClean="0">
                          <a:solidFill>
                            <a:srgbClr val="000000"/>
                          </a:solidFill>
                          <a:latin typeface="Times New Roman"/>
                        </a:rPr>
                        <a:t>2022 </a:t>
                      </a:r>
                      <a:r>
                        <a:rPr lang="ru-RU" sz="1000" b="0" i="0" u="none" strike="noStrike" dirty="0">
                          <a:solidFill>
                            <a:srgbClr val="000000"/>
                          </a:solidFill>
                          <a:latin typeface="Times New Roman"/>
                        </a:rPr>
                        <a:t>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Фактические значения </a:t>
                      </a:r>
                      <a:r>
                        <a:rPr lang="ru-RU" sz="1000" b="0" i="0" u="none" strike="noStrike" dirty="0" smtClean="0">
                          <a:solidFill>
                            <a:srgbClr val="000000"/>
                          </a:solidFill>
                          <a:latin typeface="Times New Roman"/>
                        </a:rPr>
                        <a:t>2022 </a:t>
                      </a:r>
                      <a:r>
                        <a:rPr lang="ru-RU" sz="1000" b="0" i="0" u="none" strike="noStrike" dirty="0">
                          <a:solidFill>
                            <a:srgbClr val="000000"/>
                          </a:solidFill>
                          <a:latin typeface="Times New Roman"/>
                        </a:rPr>
                        <a:t>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 исполнения плановых назначений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41615">
                <a:tc>
                  <a:txBody>
                    <a:bodyPr/>
                    <a:lstStyle/>
                    <a:p>
                      <a:pPr algn="ctr" fontAlgn="ctr"/>
                      <a:r>
                        <a:rPr lang="ru-RU" sz="1000" b="0" i="0" u="none" strike="noStrike">
                          <a:solidFill>
                            <a:srgbClr val="000000"/>
                          </a:solidFill>
                          <a:latin typeface="Times New Roman"/>
                        </a:rPr>
                        <a:t>1</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4</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6</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7</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8</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309691">
                <a:tc gridSpan="9">
                  <a:txBody>
                    <a:bodyPr/>
                    <a:lstStyle/>
                    <a:p>
                      <a:pPr algn="ctr" fontAlgn="ctr"/>
                      <a:r>
                        <a:rPr lang="ru-RU" sz="900" b="0" i="0" kern="1200" dirty="0" smtClean="0">
                          <a:solidFill>
                            <a:schemeClr val="tx1"/>
                          </a:solidFill>
                          <a:latin typeface="Times New Roman" pitchFamily="18" charset="0"/>
                          <a:ea typeface="+mn-ea"/>
                          <a:cs typeface="Times New Roman" pitchFamily="18" charset="0"/>
                        </a:rPr>
                        <a:t>Предоставление мер социальной поддержки и субсидий по оплате жилого помещения и коммунальных услуг гражданам Российской Федерации, имеющим место жительства в Московской области</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smtClean="0">
                        <a:solidFill>
                          <a:schemeClr val="tx1"/>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668668">
                <a:tc>
                  <a:txBody>
                    <a:bodyPr/>
                    <a:lstStyle/>
                    <a:p>
                      <a:pPr algn="ctr" fontAlgn="ctr"/>
                      <a:r>
                        <a:rPr lang="ru-RU" sz="1000" b="0" i="0" u="none" strike="noStrike" dirty="0" smtClean="0">
                          <a:solidFill>
                            <a:srgbClr val="000000"/>
                          </a:solidFill>
                          <a:latin typeface="Times New Roman"/>
                        </a:rPr>
                        <a:t>3</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mn-lt"/>
                        </a:rPr>
                        <a:t>Семьи Рузского городского округа</a:t>
                      </a:r>
                    </a:p>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chemeClr val="tx1"/>
                          </a:solidFill>
                          <a:latin typeface="Times New Roman"/>
                        </a:rPr>
                        <a:t>1 380 </a:t>
                      </a:r>
                      <a:r>
                        <a:rPr lang="ru-RU" sz="1000" b="0" i="0" u="none" strike="noStrike" dirty="0" smtClean="0">
                          <a:solidFill>
                            <a:srgbClr val="000000"/>
                          </a:solidFill>
                          <a:latin typeface="Times New Roman"/>
                        </a:rPr>
                        <a:t>семей</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mn-lt"/>
                        </a:rPr>
                        <a:t>Предоставление гражданам субсидий на оплату жилого помещения и коммунальных услуг</a:t>
                      </a:r>
                    </a:p>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ru-RU" sz="900" b="0" i="0" kern="1200" dirty="0" smtClean="0">
                          <a:solidFill>
                            <a:schemeClr val="tx1"/>
                          </a:solidFill>
                          <a:latin typeface="+mn-lt"/>
                          <a:ea typeface="+mn-ea"/>
                          <a:cs typeface="+mn-cs"/>
                        </a:rPr>
                        <a:t>Порядок расходования субвенции, предоставляемой бюджетам муниципальных районов и городских округов Московской области из бюджета Московской области на выплаты гражданам Российской Федерации, имеющим место жительства в Московской области, субсидий на оплату жилого помещения и коммунальных услуг, утвержденным постановлением Правительства Московской области от 29.01.2008 № 43/3</a:t>
                      </a:r>
                      <a:endParaRPr lang="ru-RU" sz="900" b="0" i="0" u="none" strike="noStrike" dirty="0" smtClean="0">
                        <a:solidFill>
                          <a:schemeClr val="tx1"/>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mn-lt"/>
                        </a:rPr>
                        <a:t>исчисляется индивидуально для каждой семьи исходя из доходов граждан</a:t>
                      </a:r>
                    </a:p>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rgbClr val="000000"/>
                          </a:solidFill>
                          <a:latin typeface="Times New Roman"/>
                        </a:rPr>
                        <a:t>18 539,6</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rgbClr val="000000"/>
                          </a:solidFill>
                          <a:latin typeface="Times New Roman"/>
                        </a:rPr>
                        <a:t>18 539,6</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rgbClr val="000000"/>
                          </a:solidFill>
                          <a:latin typeface="Times New Roman"/>
                        </a:rPr>
                        <a:t>100</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29066">
                <a:tc gridSpan="9">
                  <a:txBody>
                    <a:bodyPr/>
                    <a:lstStyle/>
                    <a:p>
                      <a:pPr algn="ctr" fontAlgn="ctr"/>
                      <a:r>
                        <a:rPr lang="ru-RU" sz="900" b="0" i="0" kern="1200" dirty="0" smtClean="0">
                          <a:solidFill>
                            <a:schemeClr val="tx1"/>
                          </a:solidFill>
                          <a:latin typeface="Times New Roman" pitchFamily="18" charset="0"/>
                          <a:ea typeface="+mn-ea"/>
                          <a:cs typeface="Times New Roman" pitchFamily="18" charset="0"/>
                        </a:rPr>
                        <a:t>Дополнительные меры социальной поддержки и социальной помощи гражданам</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smtClean="0">
                        <a:solidFill>
                          <a:schemeClr val="tx1"/>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29066">
                <a:tc>
                  <a:txBody>
                    <a:bodyPr/>
                    <a:lstStyle/>
                    <a:p>
                      <a:pPr algn="ctr" fontAlgn="ctr"/>
                      <a:r>
                        <a:rPr lang="ru-RU" sz="900" b="0" i="0" u="none" strike="noStrike" dirty="0" smtClean="0">
                          <a:solidFill>
                            <a:srgbClr val="000000"/>
                          </a:solidFill>
                          <a:latin typeface="Times New Roman" pitchFamily="18" charset="0"/>
                          <a:cs typeface="Times New Roman" pitchFamily="18" charset="0"/>
                        </a:rPr>
                        <a:t>4</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mn-lt"/>
                        </a:rPr>
                        <a:t>Компенсация на оплата за жилое помещение и коммунальные услуги инвалидам и участникам Великой отечественной войны, проживающим в Рузском городском округе</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chemeClr val="tx1"/>
                          </a:solidFill>
                          <a:latin typeface="Times New Roman"/>
                        </a:rPr>
                        <a:t>8 человек</a:t>
                      </a:r>
                      <a:endParaRPr lang="ru-RU" sz="10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mn-lt"/>
                        </a:rPr>
                        <a:t>Оказание мер социальной поддержки отдельным категориям граждан из бюджета Рузского городского округа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Решение Совета депутатов Рузского городского округа от 25.04.2018 №222/21 «О дополнительных мерах социальной поддержки инвалидов Великой отечественной</a:t>
                      </a:r>
                      <a:r>
                        <a:rPr lang="ru-RU" sz="900" b="0" i="0" u="none" strike="noStrike" baseline="0" dirty="0" smtClean="0">
                          <a:solidFill>
                            <a:srgbClr val="000000"/>
                          </a:solidFill>
                          <a:latin typeface="+mn-lt"/>
                        </a:rPr>
                        <a:t> войны и участников Великой Отечественной войны, проживающих на территории Рузского городского округа Московской области», </a:t>
                      </a:r>
                      <a:r>
                        <a:rPr lang="ru-RU" sz="900" b="0" i="0" u="none" strike="noStrike" dirty="0" smtClean="0">
                          <a:solidFill>
                            <a:srgbClr val="000000"/>
                          </a:solidFill>
                          <a:latin typeface="+mn-lt"/>
                        </a:rPr>
                        <a:t>Постановление Администрации Рузского городского округа от 21.06.2021 №2184 «Об утверждении Порядка предоставления компенсации платы за жилое помещение и коммунальные услуги инвалидам Великой Отечественной войны и  участникам Великой Отечественной</a:t>
                      </a:r>
                      <a:r>
                        <a:rPr lang="ru-RU" sz="900" b="0" i="0" u="none" strike="noStrike" baseline="0" dirty="0" smtClean="0">
                          <a:solidFill>
                            <a:srgbClr val="000000"/>
                          </a:solidFill>
                          <a:latin typeface="+mn-lt"/>
                        </a:rPr>
                        <a:t> войны, проживающим на территории Рузского городского округа»</a:t>
                      </a:r>
                      <a:endParaRPr lang="ru-RU" sz="900" b="0" i="0" u="none" strike="noStrike" dirty="0" smtClean="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mn-lt"/>
                        </a:rPr>
                        <a:t>5 000 руб. в месяц</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rgbClr val="000000"/>
                          </a:solidFill>
                          <a:latin typeface="Times New Roman"/>
                        </a:rPr>
                        <a:t>495,0</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rgbClr val="000000"/>
                          </a:solidFill>
                          <a:latin typeface="Times New Roman"/>
                        </a:rPr>
                        <a:t>460,0</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rgbClr val="000000"/>
                          </a:solidFill>
                          <a:latin typeface="Times New Roman"/>
                        </a:rPr>
                        <a:t>92,9</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bl>
          </a:graphicData>
        </a:graphic>
      </p:graphicFrame>
      <p:sp>
        <p:nvSpPr>
          <p:cNvPr id="3" name="Заголовок 1"/>
          <p:cNvSpPr txBox="1">
            <a:spLocks/>
          </p:cNvSpPr>
          <p:nvPr/>
        </p:nvSpPr>
        <p:spPr>
          <a:xfrm>
            <a:off x="457200" y="274638"/>
            <a:ext cx="8229600" cy="490066"/>
          </a:xfrm>
          <a:prstGeom prst="rect">
            <a:avLst/>
          </a:prstGeom>
        </p:spPr>
        <p:txBody>
          <a:bodyP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400" b="0" i="0" u="none" strike="noStrike" kern="1200" cap="none" spc="0" normalizeH="0" baseline="0" noProof="0" smtClean="0">
                <a:ln>
                  <a:noFill/>
                </a:ln>
                <a:solidFill>
                  <a:schemeClr val="tx1"/>
                </a:solidFill>
                <a:effectLst/>
                <a:uLnTx/>
                <a:uFillTx/>
                <a:latin typeface="+mj-lt"/>
                <a:ea typeface="+mj-ea"/>
                <a:cs typeface="+mj-cs"/>
              </a:rPr>
              <a:t>Меры социальной поддержки</a:t>
            </a:r>
            <a:endParaRPr kumimoji="0" lang="ru-RU"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388" y="188913"/>
          <a:ext cx="8712968" cy="6622521"/>
        </p:xfrm>
        <a:graphic>
          <a:graphicData uri="http://schemas.openxmlformats.org/drawingml/2006/table">
            <a:tbl>
              <a:tblPr/>
              <a:tblGrid>
                <a:gridCol w="174843"/>
                <a:gridCol w="1087907"/>
                <a:gridCol w="611948"/>
                <a:gridCol w="1923262"/>
                <a:gridCol w="2117532"/>
                <a:gridCol w="699369"/>
                <a:gridCol w="699369"/>
                <a:gridCol w="699369"/>
                <a:gridCol w="699369"/>
              </a:tblGrid>
              <a:tr h="569947">
                <a:tc>
                  <a:txBody>
                    <a:bodyPr/>
                    <a:lstStyle/>
                    <a:p>
                      <a:pPr algn="ctr" fontAlgn="ctr"/>
                      <a:r>
                        <a:rPr lang="ru-RU" sz="1000" b="0" i="0" u="none" strike="noStrike" dirty="0">
                          <a:solidFill>
                            <a:srgbClr val="000000"/>
                          </a:solidFill>
                          <a:latin typeface="Times New Roman"/>
                        </a:rPr>
                        <a:t>№</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Численность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мер социальной поддержки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НПА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Размер выплат на 1 получателя (руб.)</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Плановые значения на </a:t>
                      </a:r>
                      <a:r>
                        <a:rPr lang="ru-RU" sz="1000" b="0" i="0" u="none" strike="noStrike" dirty="0" smtClean="0">
                          <a:solidFill>
                            <a:srgbClr val="000000"/>
                          </a:solidFill>
                          <a:latin typeface="Times New Roman"/>
                        </a:rPr>
                        <a:t>2022 </a:t>
                      </a:r>
                      <a:r>
                        <a:rPr lang="ru-RU" sz="1000" b="0" i="0" u="none" strike="noStrike" dirty="0">
                          <a:solidFill>
                            <a:srgbClr val="000000"/>
                          </a:solidFill>
                          <a:latin typeface="Times New Roman"/>
                        </a:rPr>
                        <a:t>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Фактические значения </a:t>
                      </a:r>
                      <a:r>
                        <a:rPr lang="ru-RU" sz="1000" b="0" i="0" u="none" strike="noStrike" dirty="0" smtClean="0">
                          <a:solidFill>
                            <a:srgbClr val="000000"/>
                          </a:solidFill>
                          <a:latin typeface="Times New Roman"/>
                        </a:rPr>
                        <a:t>2022 </a:t>
                      </a:r>
                      <a:r>
                        <a:rPr lang="ru-RU" sz="1000" b="0" i="0" u="none" strike="noStrike" dirty="0">
                          <a:solidFill>
                            <a:srgbClr val="000000"/>
                          </a:solidFill>
                          <a:latin typeface="Times New Roman"/>
                        </a:rPr>
                        <a:t>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 исполнения плановых назначений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145327">
                <a:tc>
                  <a:txBody>
                    <a:bodyPr/>
                    <a:lstStyle/>
                    <a:p>
                      <a:pPr algn="ctr" fontAlgn="ctr"/>
                      <a:r>
                        <a:rPr lang="ru-RU" sz="1000" b="0" i="0" u="none" strike="noStrike">
                          <a:solidFill>
                            <a:srgbClr val="000000"/>
                          </a:solidFill>
                          <a:latin typeface="Times New Roman"/>
                        </a:rPr>
                        <a:t>1</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4</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6</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7</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8</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37683">
                <a:tc gridSpan="9">
                  <a:txBody>
                    <a:bodyPr/>
                    <a:lstStyle/>
                    <a:p>
                      <a:pPr algn="ctr" fontAlgn="ctr"/>
                      <a:r>
                        <a:rPr lang="ru-RU" sz="1000" b="0" i="0" u="none" strike="noStrike" dirty="0" smtClean="0">
                          <a:solidFill>
                            <a:srgbClr val="000000"/>
                          </a:solidFill>
                          <a:latin typeface="Times New Roman"/>
                        </a:rPr>
                        <a:t>Муниципальная программа</a:t>
                      </a:r>
                      <a:r>
                        <a:rPr lang="ru-RU" sz="1000" b="0" i="0" u="none" strike="noStrike" baseline="0" dirty="0" smtClean="0">
                          <a:solidFill>
                            <a:srgbClr val="000000"/>
                          </a:solidFill>
                          <a:latin typeface="Times New Roman"/>
                        </a:rPr>
                        <a:t> «Здравоохранение»</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smtClean="0">
                        <a:solidFill>
                          <a:schemeClr val="bg1"/>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37683">
                <a:tc gridSpan="9">
                  <a:txBody>
                    <a:bodyPr/>
                    <a:lstStyle/>
                    <a:p>
                      <a:pPr algn="ctr" fontAlgn="ctr"/>
                      <a:r>
                        <a:rPr lang="ru-RU" sz="900" b="0" i="0" kern="1200" dirty="0" smtClean="0">
                          <a:solidFill>
                            <a:schemeClr val="tx1"/>
                          </a:solidFill>
                          <a:latin typeface="Times New Roman" pitchFamily="18" charset="0"/>
                          <a:ea typeface="+mn-ea"/>
                          <a:cs typeface="Times New Roman" pitchFamily="18" charset="0"/>
                        </a:rPr>
                        <a:t>Развитие мер социальной поддержки медицинских работников</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994565">
                <a:tc>
                  <a:txBody>
                    <a:bodyPr/>
                    <a:lstStyle/>
                    <a:p>
                      <a:pPr algn="ctr" fontAlgn="ctr"/>
                      <a:r>
                        <a:rPr lang="ru-RU" sz="1000" b="0" i="0" u="none" strike="noStrike" dirty="0" smtClean="0">
                          <a:solidFill>
                            <a:srgbClr val="000000"/>
                          </a:solidFill>
                          <a:latin typeface="Times New Roman"/>
                        </a:rPr>
                        <a:t>5</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Врачи государственных учреждений здравоохранения Московской области, расположенных на территории Рузского городского округа</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chemeClr val="tx1"/>
                          </a:solidFill>
                          <a:latin typeface="Times New Roman"/>
                        </a:rPr>
                        <a:t>12 человек</a:t>
                      </a:r>
                      <a:endParaRPr lang="ru-RU" sz="9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Выплата ежемесячной денежной компенсации врачам государственных учреждений здравоохранения Московской области, расположенных на территории Рузского городского округа за наем (поднаем) жилых помещений</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Решение Совета депутатов Рузского городского округа № 223/21 от 25.04.2018 года «О ежемесячной денежной компенсации за наем (поднаем) жилых помещений врачам государственных учреждений здравоохранения Московской области, расположенных на территории Рузского городского округа Московской области»,  Постановление администрации Рузского городского округа от 5.03.2018 №709 " Об утверждении Порядка ежемесячной денежной компенсации врачам ГУЗ МО ,расположенных на территории РГО за наем жилых помещений"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15 000.00 за месяц</a:t>
                      </a:r>
                    </a:p>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1 139,6</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1 109,6</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97,4</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41687">
                <a:tc gridSpan="9">
                  <a:txBody>
                    <a:bodyPr/>
                    <a:lstStyle/>
                    <a:p>
                      <a:pPr algn="ctr" fontAlgn="ctr"/>
                      <a:r>
                        <a:rPr lang="ru-RU" sz="1000" b="0" i="0" u="none" strike="noStrike" dirty="0" smtClean="0">
                          <a:solidFill>
                            <a:srgbClr val="000000"/>
                          </a:solidFill>
                          <a:latin typeface="Times New Roman"/>
                        </a:rPr>
                        <a:t>Муниципальная программа «Жилище»</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smtClean="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88032">
                <a:tc gridSpan="9">
                  <a:txBody>
                    <a:bodyPr/>
                    <a:lstStyle/>
                    <a:p>
                      <a:pPr algn="ctr" fontAlgn="ctr"/>
                      <a:r>
                        <a:rPr lang="ru-RU" sz="900" b="0" i="0" kern="1200" dirty="0" smtClean="0">
                          <a:solidFill>
                            <a:schemeClr val="tx1"/>
                          </a:solidFill>
                          <a:latin typeface="Times New Roman" pitchFamily="18" charset="0"/>
                          <a:ea typeface="+mn-ea"/>
                          <a:cs typeface="Times New Roman" pitchFamily="18" charset="0"/>
                        </a:rPr>
                        <a:t>Оказание государственной поддержки молодым семьям в виде социальных выплат на приобретение жилого помещения или создание объекта индивидуального жилищного строительства</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994566">
                <a:tc>
                  <a:txBody>
                    <a:bodyPr/>
                    <a:lstStyle/>
                    <a:p>
                      <a:pPr algn="ctr" fontAlgn="ctr"/>
                      <a:r>
                        <a:rPr lang="ru-RU" sz="1000" b="0" i="0" u="none" strike="noStrike" dirty="0" smtClean="0">
                          <a:solidFill>
                            <a:srgbClr val="000000"/>
                          </a:solidFill>
                          <a:latin typeface="Times New Roman"/>
                        </a:rPr>
                        <a:t>6</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Молодые семьи,   в которых  возраст каждого из супругов не превышает 35 лет</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chemeClr val="tx1"/>
                          </a:solidFill>
                          <a:latin typeface="Times New Roman"/>
                        </a:rPr>
                        <a:t>10 семей</a:t>
                      </a:r>
                      <a:endParaRPr lang="ru-RU" sz="9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Обеспечение жильем молодых семей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Подпрограмма "Обеспечение жильем молодых семей" муниципальной программы Рузского городского округа "Жилище», утвержденная постановлением Администрации Рузского городского округа №5176 от  31.10.2019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err="1" smtClean="0">
                          <a:solidFill>
                            <a:srgbClr val="000000"/>
                          </a:solidFill>
                          <a:latin typeface="+mn-lt"/>
                        </a:rPr>
                        <a:t>расчитывается</a:t>
                      </a:r>
                      <a:r>
                        <a:rPr lang="ru-RU" sz="900" b="0" i="0" u="none" strike="noStrike" dirty="0" smtClean="0">
                          <a:solidFill>
                            <a:srgbClr val="000000"/>
                          </a:solidFill>
                          <a:latin typeface="+mn-lt"/>
                        </a:rPr>
                        <a:t> исходя из численности молодой семьи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16 010,4</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16 010,4</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100</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29570">
                <a:tc gridSpan="9">
                  <a:txBody>
                    <a:bodyPr/>
                    <a:lstStyle/>
                    <a:p>
                      <a:pPr algn="ctr" fontAlgn="ctr"/>
                      <a:r>
                        <a:rPr lang="ru-RU" sz="900" b="0" i="0" kern="1200" dirty="0" smtClean="0">
                          <a:solidFill>
                            <a:schemeClr val="tx1"/>
                          </a:solidFill>
                          <a:latin typeface="Times New Roman" pitchFamily="18" charset="0"/>
                          <a:ea typeface="+mn-ea"/>
                          <a:cs typeface="Times New Roman" pitchFamily="18" charset="0"/>
                        </a:rPr>
                        <a:t>Оказание мер социальной поддержки детям-сиротам, детям, оставшимся без попечения родителей, лицам из числа указанной категории детей, а также гражданам, желающим взять детей на воспитание в семью</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smtClean="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994566">
                <a:tc>
                  <a:txBody>
                    <a:bodyPr/>
                    <a:lstStyle/>
                    <a:p>
                      <a:pPr algn="ctr" fontAlgn="ctr"/>
                      <a:r>
                        <a:rPr lang="ru-RU" sz="1000" b="0" i="0" u="none" strike="noStrike" dirty="0" smtClean="0">
                          <a:solidFill>
                            <a:srgbClr val="000000"/>
                          </a:solidFill>
                          <a:latin typeface="Times New Roman"/>
                        </a:rPr>
                        <a:t>7</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Дети-сироты и дети, оставшиеся без попечения родителей, лица из их числа </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chemeClr val="tx1"/>
                          </a:solidFill>
                          <a:latin typeface="Times New Roman"/>
                        </a:rPr>
                        <a:t>17 человек</a:t>
                      </a:r>
                      <a:endParaRPr lang="ru-RU" sz="9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Предоставление жилых помещений детям-сиротам и детям, оставшимся без попечения родителей, лицам из их числа по договорам найма специализированных жилых помещений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Подпрограмма "Обеспечение жильем детей-сирот и детей, оставшихся без попечения родителей, лиц из числа детей-сирот и детей, оставшихся без попечения родителей" муниципальной программы Рузского городского округа "Жилище«, утвержденная постановлением Администрации Рузского городского округа №5176 от 31.10.2019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smtClean="0">
                          <a:solidFill>
                            <a:srgbClr val="000000"/>
                          </a:solidFill>
                          <a:latin typeface="+mn-lt"/>
                        </a:rPr>
                        <a:t>предоставляются жилые помещения</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59 928,3</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smtClean="0">
                          <a:solidFill>
                            <a:srgbClr val="000000"/>
                          </a:solidFill>
                          <a:latin typeface="Times New Roman"/>
                        </a:rPr>
                        <a:t>59 928,0</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smtClean="0">
                          <a:solidFill>
                            <a:srgbClr val="000000"/>
                          </a:solidFill>
                          <a:latin typeface="Times New Roman"/>
                        </a:rPr>
                        <a:t>100</a:t>
                      </a: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sz="2400" dirty="0" smtClean="0">
                <a:latin typeface="Times New Roman" pitchFamily="18" charset="0"/>
                <a:cs typeface="Times New Roman" pitchFamily="18" charset="0"/>
              </a:rPr>
              <a:t>Реализация общественно значимых проектов на территории Рузского городского округа</a:t>
            </a:r>
            <a:endParaRPr lang="ru-RU" sz="24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79388" y="981075"/>
          <a:ext cx="8784975" cy="5509797"/>
        </p:xfrm>
        <a:graphic>
          <a:graphicData uri="http://schemas.openxmlformats.org/drawingml/2006/table">
            <a:tbl>
              <a:tblPr/>
              <a:tblGrid>
                <a:gridCol w="356688"/>
                <a:gridCol w="2571341"/>
                <a:gridCol w="1536591"/>
                <a:gridCol w="504056"/>
                <a:gridCol w="530695"/>
                <a:gridCol w="642835"/>
                <a:gridCol w="428557"/>
                <a:gridCol w="2214212"/>
              </a:tblGrid>
              <a:tr h="502848">
                <a:tc>
                  <a:txBody>
                    <a:bodyPr/>
                    <a:lstStyle/>
                    <a:p>
                      <a:pPr algn="ctr" fontAlgn="ctr"/>
                      <a:r>
                        <a:rPr lang="ru-RU" sz="900" b="1" i="0" u="none" strike="noStrike" dirty="0">
                          <a:solidFill>
                            <a:srgbClr val="000000"/>
                          </a:solidFill>
                          <a:latin typeface="Times New Roman"/>
                        </a:rPr>
                        <a:t>№ </a:t>
                      </a:r>
                      <a:r>
                        <a:rPr lang="ru-RU" sz="900" b="1" i="0" u="none" strike="noStrike" dirty="0" err="1">
                          <a:solidFill>
                            <a:srgbClr val="000000"/>
                          </a:solidFill>
                          <a:latin typeface="Times New Roman"/>
                        </a:rPr>
                        <a:t>п</a:t>
                      </a:r>
                      <a:r>
                        <a:rPr lang="ru-RU" sz="900" b="1" i="0" u="none" strike="noStrike" dirty="0">
                          <a:solidFill>
                            <a:srgbClr val="000000"/>
                          </a:solidFill>
                          <a:latin typeface="Times New Roman"/>
                        </a:rPr>
                        <a:t>/</a:t>
                      </a:r>
                      <a:r>
                        <a:rPr lang="ru-RU" sz="900" b="1" i="0" u="none" strike="noStrike" dirty="0" err="1">
                          <a:solidFill>
                            <a:srgbClr val="000000"/>
                          </a:solidFill>
                          <a:latin typeface="Times New Roman"/>
                        </a:rPr>
                        <a:t>п</a:t>
                      </a:r>
                      <a:endParaRPr lang="ru-RU" sz="900" b="1"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Наименование социально-значимого объекта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Место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Срок ввода объекта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smtClean="0">
                          <a:solidFill>
                            <a:srgbClr val="000000"/>
                          </a:solidFill>
                          <a:latin typeface="Times New Roman"/>
                        </a:rPr>
                        <a:t>План,</a:t>
                      </a:r>
                      <a:r>
                        <a:rPr lang="ru-RU" sz="900" b="1" i="0" u="none" strike="noStrike" baseline="0" dirty="0" smtClean="0">
                          <a:solidFill>
                            <a:srgbClr val="000000"/>
                          </a:solidFill>
                          <a:latin typeface="Times New Roman"/>
                        </a:rPr>
                        <a:t> тыс. руб.</a:t>
                      </a:r>
                      <a:endParaRPr lang="ru-RU" sz="900" b="1"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smtClean="0">
                          <a:solidFill>
                            <a:srgbClr val="000000"/>
                          </a:solidFill>
                          <a:latin typeface="Times New Roman"/>
                        </a:rPr>
                        <a:t>Факт, тыс.руб.</a:t>
                      </a:r>
                      <a:endParaRPr lang="ru-RU" sz="900" b="1"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 исполнения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Результат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r>
              <a:tr h="169874">
                <a:tc>
                  <a:txBody>
                    <a:bodyPr/>
                    <a:lstStyle/>
                    <a:p>
                      <a:pPr algn="ctr" fontAlgn="ctr"/>
                      <a:r>
                        <a:rPr lang="ru-RU" sz="900" b="1" i="0" u="none" strike="noStrike" dirty="0">
                          <a:solidFill>
                            <a:srgbClr val="000000"/>
                          </a:solidFill>
                          <a:latin typeface="Times New Roman"/>
                        </a:rPr>
                        <a:t>1</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a:solidFill>
                            <a:srgbClr val="000000"/>
                          </a:solidFill>
                          <a:latin typeface="Times New Roman"/>
                        </a:rPr>
                        <a:t>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3</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a:solidFill>
                            <a:srgbClr val="000000"/>
                          </a:solidFill>
                          <a:latin typeface="Times New Roman"/>
                        </a:rPr>
                        <a:t>4</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5</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6</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8</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00902">
                <a:tc gridSpan="8">
                  <a:txBody>
                    <a:bodyPr/>
                    <a:lstStyle/>
                    <a:p>
                      <a:pPr algn="ctr" fontAlgn="ctr"/>
                      <a:r>
                        <a:rPr lang="ru-RU" sz="1000" b="0" i="0" u="none" strike="noStrike" dirty="0" smtClean="0">
                          <a:solidFill>
                            <a:srgbClr val="000000"/>
                          </a:solidFill>
                          <a:latin typeface="Times New Roman" pitchFamily="18" charset="0"/>
                          <a:cs typeface="Times New Roman" pitchFamily="18" charset="0"/>
                        </a:rPr>
                        <a:t>Муниципальная программа «Строительство объектов социальной инфраструктуры»</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02848">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Строительство общеобразовательной школы на 400 мест</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п. Тучково, ул. Новая</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2023 </a:t>
                      </a:r>
                      <a:r>
                        <a:rPr lang="ru-RU" sz="1000" b="0" i="0" u="none" strike="noStrike" dirty="0">
                          <a:solidFill>
                            <a:srgbClr val="000000"/>
                          </a:solidFill>
                          <a:latin typeface="Times New Roman" pitchFamily="18" charset="0"/>
                          <a:cs typeface="Times New Roman" pitchFamily="18" charset="0"/>
                        </a:rPr>
                        <a:t>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955 538,9</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524 433,3</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54,9</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Увеличение количества мест для обучающихся в общеобразовательных организациях для ликвидации второй смены</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6388">
                <a:tc gridSpan="8">
                  <a:txBody>
                    <a:bodyPr/>
                    <a:lstStyle/>
                    <a:p>
                      <a:pPr algn="ctr" fontAlgn="ctr"/>
                      <a:r>
                        <a:rPr lang="ru-RU" sz="1000" b="0" i="0" u="none" strike="noStrike" dirty="0" smtClean="0">
                          <a:solidFill>
                            <a:srgbClr val="000000"/>
                          </a:solidFill>
                          <a:latin typeface="Times New Roman" pitchFamily="18" charset="0"/>
                          <a:cs typeface="Times New Roman" pitchFamily="18" charset="0"/>
                        </a:rPr>
                        <a:t>Муниципальная программа «Жилище»</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35822">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smtClean="0">
                          <a:solidFill>
                            <a:srgbClr val="000000"/>
                          </a:solidFill>
                          <a:latin typeface="Times New Roman" pitchFamily="18" charset="0"/>
                          <a:cs typeface="Times New Roman" pitchFamily="18" charset="0"/>
                        </a:rPr>
                        <a:t>Приобретение жилья детям-сиротам и детям, оставшимся без попечения родителей, лицам из числа детей-сирот</a:t>
                      </a:r>
                      <a:r>
                        <a:rPr lang="ru-RU" sz="1000" b="0" i="0" u="none" strike="noStrike" baseline="0" dirty="0" smtClean="0">
                          <a:solidFill>
                            <a:srgbClr val="000000"/>
                          </a:solidFill>
                          <a:latin typeface="Times New Roman" pitchFamily="18" charset="0"/>
                          <a:cs typeface="Times New Roman" pitchFamily="18" charset="0"/>
                        </a:rPr>
                        <a:t> и детей, оставшихся без попечения родителей, по договорам найма специализированных жилых помещений</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Times New Roman" pitchFamily="18" charset="0"/>
                          <a:cs typeface="Times New Roman" pitchFamily="18" charset="0"/>
                        </a:rPr>
                        <a:t>на территории Рузского городского округа</a:t>
                      </a:r>
                    </a:p>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2022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59 928,3</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59 928,0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100,0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Приобретение квартир детям-сиротам</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3032">
                <a:tc gridSpan="8">
                  <a:txBody>
                    <a:bodyPr/>
                    <a:lstStyle/>
                    <a:p>
                      <a:pPr algn="ctr" fontAlgn="ctr"/>
                      <a:r>
                        <a:rPr lang="ru-RU" sz="1000" b="0" i="0" u="none" strike="noStrike" dirty="0" smtClean="0">
                          <a:solidFill>
                            <a:srgbClr val="000000"/>
                          </a:solidFill>
                          <a:latin typeface="Times New Roman" pitchFamily="18" charset="0"/>
                          <a:cs typeface="Times New Roman" pitchFamily="18" charset="0"/>
                        </a:rPr>
                        <a:t>Муниципальная программа «Переселение граждан из аварийного жилищного фонда»</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35822">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3</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Приобретение квартир с целью переселения граждан из аварийного жилищного фонда в рамках реализации программы Московской области по переселению граждан из аварийного жилищного фонда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на территории Рузского городского округа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2023 год</a:t>
                      </a:r>
                      <a:r>
                        <a:rPr lang="ru-RU" sz="1000" b="0" i="0" u="none" strike="noStrike" dirty="0">
                          <a:solidFill>
                            <a:srgbClr val="000000"/>
                          </a:solidFill>
                          <a:latin typeface="Times New Roman" pitchFamily="18" charset="0"/>
                          <a:cs typeface="Times New Roman" pitchFamily="18" charset="0"/>
                        </a:rPr>
                        <a:t>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249 988,5</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93 364,9</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37,3</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Переселение граждан из аварийного жилищного фонда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874">
                <a:tc gridSpan="8">
                  <a:txBody>
                    <a:bodyPr/>
                    <a:lstStyle/>
                    <a:p>
                      <a:pPr algn="ctr" fontAlgn="ctr"/>
                      <a:r>
                        <a:rPr lang="ru-RU" sz="1000" b="0" i="0" u="none" strike="noStrike" dirty="0" smtClean="0">
                          <a:solidFill>
                            <a:srgbClr val="000000"/>
                          </a:solidFill>
                          <a:latin typeface="Times New Roman" pitchFamily="18" charset="0"/>
                          <a:cs typeface="Times New Roman" pitchFamily="18" charset="0"/>
                        </a:rPr>
                        <a:t>Муниципальная программа «Развитие инженерной инфраструктуры</a:t>
                      </a:r>
                      <a:r>
                        <a:rPr lang="ru-RU" sz="1000" b="0" i="0" u="none" strike="noStrike" baseline="0" dirty="0" smtClean="0">
                          <a:solidFill>
                            <a:srgbClr val="000000"/>
                          </a:solidFill>
                          <a:latin typeface="Times New Roman" pitchFamily="18" charset="0"/>
                          <a:cs typeface="Times New Roman" pitchFamily="18" charset="0"/>
                        </a:rPr>
                        <a:t>  и </a:t>
                      </a:r>
                      <a:r>
                        <a:rPr lang="ru-RU" sz="1000" b="0" i="0" u="none" strike="noStrike" baseline="0" dirty="0" err="1" smtClean="0">
                          <a:solidFill>
                            <a:srgbClr val="000000"/>
                          </a:solidFill>
                          <a:latin typeface="Times New Roman" pitchFamily="18" charset="0"/>
                          <a:cs typeface="Times New Roman" pitchFamily="18" charset="0"/>
                        </a:rPr>
                        <a:t>энергоэффективности</a:t>
                      </a:r>
                      <a:r>
                        <a:rPr lang="ru-RU" sz="1000" b="0" i="0" u="none" strike="noStrike" baseline="0" dirty="0" smtClean="0">
                          <a:solidFill>
                            <a:srgbClr val="000000"/>
                          </a:solidFill>
                          <a:latin typeface="Times New Roman" pitchFamily="18" charset="0"/>
                          <a:cs typeface="Times New Roman" pitchFamily="18" charset="0"/>
                        </a:rPr>
                        <a:t>»</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02848">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4</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smtClean="0">
                          <a:solidFill>
                            <a:srgbClr val="000000"/>
                          </a:solidFill>
                          <a:latin typeface="Times New Roman" pitchFamily="18" charset="0"/>
                          <a:cs typeface="Times New Roman" pitchFamily="18" charset="0"/>
                        </a:rPr>
                        <a:t>Приобретение, монтаж и ввод в эксплуатацию локальных</a:t>
                      </a:r>
                      <a:r>
                        <a:rPr lang="ru-RU" sz="1000" b="0" i="0" u="none" strike="noStrike" baseline="0" dirty="0" smtClean="0">
                          <a:solidFill>
                            <a:srgbClr val="000000"/>
                          </a:solidFill>
                          <a:latin typeface="Times New Roman" pitchFamily="18" charset="0"/>
                          <a:cs typeface="Times New Roman" pitchFamily="18" charset="0"/>
                        </a:rPr>
                        <a:t> очистных сооружений для МКД </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Московская область, Рузский городской округ, пос.</a:t>
                      </a:r>
                      <a:r>
                        <a:rPr lang="ru-RU" sz="1000" b="0" i="0" u="none" strike="noStrike" baseline="0" dirty="0" smtClean="0">
                          <a:solidFill>
                            <a:srgbClr val="000000"/>
                          </a:solidFill>
                          <a:latin typeface="Times New Roman" pitchFamily="18" charset="0"/>
                          <a:cs typeface="Times New Roman" pitchFamily="18" charset="0"/>
                        </a:rPr>
                        <a:t> </a:t>
                      </a:r>
                      <a:r>
                        <a:rPr lang="ru-RU" sz="1000" b="0" i="0" u="none" strike="noStrike" baseline="0" dirty="0" err="1" smtClean="0">
                          <a:solidFill>
                            <a:srgbClr val="000000"/>
                          </a:solidFill>
                          <a:latin typeface="Times New Roman" pitchFamily="18" charset="0"/>
                          <a:cs typeface="Times New Roman" pitchFamily="18" charset="0"/>
                        </a:rPr>
                        <a:t>Полушкино</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2024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14 799,9</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14 799,9</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100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kern="1200" dirty="0" smtClean="0">
                          <a:solidFill>
                            <a:schemeClr val="tx1"/>
                          </a:solidFill>
                          <a:latin typeface="Times New Roman" pitchFamily="18" charset="0"/>
                          <a:ea typeface="+mn-ea"/>
                          <a:cs typeface="Times New Roman" pitchFamily="18" charset="0"/>
                        </a:rPr>
                        <a:t>Предоставление коммунальных услуг надлежащего качества.</a:t>
                      </a:r>
                      <a:br>
                        <a:rPr lang="ru-RU" sz="1000" kern="1200" dirty="0" smtClean="0">
                          <a:solidFill>
                            <a:schemeClr val="tx1"/>
                          </a:solidFill>
                          <a:latin typeface="Times New Roman" pitchFamily="18" charset="0"/>
                          <a:ea typeface="+mn-ea"/>
                          <a:cs typeface="Times New Roman" pitchFamily="18" charset="0"/>
                        </a:rPr>
                      </a:br>
                      <a:r>
                        <a:rPr lang="ru-RU" sz="1000" kern="1200" dirty="0" smtClean="0">
                          <a:solidFill>
                            <a:schemeClr val="tx1"/>
                          </a:solidFill>
                          <a:latin typeface="Times New Roman" pitchFamily="18" charset="0"/>
                          <a:ea typeface="+mn-ea"/>
                          <a:cs typeface="Times New Roman" pitchFamily="18" charset="0"/>
                        </a:rPr>
                        <a:t>Обеспечение перспективного спроса на коммунальные услуги в соответствии с нормативными требованиями к качеству и надежности, и сохранение (или повышение) уровня доступности коммунальных услуг для потребителей</a:t>
                      </a:r>
                    </a:p>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0788">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5</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smtClean="0">
                          <a:solidFill>
                            <a:srgbClr val="000000"/>
                          </a:solidFill>
                          <a:latin typeface="Times New Roman" pitchFamily="18" charset="0"/>
                          <a:cs typeface="Times New Roman" pitchFamily="18" charset="0"/>
                        </a:rPr>
                        <a:t>Строительство БМК </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Московская область, г.Руза,</a:t>
                      </a:r>
                      <a:r>
                        <a:rPr lang="ru-RU" sz="1000" b="0" i="0" u="none" strike="noStrike" baseline="0" dirty="0" smtClean="0">
                          <a:solidFill>
                            <a:srgbClr val="000000"/>
                          </a:solidFill>
                          <a:latin typeface="Times New Roman" pitchFamily="18" charset="0"/>
                          <a:cs typeface="Times New Roman" pitchFamily="18" charset="0"/>
                        </a:rPr>
                        <a:t> Волоколамское шоссе</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2023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7 628,0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7 628,0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100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02848">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6</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smtClean="0">
                          <a:solidFill>
                            <a:srgbClr val="000000"/>
                          </a:solidFill>
                          <a:latin typeface="Times New Roman" pitchFamily="18" charset="0"/>
                          <a:cs typeface="Times New Roman" pitchFamily="18" charset="0"/>
                        </a:rPr>
                        <a:t>Строительство котельной</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Times New Roman" pitchFamily="18" charset="0"/>
                          <a:cs typeface="Times New Roman" pitchFamily="18" charset="0"/>
                        </a:rPr>
                        <a:t>Московская область, Рузский городской округ, п. Тучково, ул. </a:t>
                      </a:r>
                      <a:r>
                        <a:rPr lang="ru-RU" sz="1000" b="0" i="0" u="none" strike="noStrike" dirty="0" err="1" smtClean="0">
                          <a:solidFill>
                            <a:srgbClr val="000000"/>
                          </a:solidFill>
                          <a:latin typeface="Times New Roman" pitchFamily="18" charset="0"/>
                          <a:cs typeface="Times New Roman" pitchFamily="18" charset="0"/>
                        </a:rPr>
                        <a:t>Лебеденко</a:t>
                      </a:r>
                      <a:endParaRPr lang="ru-RU" sz="1000" b="0" i="0" u="none" strike="noStrike" dirty="0" smtClean="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2023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33 062,0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33 062,0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100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6361">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7</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smtClean="0">
                          <a:solidFill>
                            <a:srgbClr val="000000"/>
                          </a:solidFill>
                          <a:latin typeface="Times New Roman" pitchFamily="18" charset="0"/>
                          <a:cs typeface="Times New Roman" pitchFamily="18" charset="0"/>
                        </a:rPr>
                        <a:t>Реконструкция канализационных</a:t>
                      </a:r>
                      <a:r>
                        <a:rPr lang="ru-RU" sz="1000" b="0" i="0" u="none" strike="noStrike" baseline="0" dirty="0" smtClean="0">
                          <a:solidFill>
                            <a:srgbClr val="000000"/>
                          </a:solidFill>
                          <a:latin typeface="Times New Roman" pitchFamily="18" charset="0"/>
                          <a:cs typeface="Times New Roman" pitchFamily="18" charset="0"/>
                        </a:rPr>
                        <a:t> очистных сооружений</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Московская область, г.Руза</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2022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79 211,0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864096"/>
          </a:xfrm>
        </p:spPr>
        <p:txBody>
          <a:bodyPr>
            <a:normAutofit/>
          </a:bodyPr>
          <a:lstStyle/>
          <a:p>
            <a:r>
              <a:rPr lang="ru-RU" sz="2200" dirty="0" smtClean="0">
                <a:latin typeface="Times New Roman" pitchFamily="18" charset="0"/>
                <a:cs typeface="Times New Roman" pitchFamily="18" charset="0"/>
              </a:rPr>
              <a:t>Реализация общественно значимых проектов на территории Рузского городского округа</a:t>
            </a:r>
            <a:endParaRPr lang="ru-RU" sz="2200" dirty="0"/>
          </a:p>
        </p:txBody>
      </p:sp>
      <p:graphicFrame>
        <p:nvGraphicFramePr>
          <p:cNvPr id="4" name="Таблица 3"/>
          <p:cNvGraphicFramePr>
            <a:graphicFrameLocks noGrp="1"/>
          </p:cNvGraphicFramePr>
          <p:nvPr/>
        </p:nvGraphicFramePr>
        <p:xfrm>
          <a:off x="251520" y="1196751"/>
          <a:ext cx="8712967" cy="3995101"/>
        </p:xfrm>
        <a:graphic>
          <a:graphicData uri="http://schemas.openxmlformats.org/drawingml/2006/table">
            <a:tbl>
              <a:tblPr/>
              <a:tblGrid>
                <a:gridCol w="353764"/>
                <a:gridCol w="2550265"/>
                <a:gridCol w="1523996"/>
                <a:gridCol w="499924"/>
                <a:gridCol w="526345"/>
                <a:gridCol w="637566"/>
                <a:gridCol w="425044"/>
                <a:gridCol w="2196063"/>
              </a:tblGrid>
              <a:tr h="440713">
                <a:tc>
                  <a:txBody>
                    <a:bodyPr/>
                    <a:lstStyle/>
                    <a:p>
                      <a:pPr algn="ctr" fontAlgn="ctr"/>
                      <a:r>
                        <a:rPr lang="ru-RU" sz="1000" b="1" i="0" u="none" strike="noStrike" dirty="0">
                          <a:solidFill>
                            <a:srgbClr val="000000"/>
                          </a:solidFill>
                          <a:latin typeface="Times New Roman" pitchFamily="18" charset="0"/>
                          <a:cs typeface="Times New Roman" pitchFamily="18" charset="0"/>
                        </a:rPr>
                        <a:t>№ </a:t>
                      </a:r>
                      <a:r>
                        <a:rPr lang="ru-RU" sz="1000" b="1" i="0" u="none" strike="noStrike" dirty="0" err="1">
                          <a:solidFill>
                            <a:srgbClr val="000000"/>
                          </a:solidFill>
                          <a:latin typeface="Times New Roman" pitchFamily="18" charset="0"/>
                          <a:cs typeface="Times New Roman" pitchFamily="18" charset="0"/>
                        </a:rPr>
                        <a:t>п</a:t>
                      </a:r>
                      <a:r>
                        <a:rPr lang="ru-RU" sz="1000" b="1" i="0" u="none" strike="noStrike" dirty="0">
                          <a:solidFill>
                            <a:srgbClr val="000000"/>
                          </a:solidFill>
                          <a:latin typeface="Times New Roman" pitchFamily="18" charset="0"/>
                          <a:cs typeface="Times New Roman" pitchFamily="18" charset="0"/>
                        </a:rPr>
                        <a:t>/</a:t>
                      </a:r>
                      <a:r>
                        <a:rPr lang="ru-RU" sz="1000" b="1" i="0" u="none" strike="noStrike" dirty="0" err="1">
                          <a:solidFill>
                            <a:srgbClr val="000000"/>
                          </a:solidFill>
                          <a:latin typeface="Times New Roman" pitchFamily="18" charset="0"/>
                          <a:cs typeface="Times New Roman" pitchFamily="18" charset="0"/>
                        </a:rPr>
                        <a:t>п</a:t>
                      </a:r>
                      <a:endParaRPr lang="ru-RU" sz="1000" b="1"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Наименование социально-значимого объекта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Место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Срок ввода объекта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smtClean="0">
                          <a:solidFill>
                            <a:srgbClr val="000000"/>
                          </a:solidFill>
                          <a:latin typeface="Times New Roman" pitchFamily="18" charset="0"/>
                          <a:cs typeface="Times New Roman" pitchFamily="18" charset="0"/>
                        </a:rPr>
                        <a:t>План,</a:t>
                      </a:r>
                      <a:r>
                        <a:rPr lang="ru-RU" sz="1000" b="1" i="0" u="none" strike="noStrike" baseline="0" dirty="0" smtClean="0">
                          <a:solidFill>
                            <a:srgbClr val="000000"/>
                          </a:solidFill>
                          <a:latin typeface="Times New Roman" pitchFamily="18" charset="0"/>
                          <a:cs typeface="Times New Roman" pitchFamily="18" charset="0"/>
                        </a:rPr>
                        <a:t> тыс. руб.</a:t>
                      </a:r>
                      <a:endParaRPr lang="ru-RU" sz="1000" b="1"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smtClean="0">
                          <a:solidFill>
                            <a:srgbClr val="000000"/>
                          </a:solidFill>
                          <a:latin typeface="Times New Roman" pitchFamily="18" charset="0"/>
                          <a:cs typeface="Times New Roman" pitchFamily="18" charset="0"/>
                        </a:rPr>
                        <a:t>Факт, тыс.руб.</a:t>
                      </a:r>
                      <a:endParaRPr lang="ru-RU" sz="1000" b="1"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 исполнения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Результат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r>
              <a:tr h="148883">
                <a:tc>
                  <a:txBody>
                    <a:bodyPr/>
                    <a:lstStyle/>
                    <a:p>
                      <a:pPr algn="ctr" fontAlgn="ctr"/>
                      <a:r>
                        <a:rPr lang="ru-RU" sz="1000" b="1" i="0" u="none" strike="noStrike" dirty="0">
                          <a:solidFill>
                            <a:srgbClr val="000000"/>
                          </a:solidFill>
                          <a:latin typeface="Times New Roman" pitchFamily="18" charset="0"/>
                          <a:cs typeface="Times New Roman" pitchFamily="18" charset="0"/>
                        </a:rPr>
                        <a:t>1</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a:solidFill>
                            <a:srgbClr val="000000"/>
                          </a:solidFill>
                          <a:latin typeface="Times New Roman" pitchFamily="18" charset="0"/>
                          <a:cs typeface="Times New Roman" pitchFamily="18" charset="0"/>
                        </a:rPr>
                        <a:t>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3</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4</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5</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6</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8</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76078">
                <a:tc gridSpan="8">
                  <a:txBody>
                    <a:bodyPr/>
                    <a:lstStyle/>
                    <a:p>
                      <a:pPr algn="ctr" fontAlgn="ctr"/>
                      <a:r>
                        <a:rPr lang="ru-RU" sz="1000" b="0" i="0" u="none" strike="noStrike" dirty="0" smtClean="0">
                          <a:solidFill>
                            <a:srgbClr val="000000"/>
                          </a:solidFill>
                          <a:latin typeface="Times New Roman" pitchFamily="18" charset="0"/>
                          <a:cs typeface="Times New Roman" pitchFamily="18" charset="0"/>
                        </a:rPr>
                        <a:t>Муниципальная программа «Развитие сельского хозяйства»</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0713">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8</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smtClean="0">
                          <a:solidFill>
                            <a:srgbClr val="000000"/>
                          </a:solidFill>
                          <a:latin typeface="Times New Roman" pitchFamily="18" charset="0"/>
                          <a:cs typeface="Times New Roman" pitchFamily="18" charset="0"/>
                        </a:rPr>
                        <a:t>Газификация многоквартирного жилого дома</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Московская область, Рузский городской округ, с. </a:t>
                      </a:r>
                      <a:r>
                        <a:rPr lang="ru-RU" sz="1000" b="0" i="0" u="none" strike="noStrike" dirty="0" err="1" smtClean="0">
                          <a:solidFill>
                            <a:srgbClr val="000000"/>
                          </a:solidFill>
                          <a:latin typeface="Times New Roman" pitchFamily="18" charset="0"/>
                          <a:cs typeface="Times New Roman" pitchFamily="18" charset="0"/>
                        </a:rPr>
                        <a:t>Богородское</a:t>
                      </a:r>
                      <a:r>
                        <a:rPr lang="ru-RU" sz="1000" b="0" i="0" u="none" strike="noStrike" dirty="0" smtClean="0">
                          <a:solidFill>
                            <a:srgbClr val="000000"/>
                          </a:solidFill>
                          <a:latin typeface="Times New Roman" pitchFamily="18" charset="0"/>
                          <a:cs typeface="Times New Roman" pitchFamily="18" charset="0"/>
                        </a:rPr>
                        <a:t> №1,2,3</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2023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1 800,0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kern="1200" dirty="0" smtClean="0">
                          <a:solidFill>
                            <a:schemeClr val="tx1"/>
                          </a:solidFill>
                          <a:latin typeface="Times New Roman" pitchFamily="18" charset="0"/>
                          <a:ea typeface="+mn-ea"/>
                          <a:cs typeface="Times New Roman" pitchFamily="18" charset="0"/>
                        </a:rPr>
                        <a:t>Предоставление коммунальных услуг надлежащего качества.</a:t>
                      </a:r>
                      <a:br>
                        <a:rPr lang="ru-RU" sz="1000" kern="1200" dirty="0" smtClean="0">
                          <a:solidFill>
                            <a:schemeClr val="tx1"/>
                          </a:solidFill>
                          <a:latin typeface="Times New Roman" pitchFamily="18" charset="0"/>
                          <a:ea typeface="+mn-ea"/>
                          <a:cs typeface="Times New Roman" pitchFamily="18" charset="0"/>
                        </a:rPr>
                      </a:br>
                      <a:r>
                        <a:rPr lang="ru-RU" sz="1000" kern="1200" dirty="0" smtClean="0">
                          <a:solidFill>
                            <a:schemeClr val="tx1"/>
                          </a:solidFill>
                          <a:latin typeface="Times New Roman" pitchFamily="18" charset="0"/>
                          <a:ea typeface="+mn-ea"/>
                          <a:cs typeface="Times New Roman" pitchFamily="18" charset="0"/>
                        </a:rPr>
                        <a:t>Обеспечение перспективного спроса на коммунальные услуги в соответствии с нормативными требованиями к качеству и надежности, и сохранение (или повышение) уровня доступности коммунальных услуг для потребителей</a:t>
                      </a:r>
                    </a:p>
                    <a:p>
                      <a:pPr algn="ctr" fontAlgn="ctr"/>
                      <a:endParaRPr lang="ru-RU" sz="1000" b="0" i="0" u="none" strike="noStrike" dirty="0" smtClean="0">
                        <a:solidFill>
                          <a:srgbClr val="000000"/>
                        </a:solidFill>
                        <a:latin typeface="Times New Roman" pitchFamily="18" charset="0"/>
                        <a:cs typeface="Times New Roman" pitchFamily="18" charset="0"/>
                      </a:endParaRPr>
                    </a:p>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0713">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9</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Times New Roman" pitchFamily="18" charset="0"/>
                          <a:cs typeface="Times New Roman" pitchFamily="18" charset="0"/>
                        </a:rPr>
                        <a:t>Газификация многоквартирного жилого дома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Московская область, Рузский городской округ, п. Старая Руза ул. Садовая №11 и 11а</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2023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4 000,0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69,0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1,7</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86628">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00" b="0" i="0" u="none" strike="noStrike" dirty="0" smtClean="0">
                          <a:solidFill>
                            <a:srgbClr val="000000"/>
                          </a:solidFill>
                          <a:latin typeface="Times New Roman" pitchFamily="18" charset="0"/>
                          <a:cs typeface="Times New Roman" pitchFamily="18" charset="0"/>
                        </a:rPr>
                        <a:t>Газификация многоквартирного жилого дома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Московская область, Рузский городской округ, д. </a:t>
                      </a:r>
                      <a:r>
                        <a:rPr lang="ru-RU" sz="1000" b="0" i="0" u="none" strike="noStrike" dirty="0" err="1" smtClean="0">
                          <a:solidFill>
                            <a:srgbClr val="000000"/>
                          </a:solidFill>
                          <a:latin typeface="Times New Roman" pitchFamily="18" charset="0"/>
                          <a:cs typeface="Times New Roman" pitchFamily="18" charset="0"/>
                        </a:rPr>
                        <a:t>Шелковка</a:t>
                      </a:r>
                      <a:r>
                        <a:rPr lang="ru-RU" sz="1000" b="0" i="0" u="none" strike="noStrike" dirty="0" smtClean="0">
                          <a:solidFill>
                            <a:srgbClr val="000000"/>
                          </a:solidFill>
                          <a:latin typeface="Times New Roman" pitchFamily="18" charset="0"/>
                          <a:cs typeface="Times New Roman" pitchFamily="18" charset="0"/>
                        </a:rPr>
                        <a:t>, ул. Первомайская №29/1,29/2,29/3</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2023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1</a:t>
                      </a:r>
                      <a:r>
                        <a:rPr lang="ru-RU" sz="1000" b="0" i="0" u="none" strike="noStrike" baseline="0" dirty="0" smtClean="0">
                          <a:solidFill>
                            <a:srgbClr val="000000"/>
                          </a:solidFill>
                          <a:latin typeface="Times New Roman" pitchFamily="18" charset="0"/>
                          <a:cs typeface="Times New Roman" pitchFamily="18" charset="0"/>
                        </a:rPr>
                        <a:t> 500,0</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53,7</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3,6</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66673">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11</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smtClean="0">
                          <a:solidFill>
                            <a:srgbClr val="000000"/>
                          </a:solidFill>
                          <a:latin typeface="Times New Roman" pitchFamily="18" charset="0"/>
                          <a:cs typeface="Times New Roman" pitchFamily="18" charset="0"/>
                        </a:rPr>
                        <a:t>Газификация</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Московская область, Рузский городской округ, д. Марс</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2022 год</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19 000,7</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smtClean="0">
                          <a:solidFill>
                            <a:srgbClr val="000000"/>
                          </a:solidFill>
                          <a:latin typeface="Times New Roman" pitchFamily="18" charset="0"/>
                          <a:cs typeface="Times New Roman" pitchFamily="18" charset="0"/>
                        </a:rPr>
                        <a:t>18 838,4</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smtClean="0">
                          <a:solidFill>
                            <a:srgbClr val="000000"/>
                          </a:solidFill>
                          <a:latin typeface="Times New Roman" pitchFamily="18" charset="0"/>
                          <a:cs typeface="Times New Roman" pitchFamily="18" charset="0"/>
                        </a:rPr>
                        <a:t>99,1</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dirty="0" smtClean="0"/>
              <a:t>Контактная информация</a:t>
            </a:r>
            <a:endParaRPr lang="ru-RU" dirty="0"/>
          </a:p>
        </p:txBody>
      </p:sp>
      <p:sp>
        <p:nvSpPr>
          <p:cNvPr id="3" name="Прямоугольник 2"/>
          <p:cNvSpPr/>
          <p:nvPr/>
        </p:nvSpPr>
        <p:spPr>
          <a:xfrm>
            <a:off x="539552" y="1124744"/>
            <a:ext cx="8353425" cy="7191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rgbClr val="FF0000"/>
                </a:solidFill>
              </a:rPr>
              <a:t>Финансовое управление Администрации Рузского городского округа Московской области</a:t>
            </a:r>
          </a:p>
        </p:txBody>
      </p:sp>
      <p:sp>
        <p:nvSpPr>
          <p:cNvPr id="4" name="Содержимое 2"/>
          <p:cNvSpPr txBox="1">
            <a:spLocks/>
          </p:cNvSpPr>
          <p:nvPr/>
        </p:nvSpPr>
        <p:spPr>
          <a:xfrm>
            <a:off x="539750" y="1989138"/>
            <a:ext cx="8353425" cy="4259262"/>
          </a:xfrm>
          <a:prstGeom prst="rect">
            <a:avLst/>
          </a:prstGeom>
        </p:spPr>
        <p:txBody>
          <a:bodyPr/>
          <a:lstStyle/>
          <a:p>
            <a:pPr marL="273050" indent="-273050">
              <a:spcBef>
                <a:spcPts val="600"/>
              </a:spcBef>
              <a:buClr>
                <a:schemeClr val="accent1"/>
              </a:buClr>
              <a:buSzPct val="70000"/>
              <a:buFont typeface="Wingdings" pitchFamily="2" charset="2"/>
              <a:buChar char=""/>
              <a:defRPr/>
            </a:pPr>
            <a:endParaRPr lang="ru-RU" sz="2400" dirty="0">
              <a:latin typeface="+mn-lt"/>
              <a:cs typeface="+mn-cs"/>
            </a:endParaRPr>
          </a:p>
          <a:p>
            <a:pPr marL="273050" indent="-273050">
              <a:spcBef>
                <a:spcPts val="600"/>
              </a:spcBef>
              <a:buClr>
                <a:schemeClr val="accent1"/>
              </a:buClr>
              <a:buSzPct val="70000"/>
              <a:buFont typeface="Wingdings" pitchFamily="2" charset="2"/>
              <a:buChar char=""/>
              <a:defRPr/>
            </a:pPr>
            <a:r>
              <a:rPr lang="ru-RU" sz="2400" dirty="0">
                <a:latin typeface="+mn-lt"/>
                <a:cs typeface="+mn-cs"/>
              </a:rPr>
              <a:t> Адрес: 143100 Московская область, г. Руза, ул.Солнцева, дом </a:t>
            </a:r>
            <a:r>
              <a:rPr lang="ru-RU" sz="2400" dirty="0" smtClean="0">
                <a:latin typeface="+mn-lt"/>
                <a:cs typeface="+mn-cs"/>
              </a:rPr>
              <a:t>11, </a:t>
            </a:r>
            <a:r>
              <a:rPr lang="ru-RU" sz="2400" dirty="0" err="1" smtClean="0">
                <a:latin typeface="+mn-lt"/>
                <a:cs typeface="+mn-cs"/>
              </a:rPr>
              <a:t>каб</a:t>
            </a:r>
            <a:r>
              <a:rPr lang="ru-RU" sz="2400" dirty="0" smtClean="0">
                <a:latin typeface="+mn-lt"/>
                <a:cs typeface="+mn-cs"/>
              </a:rPr>
              <a:t>. 217</a:t>
            </a:r>
            <a:endParaRPr lang="ru-RU" sz="2400" dirty="0">
              <a:latin typeface="+mn-lt"/>
              <a:cs typeface="+mn-cs"/>
            </a:endParaRPr>
          </a:p>
          <a:p>
            <a:pPr marL="273050" indent="-273050">
              <a:spcBef>
                <a:spcPts val="600"/>
              </a:spcBef>
              <a:buClr>
                <a:schemeClr val="accent1"/>
              </a:buClr>
              <a:buSzPct val="70000"/>
              <a:buFont typeface="Wingdings" pitchFamily="2" charset="2"/>
              <a:buChar char=""/>
              <a:defRPr/>
            </a:pPr>
            <a:r>
              <a:rPr lang="ru-RU" sz="2400" dirty="0">
                <a:latin typeface="+mn-lt"/>
                <a:cs typeface="+mn-cs"/>
              </a:rPr>
              <a:t> Телефон 8 49627 24758</a:t>
            </a:r>
          </a:p>
          <a:p>
            <a:pPr marL="273050" indent="-273050">
              <a:spcBef>
                <a:spcPts val="600"/>
              </a:spcBef>
              <a:buClr>
                <a:schemeClr val="accent1"/>
              </a:buClr>
              <a:buSzPct val="70000"/>
              <a:buFont typeface="Wingdings" pitchFamily="2" charset="2"/>
              <a:buChar char=""/>
              <a:defRPr/>
            </a:pPr>
            <a:r>
              <a:rPr lang="ru-RU" sz="2400" dirty="0">
                <a:latin typeface="+mn-lt"/>
                <a:cs typeface="+mn-cs"/>
              </a:rPr>
              <a:t> Электронная почта: </a:t>
            </a:r>
            <a:r>
              <a:rPr lang="en-US" sz="2400" smtClean="0">
                <a:latin typeface="+mn-lt"/>
                <a:cs typeface="+mn-cs"/>
                <a:hlinkClick r:id="rId2"/>
              </a:rPr>
              <a:t>ruza_finruza@mosreg.ru</a:t>
            </a:r>
            <a:endParaRPr lang="en-US" sz="2400" smtClean="0">
              <a:latin typeface="+mn-lt"/>
              <a:cs typeface="+mn-cs"/>
            </a:endParaRPr>
          </a:p>
          <a:p>
            <a:pPr marL="273050" indent="-273050">
              <a:spcBef>
                <a:spcPts val="600"/>
              </a:spcBef>
              <a:buClr>
                <a:schemeClr val="accent1"/>
              </a:buClr>
              <a:buSzPct val="70000"/>
              <a:buFont typeface="Wingdings" pitchFamily="2" charset="2"/>
              <a:buChar char=""/>
              <a:defRPr/>
            </a:pPr>
            <a:r>
              <a:rPr lang="en-US" sz="2400" smtClean="0">
                <a:latin typeface="+mn-lt"/>
                <a:cs typeface="+mn-cs"/>
              </a:rPr>
              <a:t> </a:t>
            </a:r>
            <a:r>
              <a:rPr lang="ru-RU" sz="2400" dirty="0">
                <a:latin typeface="+mn-lt"/>
                <a:cs typeface="+mn-cs"/>
              </a:rPr>
              <a:t>График работы: раб. дни с 8:45 до 18:00, обед с 13:00 до 14:00 </a:t>
            </a:r>
          </a:p>
          <a:p>
            <a:pPr marL="273050" indent="-273050">
              <a:spcBef>
                <a:spcPts val="600"/>
              </a:spcBef>
              <a:buClr>
                <a:schemeClr val="accent1"/>
              </a:buClr>
              <a:buSzPct val="70000"/>
              <a:buFont typeface="Wingdings" pitchFamily="2" charset="2"/>
              <a:buChar char=""/>
              <a:defRPr/>
            </a:pPr>
            <a:r>
              <a:rPr lang="ru-RU" sz="2400" dirty="0">
                <a:latin typeface="+mn-lt"/>
                <a:cs typeface="+mn-cs"/>
              </a:rPr>
              <a:t>Личный прием граждан осуществляется согласно графику работы </a:t>
            </a:r>
            <a:r>
              <a:rPr lang="ru-RU" sz="2400" dirty="0" err="1">
                <a:latin typeface="+mn-lt"/>
                <a:cs typeface="+mn-cs"/>
              </a:rPr>
              <a:t>Финуправления</a:t>
            </a:r>
            <a:endParaRPr lang="ru-RU" sz="2400" dirty="0">
              <a:latin typeface="+mn-lt"/>
              <a:cs typeface="+mn-cs"/>
            </a:endParaRPr>
          </a:p>
          <a:p>
            <a:pPr marL="273050" indent="-273050">
              <a:spcBef>
                <a:spcPts val="600"/>
              </a:spcBef>
              <a:buClr>
                <a:schemeClr val="accent1"/>
              </a:buClr>
              <a:buSzPct val="70000"/>
              <a:buFont typeface="Wingdings" pitchFamily="2" charset="2"/>
              <a:buChar char=""/>
              <a:defRPr/>
            </a:pPr>
            <a:endParaRPr lang="ru-RU" sz="2400" dirty="0">
              <a:latin typeface="+mn-lt"/>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u-RU" sz="3100" dirty="0" smtClean="0"/>
              <a:t>Динамика доходов бюджета</a:t>
            </a:r>
            <a:endParaRPr lang="ru-RU" sz="3100" dirty="0"/>
          </a:p>
        </p:txBody>
      </p:sp>
      <p:graphicFrame>
        <p:nvGraphicFramePr>
          <p:cNvPr id="4" name="Диаграмма 2"/>
          <p:cNvGraphicFramePr>
            <a:graphicFrameLocks/>
          </p:cNvGraphicFramePr>
          <p:nvPr/>
        </p:nvGraphicFramePr>
        <p:xfrm>
          <a:off x="250825" y="812800"/>
          <a:ext cx="8643938" cy="59261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pull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Динамика расходов бюджета</a:t>
            </a:r>
            <a:endParaRPr lang="ru-RU" dirty="0"/>
          </a:p>
        </p:txBody>
      </p:sp>
      <p:graphicFrame>
        <p:nvGraphicFramePr>
          <p:cNvPr id="4" name="Диаграмма 2"/>
          <p:cNvGraphicFramePr>
            <a:graphicFrameLocks/>
          </p:cNvGraphicFramePr>
          <p:nvPr/>
        </p:nvGraphicFramePr>
        <p:xfrm>
          <a:off x="323528" y="1196752"/>
          <a:ext cx="8135938" cy="551713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pull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dirty="0" smtClean="0"/>
              <a:t>Динамика муниципального долга</a:t>
            </a:r>
            <a:endParaRPr lang="ru-RU" dirty="0"/>
          </a:p>
        </p:txBody>
      </p:sp>
      <p:graphicFrame>
        <p:nvGraphicFramePr>
          <p:cNvPr id="4" name="Диаграмма 3"/>
          <p:cNvGraphicFramePr/>
          <p:nvPr/>
        </p:nvGraphicFramePr>
        <p:xfrm>
          <a:off x="251520" y="1052736"/>
          <a:ext cx="8496944" cy="5472608"/>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1043607" y="5178104"/>
            <a:ext cx="864097" cy="369332"/>
          </a:xfrm>
          <a:prstGeom prst="rect">
            <a:avLst/>
          </a:prstGeom>
        </p:spPr>
        <p:txBody>
          <a:bodyPr wrap="square">
            <a:spAutoFit/>
          </a:bodyPr>
          <a:lstStyle/>
          <a:p>
            <a:r>
              <a:rPr lang="ru-RU" b="1" dirty="0" smtClean="0"/>
              <a:t>198,3</a:t>
            </a:r>
            <a:endParaRPr lang="ru-RU" b="1" dirty="0"/>
          </a:p>
        </p:txBody>
      </p:sp>
      <p:sp>
        <p:nvSpPr>
          <p:cNvPr id="6" name="Прямоугольник 5"/>
          <p:cNvSpPr/>
          <p:nvPr/>
        </p:nvSpPr>
        <p:spPr>
          <a:xfrm>
            <a:off x="2267745" y="5373216"/>
            <a:ext cx="864096" cy="369332"/>
          </a:xfrm>
          <a:prstGeom prst="rect">
            <a:avLst/>
          </a:prstGeom>
        </p:spPr>
        <p:txBody>
          <a:bodyPr wrap="square">
            <a:spAutoFit/>
          </a:bodyPr>
          <a:lstStyle/>
          <a:p>
            <a:r>
              <a:rPr lang="ru-RU" b="1" dirty="0" smtClean="0"/>
              <a:t>119,2</a:t>
            </a:r>
            <a:endParaRPr lang="ru-RU" b="1" dirty="0"/>
          </a:p>
        </p:txBody>
      </p:sp>
      <p:sp>
        <p:nvSpPr>
          <p:cNvPr id="7" name="Прямоугольник 6"/>
          <p:cNvSpPr/>
          <p:nvPr/>
        </p:nvSpPr>
        <p:spPr>
          <a:xfrm>
            <a:off x="3491880" y="5517232"/>
            <a:ext cx="1008112" cy="369332"/>
          </a:xfrm>
          <a:prstGeom prst="rect">
            <a:avLst/>
          </a:prstGeom>
        </p:spPr>
        <p:txBody>
          <a:bodyPr wrap="square">
            <a:spAutoFit/>
          </a:bodyPr>
          <a:lstStyle/>
          <a:p>
            <a:r>
              <a:rPr lang="ru-RU" b="1" dirty="0" smtClean="0"/>
              <a:t>163,3</a:t>
            </a:r>
            <a:endParaRPr lang="ru-RU" b="1" dirty="0"/>
          </a:p>
        </p:txBody>
      </p:sp>
    </p:spTree>
  </p:cSld>
  <p:clrMapOvr>
    <a:masterClrMapping/>
  </p:clrMapOvr>
  <p:transition>
    <p:pull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Autofit/>
          </a:bodyPr>
          <a:lstStyle/>
          <a:p>
            <a:r>
              <a:rPr lang="ru-RU" sz="2000" dirty="0" smtClean="0">
                <a:latin typeface="Times New Roman" pitchFamily="18" charset="0"/>
                <a:cs typeface="Times New Roman" pitchFamily="18" charset="0"/>
              </a:rPr>
              <a:t>Объем и структура налоговых, неналоговых доходов и межбюджетных трансфертов бюджета Рузского городского округа (млн. рублей)</a:t>
            </a: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79388" y="620696"/>
          <a:ext cx="8784976" cy="6141582"/>
        </p:xfrm>
        <a:graphic>
          <a:graphicData uri="http://schemas.openxmlformats.org/drawingml/2006/table">
            <a:tbl>
              <a:tblPr firstRow="1" bandRow="1">
                <a:tableStyleId>{5C22544A-7EE6-4342-B048-85BDC9FD1C3A}</a:tableStyleId>
              </a:tblPr>
              <a:tblGrid>
                <a:gridCol w="4761121"/>
                <a:gridCol w="1329295"/>
                <a:gridCol w="1424245"/>
                <a:gridCol w="1270315"/>
              </a:tblGrid>
              <a:tr h="216016">
                <a:tc>
                  <a:txBody>
                    <a:bodyPr/>
                    <a:lstStyle/>
                    <a:p>
                      <a:pPr algn="ctr"/>
                      <a:r>
                        <a:rPr lang="ru-RU" sz="1200" b="1" dirty="0" smtClean="0">
                          <a:latin typeface="Times New Roman" pitchFamily="18" charset="0"/>
                          <a:cs typeface="Times New Roman" pitchFamily="18" charset="0"/>
                        </a:rPr>
                        <a:t>Наименование доходов бюджета</a:t>
                      </a:r>
                      <a:endParaRPr lang="ru-RU" sz="1200" b="1" dirty="0">
                        <a:latin typeface="Times New Roman" pitchFamily="18" charset="0"/>
                        <a:cs typeface="Times New Roman" pitchFamily="18" charset="0"/>
                      </a:endParaRPr>
                    </a:p>
                  </a:txBody>
                  <a:tcPr marL="91444" marR="91444" marT="45717" marB="45717"/>
                </a:tc>
                <a:tc>
                  <a:txBody>
                    <a:bodyPr/>
                    <a:lstStyle/>
                    <a:p>
                      <a:pPr algn="ctr"/>
                      <a:r>
                        <a:rPr lang="ru-RU" sz="1200" dirty="0" smtClean="0">
                          <a:latin typeface="Times New Roman" pitchFamily="18" charset="0"/>
                          <a:cs typeface="Times New Roman" pitchFamily="18" charset="0"/>
                        </a:rPr>
                        <a:t>ПЛАН</a:t>
                      </a:r>
                      <a:r>
                        <a:rPr lang="ru-RU" sz="1200" baseline="0" dirty="0" smtClean="0">
                          <a:latin typeface="Times New Roman" pitchFamily="18" charset="0"/>
                          <a:cs typeface="Times New Roman" pitchFamily="18" charset="0"/>
                        </a:rPr>
                        <a:t> </a:t>
                      </a:r>
                      <a:endParaRPr lang="ru-RU" sz="1200" dirty="0">
                        <a:latin typeface="Times New Roman" pitchFamily="18" charset="0"/>
                        <a:cs typeface="Times New Roman" pitchFamily="18" charset="0"/>
                      </a:endParaRPr>
                    </a:p>
                  </a:txBody>
                  <a:tcPr marL="91444" marR="91444" marT="45717" marB="45717"/>
                </a:tc>
                <a:tc>
                  <a:txBody>
                    <a:bodyPr/>
                    <a:lstStyle/>
                    <a:p>
                      <a:pPr algn="ctr"/>
                      <a:r>
                        <a:rPr lang="ru-RU" sz="1200" dirty="0" smtClean="0">
                          <a:latin typeface="Times New Roman" pitchFamily="18" charset="0"/>
                          <a:cs typeface="Times New Roman" pitchFamily="18" charset="0"/>
                        </a:rPr>
                        <a:t>ФАКТ </a:t>
                      </a:r>
                      <a:endParaRPr lang="ru-RU" sz="1200" dirty="0">
                        <a:latin typeface="Times New Roman" pitchFamily="18" charset="0"/>
                        <a:cs typeface="Times New Roman" pitchFamily="18" charset="0"/>
                      </a:endParaRPr>
                    </a:p>
                  </a:txBody>
                  <a:tcPr marL="91444" marR="91444" marT="45717" marB="45717"/>
                </a:tc>
                <a:tc>
                  <a:txBody>
                    <a:bodyPr/>
                    <a:lstStyle/>
                    <a:p>
                      <a:pPr algn="ctr"/>
                      <a:r>
                        <a:rPr lang="ru-RU" sz="1200" dirty="0" smtClean="0">
                          <a:latin typeface="Times New Roman" pitchFamily="18" charset="0"/>
                          <a:cs typeface="Times New Roman" pitchFamily="18" charset="0"/>
                        </a:rPr>
                        <a:t>% исполнения</a:t>
                      </a:r>
                      <a:endParaRPr lang="ru-RU" sz="1200" dirty="0">
                        <a:latin typeface="Times New Roman" pitchFamily="18" charset="0"/>
                        <a:cs typeface="Times New Roman" pitchFamily="18" charset="0"/>
                      </a:endParaRPr>
                    </a:p>
                  </a:txBody>
                  <a:tcPr marL="91444" marR="91444" marT="45717" marB="45717"/>
                </a:tc>
              </a:tr>
              <a:tr h="157726">
                <a:tc>
                  <a:txBody>
                    <a:bodyPr/>
                    <a:lstStyle/>
                    <a:p>
                      <a:r>
                        <a:rPr lang="ru-RU" sz="1100" b="1" dirty="0" smtClean="0">
                          <a:latin typeface="Times New Roman" pitchFamily="18" charset="0"/>
                          <a:cs typeface="Times New Roman" pitchFamily="18" charset="0"/>
                        </a:rPr>
                        <a:t>Доходы</a:t>
                      </a:r>
                      <a:r>
                        <a:rPr lang="ru-RU" sz="1100" b="1" baseline="0" dirty="0" smtClean="0">
                          <a:latin typeface="Times New Roman" pitchFamily="18" charset="0"/>
                          <a:cs typeface="Times New Roman" pitchFamily="18" charset="0"/>
                        </a:rPr>
                        <a:t> всего</a:t>
                      </a:r>
                      <a:r>
                        <a:rPr lang="ru-RU" sz="1100" baseline="0" dirty="0" smtClean="0">
                          <a:latin typeface="Times New Roman" pitchFamily="18" charset="0"/>
                          <a:cs typeface="Times New Roman" pitchFamily="18" charset="0"/>
                        </a:rPr>
                        <a:t>, в том  числе:</a:t>
                      </a:r>
                      <a:endParaRPr lang="ru-RU" sz="1100" dirty="0">
                        <a:latin typeface="Times New Roman" pitchFamily="18" charset="0"/>
                        <a:cs typeface="Times New Roman" pitchFamily="18" charset="0"/>
                      </a:endParaRPr>
                    </a:p>
                  </a:txBody>
                  <a:tcPr marL="91444" marR="91444" marT="45717" marB="4571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dirty="0" smtClean="0">
                          <a:latin typeface="Times New Roman" pitchFamily="18" charset="0"/>
                          <a:cs typeface="Times New Roman" pitchFamily="18" charset="0"/>
                        </a:rPr>
                        <a:t>5 800,1</a:t>
                      </a:r>
                    </a:p>
                  </a:txBody>
                  <a:tcPr marL="91444" marR="91444" marT="45717" marB="4571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dirty="0" smtClean="0">
                          <a:latin typeface="Times New Roman" pitchFamily="18" charset="0"/>
                          <a:cs typeface="Times New Roman" pitchFamily="18" charset="0"/>
                        </a:rPr>
                        <a:t>5 250,7</a:t>
                      </a:r>
                    </a:p>
                  </a:txBody>
                  <a:tcPr marL="91444" marR="91444" marT="45717" marB="45717"/>
                </a:tc>
                <a:tc>
                  <a:txBody>
                    <a:bodyPr/>
                    <a:lstStyle/>
                    <a:p>
                      <a:pPr algn="ctr"/>
                      <a:r>
                        <a:rPr lang="ru-RU" sz="1100" b="1" dirty="0" smtClean="0">
                          <a:latin typeface="Times New Roman" pitchFamily="18" charset="0"/>
                          <a:cs typeface="Times New Roman" pitchFamily="18" charset="0"/>
                        </a:rPr>
                        <a:t>90,5</a:t>
                      </a:r>
                      <a:endParaRPr lang="ru-RU" sz="1100" b="1" dirty="0">
                        <a:latin typeface="Times New Roman" pitchFamily="18" charset="0"/>
                        <a:cs typeface="Times New Roman" pitchFamily="18" charset="0"/>
                      </a:endParaRPr>
                    </a:p>
                  </a:txBody>
                  <a:tcPr marL="91444" marR="91444" marT="45717" marB="45717"/>
                </a:tc>
              </a:tr>
              <a:tr h="0">
                <a:tc>
                  <a:txBody>
                    <a:bodyPr/>
                    <a:lstStyle/>
                    <a:p>
                      <a:r>
                        <a:rPr lang="ru-RU" sz="1100" b="1" dirty="0" smtClean="0">
                          <a:latin typeface="Times New Roman" pitchFamily="18" charset="0"/>
                          <a:cs typeface="Times New Roman" pitchFamily="18" charset="0"/>
                        </a:rPr>
                        <a:t>Налоговые и неналоговые доходы всего</a:t>
                      </a:r>
                      <a:r>
                        <a:rPr lang="ru-RU" sz="1100" dirty="0" smtClean="0">
                          <a:latin typeface="Times New Roman" pitchFamily="18" charset="0"/>
                          <a:cs typeface="Times New Roman" pitchFamily="18" charset="0"/>
                        </a:rPr>
                        <a:t>,</a:t>
                      </a:r>
                      <a:r>
                        <a:rPr lang="ru-RU" sz="1100" baseline="0" dirty="0" smtClean="0">
                          <a:latin typeface="Times New Roman" pitchFamily="18" charset="0"/>
                          <a:cs typeface="Times New Roman" pitchFamily="18" charset="0"/>
                        </a:rPr>
                        <a:t> в том числе:</a:t>
                      </a:r>
                      <a:endParaRPr lang="ru-RU" sz="1100" dirty="0">
                        <a:latin typeface="Times New Roman" pitchFamily="18" charset="0"/>
                        <a:cs typeface="Times New Roman" pitchFamily="18" charset="0"/>
                      </a:endParaRPr>
                    </a:p>
                  </a:txBody>
                  <a:tcPr marL="91444" marR="91444" marT="45717" marB="4571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dirty="0" smtClean="0">
                          <a:latin typeface="Times New Roman" pitchFamily="18" charset="0"/>
                          <a:cs typeface="Times New Roman" pitchFamily="18" charset="0"/>
                        </a:rPr>
                        <a:t>2 453,8</a:t>
                      </a:r>
                    </a:p>
                  </a:txBody>
                  <a:tcPr marL="91444" marR="91444" marT="45717" marB="4571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dirty="0" smtClean="0">
                          <a:latin typeface="Times New Roman" pitchFamily="18" charset="0"/>
                          <a:cs typeface="Times New Roman" pitchFamily="18" charset="0"/>
                        </a:rPr>
                        <a:t>2 655,7</a:t>
                      </a:r>
                    </a:p>
                  </a:txBody>
                  <a:tcPr marL="91444" marR="91444" marT="45717" marB="45717"/>
                </a:tc>
                <a:tc>
                  <a:txBody>
                    <a:bodyPr/>
                    <a:lstStyle/>
                    <a:p>
                      <a:pPr algn="ctr"/>
                      <a:r>
                        <a:rPr lang="ru-RU" sz="1100" b="1" dirty="0" smtClean="0">
                          <a:latin typeface="Times New Roman" pitchFamily="18" charset="0"/>
                          <a:cs typeface="Times New Roman" pitchFamily="18" charset="0"/>
                        </a:rPr>
                        <a:t>108,2</a:t>
                      </a:r>
                      <a:endParaRPr lang="ru-RU" sz="1100" b="1"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Налог на доходы физических лиц</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1 515,2</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1 568,5</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103,5</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Акцизы по подакцизным товарам</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100,2</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115,7</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115,5</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Налоги на совокупный доход</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195,3</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213,3</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109,2</a:t>
                      </a:r>
                      <a:endParaRPr lang="ru-RU" sz="1100" dirty="0">
                        <a:latin typeface="Times New Roman" pitchFamily="18" charset="0"/>
                        <a:cs typeface="Times New Roman" pitchFamily="18" charset="0"/>
                      </a:endParaRPr>
                    </a:p>
                  </a:txBody>
                  <a:tcPr marL="91444" marR="91444" marT="45717" marB="45717"/>
                </a:tc>
              </a:tr>
              <a:tr h="0">
                <a:tc>
                  <a:txBody>
                    <a:bodyPr/>
                    <a:lstStyle/>
                    <a:p>
                      <a:r>
                        <a:rPr lang="ru-RU" sz="1100" dirty="0" smtClean="0">
                          <a:latin typeface="Times New Roman" pitchFamily="18" charset="0"/>
                          <a:cs typeface="Times New Roman" pitchFamily="18" charset="0"/>
                        </a:rPr>
                        <a:t>Налог на имущество физических</a:t>
                      </a:r>
                      <a:r>
                        <a:rPr lang="ru-RU" sz="1100" baseline="0" dirty="0" smtClean="0">
                          <a:latin typeface="Times New Roman" pitchFamily="18" charset="0"/>
                          <a:cs typeface="Times New Roman" pitchFamily="18" charset="0"/>
                        </a:rPr>
                        <a:t> лиц</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71,4</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75,8</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106,2</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Земельный налог</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360,2</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382,1</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106,1</a:t>
                      </a:r>
                      <a:endParaRPr lang="ru-RU" sz="1100" dirty="0">
                        <a:latin typeface="Times New Roman" pitchFamily="18" charset="0"/>
                        <a:cs typeface="Times New Roman" pitchFamily="18" charset="0"/>
                      </a:endParaRPr>
                    </a:p>
                  </a:txBody>
                  <a:tcPr marL="91444" marR="91444" marT="45717" marB="45717"/>
                </a:tc>
              </a:tr>
              <a:tr h="144408">
                <a:tc>
                  <a:txBody>
                    <a:bodyPr/>
                    <a:lstStyle/>
                    <a:p>
                      <a:r>
                        <a:rPr lang="ru-RU" sz="1100" dirty="0" smtClean="0">
                          <a:latin typeface="Times New Roman" pitchFamily="18" charset="0"/>
                          <a:cs typeface="Times New Roman" pitchFamily="18" charset="0"/>
                        </a:rPr>
                        <a:t>Госпошлина</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13,9</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14,2</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102,2</a:t>
                      </a:r>
                      <a:endParaRPr lang="ru-RU" sz="1100" dirty="0">
                        <a:latin typeface="Times New Roman" pitchFamily="18" charset="0"/>
                        <a:cs typeface="Times New Roman" pitchFamily="18" charset="0"/>
                      </a:endParaRPr>
                    </a:p>
                  </a:txBody>
                  <a:tcPr marL="91444" marR="91444" marT="45717" marB="45717"/>
                </a:tc>
              </a:tr>
              <a:tr h="173366">
                <a:tc>
                  <a:txBody>
                    <a:bodyPr/>
                    <a:lstStyle/>
                    <a:p>
                      <a:r>
                        <a:rPr lang="ru-RU" sz="1100" dirty="0" smtClean="0">
                          <a:latin typeface="Times New Roman" pitchFamily="18" charset="0"/>
                          <a:cs typeface="Times New Roman" pitchFamily="18" charset="0"/>
                        </a:rPr>
                        <a:t>Доходы от использования имущества, находящегося в муниципальной собственности</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150,1</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153,2</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102,1</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Платежи при пользовании природными ресурсами</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0,9</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90,0</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Доходы от оказания платных услуг и компенсации затрат</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6,9</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7,8</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113,2</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Доходы</a:t>
                      </a:r>
                      <a:r>
                        <a:rPr lang="ru-RU" sz="1100" baseline="0" dirty="0" smtClean="0">
                          <a:latin typeface="Times New Roman" pitchFamily="18" charset="0"/>
                          <a:cs typeface="Times New Roman" pitchFamily="18" charset="0"/>
                        </a:rPr>
                        <a:t> от продажи активов</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25,3</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103,2</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407,9</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Штрафы, санкции, возмещение ущерба</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12,3</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11,8</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95,9</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Прочие неналоговые доходы</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2,0</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9,2</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330</a:t>
                      </a:r>
                      <a:endParaRPr lang="ru-RU" sz="1100" dirty="0">
                        <a:latin typeface="Times New Roman" pitchFamily="18" charset="0"/>
                        <a:cs typeface="Times New Roman" pitchFamily="18" charset="0"/>
                      </a:endParaRPr>
                    </a:p>
                  </a:txBody>
                  <a:tcPr marL="91444" marR="91444" marT="45717" marB="45717"/>
                </a:tc>
              </a:tr>
              <a:tr h="0">
                <a:tc>
                  <a:txBody>
                    <a:bodyPr/>
                    <a:lstStyle/>
                    <a:p>
                      <a:r>
                        <a:rPr lang="ru-RU" sz="1100" b="1" dirty="0" smtClean="0">
                          <a:latin typeface="Times New Roman" pitchFamily="18" charset="0"/>
                          <a:cs typeface="Times New Roman" pitchFamily="18" charset="0"/>
                        </a:rPr>
                        <a:t>Безвозмездные поступления всего</a:t>
                      </a:r>
                      <a:r>
                        <a:rPr lang="ru-RU" sz="1100" dirty="0" smtClean="0">
                          <a:latin typeface="Times New Roman" pitchFamily="18" charset="0"/>
                          <a:cs typeface="Times New Roman" pitchFamily="18" charset="0"/>
                        </a:rPr>
                        <a:t>, в том числе:</a:t>
                      </a:r>
                      <a:endParaRPr lang="ru-RU" sz="1100" dirty="0">
                        <a:latin typeface="Times New Roman" pitchFamily="18" charset="0"/>
                        <a:cs typeface="Times New Roman" pitchFamily="18" charset="0"/>
                      </a:endParaRPr>
                    </a:p>
                  </a:txBody>
                  <a:tcPr marL="91444" marR="91444" marT="45717" marB="4571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dirty="0" smtClean="0">
                          <a:latin typeface="Times New Roman" pitchFamily="18" charset="0"/>
                          <a:cs typeface="Times New Roman" pitchFamily="18" charset="0"/>
                        </a:rPr>
                        <a:t>3 346,3</a:t>
                      </a:r>
                    </a:p>
                  </a:txBody>
                  <a:tcPr marL="91444" marR="91444" marT="45717" marB="4571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dirty="0" smtClean="0">
                          <a:latin typeface="Times New Roman" pitchFamily="18" charset="0"/>
                          <a:cs typeface="Times New Roman" pitchFamily="18" charset="0"/>
                        </a:rPr>
                        <a:t>2 595,0</a:t>
                      </a:r>
                    </a:p>
                  </a:txBody>
                  <a:tcPr marL="91444" marR="91444" marT="45717" marB="45717"/>
                </a:tc>
                <a:tc>
                  <a:txBody>
                    <a:bodyPr/>
                    <a:lstStyle/>
                    <a:p>
                      <a:pPr algn="ctr"/>
                      <a:r>
                        <a:rPr lang="ru-RU" sz="1100" b="1" dirty="0" smtClean="0">
                          <a:latin typeface="Times New Roman" pitchFamily="18" charset="0"/>
                          <a:cs typeface="Times New Roman" pitchFamily="18" charset="0"/>
                        </a:rPr>
                        <a:t>77,5</a:t>
                      </a:r>
                      <a:endParaRPr lang="ru-RU" sz="1100" b="1" dirty="0">
                        <a:latin typeface="Times New Roman" pitchFamily="18" charset="0"/>
                        <a:cs typeface="Times New Roman" pitchFamily="18" charset="0"/>
                      </a:endParaRPr>
                    </a:p>
                  </a:txBody>
                  <a:tcPr marL="91444" marR="91444" marT="45717" marB="45717"/>
                </a:tc>
              </a:tr>
              <a:tr h="136424">
                <a:tc>
                  <a:txBody>
                    <a:bodyPr/>
                    <a:lstStyle/>
                    <a:p>
                      <a:r>
                        <a:rPr lang="ru-RU" sz="1100" b="1" dirty="0" smtClean="0">
                          <a:latin typeface="Times New Roman" pitchFamily="18" charset="0"/>
                          <a:cs typeface="Times New Roman" pitchFamily="18" charset="0"/>
                        </a:rPr>
                        <a:t>Безвозмездные поступления от других</a:t>
                      </a:r>
                      <a:r>
                        <a:rPr lang="ru-RU" sz="1100" b="1" baseline="0" dirty="0" smtClean="0">
                          <a:latin typeface="Times New Roman" pitchFamily="18" charset="0"/>
                          <a:cs typeface="Times New Roman" pitchFamily="18" charset="0"/>
                        </a:rPr>
                        <a:t> бюджетов всего</a:t>
                      </a:r>
                      <a:r>
                        <a:rPr lang="ru-RU" sz="1100" baseline="0" dirty="0" smtClean="0">
                          <a:latin typeface="Times New Roman" pitchFamily="18" charset="0"/>
                          <a:cs typeface="Times New Roman" pitchFamily="18" charset="0"/>
                        </a:rPr>
                        <a:t>, в том числе</a:t>
                      </a:r>
                    </a:p>
                  </a:txBody>
                  <a:tcPr marL="91444" marR="91444" marT="45717" marB="45717"/>
                </a:tc>
                <a:tc>
                  <a:txBody>
                    <a:bodyPr/>
                    <a:lstStyle/>
                    <a:p>
                      <a:pPr algn="ctr"/>
                      <a:r>
                        <a:rPr lang="ru-RU" sz="1100" b="1" dirty="0" smtClean="0">
                          <a:latin typeface="Times New Roman" pitchFamily="18" charset="0"/>
                          <a:cs typeface="Times New Roman" pitchFamily="18" charset="0"/>
                        </a:rPr>
                        <a:t>3 355,8</a:t>
                      </a:r>
                      <a:endParaRPr lang="ru-RU" sz="1100" b="1" dirty="0">
                        <a:latin typeface="Times New Roman" pitchFamily="18" charset="0"/>
                        <a:cs typeface="Times New Roman" pitchFamily="18" charset="0"/>
                      </a:endParaRPr>
                    </a:p>
                  </a:txBody>
                  <a:tcPr marL="91444" marR="91444" marT="45717" marB="45717"/>
                </a:tc>
                <a:tc>
                  <a:txBody>
                    <a:bodyPr/>
                    <a:lstStyle/>
                    <a:p>
                      <a:pPr algn="ctr"/>
                      <a:r>
                        <a:rPr lang="ru-RU" sz="1100" b="1" dirty="0" smtClean="0">
                          <a:latin typeface="Times New Roman" pitchFamily="18" charset="0"/>
                          <a:cs typeface="Times New Roman" pitchFamily="18" charset="0"/>
                        </a:rPr>
                        <a:t>2 626,2</a:t>
                      </a:r>
                      <a:endParaRPr lang="ru-RU" sz="1100" b="1" dirty="0">
                        <a:latin typeface="Times New Roman" pitchFamily="18" charset="0"/>
                        <a:cs typeface="Times New Roman" pitchFamily="18" charset="0"/>
                      </a:endParaRPr>
                    </a:p>
                  </a:txBody>
                  <a:tcPr marL="91444" marR="91444" marT="45717" marB="45717"/>
                </a:tc>
                <a:tc>
                  <a:txBody>
                    <a:bodyPr/>
                    <a:lstStyle/>
                    <a:p>
                      <a:pPr algn="ctr"/>
                      <a:r>
                        <a:rPr lang="ru-RU" sz="1100" b="1" dirty="0" smtClean="0">
                          <a:latin typeface="Times New Roman" pitchFamily="18" charset="0"/>
                          <a:cs typeface="Times New Roman" pitchFamily="18" charset="0"/>
                        </a:rPr>
                        <a:t>78,3</a:t>
                      </a:r>
                      <a:endParaRPr lang="ru-RU" sz="1100" b="1"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Дотации бюджетам</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0,8</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0,8</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100</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Субсидии бюджетам</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2 114,8</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1 400,7</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66,2</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Субвенции бюджетам</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1 211,5</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1 197,7</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98,9</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Иные межбюджетные трансферты</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28,7</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27,0</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94,1</a:t>
                      </a: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Безвозмездные поступления от муниципальных организаций</a:t>
                      </a:r>
                      <a:endParaRPr lang="ru-RU" sz="1100" dirty="0">
                        <a:latin typeface="Times New Roman" pitchFamily="18" charset="0"/>
                        <a:cs typeface="Times New Roman" pitchFamily="18" charset="0"/>
                      </a:endParaRPr>
                    </a:p>
                  </a:txBody>
                  <a:tcPr marL="91444" marR="91444" marT="45717" marB="45717"/>
                </a:tc>
                <a:tc>
                  <a:txBody>
                    <a:bodyPr/>
                    <a:lstStyle/>
                    <a:p>
                      <a:pPr algn="ct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0,3</a:t>
                      </a:r>
                      <a:endParaRPr lang="ru-RU" sz="1100" dirty="0">
                        <a:latin typeface="Times New Roman" pitchFamily="18" charset="0"/>
                        <a:cs typeface="Times New Roman" pitchFamily="18" charset="0"/>
                      </a:endParaRPr>
                    </a:p>
                  </a:txBody>
                  <a:tcPr marL="91444" marR="91444" marT="45717" marB="45717"/>
                </a:tc>
                <a:tc>
                  <a:txBody>
                    <a:bodyPr/>
                    <a:lstStyle/>
                    <a:p>
                      <a:pPr algn="ctr"/>
                      <a:endParaRPr lang="ru-RU" sz="1100" dirty="0">
                        <a:latin typeface="Times New Roman" pitchFamily="18" charset="0"/>
                        <a:cs typeface="Times New Roman" pitchFamily="18" charset="0"/>
                      </a:endParaRPr>
                    </a:p>
                  </a:txBody>
                  <a:tcPr marL="91444" marR="91444" marT="45717" marB="45717"/>
                </a:tc>
              </a:tr>
              <a:tr h="223103">
                <a:tc>
                  <a:txBody>
                    <a:bodyPr/>
                    <a:lstStyle/>
                    <a:p>
                      <a:r>
                        <a:rPr lang="ru-RU" sz="1100" dirty="0" smtClean="0">
                          <a:latin typeface="Times New Roman" pitchFamily="18" charset="0"/>
                          <a:cs typeface="Times New Roman" pitchFamily="18" charset="0"/>
                        </a:rPr>
                        <a:t>Возврат остатков межбюджетных трансфертов</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- 9,5</a:t>
                      </a:r>
                      <a:endParaRPr lang="ru-RU" sz="1100" dirty="0">
                        <a:latin typeface="Times New Roman" pitchFamily="18" charset="0"/>
                        <a:cs typeface="Times New Roman" pitchFamily="18" charset="0"/>
                      </a:endParaRPr>
                    </a:p>
                  </a:txBody>
                  <a:tcPr marL="91444" marR="91444" marT="45717" marB="45717"/>
                </a:tc>
                <a:tc>
                  <a:txBody>
                    <a:bodyPr/>
                    <a:lstStyle/>
                    <a:p>
                      <a:pPr algn="ctr"/>
                      <a:r>
                        <a:rPr lang="ru-RU" sz="1100" dirty="0" smtClean="0">
                          <a:latin typeface="Times New Roman" pitchFamily="18" charset="0"/>
                          <a:cs typeface="Times New Roman" pitchFamily="18" charset="0"/>
                        </a:rPr>
                        <a:t>-31,5</a:t>
                      </a:r>
                      <a:endParaRPr lang="ru-RU" sz="1100" dirty="0">
                        <a:latin typeface="Times New Roman" pitchFamily="18" charset="0"/>
                        <a:cs typeface="Times New Roman" pitchFamily="18" charset="0"/>
                      </a:endParaRPr>
                    </a:p>
                  </a:txBody>
                  <a:tcPr marL="91444" marR="91444" marT="45717" marB="45717"/>
                </a:tc>
                <a:tc>
                  <a:txBody>
                    <a:bodyPr/>
                    <a:lstStyle/>
                    <a:p>
                      <a:pPr algn="ctr"/>
                      <a:endParaRPr lang="ru-RU" sz="1100" dirty="0">
                        <a:latin typeface="Times New Roman" pitchFamily="18" charset="0"/>
                        <a:cs typeface="Times New Roman" pitchFamily="18" charset="0"/>
                      </a:endParaRPr>
                    </a:p>
                  </a:txBody>
                  <a:tcPr marL="91444" marR="91444" marT="45717" marB="45717"/>
                </a:tc>
              </a:tr>
            </a:tbl>
          </a:graphicData>
        </a:graphic>
      </p:graphicFrame>
    </p:spTree>
  </p:cSld>
  <p:clrMapOvr>
    <a:masterClrMapping/>
  </p:clrMapOvr>
</p:sld>
</file>

<file path=ppt/theme/theme1.xml><?xml version="1.0" encoding="utf-8"?>
<a:theme xmlns:a="http://schemas.openxmlformats.org/drawingml/2006/main" name="Тема Office">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TotalTime>
  <Words>12312</Words>
  <Application>Microsoft Office PowerPoint</Application>
  <PresentationFormat>Экран (4:3)</PresentationFormat>
  <Paragraphs>2919</Paragraphs>
  <Slides>55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55</vt:i4>
      </vt:variant>
    </vt:vector>
  </HeadingPairs>
  <TitlesOfParts>
    <vt:vector size="56" baseType="lpstr">
      <vt:lpstr>Тема Office</vt:lpstr>
      <vt:lpstr>Бюджет для граждан по отчету об исполнении бюджета Рузского городского округа Московской области за 2022 год</vt:lpstr>
      <vt:lpstr>Содержание</vt:lpstr>
      <vt:lpstr>Основные понятия и определения</vt:lpstr>
      <vt:lpstr>Выполнение основных показателей социально-экономического развития Рузского городского округа в 2022 году</vt:lpstr>
      <vt:lpstr>Основные параметры исполнения бюджета в 2022 году в сравнении с бюджетом 2021 года   </vt:lpstr>
      <vt:lpstr>Динамика доходов бюджета</vt:lpstr>
      <vt:lpstr>Динамика расходов бюджета</vt:lpstr>
      <vt:lpstr>Динамика муниципального долга</vt:lpstr>
      <vt:lpstr>Объем и структура налоговых, неналоговых доходов и межбюджетных трансфертов бюджета Рузского городского округа (млн. рублей)</vt:lpstr>
      <vt:lpstr>Удельный объем налоговых и неналоговых доходов бюджета Рузского городского округа Московской области за 2022 год в расчете на душу населения в сравнении с другими муниципальными образованиями Московской области</vt:lpstr>
      <vt:lpstr>Информация о налоговых ставках и льготах по местным налогам, действующим на территории Рузского городского округа</vt:lpstr>
      <vt:lpstr>Информация о налоговых ставках и льготах по местным налогам, действующим на территории Рузского городского округа </vt:lpstr>
      <vt:lpstr>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vt:lpstr>
      <vt:lpstr>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vt:lpstr>
      <vt:lpstr>Структура расходов бюджета</vt:lpstr>
      <vt:lpstr>Сведения о расходах бюджета по разделам и подразделам классификации расходов по сравнению с прошлым годом (млн.руб.)</vt:lpstr>
      <vt:lpstr>Слайд 17</vt:lpstr>
      <vt:lpstr>Слайд 18</vt:lpstr>
      <vt:lpstr>Слайд 19</vt:lpstr>
      <vt:lpstr>Исполнение бюджета в разрезе муниципальных программ (%)</vt:lpstr>
      <vt:lpstr>Исполнение бюджета в разрезе муниципальных программ (млн.руб.)   </vt:lpstr>
      <vt:lpstr>Слайд 22</vt:lpstr>
      <vt:lpstr>Исполнение целевых показателей муниципальных программ</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Меры социальной поддержки</vt:lpstr>
      <vt:lpstr>Слайд 51</vt:lpstr>
      <vt:lpstr>Слайд 52</vt:lpstr>
      <vt:lpstr>Реализация общественно значимых проектов на территории Рузского городского округа</vt:lpstr>
      <vt:lpstr>Реализация общественно значимых проектов на территории Рузского городского округа</vt:lpstr>
      <vt:lpstr>Контактная информация</vt:lpstr>
    </vt:vector>
  </TitlesOfParts>
  <Company>Финуправление Рузского района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 для граждан по отчету об исполнении бюджета Рузского городского округа Московской области за 2022 год</dc:title>
  <dc:creator>Королева ЛН</dc:creator>
  <cp:lastModifiedBy>Королева ЛН</cp:lastModifiedBy>
  <cp:revision>254</cp:revision>
  <dcterms:created xsi:type="dcterms:W3CDTF">2023-03-03T12:23:09Z</dcterms:created>
  <dcterms:modified xsi:type="dcterms:W3CDTF">2023-04-11T09:23:46Z</dcterms:modified>
</cp:coreProperties>
</file>