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1"/>
  </p:notesMasterIdLst>
  <p:sldIdLst>
    <p:sldId id="256" r:id="rId2"/>
    <p:sldId id="257" r:id="rId3"/>
    <p:sldId id="261" r:id="rId4"/>
    <p:sldId id="259" r:id="rId5"/>
    <p:sldId id="266" r:id="rId6"/>
    <p:sldId id="258" r:id="rId7"/>
    <p:sldId id="260" r:id="rId8"/>
    <p:sldId id="262" r:id="rId9"/>
    <p:sldId id="263" r:id="rId10"/>
    <p:sldId id="264" r:id="rId11"/>
    <p:sldId id="265" r:id="rId12"/>
    <p:sldId id="268" r:id="rId13"/>
    <p:sldId id="267" r:id="rId14"/>
    <p:sldId id="327" r:id="rId15"/>
    <p:sldId id="328" r:id="rId16"/>
    <p:sldId id="270" r:id="rId17"/>
    <p:sldId id="271" r:id="rId18"/>
    <p:sldId id="329" r:id="rId19"/>
    <p:sldId id="272" r:id="rId20"/>
    <p:sldId id="330" r:id="rId21"/>
    <p:sldId id="273" r:id="rId22"/>
    <p:sldId id="274" r:id="rId23"/>
    <p:sldId id="275" r:id="rId24"/>
    <p:sldId id="276" r:id="rId25"/>
    <p:sldId id="324" r:id="rId26"/>
    <p:sldId id="277" r:id="rId27"/>
    <p:sldId id="278" r:id="rId28"/>
    <p:sldId id="279" r:id="rId29"/>
    <p:sldId id="280" r:id="rId30"/>
    <p:sldId id="281" r:id="rId31"/>
    <p:sldId id="282" r:id="rId32"/>
    <p:sldId id="331" r:id="rId33"/>
    <p:sldId id="332" r:id="rId34"/>
    <p:sldId id="283" r:id="rId35"/>
    <p:sldId id="333" r:id="rId36"/>
    <p:sldId id="348" r:id="rId37"/>
    <p:sldId id="284" r:id="rId38"/>
    <p:sldId id="334" r:id="rId39"/>
    <p:sldId id="285" r:id="rId40"/>
    <p:sldId id="335" r:id="rId41"/>
    <p:sldId id="349" r:id="rId42"/>
    <p:sldId id="286" r:id="rId43"/>
    <p:sldId id="287" r:id="rId44"/>
    <p:sldId id="288" r:id="rId45"/>
    <p:sldId id="337" r:id="rId46"/>
    <p:sldId id="338" r:id="rId47"/>
    <p:sldId id="289" r:id="rId48"/>
    <p:sldId id="290" r:id="rId49"/>
    <p:sldId id="340" r:id="rId50"/>
    <p:sldId id="291" r:id="rId51"/>
    <p:sldId id="341" r:id="rId52"/>
    <p:sldId id="292" r:id="rId53"/>
    <p:sldId id="342" r:id="rId54"/>
    <p:sldId id="293" r:id="rId55"/>
    <p:sldId id="343" r:id="rId56"/>
    <p:sldId id="294" r:id="rId57"/>
    <p:sldId id="295" r:id="rId58"/>
    <p:sldId id="344" r:id="rId59"/>
    <p:sldId id="345" r:id="rId60"/>
    <p:sldId id="296" r:id="rId61"/>
    <p:sldId id="297" r:id="rId62"/>
    <p:sldId id="346" r:id="rId63"/>
    <p:sldId id="299" r:id="rId64"/>
    <p:sldId id="347" r:id="rId65"/>
    <p:sldId id="300" r:id="rId66"/>
    <p:sldId id="301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15" r:id="rId81"/>
    <p:sldId id="316" r:id="rId82"/>
    <p:sldId id="317" r:id="rId83"/>
    <p:sldId id="318" r:id="rId84"/>
    <p:sldId id="319" r:id="rId85"/>
    <p:sldId id="320" r:id="rId86"/>
    <p:sldId id="321" r:id="rId87"/>
    <p:sldId id="325" r:id="rId88"/>
    <p:sldId id="322" r:id="rId89"/>
    <p:sldId id="323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3C9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6" autoAdjust="0"/>
    <p:restoredTop sz="94660"/>
  </p:normalViewPr>
  <p:slideViewPr>
    <p:cSldViewPr>
      <p:cViewPr>
        <p:scale>
          <a:sx n="100" d="100"/>
          <a:sy n="100" d="100"/>
        </p:scale>
        <p:origin x="-235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0"/>
      <c:rotY val="0"/>
      <c:perspective val="30"/>
    </c:view3D>
    <c:plotArea>
      <c:layout>
        <c:manualLayout>
          <c:layoutTarget val="inner"/>
          <c:xMode val="edge"/>
          <c:yMode val="edge"/>
          <c:x val="0"/>
          <c:y val="2.9862933799941412E-4"/>
          <c:w val="0.93343744531933459"/>
          <c:h val="0.9994025955088945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Lbls>
            <c:dLbl>
              <c:idx val="0"/>
              <c:layout>
                <c:manualLayout>
                  <c:x val="2.7777777777778009E-3"/>
                  <c:y val="0.2990225074435508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0E-4D26-99B9-86AF8E96AC64}"/>
                </c:ext>
              </c:extLst>
            </c:dLbl>
            <c:dLbl>
              <c:idx val="1"/>
              <c:layout>
                <c:manualLayout>
                  <c:x val="4.1666666666666727E-3"/>
                  <c:y val="0.2990225074435508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0E-4D26-99B9-86AF8E96AC64}"/>
                </c:ext>
              </c:extLst>
            </c:dLbl>
            <c:dLbl>
              <c:idx val="2"/>
              <c:layout>
                <c:manualLayout>
                  <c:x val="5.9134733821845885E-3"/>
                  <c:y val="-8.05280894715402E-3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-9.8670196065171502E-3"/>
                  <c:y val="-1.3143169277487687E-2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>
                    <a:latin typeface="+mj-lt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6338.3440000000001</c:v>
                </c:pt>
                <c:pt idx="1">
                  <c:v>6024.75</c:v>
                </c:pt>
                <c:pt idx="2">
                  <c:v>313.59400000000005</c:v>
                </c:pt>
                <c:pt idx="3">
                  <c:v>163.30000000000001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0E-4D26-99B9-86AF8E96AC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dLbls>
            <c:dLbl>
              <c:idx val="0"/>
              <c:layout>
                <c:manualLayout>
                  <c:x val="2.7777777777777874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0E-4D26-99B9-86AF8E96AC64}"/>
                </c:ext>
              </c:extLst>
            </c:dLbl>
            <c:dLbl>
              <c:idx val="1"/>
              <c:layout>
                <c:manualLayout>
                  <c:x val="4.1666666666666727E-3"/>
                  <c:y val="0.2990225074435508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0E-4D26-99B9-86AF8E96AC64}"/>
                </c:ext>
              </c:extLst>
            </c:dLbl>
            <c:dLbl>
              <c:idx val="2"/>
              <c:layout>
                <c:manualLayout>
                  <c:x val="0"/>
                  <c:y val="0.19240232566751841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5057.2759999999998</c:v>
                </c:pt>
                <c:pt idx="1">
                  <c:v>5160.68</c:v>
                </c:pt>
                <c:pt idx="2">
                  <c:v>-103.40400000000045</c:v>
                </c:pt>
                <c:pt idx="3">
                  <c:v>366.81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40E-4D26-99B9-86AF8E96AC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dLbls>
            <c:dLbl>
              <c:idx val="0"/>
              <c:layout>
                <c:manualLayout>
                  <c:x val="1.388888888888897E-3"/>
                  <c:y val="0.2990225074435508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0E-4D26-99B9-86AF8E96AC64}"/>
                </c:ext>
              </c:extLst>
            </c:dLbl>
            <c:dLbl>
              <c:idx val="1"/>
              <c:layout>
                <c:manualLayout>
                  <c:x val="4.1666666666667178E-3"/>
                  <c:y val="0.2990225074435508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0E-4D26-99B9-86AF8E96AC64}"/>
                </c:ext>
              </c:extLst>
            </c:dLbl>
            <c:dLbl>
              <c:idx val="2"/>
              <c:layout>
                <c:manualLayout>
                  <c:x val="4.1667119319657615E-3"/>
                  <c:y val="0.19163722549346388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4528.9369999999999</c:v>
                </c:pt>
                <c:pt idx="1">
                  <c:v>4531.9399999999996</c:v>
                </c:pt>
                <c:pt idx="2">
                  <c:v>-120.0029999999997</c:v>
                </c:pt>
                <c:pt idx="3">
                  <c:v>486.81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40E-4D26-99B9-86AF8E96AC6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год</c:v>
                </c:pt>
              </c:strCache>
            </c:strRef>
          </c:tx>
          <c:dLbls>
            <c:dLbl>
              <c:idx val="0"/>
              <c:layout>
                <c:manualLayout>
                  <c:x val="1.388888888888897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0E-4D26-99B9-86AF8E96AC64}"/>
                </c:ext>
              </c:extLst>
            </c:dLbl>
            <c:dLbl>
              <c:idx val="1"/>
              <c:layout>
                <c:manualLayout>
                  <c:x val="2.7777777777778009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0E-4D26-99B9-86AF8E96AC64}"/>
                </c:ext>
              </c:extLst>
            </c:dLbl>
            <c:dLbl>
              <c:idx val="2"/>
              <c:layout>
                <c:manualLayout>
                  <c:x val="-8.6911843278695746E-3"/>
                  <c:y val="0.18925637892086081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6230.7380000000003</c:v>
                </c:pt>
                <c:pt idx="1">
                  <c:v>6041.74</c:v>
                </c:pt>
                <c:pt idx="2">
                  <c:v>-129.0019999999995</c:v>
                </c:pt>
                <c:pt idx="3">
                  <c:v>615.80999999999995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40E-4D26-99B9-86AF8E96AC64}"/>
            </c:ext>
          </c:extLst>
        </c:ser>
        <c:shape val="cylinder"/>
        <c:axId val="168365440"/>
        <c:axId val="168375424"/>
        <c:axId val="0"/>
      </c:bar3DChart>
      <c:catAx>
        <c:axId val="1683654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68375424"/>
        <c:crosses val="autoZero"/>
        <c:auto val="1"/>
        <c:lblAlgn val="ctr"/>
        <c:lblOffset val="100"/>
      </c:catAx>
      <c:valAx>
        <c:axId val="168375424"/>
        <c:scaling>
          <c:orientation val="minMax"/>
        </c:scaling>
        <c:delete val="1"/>
        <c:axPos val="l"/>
        <c:majorGridlines/>
        <c:numFmt formatCode="#,##0.00" sourceLinked="1"/>
        <c:tickLblPos val="none"/>
        <c:crossAx val="168365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346475577972026"/>
          <c:y val="0.26761174684294337"/>
          <c:w val="0.11980226834699532"/>
          <c:h val="0.22815613080028163"/>
        </c:manualLayout>
      </c:layout>
      <c:txPr>
        <a:bodyPr/>
        <a:lstStyle/>
        <a:p>
          <a:pPr>
            <a:defRPr sz="1200">
              <a:latin typeface="+mj-lt"/>
            </a:defRPr>
          </a:pPr>
          <a:endParaRPr lang="ru-RU"/>
        </a:p>
      </c:txPr>
    </c:legend>
    <c:plotVisOnly val="1"/>
    <c:dispBlanksAs val="gap"/>
  </c:chart>
  <c:spPr>
    <a:solidFill>
      <a:srgbClr val="DBF5F9"/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view3D>
      <c:rotX val="0"/>
      <c:rotY val="0"/>
      <c:depthPercent val="100"/>
      <c:rAngAx val="1"/>
    </c:view3D>
    <c:backWall>
      <c:spPr>
        <a:gradFill rotWithShape="1">
          <a:gsLst>
            <a:gs pos="0">
              <a:schemeClr val="accent1">
                <a:tint val="62000"/>
                <a:satMod val="180000"/>
              </a:schemeClr>
            </a:gs>
            <a:gs pos="65000">
              <a:schemeClr val="accent1">
                <a:tint val="32000"/>
                <a:satMod val="250000"/>
              </a:schemeClr>
            </a:gs>
            <a:gs pos="100000">
              <a:schemeClr val="accent1">
                <a:tint val="23000"/>
                <a:satMod val="300000"/>
              </a:schemeClr>
            </a:gs>
          </a:gsLst>
          <a:lin ang="162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7.6309788554567381E-4"/>
          <c:y val="1.5288968099346411E-3"/>
          <c:w val="0.99923695285156056"/>
          <c:h val="0.612610867732180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Lbls>
            <c:dLbl>
              <c:idx val="0"/>
              <c:layout>
                <c:manualLayout>
                  <c:x val="-1.3515618947237537E-3"/>
                  <c:y val="-2.616763771690138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 058 111,20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E71-423C-9F0E-A3E85723E561}"/>
                </c:ext>
              </c:extLst>
            </c:dLbl>
            <c:dLbl>
              <c:idx val="1"/>
              <c:layout>
                <c:manualLayout>
                  <c:x val="-2.7031237894475295E-3"/>
                  <c:y val="-2.616763771690139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9 350,00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E71-423C-9F0E-A3E85723E561}"/>
                </c:ext>
              </c:extLst>
            </c:dLbl>
            <c:dLbl>
              <c:idx val="2"/>
              <c:layout>
                <c:manualLayout>
                  <c:x val="-6.7578094736187979E-3"/>
                  <c:y val="-2.616763771690139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87 688,85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E71-423C-9F0E-A3E85723E561}"/>
                </c:ext>
              </c:extLst>
            </c:dLbl>
            <c:dLbl>
              <c:idx val="3"/>
              <c:layout>
                <c:manualLayout>
                  <c:x val="0"/>
                  <c:y val="-2.214184729891661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85 435,74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E71-423C-9F0E-A3E85723E561}"/>
                </c:ext>
              </c:extLst>
            </c:dLbl>
            <c:dLbl>
              <c:idx val="4"/>
              <c:layout>
                <c:manualLayout>
                  <c:x val="-2.7031237894475295E-3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3 908,08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E71-423C-9F0E-A3E85723E561}"/>
                </c:ext>
              </c:extLst>
            </c:dLbl>
            <c:dLbl>
              <c:idx val="5"/>
              <c:layout>
                <c:manualLayout>
                  <c:x val="0"/>
                  <c:y val="-2.616763771690139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22 332,90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E71-423C-9F0E-A3E85723E561}"/>
                </c:ext>
              </c:extLst>
            </c:dLbl>
            <c:dLbl>
              <c:idx val="6"/>
              <c:layout>
                <c:manualLayout>
                  <c:x val="1.3515618947237602E-3"/>
                  <c:y val="-2.8180532925893832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76,88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E71-423C-9F0E-A3E85723E561}"/>
                </c:ext>
              </c:extLst>
            </c:dLbl>
            <c:dLbl>
              <c:idx val="7"/>
              <c:layout>
                <c:manualLayout>
                  <c:x val="-4.0546856841712732E-3"/>
                  <c:y val="-1.409026646294684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0 464,02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E71-423C-9F0E-A3E85723E561}"/>
                </c:ext>
              </c:extLst>
            </c:dLbl>
            <c:dLbl>
              <c:idx val="8"/>
              <c:layout>
                <c:manualLayout>
                  <c:x val="2.7031237894475295E-3"/>
                  <c:y val="-2.214184729891661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6 825,00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E71-423C-9F0E-A3E85723E561}"/>
                </c:ext>
              </c:extLst>
            </c:dLbl>
            <c:dLbl>
              <c:idx val="9"/>
              <c:layout>
                <c:manualLayout>
                  <c:x val="0"/>
                  <c:y val="-1.811605688093169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E71-423C-9F0E-A3E85723E561}"/>
                </c:ext>
              </c:extLst>
            </c:dLbl>
            <c:dLbl>
              <c:idx val="10"/>
              <c:layout>
                <c:manualLayout>
                  <c:x val="0"/>
                  <c:y val="-2.0128952089924202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600,00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E71-423C-9F0E-A3E85723E561}"/>
                </c:ext>
              </c:extLst>
            </c:dLbl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1568.53</c:v>
                </c:pt>
                <c:pt idx="1">
                  <c:v>115.68</c:v>
                </c:pt>
                <c:pt idx="2">
                  <c:v>213.262</c:v>
                </c:pt>
                <c:pt idx="3">
                  <c:v>457.92500000000001</c:v>
                </c:pt>
                <c:pt idx="4">
                  <c:v>153.23500000000001</c:v>
                </c:pt>
                <c:pt idx="5">
                  <c:v>0.90300000000000002</c:v>
                </c:pt>
                <c:pt idx="6">
                  <c:v>7.742</c:v>
                </c:pt>
                <c:pt idx="7">
                  <c:v>103.18899999999999</c:v>
                </c:pt>
                <c:pt idx="8">
                  <c:v>11.785</c:v>
                </c:pt>
                <c:pt idx="9">
                  <c:v>9.1829999999999998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E71-423C-9F0E-A3E85723E5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dLbls>
            <c:dLbl>
              <c:idx val="0"/>
              <c:layout>
                <c:manualLayout>
                  <c:x val="8.1093713683425429E-3"/>
                  <c:y val="-6.4412805183442903E-2"/>
                </c:manualLayout>
              </c:layout>
              <c:tx>
                <c:rich>
                  <a:bodyPr rot="0" vert="horz"/>
                  <a:lstStyle/>
                  <a:p>
                    <a:pPr>
                      <a:defRPr sz="800"/>
                    </a:pPr>
                    <a:r>
                      <a:rPr lang="en-US" sz="800"/>
                      <a:t>1</a:t>
                    </a:r>
                    <a:r>
                      <a:rPr lang="en-US"/>
                      <a:t> 436 488,65</a:t>
                    </a:r>
                  </a:p>
                </c:rich>
              </c:tx>
              <c:spPr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E71-423C-9F0E-A3E85723E561}"/>
                </c:ext>
              </c:extLst>
            </c:dLbl>
            <c:dLbl>
              <c:idx val="1"/>
              <c:layout>
                <c:manualLayout>
                  <c:x val="0"/>
                  <c:y val="-2.81805329258937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00 246,00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6E71-423C-9F0E-A3E85723E561}"/>
                </c:ext>
              </c:extLst>
            </c:dLbl>
            <c:dLbl>
              <c:idx val="2"/>
              <c:layout>
                <c:manualLayout>
                  <c:x val="0"/>
                  <c:y val="-3.22063233438785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89 345,36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6E71-423C-9F0E-A3E85723E561}"/>
                </c:ext>
              </c:extLst>
            </c:dLbl>
            <c:dLbl>
              <c:idx val="3"/>
              <c:layout>
                <c:manualLayout>
                  <c:x val="0"/>
                  <c:y val="-2.415474250790889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4</a:t>
                    </a:r>
                    <a:r>
                      <a:rPr lang="en-US" dirty="0">
                        <a:cs typeface="Calibri" pitchFamily="34" charset="0"/>
                      </a:rPr>
                      <a:t>37 639,21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6E71-423C-9F0E-A3E85723E561}"/>
                </c:ext>
              </c:extLst>
            </c:dLbl>
            <c:dLbl>
              <c:idx val="4"/>
              <c:layout>
                <c:manualLayout>
                  <c:x val="1.3515618947238081E-3"/>
                  <c:y val="-2.012895208992416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3 920,32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6E71-423C-9F0E-A3E85723E561}"/>
                </c:ext>
              </c:extLst>
            </c:dLbl>
            <c:dLbl>
              <c:idx val="5"/>
              <c:layout>
                <c:manualLayout>
                  <c:x val="-1.3515618947237602E-3"/>
                  <c:y val="-1.6103161671939321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40 140,00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6E71-423C-9F0E-A3E85723E561}"/>
                </c:ext>
              </c:extLst>
            </c:dLbl>
            <c:dLbl>
              <c:idx val="6"/>
              <c:layout>
                <c:manualLayout>
                  <c:x val="1.3515618947237602E-3"/>
                  <c:y val="-2.012895208992416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80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6E71-423C-9F0E-A3E85723E561}"/>
                </c:ext>
              </c:extLst>
            </c:dLbl>
            <c:dLbl>
              <c:idx val="7"/>
              <c:layout>
                <c:manualLayout>
                  <c:x val="0"/>
                  <c:y val="-1.811605688093162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 332,00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6E71-423C-9F0E-A3E85723E561}"/>
                </c:ext>
              </c:extLst>
            </c:dLbl>
            <c:dLbl>
              <c:idx val="8"/>
              <c:layout>
                <c:manualLayout>
                  <c:x val="2.7031237894475295E-3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6 825,00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6E71-423C-9F0E-A3E85723E561}"/>
                </c:ext>
              </c:extLst>
            </c:dLbl>
            <c:dLbl>
              <c:idx val="9"/>
              <c:layout>
                <c:manualLayout>
                  <c:x val="1.3515618947238593E-3"/>
                  <c:y val="-2.012895208992416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4 265,00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6E71-423C-9F0E-A3E85723E561}"/>
                </c:ext>
              </c:extLst>
            </c:dLbl>
            <c:dLbl>
              <c:idx val="10"/>
              <c:layout>
                <c:manualLayout>
                  <c:x val="0"/>
                  <c:y val="-2.616763771690139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6E71-423C-9F0E-A3E85723E561}"/>
                </c:ext>
              </c:extLst>
            </c:dLbl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Лист1!$C$2:$C$11</c:f>
              <c:numCache>
                <c:formatCode>#,##0.00</c:formatCode>
                <c:ptCount val="10"/>
                <c:pt idx="0">
                  <c:v>1753.56</c:v>
                </c:pt>
                <c:pt idx="1">
                  <c:v>111.7</c:v>
                </c:pt>
                <c:pt idx="2">
                  <c:v>253.011</c:v>
                </c:pt>
                <c:pt idx="3">
                  <c:v>455.851</c:v>
                </c:pt>
                <c:pt idx="4">
                  <c:v>149.72999999999999</c:v>
                </c:pt>
                <c:pt idx="5">
                  <c:v>0.55900000000000005</c:v>
                </c:pt>
                <c:pt idx="6">
                  <c:v>4.3339999999999996</c:v>
                </c:pt>
                <c:pt idx="7">
                  <c:v>76.825000000000003</c:v>
                </c:pt>
                <c:pt idx="8">
                  <c:v>3.8980000000000001</c:v>
                </c:pt>
                <c:pt idx="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6E71-423C-9F0E-A3E85723E56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dLbls>
            <c:dLbl>
              <c:idx val="0"/>
              <c:layout>
                <c:manualLayout>
                  <c:x val="1.238917424750315E-17"/>
                  <c:y val="-2.012895208992416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 157 694,40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6E71-423C-9F0E-A3E85723E561}"/>
                </c:ext>
              </c:extLst>
            </c:dLbl>
            <c:dLbl>
              <c:idx val="1"/>
              <c:layout>
                <c:manualLayout>
                  <c:x val="1.3515618947237602E-3"/>
                  <c:y val="-2.81805329258937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7 925,00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6E71-423C-9F0E-A3E85723E561}"/>
                </c:ext>
              </c:extLst>
            </c:dLbl>
            <c:dLbl>
              <c:idx val="2"/>
              <c:layout>
                <c:manualLayout>
                  <c:x val="-1.3515618947237602E-3"/>
                  <c:y val="-2.012895208992416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00 895,43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6E71-423C-9F0E-A3E85723E561}"/>
                </c:ext>
              </c:extLst>
            </c:dLbl>
            <c:dLbl>
              <c:idx val="3"/>
              <c:layout>
                <c:manualLayout>
                  <c:x val="-1.3515618947237602E-3"/>
                  <c:y val="-3.019342813488616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4</a:t>
                    </a:r>
                    <a:r>
                      <a:rPr lang="en-US" dirty="0">
                        <a:cs typeface="Calibri" pitchFamily="34" charset="0"/>
                      </a:rPr>
                      <a:t>59 521,18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6E71-423C-9F0E-A3E85723E561}"/>
                </c:ext>
              </c:extLst>
            </c:dLbl>
            <c:dLbl>
              <c:idx val="4"/>
              <c:layout>
                <c:manualLayout>
                  <c:x val="1.3515618947238081E-3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4 058,90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6E71-423C-9F0E-A3E85723E561}"/>
                </c:ext>
              </c:extLst>
            </c:dLbl>
            <c:dLbl>
              <c:idx val="5"/>
              <c:layout>
                <c:manualLayout>
                  <c:x val="-2.7031237894475295E-3"/>
                  <c:y val="-2.012895208992416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39 190,00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6E71-423C-9F0E-A3E85723E561}"/>
                </c:ext>
              </c:extLst>
            </c:dLbl>
            <c:dLbl>
              <c:idx val="6"/>
              <c:layout>
                <c:manualLayout>
                  <c:x val="0"/>
                  <c:y val="-1.811605688093169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80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6E71-423C-9F0E-A3E85723E561}"/>
                </c:ext>
              </c:extLst>
            </c:dLbl>
            <c:dLbl>
              <c:idx val="7"/>
              <c:layout>
                <c:manualLayout>
                  <c:x val="-1.3515618947237602E-3"/>
                  <c:y val="-2.012895208992416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 333,60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6E71-423C-9F0E-A3E85723E561}"/>
                </c:ext>
              </c:extLst>
            </c:dLbl>
            <c:dLbl>
              <c:idx val="8"/>
              <c:layout>
                <c:manualLayout>
                  <c:x val="0"/>
                  <c:y val="-3.019342813488616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6 032,00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6E71-423C-9F0E-A3E85723E561}"/>
                </c:ext>
              </c:extLst>
            </c:dLbl>
            <c:dLbl>
              <c:idx val="9"/>
              <c:layout>
                <c:manualLayout>
                  <c:x val="0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4 265,00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6E71-423C-9F0E-A3E85723E561}"/>
                </c:ext>
              </c:extLst>
            </c:dLbl>
            <c:dLbl>
              <c:idx val="10"/>
              <c:layout>
                <c:manualLayout>
                  <c:x val="-2.7031237894475295E-3"/>
                  <c:y val="-2.214184729891666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6E71-423C-9F0E-A3E85723E561}"/>
                </c:ext>
              </c:extLst>
            </c:dLbl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Лист1!$D$2:$D$11</c:f>
              <c:numCache>
                <c:formatCode>#,##0.00</c:formatCode>
                <c:ptCount val="10"/>
                <c:pt idx="0">
                  <c:v>1890.28</c:v>
                </c:pt>
                <c:pt idx="1">
                  <c:v>121.95</c:v>
                </c:pt>
                <c:pt idx="2">
                  <c:v>264.44099999999997</c:v>
                </c:pt>
                <c:pt idx="3">
                  <c:v>487.87299999999999</c:v>
                </c:pt>
                <c:pt idx="4">
                  <c:v>169.71700000000001</c:v>
                </c:pt>
                <c:pt idx="5">
                  <c:v>0.89</c:v>
                </c:pt>
                <c:pt idx="6">
                  <c:v>6.335</c:v>
                </c:pt>
                <c:pt idx="7">
                  <c:v>115.129</c:v>
                </c:pt>
                <c:pt idx="8">
                  <c:v>10.808999999999999</c:v>
                </c:pt>
                <c:pt idx="9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3-6E71-423C-9F0E-A3E85723E56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dLbls>
            <c:dLbl>
              <c:idx val="0"/>
              <c:layout>
                <c:manualLayout>
                  <c:x val="8.1093713683425481E-3"/>
                  <c:y val="-1.6103161671939321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 078 109,53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4-6E71-423C-9F0E-A3E85723E561}"/>
                </c:ext>
              </c:extLst>
            </c:dLbl>
            <c:dLbl>
              <c:idx val="1"/>
              <c:layout>
                <c:manualLayout>
                  <c:x val="4.0546856841712489E-3"/>
                  <c:y val="-2.012895208992416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03 608,00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5-6E71-423C-9F0E-A3E85723E561}"/>
                </c:ext>
              </c:extLst>
            </c:dLbl>
            <c:dLbl>
              <c:idx val="2"/>
              <c:layout>
                <c:manualLayout>
                  <c:x val="-2.7031237894475295E-3"/>
                  <c:y val="-2.81805329258937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15 962,59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6-6E71-423C-9F0E-A3E85723E561}"/>
                </c:ext>
              </c:extLst>
            </c:dLbl>
            <c:dLbl>
              <c:idx val="3"/>
              <c:layout>
                <c:manualLayout>
                  <c:x val="4.0546856841712732E-3"/>
                  <c:y val="-3.421921855287104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4</a:t>
                    </a:r>
                    <a:r>
                      <a:rPr lang="en-US" dirty="0">
                        <a:cs typeface="Calibri" pitchFamily="34" charset="0"/>
                      </a:rPr>
                      <a:t>82 497,23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6E71-423C-9F0E-A3E85723E561}"/>
                </c:ext>
              </c:extLst>
            </c:dLbl>
            <c:dLbl>
              <c:idx val="4"/>
              <c:layout>
                <c:manualLayout>
                  <c:x val="0"/>
                  <c:y val="-3.421921855287106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4 198,90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8-6E71-423C-9F0E-A3E85723E561}"/>
                </c:ext>
              </c:extLst>
            </c:dLbl>
            <c:dLbl>
              <c:idx val="5"/>
              <c:layout>
                <c:manualLayout>
                  <c:x val="2.7031237894475295E-3"/>
                  <c:y val="-2.012895208992416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39 190,00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6E71-423C-9F0E-A3E85723E561}"/>
                </c:ext>
              </c:extLst>
            </c:dLbl>
            <c:dLbl>
              <c:idx val="6"/>
              <c:layout>
                <c:manualLayout>
                  <c:x val="-1.3515618947237602E-3"/>
                  <c:y val="-1.811605688093169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80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6E71-423C-9F0E-A3E85723E561}"/>
                </c:ext>
              </c:extLst>
            </c:dLbl>
            <c:dLbl>
              <c:idx val="7"/>
              <c:layout>
                <c:manualLayout>
                  <c:x val="-2.7031237894475295E-3"/>
                  <c:y val="-2.012895208992416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 335,20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6E71-423C-9F0E-A3E85723E561}"/>
                </c:ext>
              </c:extLst>
            </c:dLbl>
            <c:dLbl>
              <c:idx val="8"/>
              <c:layout>
                <c:manualLayout>
                  <c:x val="0"/>
                  <c:y val="-3.019342813488616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5 742,00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6E71-423C-9F0E-A3E85723E561}"/>
                </c:ext>
              </c:extLst>
            </c:dLbl>
            <c:dLbl>
              <c:idx val="9"/>
              <c:layout>
                <c:manualLayout>
                  <c:x val="9.911339398002494E-17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4 265,00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6E71-423C-9F0E-A3E85723E561}"/>
                </c:ext>
              </c:extLst>
            </c:dLbl>
            <c:dLbl>
              <c:idx val="10"/>
              <c:layout>
                <c:manualLayout>
                  <c:x val="-1.3515618947237602E-3"/>
                  <c:y val="-3.220632334387865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E-6E71-423C-9F0E-A3E85723E561}"/>
                </c:ext>
              </c:extLst>
            </c:dLbl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Лист1!$E$2:$E$11</c:f>
              <c:numCache>
                <c:formatCode>#,##0.00</c:formatCode>
                <c:ptCount val="10"/>
                <c:pt idx="0">
                  <c:v>1676.25</c:v>
                </c:pt>
                <c:pt idx="1">
                  <c:v>129.51</c:v>
                </c:pt>
                <c:pt idx="2">
                  <c:v>298.38600000000002</c:v>
                </c:pt>
                <c:pt idx="3">
                  <c:v>513.26</c:v>
                </c:pt>
                <c:pt idx="4">
                  <c:v>169.71700000000001</c:v>
                </c:pt>
                <c:pt idx="5">
                  <c:v>0.89</c:v>
                </c:pt>
                <c:pt idx="6">
                  <c:v>6.4359999999999999</c:v>
                </c:pt>
                <c:pt idx="7">
                  <c:v>93.478999999999999</c:v>
                </c:pt>
                <c:pt idx="8">
                  <c:v>3.8090000000000002</c:v>
                </c:pt>
                <c:pt idx="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F-6E71-423C-9F0E-A3E85723E561}"/>
            </c:ext>
          </c:extLst>
        </c:ser>
        <c:gapWidth val="116"/>
        <c:gapDepth val="0"/>
        <c:shape val="cylinder"/>
        <c:axId val="171588608"/>
        <c:axId val="172172032"/>
        <c:axId val="0"/>
      </c:bar3DChart>
      <c:catAx>
        <c:axId val="171588608"/>
        <c:scaling>
          <c:orientation val="minMax"/>
        </c:scaling>
        <c:axPos val="b"/>
        <c:numFmt formatCode="#,##0.00" sourceLinked="0"/>
        <c:majorTickMark val="in"/>
        <c:minorTickMark val="in"/>
        <c:tickLblPos val="nextTo"/>
        <c:txPr>
          <a:bodyPr rot="-5400000" vert="horz"/>
          <a:lstStyle/>
          <a:p>
            <a:pPr>
              <a:defRPr sz="700" b="1"/>
            </a:pPr>
            <a:endParaRPr lang="ru-RU"/>
          </a:p>
        </c:txPr>
        <c:crossAx val="172172032"/>
        <c:crosses val="autoZero"/>
        <c:lblAlgn val="ctr"/>
        <c:lblOffset val="0"/>
        <c:tickLblSkip val="1"/>
      </c:catAx>
      <c:valAx>
        <c:axId val="172172032"/>
        <c:scaling>
          <c:orientation val="minMax"/>
        </c:scaling>
        <c:delete val="1"/>
        <c:axPos val="l"/>
        <c:numFmt formatCode="#,##0.00" sourceLinked="1"/>
        <c:tickLblPos val="none"/>
        <c:crossAx val="171588608"/>
        <c:crosses val="autoZero"/>
        <c:crossBetween val="between"/>
      </c:valAx>
      <c:spPr>
        <a:gradFill rotWithShape="1">
          <a:gsLst>
            <a:gs pos="0">
              <a:srgbClr val="F07F09">
                <a:tint val="62000"/>
                <a:satMod val="180000"/>
              </a:srgbClr>
            </a:gs>
            <a:gs pos="65000">
              <a:srgbClr val="F07F09">
                <a:tint val="32000"/>
                <a:satMod val="250000"/>
              </a:srgbClr>
            </a:gs>
            <a:gs pos="100000">
              <a:srgbClr val="F07F09">
                <a:tint val="23000"/>
                <a:satMod val="300000"/>
              </a:srgbClr>
            </a:gs>
          </a:gsLst>
          <a:lin ang="162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c:spPr>
    </c:plotArea>
    <c:legend>
      <c:legendPos val="r"/>
      <c:layout>
        <c:manualLayout>
          <c:xMode val="edge"/>
          <c:yMode val="edge"/>
          <c:x val="0.78786714376368716"/>
          <c:y val="3.2335814319134251E-2"/>
          <c:w val="0.14148333800952451"/>
          <c:h val="0.3118542047122399"/>
        </c:manualLayout>
      </c:layout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</c:chart>
  <c:txPr>
    <a:bodyPr/>
    <a:lstStyle/>
    <a:p>
      <a:pPr>
        <a:defRPr sz="7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/>
              <a:t>Налоговые и неналоговые доходы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 Рузский</c:v>
                </c:pt>
              </c:strCache>
            </c:strRef>
          </c:tx>
          <c:explosion val="9"/>
          <c:dPt>
            <c:idx val="0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1-F5AF-44AA-A709-09D2A3ACD6B3}"/>
              </c:ext>
            </c:extLst>
          </c:dPt>
          <c:dPt>
            <c:idx val="2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3-F5AF-44AA-A709-09D2A3ACD6B3}"/>
              </c:ext>
            </c:extLst>
          </c:dPt>
          <c:dPt>
            <c:idx val="4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5-F5AF-44AA-A709-09D2A3ACD6B3}"/>
              </c:ext>
            </c:extLst>
          </c:dPt>
          <c:dPt>
            <c:idx val="5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7-F5AF-44AA-A709-09D2A3ACD6B3}"/>
              </c:ext>
            </c:extLst>
          </c:dPt>
          <c:dPt>
            <c:idx val="7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9-F5AF-44AA-A709-09D2A3ACD6B3}"/>
              </c:ext>
            </c:extLst>
          </c:dPt>
          <c:dPt>
            <c:idx val="8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B-F5AF-44AA-A709-09D2A3ACD6B3}"/>
              </c:ext>
            </c:extLst>
          </c:dPt>
          <c:dPt>
            <c:idx val="9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D-F5AF-44AA-A709-09D2A3ACD6B3}"/>
              </c:ext>
            </c:extLst>
          </c:dPt>
          <c:dPt>
            <c:idx val="10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F-F5AF-44AA-A709-09D2A3ACD6B3}"/>
              </c:ext>
            </c:extLst>
          </c:dPt>
          <c:dPt>
            <c:idx val="11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11-F5AF-44AA-A709-09D2A3ACD6B3}"/>
              </c:ext>
            </c:extLst>
          </c:dPt>
          <c:dPt>
            <c:idx val="12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13-F5AF-44AA-A709-09D2A3ACD6B3}"/>
              </c:ext>
            </c:extLst>
          </c:dPt>
          <c:dLbls>
            <c:dLbl>
              <c:idx val="0"/>
              <c:layout>
                <c:manualLayout>
                  <c:x val="-1.8685162739296223E-2"/>
                  <c:y val="3.0666979096889875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>
              <c:idx val="2"/>
              <c:layout>
                <c:manualLayout>
                  <c:x val="-1.5721513196202169E-2"/>
                  <c:y val="-1.0589410653021616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>
              <c:idx val="3"/>
              <c:layout>
                <c:manualLayout>
                  <c:x val="1.6703355792425718E-2"/>
                  <c:y val="0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>
              <c:idx val="4"/>
              <c:layout>
                <c:manualLayout>
                  <c:x val="-1.5783156869036176E-2"/>
                  <c:y val="-4.2587508054841738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>
              <c:idx val="5"/>
              <c:layout>
                <c:manualLayout>
                  <c:x val="2.7603591078155292E-2"/>
                  <c:y val="1.9197903321523811E-3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Pos val="bestFit"/>
            <c:showLegendKey val="1"/>
            <c:showCatName val="1"/>
            <c:showPercent val="1"/>
            <c:separator>
</c:separato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Лист1!$B$2:$G$2</c:f>
              <c:numCache>
                <c:formatCode>#,##0</c:formatCode>
                <c:ptCount val="6"/>
                <c:pt idx="0">
                  <c:v>72379</c:v>
                </c:pt>
                <c:pt idx="1">
                  <c:v>58893</c:v>
                </c:pt>
                <c:pt idx="2">
                  <c:v>55721</c:v>
                </c:pt>
                <c:pt idx="3">
                  <c:v>56157</c:v>
                </c:pt>
                <c:pt idx="4">
                  <c:v>57746</c:v>
                </c:pt>
                <c:pt idx="5">
                  <c:v>87419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F5AF-44AA-A709-09D2A3ACD6B3}"/>
            </c:ext>
          </c:extLst>
        </c:ser>
        <c:ser>
          <c:idx val="1"/>
          <c:order val="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F5AF-44AA-A709-09D2A3ACD6B3}"/>
            </c:ext>
          </c:extLst>
        </c:ser>
        <c:ser>
          <c:idx val="2"/>
          <c:order val="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F5AF-44AA-A709-09D2A3ACD6B3}"/>
            </c:ext>
          </c:extLst>
        </c:ser>
        <c:ser>
          <c:idx val="3"/>
          <c:order val="3"/>
          <c:tx>
            <c:strRef>
              <c:f>Лист1!$C$1</c:f>
              <c:strCache>
                <c:ptCount val="1"/>
                <c:pt idx="0">
                  <c:v>ГО Лыткарино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Лист1!$C$2:$C$2</c:f>
              <c:numCache>
                <c:formatCode>#,##0</c:formatCode>
                <c:ptCount val="1"/>
                <c:pt idx="0">
                  <c:v>58893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F5AF-44AA-A709-09D2A3ACD6B3}"/>
            </c:ext>
          </c:extLst>
        </c:ser>
        <c:ser>
          <c:idx val="4"/>
          <c:order val="4"/>
          <c:tx>
            <c:strRef>
              <c:f>Лист1!$D$1</c:f>
              <c:strCache>
                <c:ptCount val="1"/>
                <c:pt idx="0">
                  <c:v>ГО Можайский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Лист1!$D$2:$D$2</c:f>
              <c:numCache>
                <c:formatCode>#,##0</c:formatCode>
                <c:ptCount val="1"/>
                <c:pt idx="0">
                  <c:v>55721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F5AF-44AA-A709-09D2A3ACD6B3}"/>
            </c:ext>
          </c:extLst>
        </c:ser>
        <c:ser>
          <c:idx val="5"/>
          <c:order val="5"/>
          <c:tx>
            <c:strRef>
              <c:f>Лист1!$E$1</c:f>
              <c:strCache>
                <c:ptCount val="1"/>
                <c:pt idx="0">
                  <c:v>ГО Кашира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Лист1!$E$2:$E$2</c:f>
              <c:numCache>
                <c:formatCode>#,##0</c:formatCode>
                <c:ptCount val="1"/>
                <c:pt idx="0">
                  <c:v>56157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F5AF-44AA-A709-09D2A3ACD6B3}"/>
            </c:ext>
          </c:extLst>
        </c:ser>
        <c:ser>
          <c:idx val="6"/>
          <c:order val="6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F5AF-44AA-A709-09D2A3ACD6B3}"/>
            </c:ext>
          </c:extLst>
        </c:ser>
        <c:ser>
          <c:idx val="7"/>
          <c:order val="7"/>
          <c:tx>
            <c:strRef>
              <c:f>Лист1!$F$1</c:f>
              <c:strCache>
                <c:ptCount val="1"/>
                <c:pt idx="0">
                  <c:v>ГО Наро-Фоминск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Лист1!$F$2:$F$2</c:f>
              <c:numCache>
                <c:formatCode>#,##0</c:formatCode>
                <c:ptCount val="1"/>
                <c:pt idx="0">
                  <c:v>57746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F5AF-44AA-A709-09D2A3ACD6B3}"/>
            </c:ext>
          </c:extLst>
        </c:ser>
        <c:ser>
          <c:idx val="8"/>
          <c:order val="8"/>
          <c:tx>
            <c:strRef>
              <c:f>Лист1!$G$1</c:f>
              <c:strCache>
                <c:ptCount val="1"/>
                <c:pt idx="0">
                  <c:v>Волоколамский ГО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Лист1!$G$2:$G$2</c:f>
              <c:numCache>
                <c:formatCode>#,##0</c:formatCode>
                <c:ptCount val="1"/>
                <c:pt idx="0">
                  <c:v>87419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F5AF-44AA-A709-09D2A3ACD6B3}"/>
            </c:ext>
          </c:extLst>
        </c:ser>
        <c:ser>
          <c:idx val="9"/>
          <c:order val="9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F5AF-44AA-A709-09D2A3ACD6B3}"/>
            </c:ext>
          </c:extLst>
        </c:ser>
        <c:ser>
          <c:idx val="10"/>
          <c:order val="10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F5AF-44AA-A709-09D2A3ACD6B3}"/>
            </c:ext>
          </c:extLst>
        </c:ser>
        <c:ser>
          <c:idx val="11"/>
          <c:order val="1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F5AF-44AA-A709-09D2A3ACD6B3}"/>
            </c:ext>
          </c:extLst>
        </c:ser>
        <c:ser>
          <c:idx val="12"/>
          <c:order val="1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0-F5AF-44AA-A709-09D2A3ACD6B3}"/>
            </c:ext>
          </c:extLst>
        </c:ser>
        <c:firstSliceAng val="0"/>
      </c:pieChart>
    </c:plotArea>
    <c:plotVisOnly val="1"/>
    <c:dispBlanksAs val="zero"/>
  </c:chart>
  <c:txPr>
    <a:bodyPr/>
    <a:lstStyle/>
    <a:p>
      <a:pPr>
        <a:defRPr sz="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view3D>
      <c:rAngAx val="1"/>
    </c:view3D>
    <c:plotArea>
      <c:layout>
        <c:manualLayout>
          <c:layoutTarget val="inner"/>
          <c:xMode val="edge"/>
          <c:yMode val="edge"/>
          <c:x val="1.7798735920269818E-2"/>
          <c:y val="2.6945308545964171E-2"/>
          <c:w val="0.75242429740222561"/>
          <c:h val="0.821483376847016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1.6180669018427205E-3"/>
                  <c:y val="0.29756999624840424"/>
                </c:manualLayout>
              </c:layout>
              <c:showVal val="1"/>
            </c:dLbl>
            <c:dLbl>
              <c:idx val="1"/>
              <c:layout>
                <c:manualLayout>
                  <c:x val="6.472267607370851E-3"/>
                  <c:y val="0.28723921979683414"/>
                </c:manualLayout>
              </c:layout>
              <c:showVal val="1"/>
            </c:dLbl>
            <c:dLbl>
              <c:idx val="2"/>
              <c:layout>
                <c:manualLayout>
                  <c:x val="1.618066901842713E-3"/>
                  <c:y val="0.30374704742951264"/>
                </c:manualLayout>
              </c:layout>
              <c:showVal val="1"/>
            </c:dLbl>
            <c:dLbl>
              <c:idx val="3"/>
              <c:layout>
                <c:manualLayout>
                  <c:x val="-3.2361338036853656E-3"/>
                  <c:y val="0.32696487829854709"/>
                </c:manualLayout>
              </c:layout>
              <c:showVal val="1"/>
            </c:dLbl>
            <c:dLbl>
              <c:idx val="4"/>
              <c:layout>
                <c:manualLayout>
                  <c:x val="1.618066901842713E-3"/>
                  <c:y val="0.29405529015294618"/>
                </c:manualLayout>
              </c:layout>
              <c:showVal val="1"/>
            </c:dLbl>
            <c:numFmt formatCode="#,##0.0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2431.85</c:v>
                </c:pt>
                <c:pt idx="1">
                  <c:v>3067.32</c:v>
                </c:pt>
                <c:pt idx="2">
                  <c:v>3209.82</c:v>
                </c:pt>
                <c:pt idx="3">
                  <c:v>2894.1</c:v>
                </c:pt>
                <c:pt idx="4">
                  <c:v>3001.91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A1D-4F37-90CF-529BB6A825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-1.618066901842713E-3"/>
                  <c:y val="0.26476687775432389"/>
                </c:manualLayout>
              </c:layout>
              <c:showVal val="1"/>
            </c:dLbl>
            <c:dLbl>
              <c:idx val="1"/>
              <c:layout>
                <c:manualLayout>
                  <c:x val="1.618066901842713E-3"/>
                  <c:y val="0.29512038919991229"/>
                </c:manualLayout>
              </c:layout>
              <c:showVal val="1"/>
            </c:dLbl>
            <c:dLbl>
              <c:idx val="2"/>
              <c:layout>
                <c:manualLayout>
                  <c:x val="4.8542007055281389E-3"/>
                  <c:y val="0.27914490982483453"/>
                </c:manualLayout>
              </c:layout>
              <c:showVal val="1"/>
            </c:dLbl>
            <c:dLbl>
              <c:idx val="3"/>
              <c:layout>
                <c:manualLayout>
                  <c:x val="1.618066901842713E-3"/>
                  <c:y val="0.28436353287637928"/>
                </c:manualLayout>
              </c:layout>
              <c:showVal val="1"/>
            </c:dLbl>
            <c:dLbl>
              <c:idx val="4"/>
              <c:layout>
                <c:manualLayout>
                  <c:x val="6.472267607370851E-3"/>
                  <c:y val="0.28202039547940766"/>
                </c:manualLayout>
              </c:layout>
              <c:showVal val="1"/>
            </c:dLbl>
            <c:numFmt formatCode="#,##0.0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2539.89</c:v>
                </c:pt>
                <c:pt idx="1">
                  <c:v>2909.28</c:v>
                </c:pt>
                <c:pt idx="2">
                  <c:v>1880.14</c:v>
                </c:pt>
                <c:pt idx="3">
                  <c:v>1572.14</c:v>
                </c:pt>
                <c:pt idx="4">
                  <c:v>2976.4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A1D-4F37-90CF-529BB6A825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1.2944535214741724E-2"/>
                  <c:y val="-2.4495735041785492E-3"/>
                </c:manualLayout>
              </c:layout>
              <c:showVal val="1"/>
            </c:dLbl>
            <c:dLbl>
              <c:idx val="1"/>
              <c:layout>
                <c:manualLayout>
                  <c:x val="1.2944535214741724E-2"/>
                  <c:y val="-4.8991470083571903E-3"/>
                </c:manualLayout>
              </c:layout>
              <c:showVal val="1"/>
            </c:dLbl>
            <c:dLbl>
              <c:idx val="2"/>
              <c:layout>
                <c:manualLayout>
                  <c:x val="9.7084014110562708E-3"/>
                  <c:y val="-2.4497663839820323E-3"/>
                </c:manualLayout>
              </c:layout>
              <c:showVal val="1"/>
            </c:dLbl>
            <c:dLbl>
              <c:idx val="3"/>
              <c:layout>
                <c:manualLayout>
                  <c:x val="1.2944535214741724E-2"/>
                  <c:y val="-7.3487205125355648E-3"/>
                </c:manualLayout>
              </c:layout>
              <c:showVal val="1"/>
            </c:dLbl>
            <c:dLbl>
              <c:idx val="4"/>
              <c:layout>
                <c:manualLayout>
                  <c:x val="1.1326468312899001E-2"/>
                  <c:y val="-2.4495735041785492E-3"/>
                </c:manualLayout>
              </c:layout>
              <c:showVal val="1"/>
            </c:dLbl>
            <c:numFmt formatCode="#,##0.0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194.45</c:v>
                </c:pt>
                <c:pt idx="1">
                  <c:v>48.15</c:v>
                </c:pt>
                <c:pt idx="2">
                  <c:v>70.72</c:v>
                </c:pt>
                <c:pt idx="3">
                  <c:v>65.7</c:v>
                </c:pt>
                <c:pt idx="4">
                  <c:v>63.43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A1D-4F37-90CF-529BB6A825B5}"/>
            </c:ext>
          </c:extLst>
        </c:ser>
        <c:shape val="cylinder"/>
        <c:axId val="173639936"/>
        <c:axId val="173473792"/>
        <c:axId val="0"/>
      </c:bar3DChart>
      <c:catAx>
        <c:axId val="17363993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73473792"/>
        <c:crosses val="autoZero"/>
        <c:auto val="1"/>
        <c:lblAlgn val="ctr"/>
        <c:lblOffset val="100"/>
      </c:catAx>
      <c:valAx>
        <c:axId val="173473792"/>
        <c:scaling>
          <c:orientation val="minMax"/>
        </c:scaling>
        <c:delete val="1"/>
        <c:axPos val="l"/>
        <c:majorGridlines/>
        <c:numFmt formatCode="#,##0.00" sourceLinked="1"/>
        <c:tickLblPos val="none"/>
        <c:crossAx val="173639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278906641400435"/>
          <c:y val="4.3468197575470671E-2"/>
          <c:w val="0.21683099152505067"/>
          <c:h val="0.42080187547599379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spPr>
    <a:gradFill rotWithShape="1">
      <a:gsLst>
        <a:gs pos="0">
          <a:schemeClr val="accent1">
            <a:tint val="62000"/>
            <a:satMod val="180000"/>
          </a:schemeClr>
        </a:gs>
        <a:gs pos="65000">
          <a:schemeClr val="accent1">
            <a:tint val="32000"/>
            <a:satMod val="250000"/>
          </a:schemeClr>
        </a:gs>
        <a:gs pos="100000">
          <a:schemeClr val="accent1">
            <a:tint val="23000"/>
            <a:satMod val="300000"/>
          </a:schemeClr>
        </a:gs>
      </a:gsLst>
      <a:lin ang="16200000" scaled="0"/>
    </a:gradFill>
    <a:ln w="9525" cap="flat" cmpd="sng" algn="ctr">
      <a:solidFill>
        <a:schemeClr val="accent1"/>
      </a:solidFill>
      <a:prstDash val="solid"/>
    </a:ln>
    <a:effectLst>
      <a:outerShdw blurRad="50800" dist="38100" dir="5400000" rotWithShape="0">
        <a:srgbClr val="000000">
          <a:alpha val="35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autoTitleDeleted val="1"/>
    <c:view3D>
      <c:rotX val="0"/>
      <c:rotY val="0"/>
      <c:perspective val="30"/>
    </c:view3D>
    <c:sideWall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sideWall>
    <c:backWall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574396537561851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2024год</c:v>
                </c:pt>
              </c:strCache>
            </c:strRef>
          </c:tx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Лист1!$B$2:$B$20</c:f>
              <c:numCache>
                <c:formatCode>[&gt;=5]#,##0.00,;[Red][&lt;=-5]\-#,##0.00,;#,##0.00,</c:formatCode>
                <c:ptCount val="19"/>
                <c:pt idx="0">
                  <c:v>900000</c:v>
                </c:pt>
                <c:pt idx="1">
                  <c:v>379451308.68000001</c:v>
                </c:pt>
                <c:pt idx="2">
                  <c:v>1988482527.73</c:v>
                </c:pt>
                <c:pt idx="3">
                  <c:v>31573700</c:v>
                </c:pt>
                <c:pt idx="4">
                  <c:v>140384760</c:v>
                </c:pt>
                <c:pt idx="5">
                  <c:v>21581840</c:v>
                </c:pt>
                <c:pt idx="6">
                  <c:v>29085460</c:v>
                </c:pt>
                <c:pt idx="7">
                  <c:v>79765882</c:v>
                </c:pt>
                <c:pt idx="8">
                  <c:v>63431900</c:v>
                </c:pt>
                <c:pt idx="9">
                  <c:v>339821204</c:v>
                </c:pt>
                <c:pt idx="10">
                  <c:v>17423900</c:v>
                </c:pt>
                <c:pt idx="11">
                  <c:v>559273248.24000001</c:v>
                </c:pt>
                <c:pt idx="12">
                  <c:v>43497765.899999999</c:v>
                </c:pt>
                <c:pt idx="13">
                  <c:v>304726651</c:v>
                </c:pt>
                <c:pt idx="14">
                  <c:v>103351485.12</c:v>
                </c:pt>
                <c:pt idx="15">
                  <c:v>5893930</c:v>
                </c:pt>
                <c:pt idx="16">
                  <c:v>979889003</c:v>
                </c:pt>
                <c:pt idx="17">
                  <c:v>4510100</c:v>
                </c:pt>
                <c:pt idx="18">
                  <c:v>22670035.359999999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28-4DE2-8E38-937731B445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invertIfNegative val="1"/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Лист1!$C$2:$C$20</c:f>
              <c:numCache>
                <c:formatCode>[&gt;=5]#,##0.00,;[Red][&lt;=-5]\-#,##0.00,;#,##0.00,</c:formatCode>
                <c:ptCount val="19"/>
                <c:pt idx="0">
                  <c:v>900000</c:v>
                </c:pt>
                <c:pt idx="1">
                  <c:v>396746133.57999998</c:v>
                </c:pt>
                <c:pt idx="2">
                  <c:v>1812333091.9200001</c:v>
                </c:pt>
                <c:pt idx="3">
                  <c:v>31939960.239999998</c:v>
                </c:pt>
                <c:pt idx="4">
                  <c:v>125056000</c:v>
                </c:pt>
                <c:pt idx="5">
                  <c:v>17585780</c:v>
                </c:pt>
                <c:pt idx="6">
                  <c:v>20941330</c:v>
                </c:pt>
                <c:pt idx="7">
                  <c:v>80765882</c:v>
                </c:pt>
                <c:pt idx="8">
                  <c:v>71464000</c:v>
                </c:pt>
                <c:pt idx="9">
                  <c:v>237661790</c:v>
                </c:pt>
                <c:pt idx="10">
                  <c:v>17022761.460000001</c:v>
                </c:pt>
                <c:pt idx="11">
                  <c:v>559599086.98000002</c:v>
                </c:pt>
                <c:pt idx="12">
                  <c:v>43701599</c:v>
                </c:pt>
                <c:pt idx="13">
                  <c:v>272825191</c:v>
                </c:pt>
                <c:pt idx="14">
                  <c:v>105259485.43000001</c:v>
                </c:pt>
                <c:pt idx="15">
                  <c:v>0</c:v>
                </c:pt>
                <c:pt idx="16">
                  <c:v>685322731.17999995</c:v>
                </c:pt>
                <c:pt idx="17">
                  <c:v>4510100</c:v>
                </c:pt>
                <c:pt idx="18">
                  <c:v>7132081.3300000001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28-4DE2-8E38-937731B445D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Лист1!$D$2:$D$20</c:f>
              <c:numCache>
                <c:formatCode>[&gt;=5]#,##0.00,;[Red][&lt;=-5]\-#,##0.00,;#,##0.00,</c:formatCode>
                <c:ptCount val="19"/>
                <c:pt idx="0">
                  <c:v>900000</c:v>
                </c:pt>
                <c:pt idx="1">
                  <c:v>390422839.50999999</c:v>
                </c:pt>
                <c:pt idx="2">
                  <c:v>1781358566.8599999</c:v>
                </c:pt>
                <c:pt idx="3">
                  <c:v>31847947.280000001</c:v>
                </c:pt>
                <c:pt idx="4">
                  <c:v>143791861.66</c:v>
                </c:pt>
                <c:pt idx="5">
                  <c:v>17710260</c:v>
                </c:pt>
                <c:pt idx="6">
                  <c:v>9834010</c:v>
                </c:pt>
                <c:pt idx="7">
                  <c:v>59010097</c:v>
                </c:pt>
                <c:pt idx="8">
                  <c:v>81492300</c:v>
                </c:pt>
                <c:pt idx="9">
                  <c:v>1319380800</c:v>
                </c:pt>
                <c:pt idx="10">
                  <c:v>17043444.710000001</c:v>
                </c:pt>
                <c:pt idx="11">
                  <c:v>524199110.48000002</c:v>
                </c:pt>
                <c:pt idx="12">
                  <c:v>41569527</c:v>
                </c:pt>
                <c:pt idx="13">
                  <c:v>234445129.03</c:v>
                </c:pt>
                <c:pt idx="14">
                  <c:v>95587932.549999997</c:v>
                </c:pt>
                <c:pt idx="15">
                  <c:v>0</c:v>
                </c:pt>
                <c:pt idx="16">
                  <c:v>1267640530.4300001</c:v>
                </c:pt>
                <c:pt idx="17">
                  <c:v>4510100</c:v>
                </c:pt>
                <c:pt idx="18">
                  <c:v>200000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28-4DE2-8E38-937731B445D3}"/>
            </c:ext>
          </c:extLst>
        </c:ser>
        <c:shape val="cylinder"/>
        <c:axId val="177166208"/>
        <c:axId val="177167744"/>
        <c:axId val="0"/>
      </c:bar3DChart>
      <c:catAx>
        <c:axId val="177166208"/>
        <c:scaling>
          <c:orientation val="minMax"/>
        </c:scaling>
        <c:axPos val="b"/>
        <c:numFmt formatCode="General" sourceLinked="0"/>
        <c:majorTickMark val="none"/>
        <c:tickLblPos val="low"/>
        <c:spPr>
          <a:solidFill>
            <a:schemeClr val="tx2">
              <a:lumMod val="40000"/>
              <a:lumOff val="60000"/>
              <a:alpha val="29000"/>
            </a:schemeClr>
          </a:solidFill>
        </c:spPr>
        <c:txPr>
          <a:bodyPr rot="-5400000" vert="horz"/>
          <a:lstStyle/>
          <a:p>
            <a:pPr>
              <a:defRPr sz="1000">
                <a:latin typeface="+mj-lt"/>
              </a:defRPr>
            </a:pPr>
            <a:endParaRPr lang="ru-RU"/>
          </a:p>
        </c:txPr>
        <c:crossAx val="177167744"/>
        <c:crosses val="autoZero"/>
        <c:lblAlgn val="ctr"/>
        <c:lblOffset val="200"/>
        <c:tickMarkSkip val="3"/>
      </c:catAx>
      <c:valAx>
        <c:axId val="177167744"/>
        <c:scaling>
          <c:orientation val="minMax"/>
        </c:scaling>
        <c:delete val="1"/>
        <c:axPos val="r"/>
        <c:numFmt formatCode="[&gt;=5]#,##0.00,;[Red][&lt;=-5]\-#,##0.00,;#,##0.00," sourceLinked="1"/>
        <c:tickLblPos val="none"/>
        <c:crossAx val="177166208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83919006541062779"/>
          <c:y val="1.2442255917848933E-2"/>
          <c:w val="0.14778938033433875"/>
          <c:h val="0.28989127850288932"/>
        </c:manualLayout>
      </c:layout>
      <c:overlay val="1"/>
      <c:txPr>
        <a:bodyPr/>
        <a:lstStyle/>
        <a:p>
          <a:pPr>
            <a:defRPr sz="1100">
              <a:latin typeface="+mj-lt"/>
            </a:defRPr>
          </a:pPr>
          <a:endParaRPr lang="ru-RU"/>
        </a:p>
      </c:txPr>
    </c:legend>
    <c:plotVisOnly val="1"/>
    <c:dispBlanksAs val="gap"/>
  </c:chart>
  <c:spPr>
    <a:gradFill>
      <a:gsLst>
        <a:gs pos="17000">
          <a:srgbClr val="7030A0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0.07275</cdr:x>
      <cdr:y>0.01141</cdr:y>
    </cdr:from>
    <cdr:to>
      <cdr:x>0.07275</cdr:x>
      <cdr:y>0.07989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V="1">
          <a:off x="683568" y="72008"/>
          <a:ext cx="0" cy="43204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40C67-8414-400D-9AC3-C90E206AE33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66104-ED04-41F1-BEE1-407F4A314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9BDD734-A076-469D-BA02-A7141999CFD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udget.mosreg.ru/analitika/ispolnenie-byudjeta-subekta/sravnenie-po-osnovnym-parametram-ispolneniya-byudzhetov-municipalnyx-obrazovanij/" TargetMode="External"/><Relationship Id="rId4" Type="http://schemas.openxmlformats.org/officeDocument/2006/relationships/hyperlink" Target="https://rosstat.gov.ru/compendium/document/13282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26376&amp;date=15.09.2022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file:///Z:\&#1059;&#1087;&#1088;&#1072;&#1074;&#1083;&#1077;&#1085;&#1080;&#1077;%20&#1101;&#1082;&#1089;&#1087;&#1083;&#1091;&#1072;&#1090;&#1072;&#1094;&#1080;&#1080;%20&#1080;%20&#1089;&#1086;&#1093;&#1088;&#1072;&#1085;&#1085;&#1086;&#1089;&#1090;&#1080;%20&#1040;&#1044;\&#1050;&#1086;&#1086;&#1088;&#1076;&#1080;&#1085;&#1072;&#1094;&#1080;&#1086;&#1085;&#1085;&#1086;-&#1072;&#1085;&#1072;&#1083;&#1080;&#1090;&#1080;&#1095;&#1077;&#1089;&#1082;&#1080;&#1081;%20&#1086;&#1090;&#1076;&#1077;&#1083;\&#1054;&#1090;&#1076;&#1077;&#1083;\&#1053;&#1054;&#1042;&#1048;&#1050;&#1054;&#1042;&#1040;\208%208\2022%20&#1075;&#1086;\22&#1042;&#1061;-26561\&#1055;&#1088;&#1080;&#1083;&#1086;&#1078;&#1077;&#1085;&#1080;&#1077;%202%20.docx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115616" y="1052736"/>
            <a:ext cx="7776864" cy="2304256"/>
          </a:xfrm>
        </p:spPr>
        <p:txBody>
          <a:bodyPr>
            <a:normAutofit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Бюджет для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граждан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основе проекта бюджета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Рузского городского округа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2024 год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 плановый период 2025 и 2026 годов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 descr="18343_med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4644008" y="3356992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s://avatars.dzeninfra.ru/get-zen_doc/1586459/pub_60d07f1ce3624e2a9f1a591d_60d0805d1949e42208e7f056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553744"/>
            <a:ext cx="316835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бъект 17">
            <a:extLst>
              <a:ext uri="{FF2B5EF4-FFF2-40B4-BE49-F238E27FC236}">
                <a16:creationId xmlns="" xmlns:a16="http://schemas.microsoft.com/office/drawing/2014/main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1763688" y="188640"/>
            <a:ext cx="3528392" cy="648072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Рузский городской округ</a:t>
            </a:r>
          </a:p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Московской области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88640"/>
            <a:ext cx="660073" cy="792088"/>
          </a:xfrm>
          <a:prstGeom prst="rect">
            <a:avLst/>
          </a:prstGeom>
        </p:spPr>
      </p:pic>
      <p:pic>
        <p:nvPicPr>
          <p:cNvPr id="13" name="Рисунок 12" descr="g1564_moscow_ob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1" y="188640"/>
            <a:ext cx="648072" cy="777687"/>
          </a:xfrm>
          <a:prstGeom prst="rect">
            <a:avLst/>
          </a:prstGeom>
        </p:spPr>
      </p:pic>
      <p:pic>
        <p:nvPicPr>
          <p:cNvPr id="14" name="Рисунок 13" descr="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26150"/>
            <a:ext cx="3563888" cy="2354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выполнении основных характеристик бюджета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городского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округа</a:t>
            </a: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700808"/>
          <a:ext cx="8568951" cy="328503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63349"/>
                <a:gridCol w="3330687"/>
                <a:gridCol w="1165740"/>
                <a:gridCol w="938648"/>
                <a:gridCol w="938648"/>
                <a:gridCol w="938648"/>
                <a:gridCol w="893231"/>
              </a:tblGrid>
              <a:tr h="1077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текущего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5 250,66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6 338,34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5 057,28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4 528,94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6 230,74</a:t>
                      </a:r>
                    </a:p>
                  </a:txBody>
                  <a:tcPr marL="9525" marR="9525" marT="9525" marB="0" anchor="b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2 655,62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3 057,36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3 106,41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2 907,92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3 190,90</a:t>
                      </a:r>
                    </a:p>
                  </a:txBody>
                  <a:tcPr marL="9525" marR="9525" marT="9525" marB="0" anchor="b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2 595,04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3 280,98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1 950,86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1 621,02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3 039,84</a:t>
                      </a:r>
                    </a:p>
                  </a:txBody>
                  <a:tcPr marL="9525" marR="9525" marT="9525" marB="0" anchor="b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5 166,20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6 024,75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5 160,68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4 531,94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6 041,74</a:t>
                      </a:r>
                    </a:p>
                  </a:txBody>
                  <a:tcPr marL="9525" marR="9525" marT="9525" marB="0" anchor="b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Условно-утвержденные расходы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318,00</a:t>
                      </a:r>
                    </a:p>
                  </a:txBody>
                  <a:tcPr marL="9525" marR="9525" marT="9525" marB="0" anchor="b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Дефицит бюджета(-), профицит бюджета (+)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313,59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-103,40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-120,00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-129,00</a:t>
                      </a:r>
                    </a:p>
                  </a:txBody>
                  <a:tcPr marL="9525" marR="9525" marT="9525" marB="0" anchor="b"/>
                </a:tc>
              </a:tr>
              <a:tr h="315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163,30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163,30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366,81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486,81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615,81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64515" name="Picture 3" descr="https://cb-dev.visherasoft.ru/img/about_budget.png"/>
          <p:cNvPicPr>
            <a:picLocks noChangeAspect="1" noChangeArrowheads="1"/>
          </p:cNvPicPr>
          <p:nvPr/>
        </p:nvPicPr>
        <p:blipFill>
          <a:blip r:embed="rId2" cstate="print"/>
          <a:srcRect l="18342" r="10582"/>
          <a:stretch>
            <a:fillRect/>
          </a:stretch>
        </p:blipFill>
        <p:spPr bwMode="auto">
          <a:xfrm>
            <a:off x="7271792" y="188640"/>
            <a:ext cx="1872208" cy="1338345"/>
          </a:xfrm>
          <a:prstGeom prst="rect">
            <a:avLst/>
          </a:prstGeom>
          <a:noFill/>
        </p:spPr>
      </p:pic>
      <p:pic>
        <p:nvPicPr>
          <p:cNvPr id="64517" name="Picture 5" descr="https://www.kopiberi.ru/uploads/images/feature_image/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5" y="5431794"/>
            <a:ext cx="1115616" cy="1426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ds05.infourok.ru/uploads/ex/09da/0006fb31-d40e0684/2/img0.jpg"/>
          <p:cNvPicPr>
            <a:picLocks noChangeAspect="1" noChangeArrowheads="1"/>
          </p:cNvPicPr>
          <p:nvPr/>
        </p:nvPicPr>
        <p:blipFill>
          <a:blip r:embed="rId4" cstate="print"/>
          <a:srcRect l="5593" t="9959" r="4780" b="55186"/>
          <a:stretch>
            <a:fillRect/>
          </a:stretch>
        </p:blipFill>
        <p:spPr bwMode="auto">
          <a:xfrm>
            <a:off x="0" y="5373216"/>
            <a:ext cx="5004048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Основные характеристики бюджета </a:t>
            </a:r>
            <a:b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городского округа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67544" y="1268760"/>
          <a:ext cx="828092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458" name="Picture 2" descr="https://forexdengi.com/filedata/fetch?id=277784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0237" y="764704"/>
            <a:ext cx="3153763" cy="133198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1412776"/>
            <a:ext cx="1800200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oh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44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6" y="1484782"/>
          <a:ext cx="8568951" cy="504056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29157"/>
                <a:gridCol w="979687"/>
                <a:gridCol w="979687"/>
                <a:gridCol w="744694"/>
                <a:gridCol w="767863"/>
                <a:gridCol w="767863"/>
              </a:tblGrid>
              <a:tr h="209461">
                <a:tc gridSpan="6"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(тыс. рублей)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975400">
                <a:tc>
                  <a:txBody>
                    <a:bodyPr/>
                    <a:lstStyle/>
                    <a:p>
                      <a:pPr algn="ctr" fontAlgn="t"/>
                      <a:endParaRPr lang="ru-RU" sz="1050" b="1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endParaRPr lang="ru-RU" sz="1050" b="1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</a:t>
                      </a:r>
                      <a:b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(2022г.)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текущего года</a:t>
                      </a:r>
                      <a:b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(2023г.)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</a:t>
                      </a:r>
                      <a:b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(2024г.)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ctr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2 655 </a:t>
                      </a:r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2 825 244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3 106 413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2 907 920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3 190 904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ПРИБЫЛЬ, ДОХОДЫ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1 568 535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1 753 559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1 890 285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1 676 250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1 887 372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1 568 535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1 753 559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1 890 285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1 676 250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1 887 372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3901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115 676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111 696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121 947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129 511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134 968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3901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115 676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111 696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121 947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129 511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134 968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213 260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253 011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264 441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298 386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338 489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3901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175 006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211 533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221 899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249 591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282 423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-114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882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3901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37 488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41 478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41 893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48 051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55 211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АвтоУСН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649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744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855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457 925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455 851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487 873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513 260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539 969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75 821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84 366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97 303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102 265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107 481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295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382 104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371 485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390 570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410 995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432 488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085584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236296" y="148478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7544" y="1772817"/>
          <a:ext cx="8424936" cy="499877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256399"/>
                <a:gridCol w="963221"/>
                <a:gridCol w="963221"/>
                <a:gridCol w="732179"/>
                <a:gridCol w="754958"/>
                <a:gridCol w="754958"/>
              </a:tblGrid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14 180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13 781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13 987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14 182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14 394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286 037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237 346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327 880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276 331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275 712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43997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153 235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149 730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169 717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169 717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169 717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559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890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890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890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 и компенсации затрат государства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7 742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4 334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6 335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6 436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6 437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103 189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76 825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115 129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93 479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92 859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Штрафы, санкции возмещение ущерба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11 785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3 898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10 809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3 809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3 809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9 183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25 000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2 595 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2 928 706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1 950 863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1 621 018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3 039 835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43997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2 626 156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2 929 851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1 950 863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1 621 018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3 039 835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43997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1 400 652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1 695 391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638 461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295 884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1 708 249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1 197 683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1 233 650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1 310 902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1 325 134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1 331 586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27 003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1 500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  <a:tr h="28409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 бюджетов городских округов от возврата остатков субсидий прошлых лет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Возврат остатков субсидий, субвенций и иных межбюджетных трансфертов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-31 449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-1 145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588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5 250 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5 753 950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5 057 276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4 528 937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6 230 738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66" marR="7066" marT="7066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36904" cy="10081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  <a:endParaRPr lang="ru-RU" sz="20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95536" y="1340768"/>
          <a:ext cx="8496944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24328" y="1052736"/>
            <a:ext cx="1476672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83880" cy="1051560"/>
          </a:xfrm>
        </p:spPr>
        <p:txBody>
          <a:bodyPr>
            <a:noAutofit/>
          </a:bodyPr>
          <a:lstStyle/>
          <a:p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удельном объеме налоговых и неналоговых доходов бюджета Рузского городского округа в расчете на душу населения в сравнении с другими муниципальными образованиями Московской области</a:t>
            </a:r>
            <a:endParaRPr lang="ru-RU" sz="28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23528" y="4221088"/>
          <a:ext cx="4896544" cy="24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9394" name="Picture 2" descr="https://debpotts.com/wp-content/uploads/2012/04/aaphoto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509120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268760"/>
          <a:ext cx="8496946" cy="290915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227991"/>
                <a:gridCol w="895565"/>
                <a:gridCol w="895565"/>
                <a:gridCol w="895565"/>
                <a:gridCol w="895565"/>
                <a:gridCol w="895565"/>
                <a:gridCol w="895565"/>
                <a:gridCol w="895565"/>
              </a:tblGrid>
              <a:tr h="1665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Виды доходов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Муниципальные бюджеты в среднем по Московской области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Рузский 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сравнении с другими муниципальными образованиями Московской области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0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Кашира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Лыткарино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Можайский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Наро-Фоминск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Волоколамский 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172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доходов, млн. руб.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549 181,42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5 755,09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3 727,17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3 891,60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5 155,16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11 236,78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5 692,88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172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млн. руб.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240 781,56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2 825,24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2 069,22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1 398,50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2 595,66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5 061,53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2 036,45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2852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на 01.01.2023, тыс.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8 591,736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79,513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66,371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66,079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92,518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194,589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65,122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172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Всего, в том числе, руб.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63 920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72 379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56 157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58 893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55 721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57 746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87 419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2852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Налоговые и неналоговые доходы на душу, руб.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28 025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35 532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31 177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21 164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28 056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26 011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31 271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172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Безвозмездные поступления на душу, руб.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35 895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36 847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24 980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37 729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27 665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31 735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56 147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ctr"/>
                </a:tc>
              </a:tr>
              <a:tr h="17285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Источник информации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gridSpan="7"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на 01.01.2023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854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gridSpan="7">
                  <a:txBody>
                    <a:bodyPr/>
                    <a:lstStyle/>
                    <a:p>
                      <a:pPr algn="r" fontAlgn="b"/>
                      <a:r>
                        <a:rPr lang="en-US" sz="900" u="sng" strike="noStrike" dirty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https://rosstat.gov.ru/compendium/document/13282</a:t>
                      </a:r>
                      <a:endParaRPr lang="en-US" sz="9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90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gridSpan="7"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Информация о налоговых и неналоговых доходах в разрезе муниципальных образований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854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gridSpan="7">
                  <a:txBody>
                    <a:bodyPr/>
                    <a:lstStyle/>
                    <a:p>
                      <a:pPr algn="r" fontAlgn="b"/>
                      <a:r>
                        <a:rPr lang="en-US" sz="800" u="sng" strike="noStrike" dirty="0"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https://budget.mosreg.ru/analitika/ispolnenie-byudjeta-subekta/sravnenie-po-osnovnym-parametram-ispolneniya-byudzhetov-municipalnyx-obrazovanij/</a:t>
                      </a:r>
                      <a:endParaRPr lang="en-US" sz="800" b="0" i="0" u="sng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7" marR="5877" marT="5877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666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Информация о налоговых ставках и льготах по местным налогам, действующим на территории Рузского городского округа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736798"/>
          <a:ext cx="8784976" cy="607379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999603"/>
                <a:gridCol w="7785373"/>
              </a:tblGrid>
              <a:tr h="15562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 </a:t>
                      </a:r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</a:tr>
              <a:tr h="2471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ставки по земельному налогу (%)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143/13 (ред. от 25.10.2023)</a:t>
                      </a:r>
                      <a:b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</a:tr>
              <a:tr h="1154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участки: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-отнесенные к землям сельскохозяйственного назначения или к землям в составе зон сельскохозяйственного использования в населенных пунктах и используемые для сельскохозяйственного производства.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занятые жилищным фондом и объектами инженерной инфраструктуры жилищно-коммунального комплекса (за исключением доли в праве на земельный участок, приходящейся на объект, не относящийся к жилищному фонду и к объектам инженерной инфраструктуры жилищно-коммунального комплекса) или приобретенные (предоставленные)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деятельности).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не используемые в предпринимательской деятельности, приобретенные (предоставленные) для ведения личного подсобного хозяйства, садоводства или огородничества, а также земельные участки общего назначения, предусмотренные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занятые индивидуальными гаражами граждан, гаражами гаражно-строительных кооперативов, общественными организациями собственников гаражей и погребов.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ограниченные в обороте в соответствии с законодательством Российской Федерации, предоставленных для обеспечения обороны, безопасности и таможенных нужд.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/>
                </a:tc>
              </a:tr>
              <a:tr h="750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используемые в предпринимательской деятельности: приобретенные (предоставленные) для индивидуального жилищного строительства, ведения личного подсобного хозяйства, садоводства или огородничества, участки общего назначения, предусмотренные Федеральным законом от 29 июля 2017 года N 217-ФЗ "О ведении гражданами садоводства и огородничества для собственных нужд и о внесении изменений в отдельные законодательные акты Российской Федерации";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отнесенные к землям сельскохозяйственного назначения или к землям в составе зон сельскохозяйственного использования в населенных пунктах Рузского городского округа Московской области, не используемые в соответствии с их целевым назначением и разрешенным использованием;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прочие земельные участки.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</a:tr>
              <a:tr h="216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льготы по земельному налогу, установленные в муниципальных образованиях дополнительно </a:t>
                      </a:r>
                      <a:b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льготам, предусмотренным Налоговым кодексом Российской Федерации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9950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Уменьшение исчисленной суммы земельного налога на 100% в отношении одного земельного участка на территории Рузского городского округа по выбору налогоплательщика, не используемых в предпринимательской деятельности, приобретенных (предоставленных) для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для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индивидуального жилищного строительства, ведения личного подсобного хозяйства, садоводства или огородничества, а также земельных участков общего назначения, предусмотренных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Федерации»,: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Пенсионерам, доход которых ниже двукратной величины прожиточного минимума, установленного в Московской области для пенсионеров.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Героям Советского Союза, Герои Российской Федерации, полным кавалерам ордена Славы.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Инвалидам I и II групп инвалидности.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Инвалидам с детства, детям-инвалидам.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Ветеранам и инвалидам Великой Отечественной войны, а также ветеранам и инвалидам боевых действий.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Теча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Несовершеннолетним узникам концлагерей, гетто и других мест принудительного содержания в период Великой Отечественной войны.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Лицам, удостоенным почетного звания «Почетный гражданин Рузского муниципального района», «Почетный гражданин поселения», «Почетный гражданин Рузского городского округа».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Физические лицам, имеющим трех и более несовершеннолетних детей.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0655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муниципальных учреждений Рузского городского округа.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90% в отношении: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земельных участков находящихся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земельных участков предназначенных для эксплуатации объектов спорта и спортивных сооружений, находящихся в собственности общественных организаций.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40% в отношении: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федеральных государственных автономных образовательных учреждений высшего образования;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федеральных государственных бюджетных образовательных учреждений высшего образования.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21" marR="3121" marT="312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Информация о налоговых ставках и льготах по местным налогам, действующим на территории Рузского городского округа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9092" name="Picture 4" descr="https://static.tildacdn.com/tild6266-6566-4262-b166-353862303063/1551902775_podohod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2339752" cy="112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7" y="1628800"/>
          <a:ext cx="8280918" cy="410445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943023"/>
                <a:gridCol w="1550546"/>
                <a:gridCol w="2103666"/>
                <a:gridCol w="3121496"/>
                <a:gridCol w="562187"/>
              </a:tblGrid>
              <a:tr h="287723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594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142/13 (ред. от 06.11.2019)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84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ставки на объекты недвижимости (%)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b"/>
                </a:tc>
              </a:tr>
              <a:tr h="1427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Части жилых домов, квартиры, части квартир, комнаты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Дома (жилые, дачи, садовые дома)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Единый недвижимый комплекс ,</a:t>
                      </a:r>
                      <a:b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Хоз постройки </a:t>
                      </a:r>
                      <a:b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менее 50 кв.м.,</a:t>
                      </a:r>
                      <a:b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Гаражи, машино-места,</a:t>
                      </a:r>
                      <a:b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Объекты незавершенного строительства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Кадастровая стоимость которых превышает 300 млн. рублей, 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Объекты налогообложения, включенные в перечень, определяемый в соответствии с пунктом 7 статьи 378.2 Налогового кодекса Российской Федерации, а также объекты налогообложения, предусмотренные абзацем вторым пункта 10 статьи 378.2 Налогового кодекса Российской Федерации,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</a:tr>
              <a:tr h="202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</a:tr>
              <a:tr h="50619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льготы, установленные в муниципальных образованиях дополнительно </a:t>
                      </a:r>
                      <a:b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льготам, предусмотренным Налоговым кодексом Российской Федерации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480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имущества, отнесённого к ветхому и аварийному жилищному фонду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8306">
                <a:tc gridSpan="5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</a:t>
                      </a:r>
                      <a:r>
                        <a:rPr lang="ru-RU" sz="10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9090" name="Picture 2" descr="http://zabavniks.com/wp-content/uploads/NALOGI_2_25061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5558202"/>
            <a:ext cx="2411760" cy="1299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264914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оценке налоговых льгот (налоговых расходов), предоставляемых в соответствии с решениями, принятыми органами местного самоуправления   Московской области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08304" y="76470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268760"/>
          <a:ext cx="8784978" cy="540059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3864"/>
                <a:gridCol w="3316536"/>
                <a:gridCol w="2088232"/>
                <a:gridCol w="576064"/>
                <a:gridCol w="648072"/>
                <a:gridCol w="648072"/>
                <a:gridCol w="648072"/>
                <a:gridCol w="576066"/>
              </a:tblGrid>
              <a:tr h="437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Правовое основание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 (2022г.)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Оценка текущего года (2023г.)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Прогнозна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очередной год (2024г.)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6545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142/13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(ред. от 06.11.2019)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22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имущества, отнесенного к ветхому и аварийному жилищному фонду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458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 одного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п.4.1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546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143/13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(ред. от 25.10.2023)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67 504,0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67 542,0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67 570,0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67 548,0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67 536,0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458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329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Пенсионерам, доход которых ниже двукратной величины прожиточного минимума, установленного в Московской области для пенсионеров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2638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Героям Советского Союза, Героям Российской Федерации, полным кавалерам ордена Славы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133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Инвалидам I и II групп инвалидности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1558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198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Инвалидам с детства, детям-инвалидам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2638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Ветеранам и инвалидам Великой Отечественной войны, а также ветеранам и инвалидам боевых действий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429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14347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Теча"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herineasquithgallery.com/uploads/posts/2021-02/1613545362_5-p-kartinki-na-belom-fone-dlya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4341" y="5445224"/>
            <a:ext cx="1499659" cy="1412776"/>
          </a:xfrm>
          <a:prstGeom prst="rect">
            <a:avLst/>
          </a:prstGeom>
          <a:noFill/>
        </p:spPr>
      </p:pic>
      <p:sp>
        <p:nvSpPr>
          <p:cNvPr id="6" name="Заголовок 6">
            <a:extLst>
              <a:ext uri="{FF2B5EF4-FFF2-40B4-BE49-F238E27FC236}">
                <a16:creationId xmlns="" xmlns:a16="http://schemas.microsoft.com/office/drawing/2014/main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215008" y="116632"/>
            <a:ext cx="8928992" cy="764703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Применяемые  понятия и термины (ГЛОССАРИЙ)</a:t>
            </a:r>
            <a:endParaRPr kumimoji="0" lang="ru-RU" sz="2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80920" cy="5256584"/>
          </a:xfrm>
        </p:spPr>
        <p:txBody>
          <a:bodyPr>
            <a:noAutofit/>
          </a:bodyPr>
          <a:lstStyle/>
          <a:p>
            <a:pPr lvl="0"/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</a:t>
            </a:r>
            <a:r>
              <a:rPr lang="ru-RU" sz="11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расходных обязательств, возникающих при выполнении полномочий.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</a:t>
            </a:r>
            <a:b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их использования.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064896" cy="1026368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выпадающих доходов по льготам, предоставленным органами местного самоуправления</a:t>
            </a:r>
            <a:endParaRPr lang="ru-RU" sz="2000" dirty="0"/>
          </a:p>
        </p:txBody>
      </p:sp>
      <p:pic>
        <p:nvPicPr>
          <p:cNvPr id="90114" name="Picture 2" descr="https://phonoteka.org/uploads/posts/2021-05/1620124620_16-phonoteka_org-p-fon-dlya-prezentatsii-po-bukhgalterskomu-u-18.png"/>
          <p:cNvPicPr>
            <a:picLocks noChangeAspect="1" noChangeArrowheads="1"/>
          </p:cNvPicPr>
          <p:nvPr/>
        </p:nvPicPr>
        <p:blipFill>
          <a:blip r:embed="rId2" cstate="print"/>
          <a:srcRect l="28403" t="11901" r="15737" b="17630"/>
          <a:stretch>
            <a:fillRect/>
          </a:stretch>
        </p:blipFill>
        <p:spPr bwMode="auto">
          <a:xfrm>
            <a:off x="7668344" y="1"/>
            <a:ext cx="1475656" cy="10527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12160" y="76470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тыс. 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1052736"/>
          <a:ext cx="8784977" cy="560032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3862"/>
                <a:gridCol w="3892602"/>
                <a:gridCol w="684696"/>
                <a:gridCol w="842719"/>
                <a:gridCol w="842719"/>
                <a:gridCol w="842719"/>
                <a:gridCol w="697830"/>
                <a:gridCol w="697830"/>
              </a:tblGrid>
              <a:tr h="395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Правовое основание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 (2022г.)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Оценка текущего года (2023г.)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Прогнозна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очередной год (2024г.)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 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4936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4936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395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Несовершеннолетним узникам концлагерей, гетто и других мест принудительного содержания в период Великой Отечественной войны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268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591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395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Лицам, удостоенным почетного звания "Почетный гражданин Рузского муниципального района", "Почетный гражданин поселения", "Почетный гражданин Рузского городского округа"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199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имеющим трех и более несовершеннолетних детей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434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297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муниципальных учреждений Рузского городского округа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51965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51965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51965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51965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51965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591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п.8.1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297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3614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3614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3614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395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90% в отношении земельных участков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297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90% в отношении земельных участков, предназначенных для эксплуатации объектов спорта и спортивных сооружений, находящихся в собственности общественных организаций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395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40% в отношении земельных участков в собственности федеральных государственных автономных образовательных учреждений высшего образования (федеральных государственных бюджетных образовательных учреждений высшего образования)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п.9.1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2884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2884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2884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2884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2884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  <a:tr h="199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налоговых льгот, предоставляемых в соответствии с решениями, принятыми органами местного самоуправления Московской области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4 048,0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4 064,0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4 074,0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4 084,0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4 094,0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8" marR="3468" marT="3468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259632"/>
          </a:xfrm>
        </p:spPr>
        <p:txBody>
          <a:bodyPr>
            <a:normAutofit/>
          </a:bodyPr>
          <a:lstStyle/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Налоговые льготы, установленные в муниципальных образованиях дополнительно </a:t>
            </a:r>
            <a:b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 льготам, предусмотренным Налоговым кодексом Российской Федерации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412776"/>
            <a:ext cx="5076056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имущества, отнесённого к ветхому и аварийному жилищному фонду</a:t>
            </a:r>
          </a:p>
        </p:txBody>
      </p:sp>
      <p:pic>
        <p:nvPicPr>
          <p:cNvPr id="5" name="Picture 8" descr="https://sun9-25.userapi.com/impg/HeIvE_EHxcZXarW_e4EQKQN9z1NTLXPtkuTc9Q/5ETV4XXGU_4.jpg?size=1070x480&amp;quality=96&amp;sign=f1712cbc9affd0832f9586f52047a57d&amp;c_uniq_tag=jquKogBXNyJsbZDfzYC_-a9Jz1XuJSmCeysWYHM2BH8&amp;type=sh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124744"/>
            <a:ext cx="3384376" cy="159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im0-tub-ru.yandex.net/i?id=b168491658be9efe0abba250d84da2b2-l&amp;n=13"/>
          <p:cNvPicPr>
            <a:picLocks noChangeAspect="1" noChangeArrowheads="1"/>
          </p:cNvPicPr>
          <p:nvPr/>
        </p:nvPicPr>
        <p:blipFill>
          <a:blip r:embed="rId3" cstate="print"/>
          <a:srcRect r="172" b="24315"/>
          <a:stretch>
            <a:fillRect/>
          </a:stretch>
        </p:blipFill>
        <p:spPr bwMode="auto">
          <a:xfrm>
            <a:off x="0" y="2780928"/>
            <a:ext cx="3635896" cy="263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671392" y="2780928"/>
            <a:ext cx="5472608" cy="25202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5517232"/>
            <a:ext cx="914400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Объем выпадающих доходов по льготам, предоставленным органами местного самоуправления, 0 млн. руб.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Расходы</a:t>
            </a:r>
            <a: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 бюджета </a:t>
            </a:r>
            <a:b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</a:br>
            <a: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Рузского городского округа</a:t>
            </a:r>
            <a:endParaRPr lang="ru-RU" sz="4000" dirty="0"/>
          </a:p>
        </p:txBody>
      </p:sp>
      <p:pic>
        <p:nvPicPr>
          <p:cNvPr id="24578" name="Picture 2" descr="https://gtelocalize.com/wp-content/uploads/2020/05/Banner-3.png"/>
          <p:cNvPicPr>
            <a:picLocks noChangeAspect="1" noChangeArrowheads="1"/>
          </p:cNvPicPr>
          <p:nvPr/>
        </p:nvPicPr>
        <p:blipFill>
          <a:blip r:embed="rId2" cstate="print"/>
          <a:srcRect l="19791" t="18333" r="11458" b="11667"/>
          <a:stretch>
            <a:fillRect/>
          </a:stretch>
        </p:blipFill>
        <p:spPr bwMode="auto">
          <a:xfrm>
            <a:off x="704142" y="2276872"/>
            <a:ext cx="588408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s://colleenparsons.americanmortgage.com/uploads/pages/cutting%20dollar%20bill%20bud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600" y="4265712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52928" cy="2664296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2770" name="Picture 2" descr="https://avatars.dzeninfra.ru/get-zen_doc/142473/pub_5e45c5f26948c51ea07b06a4_5e4675f96e1cd54e7a5c84b9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87129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6984776" cy="1051560"/>
          </a:xfrm>
        </p:spPr>
        <p:txBody>
          <a:bodyPr>
            <a:noAutofit/>
          </a:bodyPr>
          <a:lstStyle/>
          <a:p>
            <a:pPr lvl="0"/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1556792"/>
          <a:ext cx="763284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24328" y="0"/>
            <a:ext cx="161967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732240" y="1268760"/>
            <a:ext cx="201622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s://myenergy.co.uk/wp-content/uploads/2017/07/7EnergySavingIdeas-999x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5658205"/>
            <a:ext cx="1475656" cy="119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166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Расходы бюджета Рузского городского округа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на 2024 год и плановый период 2025 и 2026 годов по разделам и подразделам бюджетной классификации в сравнении с ожидаемым исполнением бюджета 2023 года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07504" y="1268757"/>
          <a:ext cx="8928992" cy="5472667"/>
        </p:xfrm>
        <a:graphic>
          <a:graphicData uri="http://schemas.openxmlformats.org/drawingml/2006/table">
            <a:tbl>
              <a:tblPr/>
              <a:tblGrid>
                <a:gridCol w="3001291"/>
                <a:gridCol w="539153"/>
                <a:gridCol w="623022"/>
                <a:gridCol w="781774"/>
                <a:gridCol w="781774"/>
                <a:gridCol w="781774"/>
                <a:gridCol w="742835"/>
                <a:gridCol w="802742"/>
                <a:gridCol w="575098"/>
                <a:gridCol w="299529"/>
              </a:tblGrid>
              <a:tr h="13669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Ед. измерения: тыс. рублей</a:t>
                      </a:r>
                    </a:p>
                  </a:txBody>
                  <a:tcPr marL="5566" marR="5566" marT="55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566" marR="5566" marT="556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4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Наименования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Рз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Пр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Факт 2022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 2023 год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2023 год ожидаемое исполнение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2024 год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Плановый период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2025 год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2026 год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1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Общегосударственные вопросы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513 833,00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594 459,73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581 544,47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650 714,50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646 928,89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596 714,31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78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2 798,7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2 904,23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2 904,23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3 388,61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3 388,61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3 388,61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80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6 928,0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6 736,01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6 736,01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8 339,07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8 339,07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8 013,17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80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166 413,4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220 228,57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218 026,28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269 383,80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269 985,80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245 200,51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80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24 588,7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25 609,51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25 597,00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26 617,56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26 617,56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26 072,76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Обеспечение проведения выборов и референдумов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6 345,4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     -  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Резервные фонды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4 000,85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      -  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3 029,00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3 029,00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3 029,00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Другие общегосударственные вопросы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306 758,8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334 980,56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328 280,95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339 956,47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335 568,86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311 010,27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Национальная оборона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5 320,20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6 180,37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6 180,37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6 800,33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7 004,36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6 704,36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Мобилизационная и вневойсковая подготовка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5 278,0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5 546,37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5 546,37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5 794,33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5 998,36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5 998,36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Мобилизационная подготовка экономики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42,2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634,00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634,00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1 006,00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1 006,00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706,00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78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50 234,90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30 097,19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28 084,14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38 706,38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39 706,38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24 533,10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Гражданская оборона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7 128,1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12 537,37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11 217,40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16 050,15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17 050,15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6 318,38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1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16 034,0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17 472,99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16 779,91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22 656,23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22 656,23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18 214,72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78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27 072,8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86,83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  86,83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Национальная экономика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480 707,50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628 522,62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599 688,17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409 927,07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341 696,62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302 243,72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6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Общеэкономические вопросы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600,0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950,15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  950,15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6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Сельское хозяйство и рыболовство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2 026,1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3 540,00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3 040,00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4 528,00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4 521,00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4 521,00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Водное хозяйство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9 505,5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10 034,96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9 227,51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2 209,80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2 209,80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991,80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Транспорт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100 511,7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99 798,64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99 798,64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103 653,59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104 535,32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105 007,80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Дорожное хозяйство (дорожные фонды)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349 931,3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493 299,84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468 661,57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278 210,58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209 506,54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170 778,48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18 132,9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20 899,03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18 010,30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21 325,10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20 923,96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20 944,64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Жилищно-коммунальное хозяйство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761 175,60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1 711 310,79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1 465 284,39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1 038 817,86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773 393,76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1 304 322,55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Жилищное хозяйство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139 566,50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296 524,67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253 733,00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75 234,77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46 278,08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26 846,00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Коммунальное хозяйство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76 203,10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387 621,51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205 677,52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7 318,00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25 547,84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173,41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Благоустройство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545 406,00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1 027 164,62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1 005 873,87 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956 265,09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701 567,84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1 277 303,14</a:t>
                      </a:r>
                    </a:p>
                  </a:txBody>
                  <a:tcPr marL="5566" marR="5566" marT="55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Autofit/>
          </a:bodyPr>
          <a:lstStyle/>
          <a:p>
            <a:pPr lvl="0"/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r>
              <a:rPr lang="en-US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2024 год и плановый период 2025 и 2026 годов по разделам и подразделам бюджетной классификации в сравнении с ожидаемым исполнением бюджета 2023 года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052747"/>
          <a:ext cx="8928991" cy="5806849"/>
        </p:xfrm>
        <a:graphic>
          <a:graphicData uri="http://schemas.openxmlformats.org/drawingml/2006/table">
            <a:tbl>
              <a:tblPr/>
              <a:tblGrid>
                <a:gridCol w="1663971"/>
                <a:gridCol w="713131"/>
                <a:gridCol w="713131"/>
                <a:gridCol w="1158839"/>
                <a:gridCol w="950840"/>
                <a:gridCol w="921128"/>
                <a:gridCol w="950840"/>
                <a:gridCol w="950840"/>
                <a:gridCol w="193140"/>
                <a:gridCol w="713131"/>
              </a:tblGrid>
              <a:tr h="141898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Ед. измерения: тыс. рублей</a:t>
                      </a:r>
                    </a:p>
                  </a:txBody>
                  <a:tcPr marL="4939" marR="4939" marT="49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939" marR="4939" marT="49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0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Наименования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Рз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Пр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Факт 2022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 2023 год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2023 год ожидаемое исполнение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2024 год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Плановый период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3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2025 год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2026 год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Охрана окружающей среды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625 641 648,60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312 844,89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199 673,12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1 598 502,31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2 082 837,68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2 567 173,05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9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Сбор, удаление отходов и очистка сточных вод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596 126 990,20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894 173,01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185 774,41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1 597 833,54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2 091 185,63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2 584 537,73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9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29 514 658,40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44 265,39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13 898,71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668,77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-8 347,96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-17 364,68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Образование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3 601 315 529,02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2 596 896,94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2 920 645,45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1 800 740,90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1 702 556,22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1 604 371,54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Дошкольное образование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582 393,70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795 420,95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787 466,74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504 311,09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428 078,96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351 846,83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Общее образование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3 154 931 028,10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4 731 371,29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1 562 705,86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1 060 099,91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1 033 126,31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1 006 152,72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Дополнительное образование детей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335 549 724,10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503 260,64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166 160,41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183 143,01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188 765,18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194 387,36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4 104 478,14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6 155,91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2 030,00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724,53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704,53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684,53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Молодежная политика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27 665 394,82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41 487,92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13 704,44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12 943,68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12 627,64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12 311,60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образования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78 482 510,16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117 714,52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388 578,00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39 518,68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39 253,59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38 988,50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Культура, кинематография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550 577 281,16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275 414,61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270 102,97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266 584,73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266 224,75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265 864,76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Культура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530 171 733,06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795 136,36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259 902,97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255 585,86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255 753,18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255 920,50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9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20 405 548,10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30 603,59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10 200,00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10 998,87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10 471,57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9 944,27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Социальная политика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218 313 359,46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109 218,77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108 239,00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125 990,50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135 001,55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144 012,59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Пенсионное обеспечение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31 883 523,16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47 817,58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15 950,47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16 411,70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16 542,55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16 673,39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Социальное обеспечение населения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5 295 387,90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7 932,78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1 676,23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800,00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650,00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500,00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Охрана семьи и детства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181 134 448,40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271 657,60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90 612,30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108 778,80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117 809,00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126 839,20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Физическая культура и спорт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230 318 483,97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115 213,80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114 061,66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139 913,98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141 617,53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143 321,08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Физическая культура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80 325 272,19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120 466,92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39 781,79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45 302,54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41 036,74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36 770,94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Массовый спорт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122 792 922,80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184 160,42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60 811,17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80 378,44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86 347,79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92 317,14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27 200 288,98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40 795,83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13 468,70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14 233,00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14 233,00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14 233,00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Средства массовой информации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38 280 725,78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22 031,88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22 031,88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21 422,50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20 672,50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19 922,51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Телевидение и радиовещание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14460198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18797697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23 135 196,26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27 472,70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14 454,62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Периодическая печать и издательства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6 997 376,54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10 493,83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3 500,92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1 214,50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1 214,50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1 214,51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8 148 152,98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12 219,97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4 076,34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20 208,00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19 458,00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18 708,00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17 485 589,62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8 742,88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164,20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20 401,30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20 401,30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20 401,30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77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Обслуживание государственного (муниципального) внутреннего долга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17 485 589,62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26 228,30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          164,20 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20 401,30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20 401,30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20 401,30</a:t>
                      </a:r>
                    </a:p>
                  </a:txBody>
                  <a:tcPr marL="4939" marR="4939" marT="49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771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Итого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5 281 932 617,61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6 410 934,48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  3 634 918,28 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6 125 846,18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6 566 377,43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7 006 908,68</a:t>
                      </a:r>
                    </a:p>
                  </a:txBody>
                  <a:tcPr marL="4939" marR="4939" marT="49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7344816" cy="854968"/>
          </a:xfrm>
        </p:spPr>
        <p:txBody>
          <a:bodyPr>
            <a:noAutofit/>
          </a:bodyPr>
          <a:lstStyle/>
          <a:p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Информация о расходах бюджета с учетом интересов целевых групп пользователей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планируемые к реализации в 2024 -2026 годах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 в Рузском городском округе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5" y="1268760"/>
          <a:ext cx="8208912" cy="547896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1854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58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09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50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38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38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338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541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целевой группы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мер социальной поддержки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НПА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Размер выплат на 1 получателя (руб.)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год(</a:t>
                      </a:r>
                      <a:r>
                        <a:rPr lang="ru-RU" sz="8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33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1 до 7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Компенсация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Постановление Администрации РГО от 23.08.2019 г. № 4151 «Об утверждении Порядка обращения за компенсацией родительской платы за присмотр и уход за детьми, осваивающими образовательные программы дошкольного образования в муниципальных дошкольных образовательных организациях Рузского городского округа Московской области, осуществляющих образовательную деятельность, и порядок ее выплаты» (редакции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20.08.2020 №2440, от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23.03.2021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834)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18 405,00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18 405,00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18 405,00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7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3140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3140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3140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92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7 до 15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отдыха детей в каникулярное время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от 06.03.2019 № 580 "Об утверждении Порядка организации отдыха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 оздоровления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занятости детей и подростков, проживающих на территории Рузского городского округа".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12 586,40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12 833,26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12 864,95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3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4102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4115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4125 чел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18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Молодые семьи,   в которых  возраст каждого из супругов не превышает 35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Постановление Главы Рузского городского округа от 15.11.2017 №2650 «Об утверждении муниципальной программы Рузского городского округа «Жилище» на 2018-2022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рассчитывается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исходя из численности молодой семьи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24 885,90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18 902,00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21 922,30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1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33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Дети-сироты и дети, оставшиеся без попечения родителей, лица из их числа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детей-сирот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детей, оставшихся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 попечения родителей,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лиц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из их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числа,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жилыми помещениями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Постановление Главы Рузского городского округа от 15.11.2017 №2650 «Об утверждении муниципальной программы Рузского городского округа «Жилище» на 2018-2022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предоставляются жилые помещения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38 546,00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52 562,00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59 570,00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63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31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ЖКУ ветеранам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Оказание мер социальной поддержки отдельным категориям граждан из бюджета Рузского городского округа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"Порядок предоставления компенсации на оплату жилого помещения и коммунальных услуг инвалидам и участникам Великой отечественной войны" Постановление Главы Рузского городского округа Московской области от 23.08.2018 № 3139. Решение Совета депутатов Рузского городского округа Московской области от 25.04.2018 № 222/21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исчисляется фиксированной суммой в размере 1000 руб. в месяц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927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50178" name="Picture 2" descr="https://www.syl.ru/misc/i/ai/207661/943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2728" y="0"/>
            <a:ext cx="1191272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026368"/>
          </a:xfrm>
        </p:spPr>
        <p:txBody>
          <a:bodyPr>
            <a:noAutofit/>
          </a:bodyPr>
          <a:lstStyle/>
          <a:p>
            <a:pPr lvl="0"/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Информация о расходах бюджета Рузского городского округа</a:t>
            </a:r>
            <a:r>
              <a:rPr lang="en-US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 </a:t>
            </a:r>
            <a:r>
              <a:rPr lang="ru-RU" sz="1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cs typeface="Calibri" pitchFamily="34" charset="0"/>
              </a:rPr>
              <a:t>на 2024 год и плановый период 2025 и 2026 годов в разрезе муниципальных программ с указанием планируемых целевых показателях программ в динамике</a:t>
            </a:r>
            <a:endParaRPr lang="ru-RU" sz="1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1052736"/>
          <a:ext cx="8856985" cy="564805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024337"/>
                <a:gridCol w="792088"/>
                <a:gridCol w="842702"/>
                <a:gridCol w="879199"/>
                <a:gridCol w="866814"/>
                <a:gridCol w="804899"/>
                <a:gridCol w="854431"/>
                <a:gridCol w="792515"/>
              </a:tblGrid>
              <a:tr h="123539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Ед. измерения: тыс. рублей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b"/>
                </a:tc>
              </a:tr>
              <a:tr h="1237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Целевая статья расходов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2022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2023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за 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Плановый период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2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237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23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"Здравоохранение"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0100000000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1 109,63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1 620,00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   638,23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23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"Культура и туризм"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0200000000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358 918,73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402 812,29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401 287,30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379 451,31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396 746,13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390 422,84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73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"Образование"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0300000000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2 118 504,85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2 005 811,38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2 003 420,00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1 988 482,53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1 812 333,09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1 781 358,57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"Социальная защита населения"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0400000000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49 218,57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29 702,94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29 702,94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31 573,70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31 939,96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31 847,95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79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"Спорт"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0500000000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108 958,56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115 185,91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115 185,91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140 384,76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125 056,00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143 791,86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сельского хозяйства"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0600000000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34 909,59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25 868,15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23 826,70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21 581,84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17 585,78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17 710,26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"Экология и окружающая среда"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0700000000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22 694,63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24 345,98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19 173,40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29 085,46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20 941,33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9 834,01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784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"Безопасность и обеспечение безопасности жизнедеятельности населения"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0800000000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83 152,34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67 686,07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65 046,98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79 765,88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80 765,88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59 010,10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23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"Жилище"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0900000000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76 927,34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69 801,30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68 325,40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63 431,90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71 464,00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81 492,30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3573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инженерной инфраструктуры, энергоэффективности и отрасли обращения с отходами"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84 137,04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680 643,31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679 863,09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339 821,20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237 661,79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1 319 380,80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23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"Предпринимательство"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12 822,88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16 984,52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16 984,52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17 423,90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17 022,76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17 043,44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415 755,09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476 978,11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474 856,14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559 273,25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559 599,09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524 199,11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474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57 965,28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58 983,53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     57 248,30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43 497,77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43 701,60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41 569,53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41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372 251,30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501 425,12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491 616,67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304 726,65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272 825,19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234 445,13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"Цифровое муниципальное образование"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113 390,27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106 562,49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101 783,69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103 351,49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105 259,49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95 587,93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"Архитектура и градостроительство"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1 967,51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5 720,00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  2 870,00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5 893,93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"Формирование современной комфортной городской среды"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572 371,67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1 039 025,45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1 038 038,56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979 889,00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685 322,73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1 267 640,53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"Строительство объектов социальной инфраструктуры"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534 457,03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466 506,77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465 896,69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4 510,10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4 510,10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4 510,10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94 545,12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268 485,51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259 931,30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22 670,04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7 132,08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239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9500000000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11 714,30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11 982,25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11 674,20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14 046,16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14 046,16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13 764,26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237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Непрограммные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расходы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9900000000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40 423,38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34 798,40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      16 948,55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30 914,88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27 124,00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7 029,46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  <a:tr h="17947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5 166 195,11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6 410 934,48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 6 315 695,82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5 160 675,68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4 531 937,17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6 041 738,18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32" marR="5032" marT="5032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 lvl="0"/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2024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год и плановый период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2025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2026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годов в разрезе муниципальных программ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83568" y="1556792"/>
          <a:ext cx="8136904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389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Какие бывают виды бюджетов?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3419872" y="980728"/>
            <a:ext cx="1800200" cy="720080"/>
          </a:xfrm>
          <a:prstGeom prst="rect">
            <a:avLst/>
          </a:prstGeom>
        </p:spPr>
        <p:txBody>
          <a:bodyPr vert="horz" rtlCol="0" anchor="ctr">
            <a:normAutofit fontScale="8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Бюджет</a:t>
            </a:r>
            <a:endParaRPr kumimoji="0" lang="ru-RU" sz="3200" b="1" i="0" u="none" strike="noStrike" kern="120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4" name="Picture 2" descr="https://phonoteka.org/uploads/posts/2021-05/1620986295_2-phonoteka_org-p-semeinii-byudzhet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1628800"/>
            <a:ext cx="2736304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Семейный бюджет</a:t>
            </a:r>
            <a:endParaRPr kumimoji="0" lang="ru-RU" b="1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Прямая со стрелкой 7"/>
          <p:cNvCxnSpPr>
            <a:stCxn id="4" idx="1"/>
            <a:endCxn id="6" idx="0"/>
          </p:cNvCxnSpPr>
          <p:nvPr/>
        </p:nvCxnSpPr>
        <p:spPr>
          <a:xfrm flipH="1">
            <a:off x="1619672" y="1340768"/>
            <a:ext cx="1800200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2"/>
          <p:cNvSpPr txBox="1">
            <a:spLocks/>
          </p:cNvSpPr>
          <p:nvPr/>
        </p:nvSpPr>
        <p:spPr>
          <a:xfrm>
            <a:off x="5940152" y="1700808"/>
            <a:ext cx="3203848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Бюджет организаций</a:t>
            </a:r>
            <a:endParaRPr kumimoji="0" lang="ru-RU" b="1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6" name="Picture 4" descr="https://invest.tyumen-city.ru/files/informer/img/2017/10/59d1d99d39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04864"/>
            <a:ext cx="2710101" cy="152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 стрелкой 10"/>
          <p:cNvCxnSpPr/>
          <p:nvPr/>
        </p:nvCxnSpPr>
        <p:spPr>
          <a:xfrm>
            <a:off x="5364088" y="1340768"/>
            <a:ext cx="1944216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55976" y="1628800"/>
            <a:ext cx="0" cy="9361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2"/>
          <p:cNvSpPr txBox="1">
            <a:spLocks/>
          </p:cNvSpPr>
          <p:nvPr/>
        </p:nvSpPr>
        <p:spPr>
          <a:xfrm>
            <a:off x="3131840" y="2564904"/>
            <a:ext cx="2448272" cy="72008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normalizeH="0" baseline="0" noProof="0" dirty="0" smtClean="0">
                <a:ln/>
                <a:solidFill>
                  <a:srgbClr val="00B0F0"/>
                </a:solidFill>
                <a:uLnTx/>
                <a:uFillTx/>
                <a:latin typeface="+mj-lt"/>
                <a:ea typeface="+mj-ea"/>
                <a:cs typeface="+mj-cs"/>
              </a:rPr>
              <a:t>Бюджеты публично-правовых образований</a:t>
            </a:r>
            <a:endParaRPr kumimoji="0" lang="ru-RU" sz="1600" b="1" i="0" u="none" strike="noStrike" kern="1200" normalizeH="0" baseline="0" noProof="0" dirty="0">
              <a:ln/>
              <a:solidFill>
                <a:srgbClr val="00B0F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1835696" y="3356992"/>
            <a:ext cx="1728192" cy="7200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27984" y="3356992"/>
            <a:ext cx="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148064" y="3284984"/>
            <a:ext cx="180020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8" name="Picture 6" descr="https://sun9-49.userapi.com/impf/vVZdp-1lmloPk35YgRxcjph0h9f3Gq4cMUSiuQ/hiXGKsySZ-U.jpg?size=0x0&amp;quality=90&amp;proxy=1&amp;sign=6a8349a7f030db5708ab34bd9a02c59f&amp;c_uniq_tag=UDajF6KJuYsCzHE6oagkFu31situodYZBoxt_jPVWeA&amp;type=video_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941168"/>
            <a:ext cx="269598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Заголовок 2"/>
          <p:cNvSpPr txBox="1">
            <a:spLocks/>
          </p:cNvSpPr>
          <p:nvPr/>
        </p:nvSpPr>
        <p:spPr>
          <a:xfrm>
            <a:off x="323528" y="4149080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(федеральный бюджет, бюджеты государственных внебюджетных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985792"/>
            <a:ext cx="260622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Заголовок 2"/>
          <p:cNvSpPr txBox="1">
            <a:spLocks/>
          </p:cNvSpPr>
          <p:nvPr/>
        </p:nvSpPr>
        <p:spPr>
          <a:xfrm>
            <a:off x="3203848" y="4293096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Субъектов</a:t>
            </a:r>
            <a:r>
              <a:rPr kumimoji="0" lang="ru-RU" sz="2000" b="1" i="0" u="none" strike="noStrike" kern="1200" normalizeH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(региональные бюджеты, бюджеты территориальных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2" name="Picture 10" descr="https://nesiditsa.ru/wp-content/uploads/2013/09/image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797152"/>
            <a:ext cx="2267744" cy="196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Заголовок 2"/>
          <p:cNvSpPr txBox="1">
            <a:spLocks/>
          </p:cNvSpPr>
          <p:nvPr/>
        </p:nvSpPr>
        <p:spPr>
          <a:xfrm>
            <a:off x="6228184" y="4293096"/>
            <a:ext cx="2520280" cy="504056"/>
          </a:xfrm>
          <a:prstGeom prst="rect">
            <a:avLst/>
          </a:prstGeom>
        </p:spPr>
        <p:txBody>
          <a:bodyPr vert="horz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Муниципальных образований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(местные бюджеты</a:t>
            </a: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92696"/>
          </a:xfrm>
        </p:spPr>
        <p:txBody>
          <a:bodyPr>
            <a:noAutofit/>
          </a:bodyPr>
          <a:lstStyle/>
          <a:p>
            <a:pPr lvl="0"/>
            <a:r>
              <a:rPr lang="ru-RU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1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«Здравоохранение» </a:t>
            </a:r>
            <a:r>
              <a:rPr lang="ru-RU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1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09" y="908720"/>
          <a:ext cx="8712971" cy="543384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03911"/>
                <a:gridCol w="1582047"/>
                <a:gridCol w="785164"/>
                <a:gridCol w="588873"/>
                <a:gridCol w="714851"/>
                <a:gridCol w="515629"/>
                <a:gridCol w="515629"/>
                <a:gridCol w="515629"/>
                <a:gridCol w="515629"/>
                <a:gridCol w="515629"/>
                <a:gridCol w="1959980"/>
              </a:tblGrid>
              <a:tr h="31699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</a:tr>
              <a:tr h="8351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</a:tr>
              <a:tr h="302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Рузского городского округа «Здравоохранение"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Профилактика заболеваний и формирование здорового образа жизни. Развитие первичной медико-санитарной помощи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11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Диспансеризация определенных групп взрослого населения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</a:tr>
              <a:tr h="259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Финансовое обеспечение системы организации медицинской помощи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0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Жилье – медикам, нуждающихся в обеспечении жильем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мер социальной поддержки медицинских работников»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621704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«Культура»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2" y="908720"/>
          <a:ext cx="8856984" cy="587631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7486"/>
                <a:gridCol w="2058778"/>
                <a:gridCol w="576064"/>
                <a:gridCol w="576064"/>
                <a:gridCol w="648072"/>
                <a:gridCol w="504056"/>
                <a:gridCol w="432048"/>
                <a:gridCol w="504056"/>
                <a:gridCol w="648072"/>
                <a:gridCol w="503407"/>
                <a:gridCol w="2088881"/>
              </a:tblGrid>
              <a:tr h="21512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7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(Показатель реализации мероприятий)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                     на начало реализации 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программы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gridSpan="5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</a:p>
                  </a:txBody>
                  <a:tcPr marL="35614" marR="35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Номер и название мероприятия в перечне мероприятий подпрограммы</a:t>
                      </a:r>
                    </a:p>
                  </a:txBody>
                  <a:tcPr marL="35614" marR="35614" marT="0" marB="0" anchor="ctr"/>
                </a:tc>
              </a:tr>
              <a:tr h="6623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103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215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«Сохранение, использование, популяризация и государственная охрана объектов культурного наследия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(памятников истории и культуры) народов Российской Федерации»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62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756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2 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культурного наследия, находящихся в собственности муниципальных образований, по которым в текущем году разработана проектная документация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(показатель госпрограммы)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«Сохранение, использование и популяризация объектов культурного наследия, находящихся в собственности муниципального образования»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5429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3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на которые установлены информационные надписи 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103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36235" algn="l"/>
                        </a:tabLs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«Развитие музейного дела»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9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1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Цифровизация музейных фондов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24 860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24 860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24 865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24 870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24 875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24 880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103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«Развитие библиотечного дела»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3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1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Макропоказатель подпрограммы. 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29 950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29 950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30 000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30 050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30 100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30 150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473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2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Показатель в соглашении с ФОИВ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Единица (процент)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120,81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120,81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122,57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124,33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126,09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127,85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  <a:tr h="662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3.3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3</a:t>
                      </a:r>
                      <a:endParaRPr lang="ru-RU"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Количество переоснащенных муниципальных библиотек по модельному стандарту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А1 «Культурная среда»</a:t>
                      </a:r>
                      <a:endParaRPr lang="ru-RU" sz="9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14" marR="35614" marT="0" marB="0" anchor="ctr"/>
                </a:tc>
              </a:tr>
            </a:tbl>
          </a:graphicData>
        </a:graphic>
      </p:graphicFrame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88640"/>
          <a:ext cx="8784977" cy="633101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2"/>
                <a:gridCol w="1632447"/>
                <a:gridCol w="810178"/>
                <a:gridCol w="607633"/>
                <a:gridCol w="737622"/>
                <a:gridCol w="519964"/>
                <a:gridCol w="532056"/>
                <a:gridCol w="519964"/>
                <a:gridCol w="532056"/>
                <a:gridCol w="532056"/>
                <a:gridCol w="2022419"/>
              </a:tblGrid>
              <a:tr h="165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4 «Развитие профессионального искусства, гастрольно-концертной и </a:t>
                      </a:r>
                      <a:r>
                        <a:rPr lang="ru-RU" sz="8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культурно-досуговой</a:t>
                      </a:r>
                      <a:r>
                        <a:rPr lang="ru-RU" sz="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деятельности, кинематографии»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2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4.1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</a:t>
                      </a:r>
                      <a:r>
                        <a:rPr lang="ru-RU" sz="7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Число посещений культурных мероприятий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(приоритетный на 2023 год)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Указ ПРФ от 04.02.2021 № 68 «Об оценке эффективности деятельности высших должностных лиц (руководителей высших исполнительных органов государственной власти) субъектов Российской Федерации и деятельности органов исполнительной власти субъектов Российской Федерации»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Тысяч единиц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782,568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853,399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991,984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1266,077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1404,320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1542,905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01 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выполнения функций муниципальных музеев»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03 «Модернизация (развитие) материально-технической базы муниципальных музеев»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02 «Модернизация материально-технической базы, проведение капитального ремонта, текущего ремонта, благоустройство территорий муниципальных библиотек Московской области»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А1 «Культурная среда»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04 «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функций </a:t>
                      </a:r>
                      <a:r>
                        <a:rPr lang="ru-RU" sz="7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культурно-досуговых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учреждений»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05 «Модернизация материально-технической базы, проведение капитального ремонта, текущего ремонта, благоустройство территорий муниципальных театрально-концертных и </a:t>
                      </a:r>
                      <a:r>
                        <a:rPr lang="ru-RU" sz="7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культурно-досуговых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учреждений»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06 «Создание условий для массового отдыха жителей городского округа в парках культуры и отдыха»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Основное мероприятие 01 «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Создание доступной среды</a:t>
                      </a: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мероприятие «Обеспечение пожарной безопасности и создание доступной среды»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98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4.2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</a:t>
                      </a:r>
                      <a:r>
                        <a:rPr lang="ru-RU" sz="7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4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стипендий Главы муниципального образования Московской области выдающимся деятелям культуры и искусства Московской области 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Указ Президента Российской Федерации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Единица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02 «Реализация отдельных функций органа местного самоуправления в сфере культуры»</a:t>
                      </a:r>
                    </a:p>
                  </a:txBody>
                  <a:tcPr marL="68580" marR="68580" marT="0" marB="0" anchor="ctr"/>
                </a:tc>
              </a:tr>
              <a:tr h="515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4.3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</a:t>
                      </a:r>
                      <a:r>
                        <a:rPr lang="ru-RU" sz="7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5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поддержанных творческих инициатив и проектов (нарастающим итогом)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 проект «Творческие люди Подмосковья»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А 2 «Творческие люди»</a:t>
                      </a:r>
                    </a:p>
                  </a:txBody>
                  <a:tcPr marL="68580" marR="68580" marT="0" marB="0" anchor="ctr"/>
                </a:tc>
              </a:tr>
              <a:tr h="724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4.4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</a:t>
                      </a:r>
                      <a:r>
                        <a:rPr lang="ru-RU" sz="7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7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получателей адресной финансовой социальной поддержки по итогам рейтингования обучающихся организаций дополнительного образования сферы культуры Московской области 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Региональный проект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«Творческие люди Подмосковья»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Единица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А 2 «Творческие люди»</a:t>
                      </a:r>
                    </a:p>
                  </a:txBody>
                  <a:tcPr marL="68580" marR="68580" marT="0" marB="0" anchor="ctr"/>
                </a:tc>
              </a:tr>
              <a:tr h="515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4.5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 </a:t>
                      </a:r>
                      <a:r>
                        <a:rPr lang="ru-RU" sz="7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граждан, принимающих участие в добровольческой деятельности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Региональный проект 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«Творческие люди Подмосковья»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Единица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01 «Обеспечение функций театрально-концертных учреждений, муниципальных учреждений культуры Московской </a:t>
                      </a:r>
                      <a:r>
                        <a:rPr kumimoji="0" lang="ru-RU" sz="7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област</a:t>
                      </a:r>
                      <a:r>
                        <a:rPr kumimoji="0" lang="ru-RU" sz="7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5007" y="116632"/>
          <a:ext cx="8821488" cy="657339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561077"/>
                <a:gridCol w="995974"/>
                <a:gridCol w="640269"/>
                <a:gridCol w="497987"/>
                <a:gridCol w="426846"/>
                <a:gridCol w="563439"/>
                <a:gridCol w="503677"/>
                <a:gridCol w="569128"/>
                <a:gridCol w="497987"/>
                <a:gridCol w="1565104"/>
              </a:tblGrid>
              <a:tr h="123541"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 «Укрепление материально-технической базы муниципальных учреждений культуры»</a:t>
                      </a:r>
                      <a:endParaRPr lang="ru-RU" sz="1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19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1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(реконструированных) и капитально отремонтированных объектов организаций культуры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 Подмосковья»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А1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6532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3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приобретенных передвижных многофункциональных культурных центров (автоклубов) для обслуживания сельского населения Московской области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А1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5419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5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организаций культуры, получивших современное оборудование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А1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9181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6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«Создание доступной среды»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123541"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6 «Развитие образования в сфере культуры»</a:t>
                      </a:r>
                      <a:endParaRPr lang="ru-RU" sz="1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18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1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функций муниципальных организаций дополнительного образования сферы культуры»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7857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2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детей, осваивающих дополнительные предпрофессиональные программы в области искусств за счет бюджетных средств от общего количества обучающихся в детских школах искусств за счет бюджетных средств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функций муниципальных организаций дополнительного образования сферы культуры»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5419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реконструированных и (или) капитально отремонтированных региональных и муниципальных детских школ искусств по видам искусств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(приоритетный на 2023 год)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«Культурная среда Подмосковья»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А1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6532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оснащенных образовательных учреждений в сфере культуры (детских школ искусств по видам искусств) музыкальными инструментами, оборудованием и учебными материалами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(приоритетный на 2023 год)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А1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5419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7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оснащенных образовательных организаций в сфере культуры (детские школы искусств по видам искусств и училищ) музыкальными инструментами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А1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«Культурная среда»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  <a:tr h="123541"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7 «Развитие туризма»</a:t>
                      </a:r>
                      <a:endParaRPr lang="ru-RU" sz="1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Целевой показатель 1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Увеличение туристского и экскурсионного потока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Тысяч человек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355,28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455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460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465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470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01. «Развитие рынка туристских услуг, развитие внутреннего и въездного туризма»</a:t>
                      </a:r>
                      <a:endParaRPr lang="ru-RU" sz="7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885" marR="35885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72008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«Образование»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2" y="764701"/>
          <a:ext cx="8928995" cy="607263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82"/>
                <a:gridCol w="2008221"/>
                <a:gridCol w="895517"/>
                <a:gridCol w="653341"/>
                <a:gridCol w="725934"/>
                <a:gridCol w="508154"/>
                <a:gridCol w="580748"/>
                <a:gridCol w="580748"/>
                <a:gridCol w="454293"/>
                <a:gridCol w="504056"/>
                <a:gridCol w="1800201"/>
              </a:tblGrid>
              <a:tr h="12477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b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показателей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</a:tr>
              <a:tr h="249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</a:tr>
              <a:tr h="124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I «Общее образование»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Доступность дошкольного образования для детей в возрасте от трех до семи лет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РФ 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«Финансовое обеспечение деятельности образовательных организаций»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</a:tr>
              <a:tr h="627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 общеобразовательных организациях в Московской области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101,2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 среднемесячному доходу от трудовой деятельности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112.1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66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«Реализация федеральных государственных образовательных стандартов общего образования, в том числе мероприятий по нормативному правовому и методическому сопровождению, обновлению содержания и технологий образования»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</a:tr>
              <a:tr h="1009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6,15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04. 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«Обеспечение 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и проведение государственной итоговой аттестации обучающихся, освоивших образовательные программы основного общего и среднего общего образования, в том числе в форме единого государственного экзамена»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</a:tr>
              <a:tr h="485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отремонтированных дошкольных образовательных организаций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МО 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«Проведение 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кап. 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ремонта объектов дошкольного образования, закупка оборудования»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</a:tr>
              <a:tr h="608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08. «Модернизация школьных систем образования в рамках государственной программы 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РФ"Развитие 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образования"»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</a:tr>
              <a:tr h="608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09. «Обеспечение условий доступности для инвалидов объектов и предоставляемых услуг в сфере образования»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73" marR="7573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5011" y="116632"/>
          <a:ext cx="8821484" cy="65704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4562"/>
                <a:gridCol w="2241443"/>
                <a:gridCol w="1493962"/>
                <a:gridCol w="640269"/>
                <a:gridCol w="569128"/>
                <a:gridCol w="497987"/>
                <a:gridCol w="497987"/>
                <a:gridCol w="497987"/>
                <a:gridCol w="502612"/>
                <a:gridCol w="487859"/>
                <a:gridCol w="1107688"/>
              </a:tblGrid>
              <a:tr h="6729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1.9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100 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условий доступности для инвалидов объектов и предоставляемых услуг в сфере образования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803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50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50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50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 50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 50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Обеспечение условий доступности для инвалидов объектов и предоставляемых услуг в сфере образования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611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«Современная школа»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 Е1.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«Современная школа»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11011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Поддержка образования для детей</a:t>
                      </a:r>
                      <a:b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b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«Современная школа»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 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1 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 Е1.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«Современная школа»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565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отремонтированных общеобразовательных организаций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Х 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Х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 Е1.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«Современная школа»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6729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 (нарастающим итогом)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«Успех каждого ребенка»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Х 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 Е1.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«Современная школа»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6669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Доступность дошкольного образования для детей в возрасте до 3-х лет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«Содействие занятости»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Р2. «Содействие занятости»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  <a:tr h="2881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«Содействие занятости»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Р2. «Содействие занятости»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51" marR="13151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0" y="188640"/>
          <a:ext cx="8640959" cy="597666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42195"/>
                <a:gridCol w="1630745"/>
                <a:gridCol w="1306702"/>
                <a:gridCol w="755712"/>
                <a:gridCol w="665049"/>
                <a:gridCol w="558009"/>
                <a:gridCol w="558009"/>
                <a:gridCol w="580821"/>
                <a:gridCol w="580821"/>
                <a:gridCol w="477877"/>
                <a:gridCol w="1085019"/>
              </a:tblGrid>
              <a:tr h="2592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II «Дополнительное образование, воспитание и психолого-социальное сопровождение детей»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853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 Московской области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Российской Федерации 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«Финансовое обеспечение деятельности организаций дополнительного образования»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</a:tr>
              <a:tr h="1783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 5 до 18 лет, охваченных дополнительным образованием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«Успех каждого ребенка»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Е2.  «Успех каждого ребенка»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</a:tr>
              <a:tr h="17482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Созданы центры цифрового образования детей «IT-куб» (нарастающим итогом)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Соглашение с ФОИВ по федеральному проекту «Цифровая образовательная среда» 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 Х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Е4. «Цифровая образовательная среда»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66" marR="44566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648072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«Социальная защита населения»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6" y="1340768"/>
          <a:ext cx="8352926" cy="52006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1930"/>
                <a:gridCol w="1552162"/>
                <a:gridCol w="770331"/>
                <a:gridCol w="577750"/>
                <a:gridCol w="701348"/>
                <a:gridCol w="494392"/>
                <a:gridCol w="505888"/>
                <a:gridCol w="494392"/>
                <a:gridCol w="505888"/>
                <a:gridCol w="505888"/>
                <a:gridCol w="1922957"/>
              </a:tblGrid>
              <a:tr h="1858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Тип показателя</a:t>
                      </a: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Базовое значение показателя на начало реализации Программы </a:t>
                      </a:r>
                    </a:p>
                  </a:txBody>
                  <a:tcPr marL="9525" marR="9525" marT="9525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Планируемое значение по годам реализации</a:t>
                      </a: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Номер и название основного мероприятия в перечне мероприятий подпрограммы</a:t>
                      </a:r>
                    </a:p>
                  </a:txBody>
                  <a:tcPr marL="9525" marR="9525" marT="9525" marB="0"/>
                </a:tc>
              </a:tr>
              <a:tr h="10493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2023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2026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2027 год</a:t>
                      </a: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"Социальная защита населения"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4.1.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Социальная поддержка граждан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286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2595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4377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5445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7580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9 «Социальная поддержка отдельных категорий граждан и почетных граждан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14304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4.2.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системы отдыха и оздоровления детей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268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«Мероприятия по организации отдыха детей в каникулярное время»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112240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2023 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«Мероприятия по организации отдыха детей в каникулярное время»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14304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4.4.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Содействие занятости населения , развитие трудовых ресурсов и охраны труда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528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пострадавших в результате несчастных случаев на производстве со смертельным исходом,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Промилле (0,1 процента)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«Профилактика производственного травматизма»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51520" y="260647"/>
          <a:ext cx="8640960" cy="626469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031"/>
                <a:gridCol w="1605686"/>
                <a:gridCol w="796894"/>
                <a:gridCol w="597673"/>
                <a:gridCol w="725532"/>
                <a:gridCol w="511441"/>
                <a:gridCol w="523332"/>
                <a:gridCol w="511441"/>
                <a:gridCol w="523332"/>
                <a:gridCol w="523332"/>
                <a:gridCol w="1989266"/>
              </a:tblGrid>
              <a:tr h="13269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4.6.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Развитие и поддержка социально ориентированных некоммерческих организаций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0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Количество СО НКО, которым оказана поддержка органами местного самоуправления всего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5220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Органами местного самоуправления оказана финансовая поддержка СО НКО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65184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предоставлены площади на льготных условиях или в безвозмездное пользование СО НКО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Кквадратный метр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5220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оказана имущественная поддержка СО НКО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65184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Органами местного самоуправления оказана консультационная поддержка СО НКО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5220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Граждане приняли участие в просветительских мероприятиях по вопросам деятельности СО НКО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5220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Граждане приняли участие в просветительских мероприятиях по вопросам деятельности СО НКО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78163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расходов бюджета муниципального образования Московской области на социальную сферу, направляемых на предоставление субсидий СО НКО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52205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СО НКО на территории муниципального образования, получивших статус исполнителя общественно полезных услуг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  <a:tr h="132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4.7.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 Обеспечение доступности для инвалидов и 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маломобильных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групп населения объектов инфраструктуры и услуг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163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79,8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85,8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89,8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доступности для инвалидов и 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маломобильных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групп населения объектов инфраструктуры (за исключением сфер культуры, образования, спорта)»     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37" marR="2737" marT="2737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05482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«Спорт»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836712"/>
          <a:ext cx="8784979" cy="574089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6024"/>
                <a:gridCol w="720080"/>
                <a:gridCol w="1368152"/>
                <a:gridCol w="720080"/>
                <a:gridCol w="504056"/>
                <a:gridCol w="648072"/>
                <a:gridCol w="576064"/>
                <a:gridCol w="432048"/>
                <a:gridCol w="432048"/>
                <a:gridCol w="441509"/>
                <a:gridCol w="947874"/>
                <a:gridCol w="1778972"/>
              </a:tblGrid>
              <a:tr h="25011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показателей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b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(по ОКЕИ)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 программы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Ответственный</a:t>
                      </a:r>
                      <a:b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за достижение показателя 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</a:tr>
              <a:tr h="125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</a:tr>
              <a:tr h="238380"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Создание в Московской области условий для занятий физической культурой и спортом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1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Российской Федерации от 04.02.2021 № 68 «Об оценке эффективности деятельности высших должностных лиц субъектов Российской Федерации и деятельности исполнительных органов субъектов Российской Федерации»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48,44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54,6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54,6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54,6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54,6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54,6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УФКСиМП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Администрации РГО МО, </a:t>
                      </a: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МБУФКиС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"Дирекция массового спорта" РГО МО, МБУ ДО «СШ Руза» РГО МО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01. «Обеспечение условий для развития на территории городского округа физической культуры, школьного спорта и массового спорта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03. «Модернизация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области»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Р5.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«Спорт - норма жизни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«Подготовка спортивных сборных команд»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«Создание условий для реализации полномочий органов местного самоуправления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</a:tr>
              <a:tr h="2501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«Спорт –норма жизни»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УФКСиМП Администрации РГО МО, МБУФКиС "Дирекция массового спорта" РГО МО, МБУ ДО «СШ Руза» РГО МО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«Обеспечение условий для развития на территории городского округа физической культуры, школьного спорта и массового спорта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03. «Модернизация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Р5. «Спорт - норма жизни»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«Подготовка спортивных сборных </a:t>
                      </a: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команд»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реализации полномочий органов местного самоуправления»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102" marR="11102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02C0A42-6D1B-4B6E-959B-1609A382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620688"/>
            <a:ext cx="5698976" cy="1143000"/>
          </a:xfrm>
        </p:spPr>
        <p:txBody>
          <a:bodyPr rtlCol="0">
            <a:noAutofit/>
          </a:bodyPr>
          <a:lstStyle/>
          <a:p>
            <a:r>
              <a:rPr lang="ru-RU" alt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Прогноз численности населения на </a:t>
            </a:r>
            <a:r>
              <a:rPr lang="ru-RU" alt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01.01.2024</a:t>
            </a:r>
            <a:endParaRPr lang="ru-RU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Содержимое 4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389" y="1268760"/>
            <a:ext cx="3383357" cy="4453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17">
            <a:extLst>
              <a:ext uri="{FF2B5EF4-FFF2-40B4-BE49-F238E27FC236}">
                <a16:creationId xmlns="" xmlns:a16="http://schemas.microsoft.com/office/drawing/2014/main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5868144" y="6021288"/>
            <a:ext cx="2952328" cy="432048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Рузский городской округ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2276872"/>
            <a:ext cx="46805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79 387</a:t>
            </a:r>
            <a:r>
              <a:rPr lang="ru-RU" sz="28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человек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 том числе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Мужчин</a:t>
            </a:r>
            <a:r>
              <a:rPr lang="ru-RU" dirty="0" smtClean="0"/>
              <a:t> -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38196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Женщин</a:t>
            </a:r>
            <a:r>
              <a:rPr lang="ru-RU" dirty="0" smtClean="0"/>
              <a:t> -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41191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https://ruzaregion.ru/fotosnews/14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3819917" cy="2148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501" y="116632"/>
          <a:ext cx="8928994" cy="662473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07654"/>
                <a:gridCol w="1348533"/>
                <a:gridCol w="576064"/>
                <a:gridCol w="720080"/>
                <a:gridCol w="576064"/>
                <a:gridCol w="576064"/>
                <a:gridCol w="648072"/>
                <a:gridCol w="576064"/>
                <a:gridCol w="576064"/>
                <a:gridCol w="576064"/>
                <a:gridCol w="1008112"/>
                <a:gridCol w="1440159"/>
              </a:tblGrid>
              <a:tr h="1573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Доля жителей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31,5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УФКСиМП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Администрации РГО МО, </a:t>
                      </a: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МБУФКиС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"Дирекция массового спорта" РГО МО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</a:tr>
              <a:tr h="1573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19,2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УФКСиМП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Администрации РГО МО, </a:t>
                      </a: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МБУФКиС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"Дирекция массового спорта" РГО МО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</a:t>
                      </a:r>
                      <a:b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</a:tr>
              <a:tr h="3478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УФКСиМП Администрации РГО МО, МБУФКиС "Дирекция массового спорта" РГО МО, МБУ ДО «СШ Руза» РГО МО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03. «Модернизация и материально-техническое обеспечение объектов физической культуры и спорта, находящихся в собственности муниципальных образований Московской области»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Р5. «Спорт - норма жизни»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«Подготовка спортивных сборных команд»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мероприятие01.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реализации полномочий органов местного самоуправления»</a:t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4" y="476672"/>
          <a:ext cx="8280923" cy="372800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5325"/>
                <a:gridCol w="1658893"/>
                <a:gridCol w="936104"/>
                <a:gridCol w="792088"/>
                <a:gridCol w="504056"/>
                <a:gridCol w="360040"/>
                <a:gridCol w="504056"/>
                <a:gridCol w="504056"/>
                <a:gridCol w="432048"/>
                <a:gridCol w="360040"/>
                <a:gridCol w="792088"/>
                <a:gridCol w="1152129"/>
              </a:tblGrid>
              <a:tr h="216024"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 подготовки спортивного резерва для спортивных сборных команд Московской области, развитие спорта высших достижений</a:t>
                      </a:r>
                      <a:endParaRPr lang="ru-RU" sz="9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1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 pitchFamily="18" charset="0"/>
                          <a:cs typeface="Times New Roman" pitchFamily="18" charset="0"/>
                        </a:rPr>
                        <a:t>УФКСиМП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Администрации РГО МО, МБУ ДО «СШ Руза» РГО МО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Р5.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«Спорт - норма жизни»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01. «Обеспечение выполнения функций муниципальных музеев»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«Организация библиотечного обслуживания населения муниципальными библиотеками Московской области»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778" marR="25778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сельского хозяйства»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268760"/>
          <a:ext cx="8640960" cy="404246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62025"/>
                <a:gridCol w="1619407"/>
                <a:gridCol w="803704"/>
                <a:gridCol w="602777"/>
                <a:gridCol w="731735"/>
                <a:gridCol w="515811"/>
                <a:gridCol w="527808"/>
                <a:gridCol w="515811"/>
                <a:gridCol w="527808"/>
                <a:gridCol w="527808"/>
                <a:gridCol w="2006266"/>
              </a:tblGrid>
              <a:tr h="16557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779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99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сельского хозяйства»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35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Развитие отраслей сельского хозяйства и перерабатывающей промышленности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144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Приоритетный,отраслевой показатель (показатель 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06. «Создание условий для развития сельскохозяйственного производства, расширения рынка сельскохозяйственной продукции, сырья и продовольствия </a:t>
                      </a:r>
                    </a:p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01. «Реализация мероприятий в области мелиорации земель сельскохозяйственного назначения»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</a:tr>
              <a:tr h="14135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мелиорации земель сельскохозяйственного назначения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720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сельского населения в общей численности населения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indent="-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Соглашение с ФОИВ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01. «Создание условий для обеспечения доступным и комфортным жильем сельского населения»</a:t>
                      </a:r>
                    </a:p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03. «Обеспечение доступности торгового обслуживания в сельских населенных пунктах» </a:t>
                      </a:r>
                    </a:p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05.</a:t>
                      </a:r>
                    </a:p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инженерной инфраструктуры на сельских территориях»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92088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«Экология и окружающая среда»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908721"/>
          <a:ext cx="8712967" cy="589009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6"/>
                <a:gridCol w="1619066"/>
                <a:gridCol w="803535"/>
                <a:gridCol w="602652"/>
                <a:gridCol w="731579"/>
                <a:gridCol w="515702"/>
                <a:gridCol w="527694"/>
                <a:gridCol w="515702"/>
                <a:gridCol w="527694"/>
                <a:gridCol w="527694"/>
                <a:gridCol w="2005843"/>
              </a:tblGrid>
              <a:tr h="14928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848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13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"Экология и окружающая среда"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70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Охрана окружающей среды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08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исследований состояния окружающей среды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 госпрограммы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«Проведение обследований состояния окружающей среды»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49735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Численность населения, участвующего в мероприятиях по формированию экологической культуры и образования населения в сфере защиты окружающей среды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 госпрограммы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«Вовлечение населения в экологические мероприятия»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11558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водохозяйственного комплекса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32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Предотвращённый ущерб по результатам проведённого капитального ремонта гидротехнических сооружений, находящихся в муниципальной собственности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 показатель (</a:t>
                      </a:r>
                      <a:r>
                        <a:rPr kumimoji="0" lang="ru-RU" sz="70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</a:t>
                      </a: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госпрограммы)</a:t>
                      </a:r>
                    </a:p>
                    <a:p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Соглашение с ФОИВ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  <a:r>
                        <a:rPr lang="ru-RU" sz="7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 «Ликвидация последствий засорения водных объектов»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36804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водных объектов, на которых выполнены комплексы мероприятий по ликвидации последствий засорения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 госпрограммы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03.</a:t>
                      </a:r>
                    </a:p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«Ликвидация последствий засорения водных объектов»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49735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Предотвращенный ущерб по результатам проведенной реконструкции гидротехнических сооружений, находящихся в муниципальной собственности 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«Обеспечение безопасности гидротехнических сооружений и проведение мероприятий по </a:t>
                      </a:r>
                      <a:r>
                        <a:rPr kumimoji="0" lang="ru-RU" sz="70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берегоукреплению</a:t>
                      </a: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</a:tr>
              <a:tr h="22085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прудов, подлежащая очистке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 госпрограммы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03. «Ликвидация последствий засорения водных объектов»</a:t>
                      </a:r>
                    </a:p>
                  </a:txBody>
                  <a:tcPr marL="68580" marR="68580" marT="0" marB="0"/>
                </a:tc>
              </a:tr>
              <a:tr h="11558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Развитие лесного хозяйства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821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ликвидированных отходов, на лесных участках в составе земель лесного фонда, не предоставленных гражданам и юридическим лицам, в объеме обнаруженных отходов</a:t>
                      </a: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 показатель (</a:t>
                      </a:r>
                      <a:r>
                        <a:rPr kumimoji="0" lang="ru-RU" sz="70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показатель</a:t>
                      </a: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госпрограммы)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«Осуществление отдельных полномочий в области лесных отношений»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115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7.5.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Региональная программа в области обращения с отходами, в том числе с твердыми коммунальными отходами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357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ликвидированных наиболее опасных объектов накопленного вреда окружающей среде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(национальный проект) (показатель госпрограммы)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Шт.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Рассчитывается индивидуально 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«Выполнение отдельных мероприятий муниципальных программ в сфере экологии и охраны окружающей среды»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51357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(национальный проект)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«Выполнение отдельных мероприятий муниципальных программ в сфере экологии и охраны окружающей среды»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035496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«Безопасность и обеспечение безопасности жизнедеятельности населения»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124745"/>
          <a:ext cx="8712972" cy="56237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9"/>
                <a:gridCol w="1619062"/>
                <a:gridCol w="803537"/>
                <a:gridCol w="602654"/>
                <a:gridCol w="731577"/>
                <a:gridCol w="515705"/>
                <a:gridCol w="527695"/>
                <a:gridCol w="515705"/>
                <a:gridCol w="527695"/>
                <a:gridCol w="527695"/>
                <a:gridCol w="2005838"/>
              </a:tblGrid>
              <a:tr h="15201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715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531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«Безопасность и обеспечение безопасности жизнедеятельности населения»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626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Профилактика преступлений и иных правонарушений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71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преступлений, </a:t>
                      </a:r>
                    </a:p>
                    <a:p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динамика в %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921</a:t>
                      </a:r>
                      <a:endParaRPr kumimoji="0" lang="ru-RU" sz="70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«Обеспечение деятельности общественных объединений правоохранительной направленности»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</a:tr>
              <a:tr h="59575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71755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r>
                        <a:rPr lang="ru-RU" sz="7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7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«Повышение степени антитеррористической защищенности социально значимых объектов, находящихся в собственности городского округа, и мест с массовым пребыванием людей</a:t>
                      </a:r>
                      <a:r>
                        <a:rPr kumimoji="0" lang="ru-RU" sz="7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</a:tr>
              <a:tr h="95320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 целевой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en-US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</a:t>
                      </a: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en-US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626</a:t>
                      </a:r>
                      <a:endParaRPr kumimoji="0" lang="ru-RU" sz="70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en-US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657</a:t>
                      </a:r>
                      <a:endParaRPr kumimoji="0" lang="ru-RU" sz="70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en-US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689</a:t>
                      </a:r>
                      <a:endParaRPr kumimoji="0" lang="ru-RU" sz="700" u="none" strike="noStrike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04. «Развертывание элементов системы технологического обеспечения региональной общественной безопасности и оперативного управления "Безопасный регион"</a:t>
                      </a:r>
                    </a:p>
                  </a:txBody>
                  <a:tcPr marL="68580" marR="68580" marT="0" marB="0" anchor="ctr"/>
                </a:tc>
              </a:tr>
              <a:tr h="10723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человек на 100 тыс. населения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79,95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78,24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76,53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74,82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05.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</a:p>
                  </a:txBody>
                  <a:tcPr marL="68580" marR="68580" marT="0" marB="0" anchor="ctr"/>
                </a:tc>
              </a:tr>
              <a:tr h="10723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Снижение уровня </a:t>
                      </a:r>
                      <a:r>
                        <a:rPr kumimoji="0" lang="ru-RU" sz="70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криминогенности</a:t>
                      </a: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наркомании на 100 тыс. человек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человек на 100 тыс. населения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70,16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67,78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63,02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05.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</a:p>
                  </a:txBody>
                  <a:tcPr marL="68580" marR="68580" marT="0" marB="0" anchor="ctr"/>
                </a:tc>
              </a:tr>
              <a:tr h="33538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кладбищ, соответствующих требованиям Регионального стандарта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 целевой</a:t>
                      </a:r>
                    </a:p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Рейтинг - 45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20,41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24,49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28,57,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32,65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32,65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32,65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07. «Развитие похоронного дела»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08" y="116629"/>
          <a:ext cx="8856987" cy="662179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6348"/>
                <a:gridCol w="1769880"/>
                <a:gridCol w="1508985"/>
                <a:gridCol w="659242"/>
                <a:gridCol w="737890"/>
                <a:gridCol w="409425"/>
                <a:gridCol w="492119"/>
                <a:gridCol w="491542"/>
                <a:gridCol w="492119"/>
                <a:gridCol w="491542"/>
                <a:gridCol w="1557895"/>
              </a:tblGrid>
              <a:tr h="216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Обеспечение мероприятий по защите населения и территорий от чрезвычайных ситуаций.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32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минуты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44,5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«Эксплуатация Системы-112 на территории муниципального образования»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</a:tr>
              <a:tr h="1189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характера 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Указ ПРФ от 16.10.2019 № 501 «О Стратегии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в области развития гражданской обороны, защиты населения и территорий от чрезвычайных ситуаций, обеспечения пожарной безопасности и безопасности людей на водных объектах на период до 2030 года»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marL="69215" marR="939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«Создание резервов материальных ресурсов для ликвидации чрезвычайных ситуаций муниципального характера на территории Московской области»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</a:tr>
              <a:tr h="1913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Обеспечение мероприятий гражданской обороны на территории муниципального образования Московской области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22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оповещения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Указ ПРФ от 16.10.2019 № 501 «О Стратегии в области развития гражданской обороны, защиты населения и территорий от чрезвычайных ситуаций, обеспечения пожарной безопасности и безопасности людей на водных объектах на период до 2030 года»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«Создание, развитие и поддержание в постоянной готовности систем оповещения населения об опасностях, возникающих при военных конфликтах или вследствие этих конфликтов, а также при чрезвычайных ситуациях природного и техногенного характера (происшествий) на территории муниципального образования Московской области»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</a:tr>
              <a:tr h="1189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средствами индивидуальной защиты, медицинскими средствами индивидуальной защиты. 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Указ ПРФ от 16.10.2019 № 501 «О Стратегии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в области развития гражданской обороны, защиты населения и территорий от чрезвычайных ситуаций, обеспечения пожарной безопасности и безопасности людей на водных объектах на период до 2030 года»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«Накопление, хранение и использование в целях гражданской обороны запасов материально-технических, продовольственных, медицинских и иных средств»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</a:tr>
              <a:tr h="1189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защитными сооружениями гражданской обороны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Указ ПРФ от 16.10.2019 № 501 «О Стратегии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в области развития гражданской обороны, защиты населения и территорий от чрезвычайных ситуаций, обеспечения пожарной безопасности и безопасности людей на водных объектах на период до 2030 года».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03. «Развитие и совершенствование материально-технической базы учреждений в сфере гражданской обороны и защиты населения и территорий от чрезвычайных ситуаций»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1843" marR="21843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2" y="260648"/>
          <a:ext cx="8640957" cy="634982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0340"/>
                <a:gridCol w="2078998"/>
                <a:gridCol w="1119895"/>
                <a:gridCol w="643163"/>
                <a:gridCol w="719891"/>
                <a:gridCol w="399439"/>
                <a:gridCol w="480116"/>
                <a:gridCol w="479551"/>
                <a:gridCol w="480116"/>
                <a:gridCol w="479551"/>
                <a:gridCol w="1519897"/>
              </a:tblGrid>
              <a:tr h="2513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 Обеспечение пожарной безопасности на территории муниципального образования Московской области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3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Снижение числа погибших при пожарах 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Указ ПРФ от 16.10.2019 № 501 «О Стратегии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в области развития гражданской обороны, защиты населения и территорий от чрезвычайных ситуаций, обеспечения пожарной безопасности и безопасности людей на водных объектах на период до 2030 года»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 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92,5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87,5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«Повышение степени пожарной безопасности на территории муниципального образования Московской области»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</a:tr>
              <a:tr h="197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 Обеспечение безопасности населения на водных объектах, расположенных на территории муниципального образования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75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Прирост уровня безопасности людей</a:t>
                      </a:r>
                      <a:b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на водных объектах, расположенных</a:t>
                      </a:r>
                      <a:b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на территории Московской области</a:t>
                      </a: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Указ ПРФ от 11.01.2018  № 12 «Об утверждении Основ государственной политики Российской Федерации в области защиты населения и территорий от чрезвычайных ситуаций на период до 2030 года», от 16.10.2019 № 501 «О Стратегии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в области развития гражданской обороны, защиты населения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и территорий от чрезвычайных ситуаций, обеспечения пожарной безопасности и безопасности людей на водных объектах на период до 2030 года».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«Выполнение мероприятий по безопасности населения на водных объектах, расположенных на территории Московской области»</a:t>
                      </a:r>
                      <a:endParaRPr lang="ru-RU" sz="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82" marR="35682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7560840" cy="733474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«Жилище»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08" y="764704"/>
          <a:ext cx="8856990" cy="583265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4020"/>
                <a:gridCol w="50981"/>
                <a:gridCol w="597091"/>
                <a:gridCol w="1219001"/>
                <a:gridCol w="563492"/>
                <a:gridCol w="449755"/>
                <a:gridCol w="360040"/>
                <a:gridCol w="288032"/>
                <a:gridCol w="360040"/>
                <a:gridCol w="360040"/>
                <a:gridCol w="360040"/>
                <a:gridCol w="360040"/>
                <a:gridCol w="360040"/>
                <a:gridCol w="288032"/>
                <a:gridCol w="288032"/>
                <a:gridCol w="360040"/>
                <a:gridCol w="349790"/>
                <a:gridCol w="658322"/>
                <a:gridCol w="1440162"/>
              </a:tblGrid>
              <a:tr h="35366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показателей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 (по ОКЕИ)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Базовое значение*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257425" algn="l"/>
                        </a:tabLs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Ответственный ЦИОГВ, ГО за достижение показателя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</a:tr>
              <a:tr h="7353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2028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2029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2030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2031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2032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2033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</a:tr>
              <a:tr h="125066">
                <a:tc gridSpan="1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 Создание условий для ввода ___ млн. кв. м жилья до 2033 года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1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Объем жилищного строительства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Указ ПРФ от 04.02.2021 № 68 «Об оценке эффективности деятельности высших должностных лиц (руководителей высших исполнительных органов государственной власти) субъектов Российской Федерации и деятельности органов исполнительной власти субъектов Российской Федерации»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Млн.кв.м.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Отдел архитектуры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Администрации Рузского городского округа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«Создание условий для развития жилищного строительства»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</a:tr>
              <a:tr h="125066">
                <a:tc gridSpan="1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 Улучшение жилищных условий не менее 0,004 тыс. семей ежегодно к 2033 году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6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семей, улучшивших жилищные условия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Указ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 ПРФ от 04.02.2021 № 68 «Об оценке эффективности деятельности высших должностных лиц (руководителей высших исполнительных органов государственной власти) субъектов Российской Федерации и деятельности органов исполнительной власти субъектов Российской Федерации»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семей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Жилищный отдел управления по жилищным вопросам Администрации Рузского городского округа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«Оказание государственной поддержки молодым семьям в виде социальных выплат на приобретение жилого помещения или создание объекта индивидуального жилищного строительства»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581" marR="25581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66130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инженерной инфраструктуры и энергоэффективности»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13" y="1124741"/>
          <a:ext cx="8784974" cy="547198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4015"/>
                <a:gridCol w="2736304"/>
                <a:gridCol w="792088"/>
                <a:gridCol w="720080"/>
                <a:gridCol w="504056"/>
                <a:gridCol w="432048"/>
                <a:gridCol w="360040"/>
                <a:gridCol w="360040"/>
                <a:gridCol w="360040"/>
                <a:gridCol w="360040"/>
                <a:gridCol w="2016223"/>
              </a:tblGrid>
              <a:tr h="12620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(Показатель реализации мероприятий)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                     на начало реализации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программы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7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420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vMerge="1">
                  <a:txBody>
                    <a:bodyPr/>
                    <a:lstStyle/>
                    <a:p>
                      <a:endParaRPr lang="ru-RU" sz="600" b="1" dirty="0"/>
                    </a:p>
                  </a:txBody>
                  <a:tcPr marL="14473" marR="14473" marT="0" marB="0" anchor="ctr"/>
                </a:tc>
              </a:tr>
              <a:tr h="86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86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Подпрограмма 1 «Чистая вода»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4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ВЗУ, ВНС и станций водоподготовки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1782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очищенных и отремонтированных общественных питьевых колодцев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«Системы водоотведения»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4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 </a:t>
                      </a:r>
                      <a:endParaRPr kumimoji="0" lang="ru-RU" sz="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2767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объектов очистки сточных вод суммарной производительностью.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ед./тыс. куб. м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4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построенных, реконструированных, отремонтированных коллекторов (участков), канализационных насосных станций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«Строительство (реконструкция), капитальный ремонт канализационных коллекторов (участков) и канализационных насосных станций на территории муниципальных образований Московской области»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86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«Объекты теплоснабжения, инженерные коммуникации»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4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объектов коммунальной инфраструктуры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01. «Строительство, реконструкция, капитальный ремонт объектов теплоснабжения на территории муниципальных образований Московской области»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359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66,7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«Строительство, реконструкция, капитальный ремонт сетей водоснабжения, водоотведения, теплоснабжения муниципальной собственности»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88640"/>
          <a:ext cx="8568953" cy="618409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255"/>
                <a:gridCol w="1592304"/>
                <a:gridCol w="790255"/>
                <a:gridCol w="592692"/>
                <a:gridCol w="719484"/>
                <a:gridCol w="507179"/>
                <a:gridCol w="518973"/>
                <a:gridCol w="507179"/>
                <a:gridCol w="518973"/>
                <a:gridCol w="518973"/>
                <a:gridCol w="1972686"/>
              </a:tblGrid>
              <a:tr h="13647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1364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 «Энергосбережение и повышение энергетической эффективности»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74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5.1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(А,В,С,</a:t>
                      </a:r>
                      <a:r>
                        <a:rPr lang="en-US" sz="800" dirty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18,4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 «Повышение энергетической эффективности муниципальных учреждений Московской области».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763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80,39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87,39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14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5.3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Бережливый учет – оснащенность многоквартирных домов общедомовыми приборами учета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35,83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51,83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76,4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2 «Организация учета энергоресурсов в жилищном фонде Московской области».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1426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5.4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Приоритетный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28,96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29,46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3 «Повышение энергетической эффективности многоквартирных домов».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</a:tr>
              <a:tr h="242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700" ker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6 «Развитие газификации, топливозаправочного комплекса и электроэнергетики»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20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6.1</a:t>
                      </a:r>
                      <a:endParaRPr lang="ru-RU" sz="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Перевод жилых многоквартирных домов на газ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14473" marR="14473" marT="0" marB="0" anchor="ctr"/>
                </a:tc>
              </a:tr>
              <a:tr h="2760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700" ker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8 «Реализация полномочий в сфере жилищно-коммунального хозяйства»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7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 pitchFamily="18" charset="0"/>
                          <a:cs typeface="Times New Roman" pitchFamily="18" charset="0"/>
                        </a:rPr>
                        <a:t>8.1</a:t>
                      </a:r>
                      <a:endParaRPr lang="ru-RU" sz="7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объектов коммунальной инфраструктуры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4473" marR="14473" marT="0" marB="0" anchor="ctr"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14473" marR="14473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budget.admgur.ru/18/obsh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435280" cy="720080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«Предпринимательство»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692696"/>
          <a:ext cx="9036496" cy="60865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79512"/>
                <a:gridCol w="1847950"/>
                <a:gridCol w="833369"/>
                <a:gridCol w="625030"/>
                <a:gridCol w="758742"/>
                <a:gridCol w="534851"/>
                <a:gridCol w="547291"/>
                <a:gridCol w="534851"/>
                <a:gridCol w="547291"/>
                <a:gridCol w="547291"/>
                <a:gridCol w="2080318"/>
              </a:tblGrid>
              <a:tr h="13363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Баз. значение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03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485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«Предпринимательство»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50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Инвестиции 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989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2.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Указной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107,1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107,4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104,7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02.» Создание и (или) развитие индустриальных (промышленных) парков, промышленных технопарков, инновационно-технологических центров, промышленных площадок, особых экономических зон»</a:t>
                      </a:r>
                    </a:p>
                  </a:txBody>
                  <a:tcPr marL="68580" marR="68580" marT="0" marB="0"/>
                </a:tc>
              </a:tr>
              <a:tr h="1068866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созданных рабочих мест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Обращение Губернатора Московской области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730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05.01    «Организация работ по поддержке и развитию промышленного потенциала на территории городских округов Московской области»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03.01  «Осуществление мероприятий по реализации стратегий социально-экономического развития </a:t>
                      </a:r>
                      <a:r>
                        <a:rPr kumimoji="0" lang="ru-RU" sz="800" u="none" strike="noStrike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наукоградов</a:t>
                      </a: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РФ»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9024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1.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Рейтинг-45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136,53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66,44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74,33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77,24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78,51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81,04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08.01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«Стимулирование инвестиционной деятельности»</a:t>
                      </a:r>
                    </a:p>
                  </a:txBody>
                  <a:tcPr marL="68580" marR="68580" marT="0" marB="0" anchor="ctr"/>
                </a:tc>
              </a:tr>
              <a:tr h="11350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Развитие конкуренции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955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1.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Индекс совокупной результативности реализации мероприятий, направленных на развитие конкуренции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отраслевой показатель госпрограммы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50.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«Оценка уровня эффективности, результативности, обеспечение гласности и прозрачности контрактной системы в сфере закупок»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52. «Развитие конкуренции в </a:t>
                      </a:r>
                      <a:r>
                        <a:rPr kumimoji="0" lang="ru-RU" sz="80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</a:t>
                      </a:r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образовании </a:t>
                      </a:r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МО»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546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объектов недвижимого имущества, предоставленных субъектам  малого и среднего предпринимательства и физическим лицам, не являющимся индивидуальными предпринимателями и применяющим специальный налоговый режим «налог на профессиональный доход» в рамках оказания имущественной поддержи и (или) предоставления муниципальной преференции для поддержки субъектов малого и среднего предпринимательства.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02.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5" y="188641"/>
          <a:ext cx="8928989" cy="59927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4133"/>
                <a:gridCol w="1659207"/>
                <a:gridCol w="823458"/>
                <a:gridCol w="617593"/>
                <a:gridCol w="749715"/>
                <a:gridCol w="528488"/>
                <a:gridCol w="540778"/>
                <a:gridCol w="528488"/>
                <a:gridCol w="540778"/>
                <a:gridCol w="540778"/>
                <a:gridCol w="2055573"/>
              </a:tblGrid>
              <a:tr h="14283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724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5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Подпрограмма </a:t>
                      </a:r>
                      <a:r>
                        <a:rPr lang="ru-RU" sz="900" b="1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9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b="1" i="1" dirty="0">
                          <a:latin typeface="Times New Roman"/>
                          <a:ea typeface="Times New Roman"/>
                          <a:cs typeface="Times New Roman"/>
                        </a:rPr>
                        <a:t>«Развитие малого и среднего предпринимательства»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9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5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1.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Указной</a:t>
                      </a:r>
                      <a:b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(Указ 607)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24,66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26,13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26,15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26,18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02.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68580" marR="68580" marT="0" marB="0" anchor="ctr"/>
                </a:tc>
              </a:tr>
              <a:tr h="631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5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2.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субъектов МСП в расчете на 10 тыс. человек населения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Указной</a:t>
                      </a:r>
                      <a:b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(Указ 607)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429,37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372,99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377,60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382,08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382,08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382,08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02.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68580" marR="68580" marT="0" marB="0" anchor="ctr"/>
                </a:tc>
              </a:tr>
              <a:tr h="3845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5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3.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вновь созданных субъектов малого и среднего бизнеса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Указной</a:t>
                      </a:r>
                      <a:b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(Указ 607)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8385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 anchor="b"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 Развитие потребительского рынка и услуг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1.</a:t>
                      </a:r>
                    </a:p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Обеспеченность населения площадью торговых объектов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отраслевой показатель госпрограммы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кв.м/1000 человек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1384,4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1386,9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1387,4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01. «Развитие потребительского рынка на территории муниципального образования Московской области»</a:t>
                      </a:r>
                    </a:p>
                  </a:txBody>
                  <a:tcPr marL="68580" marR="68580" marT="0" marB="0"/>
                </a:tc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2.</a:t>
                      </a:r>
                    </a:p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Обеспеченность населения предприятиями общественного питания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отраслевой показатель госпрограммы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пос.мест/  1000 человек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44,69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59,9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е 51.01. «Развитие сферы общественного питания на территории муниципального образования Московской области»</a:t>
                      </a:r>
                    </a:p>
                  </a:txBody>
                  <a:tcPr marL="68580" marR="68580" marT="0" marB="0"/>
                </a:tc>
              </a:tr>
              <a:tr h="46956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3.</a:t>
                      </a:r>
                    </a:p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Обеспеченность населения предприятиями бытового обслуживания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перечь поручений Губернатора Московской области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Раб. Мест/  1000  человек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52. «Развитие сферы бытовых услуг на территории муниципального образования Московской области» </a:t>
                      </a:r>
                    </a:p>
                  </a:txBody>
                  <a:tcPr marL="68580" marR="68580" marT="0" marB="0"/>
                </a:tc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показатель 4.</a:t>
                      </a:r>
                    </a:p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Приоритетный, показатель региональной программы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53. «Участие в организации региональной системы защиты прав потребителей»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936104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«Управление имуществом и муниципальными финансами»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124744"/>
          <a:ext cx="8784974" cy="55508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4"/>
                <a:gridCol w="1632444"/>
                <a:gridCol w="810179"/>
                <a:gridCol w="607631"/>
                <a:gridCol w="737623"/>
                <a:gridCol w="519965"/>
                <a:gridCol w="532055"/>
                <a:gridCol w="519965"/>
                <a:gridCol w="532055"/>
                <a:gridCol w="532055"/>
                <a:gridCol w="2022418"/>
              </a:tblGrid>
              <a:tr h="14067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62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«Управление муниципальным имуществом и муниципальными финансами»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Развитие имущественного комплекса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7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10.12.20209 №270/2020-ОЗ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5510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10.12.20209 №270/2020-ОЗ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5510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Распоряжение 65-р от 26.12.2017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44340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Проверка использования земель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Пост. Прав. МО 26.05.2016 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400/17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2667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земельных участков многодетным семьям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01.06.2011 № 73/2011-ОЗ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887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 Закон МО 10.12.20209 №270/2020-ОЗ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44340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Исключение незаконных решений по земле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Закон МО 10.12.20209 №270/2020-ОЗ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5510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 Закон МО 10.12.20209 №270/2020-ОЗ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887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Прирост земельного налога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 Указ Президента РФ от 28.04.2008 №607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9732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МО "Предпринимательство Подмосковья" на 2017-2024 годы"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«Улучшение условий ведения предпринимательской деятельности»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88640"/>
          <a:ext cx="8568951" cy="644986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255"/>
                <a:gridCol w="1592304"/>
                <a:gridCol w="790254"/>
                <a:gridCol w="592691"/>
                <a:gridCol w="719486"/>
                <a:gridCol w="507179"/>
                <a:gridCol w="518972"/>
                <a:gridCol w="507179"/>
                <a:gridCol w="518972"/>
                <a:gridCol w="518972"/>
                <a:gridCol w="1972687"/>
              </a:tblGrid>
              <a:tr h="20673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83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73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Совершенствование муниципальной службы Московской области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713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работников органов местного самоуправления , прошедших обучение, переобучение, повышение квалификации и обмену опытом специалистов в соответствии с муниципальным заказом, от общего числа работников органов местного самоуправления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профессионального развития муниципальных служащих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  <a:tr h="124713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работников органов местного самоуправления , прошедших повышение квалификации муниципальных служащих, в т.ч участие в краткосрочных семинарах в соответствии с муниципальным заказом, от общего числа работников органов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профессионального развития муниципальных служащих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  <a:tr h="180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Управление муниципальными финансами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691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Ежегодный прирост налоговых и неналоговых доходов местного бюджета в отчетном финансовом году к поступлениям в году, предшествующем отчетному финансовому году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«Проведение мероприятий в сфере формирования доходов местного бюджета»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  <a:tr h="102159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Удельный вес расходов бюджета Рузского городского округа, формируемых программно-целевым методом, в общем объеме расходов бюджета округа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«Повышение качества управления муниципальными финансами и соблюдения требований бюджетного законодательства Российской Федерации при осуществлении бюджетного процесса в муниципальных образованиях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  <a:tr h="90882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Ежегодное снижение доли просроченной кредиторской задолженности в расходах бюджета Рузского городского округа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«Управление муниципальным долгом»     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«Ежегодное снижение доли просроченной кредиторской задолженности в расходах бюджета городского округа»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368152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институтов гражданского общества, повышение эффективности местного самоуправления и реализации молодежной политики»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484784"/>
          <a:ext cx="8784978" cy="495449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2"/>
                <a:gridCol w="1632446"/>
                <a:gridCol w="810176"/>
                <a:gridCol w="607631"/>
                <a:gridCol w="737623"/>
                <a:gridCol w="519965"/>
                <a:gridCol w="532057"/>
                <a:gridCol w="519965"/>
                <a:gridCol w="532057"/>
                <a:gridCol w="532057"/>
                <a:gridCol w="2022419"/>
              </a:tblGrid>
              <a:tr h="24585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245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85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69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Развитие системы информирования населения о деятельности органов местного самоуправления Московской области, создание доступной современной </a:t>
                      </a:r>
                      <a:r>
                        <a:rPr lang="ru-RU" sz="800" b="1" i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медиасреды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20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Информирование населения в средствах массовой информации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«Информирование населения об основных событиях социально-экономического развития и общественно-политической жизни»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95450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Уровень информированности населения в социальных сетях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«Разработка новых эффективных и высокотехнологичных (интерактивных) информационных проектов, повышающих степень интереса населения и бизнеса к проблематике Московской области по социально значимым темам, в СМИ, на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интернет-ресурсах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 в социальных сетях и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блогосфере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39073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ГП: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49678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Наличие задолженности в муниципальный бюджет по платежам за установку и эксплуатацию рекламных конструкций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ГП: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15071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Мир и согласие. Новые возможности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630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мероприятий, направленных на укрепление общероссийского гражданского единства на территории муниципального образования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Показатель 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Тыс.чел.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мероприятий, направленных на укрепление межэтнических и межконфессиональных отношений»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50795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участников мероприятий, направленных на этнокультурное развитие народов России на территории муниципального образования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Полказатель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Тыс.чел.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мероприятий, направленных на укрепление межэтнических и межконфессиональных отношений»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404664"/>
          <a:ext cx="8352927" cy="535742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1930"/>
                <a:gridCol w="1552161"/>
                <a:gridCol w="770332"/>
                <a:gridCol w="577750"/>
                <a:gridCol w="701348"/>
                <a:gridCol w="494392"/>
                <a:gridCol w="505889"/>
                <a:gridCol w="494392"/>
                <a:gridCol w="505889"/>
                <a:gridCol w="505889"/>
                <a:gridCol w="1922955"/>
              </a:tblGrid>
              <a:tr h="18888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1888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Эффективное местное самоуправление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750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реализованных общественных инициатив и проектов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«Реализация практик инициативного бюджетирования на территории муниципальных образований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</a:tr>
              <a:tr h="1670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Молодежь Подмосковья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586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и проведения мероприятий по гражданско-патриотическому и духовно-нравственному воспитанию молодежи, а также по вовлечению молодежи в международное, межрегиональное и межмуниципальное сотрудничество»      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E8 «Социальная активность»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</a:tr>
              <a:tr h="203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13.6.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Развитие туризма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3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туристского и экскурсионного потока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Миллион 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0,25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рынка туристских услуг, развитие внутреннего и въездного туризма»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</a:tr>
              <a:tr h="1743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13.7.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7. Развитие добровольчества (волонтерства)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381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(волонтерства)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соглашение с ФОИВ (региональ-ный проект)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r>
                        <a:rPr kumimoji="0" lang="ru-RU" sz="8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млн.чел.</a:t>
                      </a:r>
                      <a:endParaRPr kumimoji="0" lang="ru-RU" sz="8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0,008828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0,008828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0,008828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0,008828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0,008828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0,008828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E8 «Социальная активность»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998984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 функционирование дорожно-транспортного комплекса»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1" y="1124744"/>
          <a:ext cx="8784976" cy="549627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74358"/>
                <a:gridCol w="1798694"/>
                <a:gridCol w="826593"/>
                <a:gridCol w="677671"/>
                <a:gridCol w="968003"/>
                <a:gridCol w="683333"/>
                <a:gridCol w="573782"/>
                <a:gridCol w="558338"/>
                <a:gridCol w="46115"/>
                <a:gridCol w="439659"/>
                <a:gridCol w="46115"/>
                <a:gridCol w="436975"/>
                <a:gridCol w="1355340"/>
              </a:tblGrid>
              <a:tr h="155668">
                <a:tc row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row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показателей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row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*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 (по ОКЕИ)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row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**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gridSpan="7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 программы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</a:tr>
              <a:tr h="650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2024 год 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2025 год 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cs typeface="Times New Roman" pitchFamily="18" charset="0"/>
                        </a:rPr>
                        <a:t>2027 год </a:t>
                      </a:r>
                      <a:endParaRPr lang="ru-RU" sz="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188"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</a:tr>
              <a:tr h="155668">
                <a:tc gridSpan="13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Цель муниципальной программы (Повышение доступности и качества транспортных услуг для населения)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0200"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Обеспечение организации транспортного обслуживания населения на муниципальных маршрутах регулярных перевозок по регулируемым тарифам в границах муниципального образования Московской области, включенных в Перечень маршрутов регулярных перевозок по регулируемым тарифам, на которых отдельным категориям граждан предоставляются меры социальной поддержки, утверждаемый Правительством Московской области 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81,82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92,0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94,0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96,0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97,0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02. «Организация транспортного обслуживания населения»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</a:tr>
              <a:tr h="185885">
                <a:tc gridSpan="13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Цель муниципальной программы (Повышение уровня безопасности дорожно-транспортного комплекса, снижение смертности от дорожно-транспортных происшествий)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3917"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«Без-опасность дорожного движения»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чел./100 тыс. населения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19,38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 05. «Обеспечение безопасности населения на объектах транспортной инфраструктуры»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</a:tr>
              <a:tr h="155668">
                <a:tc gridSpan="13"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Цель муниципальной программы (Обеспечение нормативного состояния автомобильных дорог местного значения)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9912"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«Региональная и местная дорожная сеть»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02. «Строительство и реконструкция автомобильных дорог местного значения»</a:t>
                      </a:r>
                    </a:p>
                    <a:p>
                      <a:pPr indent="762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04. «Ремонт, капитальный ремонт сети автомобильных дорог, мостов и путепроводов местного значения» 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6232" marR="16232" marT="26704" marB="26704"/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1012974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«Цифровое муниципальное образование»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124747"/>
          <a:ext cx="8856983" cy="565773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1357"/>
                <a:gridCol w="1645828"/>
                <a:gridCol w="816815"/>
                <a:gridCol w="612612"/>
                <a:gridCol w="743672"/>
                <a:gridCol w="524226"/>
                <a:gridCol w="536417"/>
                <a:gridCol w="524226"/>
                <a:gridCol w="536417"/>
                <a:gridCol w="536417"/>
                <a:gridCol w="2038996"/>
              </a:tblGrid>
              <a:tr h="25832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09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104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</a:t>
                      </a:r>
                    </a:p>
                  </a:txBody>
                  <a:tcPr marL="1542" marR="1542" marT="154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Муниципальная программа  "Цифровое муниципальное образование" </a:t>
                      </a:r>
                    </a:p>
                  </a:txBody>
                  <a:tcPr marL="1542" marR="1542" marT="154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634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15.1.</a:t>
                      </a:r>
                    </a:p>
                  </a:txBody>
                  <a:tcPr marL="1542" marR="1542" marT="1542" marB="0"/>
                </a:tc>
                <a:tc gridSpan="10"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1. «Снижение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услуг» </a:t>
                      </a:r>
                    </a:p>
                  </a:txBody>
                  <a:tcPr marL="1542" marR="1542" marT="154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9658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отрослевой</a:t>
                      </a: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96,82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96,86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96,88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 «Реализация общесистемных мер по повышению качества и доступности государственных и муниципальных услуг на территории муниципального образования»      </a:t>
                      </a:r>
                      <a:b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1542" marR="1542" marT="1542" marB="0"/>
                </a:tc>
              </a:tr>
              <a:tr h="226634"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15.2.</a:t>
                      </a:r>
                    </a:p>
                  </a:txBody>
                  <a:tcPr marL="1542" marR="1542" marT="1542" marB="0"/>
                </a:tc>
                <a:tc gridSpan="10"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Подпрограмма:2. «Развитие информационной и технологической инфраструктуры экосистемы цифровой экономики муниципального образования </a:t>
                      </a:r>
                      <a:b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Московской области»                                                                                         </a:t>
                      </a:r>
                    </a:p>
                  </a:txBody>
                  <a:tcPr marL="1542" marR="1542" marT="154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818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рабочих мест, обеспеченных необходимым компьютерным оборудованием и услугами связи в соответствии с требованиями нормативных правовых актов Московской области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01. «Информационная инфраструктура»</a:t>
                      </a:r>
                    </a:p>
                  </a:txBody>
                  <a:tcPr marL="68580" marR="68580" marT="0" marB="0"/>
                </a:tc>
              </a:tr>
              <a:tr h="78030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 показатель, региональный проект "Цифровое государственное управление"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  <a:endParaRPr lang="ru-RU" sz="9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03. «Цифровое государственное управление»</a:t>
                      </a:r>
                    </a:p>
                  </a:txBody>
                  <a:tcPr marL="68580" marR="68580" marT="0" marB="0"/>
                </a:tc>
              </a:tr>
              <a:tr h="14491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 соответствии с категорией обрабатываемой информации, а также персональных компьютеров, используемых на рабочих местах работников, обеспеченных антивирусным программным обеспечением с регулярным обновлением соответствующих баз</a:t>
                      </a:r>
                      <a:endParaRPr lang="ru-RU" sz="9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9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02. «Информационная безопасность»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225947"/>
          <a:ext cx="8784973" cy="646589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3"/>
                <a:gridCol w="1632445"/>
                <a:gridCol w="981299"/>
                <a:gridCol w="504056"/>
                <a:gridCol w="720080"/>
                <a:gridCol w="469965"/>
                <a:gridCol w="532054"/>
                <a:gridCol w="519964"/>
                <a:gridCol w="532054"/>
                <a:gridCol w="532054"/>
                <a:gridCol w="2022419"/>
              </a:tblGrid>
              <a:tr h="3933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415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605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</a:t>
                      </a:r>
                      <a:endParaRPr lang="ru-RU" sz="7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 учреждениях в Московской области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показатель, Указ Президента </a:t>
                      </a:r>
                      <a:r>
                        <a:rPr lang="ru-RU" sz="800" dirty="0" smtClean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РФ</a:t>
                      </a:r>
                      <a:r>
                        <a:rPr lang="ru-RU" sz="800" baseline="0" dirty="0" smtClean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 </a:t>
                      </a: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04.02.2021 № 68, «Цифровая зрелость»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03. «Цифровое государственное управление»</a:t>
                      </a:r>
                    </a:p>
                  </a:txBody>
                  <a:tcPr marL="68580" marR="68580" marT="0" marB="0"/>
                </a:tc>
              </a:tr>
              <a:tr h="83362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r>
                        <a:rPr lang="en-US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7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 региональном портале государственных услуг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показатель, Указ Президента РФ</a:t>
                      </a:r>
                      <a:r>
                        <a:rPr lang="ru-RU" sz="800" baseline="0" dirty="0" smtClean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 04.02.2021 № 68, «Цифровая зрелость»</a:t>
                      </a:r>
                      <a:endParaRPr lang="ru-RU" sz="8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8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en-US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03. «Цифровое государственное управление»</a:t>
                      </a:r>
                    </a:p>
                  </a:txBody>
                  <a:tcPr marL="68580" marR="68580" marT="0" marB="0"/>
                </a:tc>
              </a:tr>
              <a:tr h="124876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en-US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7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показатель, региональный проект «Цифровое государственное управление», Соглашение от 16.12.2020 № 071-2019-D6001-50/2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03. «Цифровое государственное управление»</a:t>
                      </a:r>
                    </a:p>
                  </a:txBody>
                  <a:tcPr marL="68580" marR="68580" marT="0" marB="0"/>
                </a:tc>
              </a:tr>
              <a:tr h="52227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Быстро/качественно решаем - Доля сообщений, отправленных на портал «Добродел»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показатель, Рейтинг-2023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03. «Цифровое государственное управление»</a:t>
                      </a:r>
                    </a:p>
                  </a:txBody>
                  <a:tcPr marL="68580" marR="68580" marT="0" marB="0"/>
                </a:tc>
              </a:tr>
              <a:tr h="103004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Образовательные организации обеспечены материально-технической базой для внедрения цифровой образовательной среды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Приоритетный, показатель, региональный проект «Цифровая образовательная среда», Субсидия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04. «Цифровая культура»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247452"/>
          <a:ext cx="8568950" cy="598694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255"/>
                <a:gridCol w="1592302"/>
                <a:gridCol w="790254"/>
                <a:gridCol w="592690"/>
                <a:gridCol w="719486"/>
                <a:gridCol w="507178"/>
                <a:gridCol w="518973"/>
                <a:gridCol w="507178"/>
                <a:gridCol w="518973"/>
                <a:gridCol w="518973"/>
                <a:gridCol w="1972688"/>
              </a:tblGrid>
              <a:tr h="61546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47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8813">
                <a:tc gridSpan="11">
                  <a:txBody>
                    <a:bodyPr/>
                    <a:lstStyle/>
                    <a:p>
                      <a:pPr algn="ctr"/>
                      <a:r>
                        <a:rPr kumimoji="0" lang="ru-RU" sz="9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Подпрограмма 4</a:t>
                      </a:r>
                      <a:r>
                        <a:rPr kumimoji="0" lang="ru-RU" sz="9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«Развитие архивного дела»</a:t>
                      </a:r>
                      <a:endParaRPr kumimoji="0" lang="ru-RU" sz="9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</a:tr>
              <a:tr h="65384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 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(приоритетный на 2023 год)</a:t>
                      </a:r>
                      <a:endParaRPr lang="ru-RU" sz="8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01. «Хранение, комплектование, учет и использование архивных документов в муниципальных архивах»</a:t>
                      </a:r>
                    </a:p>
                    <a:p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 02. «Временное хранение, комплектование, учет и использование архивных документов, относящихся к собственности Московской области и временно хранящихся в муниципальных архивах»</a:t>
                      </a:r>
                      <a:endParaRPr kumimoji="0" lang="ru-RU" sz="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928561">
                <a:tc>
                  <a:txBody>
                    <a:bodyPr/>
                    <a:lstStyle/>
                    <a:p>
                      <a:pPr algn="r" fontAlgn="t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 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(приоритетный на 2023 год)</a:t>
                      </a:r>
                      <a:endParaRPr lang="ru-RU" sz="8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45720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01. «Хранение, комплектование, учет и использование архивных документов в муниципальных архивах»</a:t>
                      </a:r>
                    </a:p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 02. «Временное хранение, комплектование, учет и использование архивных документов, относящихся к собственности Московской области и временно хранящихся в муниципальных архивах»</a:t>
                      </a:r>
                    </a:p>
                  </a:txBody>
                  <a:tcPr marL="68580" marR="68580" marT="0" marB="0"/>
                </a:tc>
              </a:tr>
              <a:tr h="769227">
                <a:tc>
                  <a:txBody>
                    <a:bodyPr/>
                    <a:lstStyle/>
                    <a:p>
                      <a:pPr algn="r" fontAlgn="t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Целевой показатель 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(приоритетный на 2023 год)</a:t>
                      </a:r>
                      <a:endParaRPr lang="ru-RU" sz="800" dirty="0">
                        <a:solidFill>
                          <a:srgbClr val="00000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5415" algn="ctr"/>
                        </a:tabLs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45720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01. «Хранение, комплектование, учет и использование архивных документов в муниципальных архивах»</a:t>
                      </a:r>
                    </a:p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мероприятие  02. «Временное хранение, комплектование, учет и использование архивных документов, относящихся к собственности Московской области и временно хранящихся в муниципальных архивах»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bioprocessintl.com/wp-content/uploads/2021/03/iStock-471124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6513" y="188640"/>
            <a:ext cx="1177487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 стрелкой 5"/>
          <p:cNvCxnSpPr/>
          <p:nvPr/>
        </p:nvCxnSpPr>
        <p:spPr>
          <a:xfrm>
            <a:off x="3347864" y="1988840"/>
            <a:ext cx="136815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3"/>
          <p:cNvSpPr txBox="1">
            <a:spLocks/>
          </p:cNvSpPr>
          <p:nvPr/>
        </p:nvSpPr>
        <p:spPr>
          <a:xfrm>
            <a:off x="251520" y="16288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1. Составление проекта бюджета</a:t>
            </a:r>
            <a:endParaRPr lang="ru-RU" sz="2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9BF3C9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251520" y="3501008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2. Рассмотрение проекта бюджета</a:t>
            </a:r>
            <a:endParaRPr lang="ru-RU" sz="2000" b="1" dirty="0">
              <a:ln w="10541" cmpd="sng">
                <a:solidFill>
                  <a:srgbClr val="00B050"/>
                </a:solidFill>
                <a:prstDash val="solid"/>
              </a:ln>
              <a:solidFill>
                <a:srgbClr val="9BF3C9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347864" y="3861048"/>
            <a:ext cx="1440160" cy="0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3"/>
          <p:cNvSpPr txBox="1">
            <a:spLocks/>
          </p:cNvSpPr>
          <p:nvPr/>
        </p:nvSpPr>
        <p:spPr>
          <a:xfrm>
            <a:off x="251520" y="52292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3. Утверждение проекта бюджета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347864" y="5661248"/>
            <a:ext cx="1368152" cy="2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788024" y="908720"/>
            <a:ext cx="4248472" cy="21452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Составление проекта бюджета Рузского городского округа регламентируется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Постановлением Администрации РГО от 11.10.2022 №4901 "О внесении изменений в Порядок составления проекта бюджета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Рузского городского округа Московской области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очередной финансовый год и плановый период, утвержденный постановлением Администрации Рузского городского округа Московской области от 21.06.2021 № 2182»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788024" y="3140968"/>
            <a:ext cx="4248472" cy="153233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Глава Рузского городского округа представляет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 бюджета городского округа на рассмотрение Совету депутатов не позднее 15 ноября текущего года. Совет депутатов рассматривает проект решения о бюджете городского 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788024" y="4797152"/>
            <a:ext cx="4248472" cy="153233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Бюджет Рузского городского округа утверждается Советом депутатов Рузского городского округа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подлежит опубликованию его в специальном средстве массовой информации и размещению на официальном сайте администрации Рузского городского 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6">
            <a:extLst>
              <a:ext uri="{FF2B5EF4-FFF2-40B4-BE49-F238E27FC236}">
                <a16:creationId xmlns="" xmlns:a16="http://schemas.microsoft.com/office/drawing/2014/main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467544" y="404664"/>
            <a:ext cx="8317432" cy="620687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Этапы составления и утверждения бюджета Рузского городской округа</a:t>
            </a:r>
            <a:endParaRPr kumimoji="0" lang="ru-RU" sz="2400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2050" name="Picture 2" descr="https://mospravda.ru/wp-content/uploads/2019/10/budjrt_2018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8610"/>
            <a:ext cx="1403648" cy="91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«Архитектура и градостроительство»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1556792"/>
          <a:ext cx="8280918" cy="309634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9155"/>
                <a:gridCol w="1538781"/>
                <a:gridCol w="763692"/>
                <a:gridCol w="572769"/>
                <a:gridCol w="695302"/>
                <a:gridCol w="490130"/>
                <a:gridCol w="501527"/>
                <a:gridCol w="490130"/>
                <a:gridCol w="501527"/>
                <a:gridCol w="501527"/>
                <a:gridCol w="1906378"/>
              </a:tblGrid>
              <a:tr h="27538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8353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38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"Архитектура и градостроительство"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046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"Разработка Генерального плана развития городского округа"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415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Отраслевой показатель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процент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Основное мероприятие 02. «Разработка и внесение изменений в документы территориального планирования и градостроительного зонирования муниципального образования»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579296" cy="1070992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«Формирование современной комфортной городской среды»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5009" y="1196752"/>
          <a:ext cx="8821486" cy="552217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4615"/>
                <a:gridCol w="1952296"/>
                <a:gridCol w="695849"/>
                <a:gridCol w="610160"/>
                <a:gridCol w="740690"/>
                <a:gridCol w="522126"/>
                <a:gridCol w="534266"/>
                <a:gridCol w="522126"/>
                <a:gridCol w="534266"/>
                <a:gridCol w="323566"/>
                <a:gridCol w="2241526"/>
              </a:tblGrid>
              <a:tr h="12625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944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915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"Формирование современной комфортной городской среды"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7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"Комфортная городская среда"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602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благоустроенных общественных территорий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 проект «Формирование комфортной городской среды </a:t>
                      </a: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F2. «</a:t>
                      </a: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комфортной городской среды»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44382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установленных детских, игровых площадок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Обращение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01. «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Благоустройство общественных территорий муниципальных образований </a:t>
                      </a:r>
                      <a:r>
                        <a:rPr lang="ru-RU" sz="8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89602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 проект «Формирование комфортной городской среды </a:t>
                      </a:r>
                      <a:r>
                        <a:rPr lang="ru-RU" sz="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Единица, не менее единиц нарастающим итогом начиная с 2019 года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F2. «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комфортной городской среды»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33078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благоустроенных дворовых территорий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 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F2. «Формирование комфортной городской среды»</a:t>
                      </a:r>
                    </a:p>
                  </a:txBody>
                  <a:tcPr marL="39370" marR="39370" marT="64770" marB="64770"/>
                </a:tc>
              </a:tr>
              <a:tr h="7829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Квадратный метр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01. «Обеспечение комфортной среды проживания на территории муниципального образования </a:t>
                      </a: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МО»</a:t>
                      </a:r>
                      <a:endParaRPr kumimoji="0" lang="ru-RU" sz="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44382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созданных и отремонтированных пешеходных коммуникаций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 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01. «Обеспечение комфортной среды проживания на территории муниципального образования </a:t>
                      </a:r>
                      <a:r>
                        <a:rPr kumimoji="0" lang="ru-RU" sz="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МО»</a:t>
                      </a:r>
                      <a:endParaRPr kumimoji="0" lang="ru-RU" sz="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332656"/>
          <a:ext cx="8640959" cy="48965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031"/>
                <a:gridCol w="1605684"/>
                <a:gridCol w="796895"/>
                <a:gridCol w="597671"/>
                <a:gridCol w="725532"/>
                <a:gridCol w="511441"/>
                <a:gridCol w="523333"/>
                <a:gridCol w="511441"/>
                <a:gridCol w="523333"/>
                <a:gridCol w="523333"/>
                <a:gridCol w="1989265"/>
              </a:tblGrid>
              <a:tr h="20821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8854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6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Площадь дворовых территорий и общественных пространств, содержанных за счет бюджетных средств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Квадратный метр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1 416 720,92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1 416 720,92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1 416 720,92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1 416 720,92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01. «</a:t>
                      </a: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907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Замена детских игровых площадок 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01. «</a:t>
                      </a: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856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замененных неэнергоэффективных светильников наружного освещения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Единица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6 140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6 140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01. «</a:t>
                      </a:r>
                      <a:r>
                        <a:rPr lang="ru-RU" sz="8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  <a:tr h="1182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установленных шкафов управления наружным освещением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Отраслевой показатель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Единица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136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01. «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комфортной среды проживания на территории муниципального образования Московской области»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66130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«Переселение граждан из аварийного жилищного фонда»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196752"/>
          <a:ext cx="8712968" cy="524160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6"/>
                <a:gridCol w="1619066"/>
                <a:gridCol w="803535"/>
                <a:gridCol w="602652"/>
                <a:gridCol w="731578"/>
                <a:gridCol w="515702"/>
                <a:gridCol w="527695"/>
                <a:gridCol w="515702"/>
                <a:gridCol w="527695"/>
                <a:gridCol w="527695"/>
                <a:gridCol w="2005842"/>
              </a:tblGrid>
              <a:tr h="14510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68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1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Обеспечение устойчивого сокращения непригодного для проживания жилищного фонда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831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37313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1502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Обеспечение мероприятий по переселению граждан из аварийного жилищного фонда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03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 за счет средств внебюджетных источников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4803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 за счет средств внебюджетных источников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4803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фонда, за счет муниципальных программ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3701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фонда, за счет муниципальных программ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64391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73516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7" y="260648"/>
          <a:ext cx="8424933" cy="623924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705"/>
                <a:gridCol w="1565542"/>
                <a:gridCol w="776974"/>
                <a:gridCol w="582730"/>
                <a:gridCol w="707394"/>
                <a:gridCol w="498653"/>
                <a:gridCol w="510249"/>
                <a:gridCol w="498653"/>
                <a:gridCol w="510249"/>
                <a:gridCol w="510249"/>
                <a:gridCol w="1939535"/>
              </a:tblGrid>
              <a:tr h="21602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67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адресной программе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6559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адресной программе.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6559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2.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6559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2.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200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ctr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Обеспечение мероприятий по завершению адресной программы «Переселение граждан из аварийного жилищного фонда в Московской области»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67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3.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4394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3.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4394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3.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4935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3.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7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ПЛАНИРУЕМЫХ ЦЕЛЕВЫХ ПОКАЗАТЕЛЯХ МУНИЦИПАЛЬНЫХ ПРОГРАММ В ДИНАМИКЕ 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779912" y="1700808"/>
            <a:ext cx="5122912" cy="293833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собой увязанный по ресурсам, исполнителям и срокам комплекс социально – экономических, организационно – хозяйственных и других мероприятий, обеспечивающих эффективное решение экономических, экологических, социальных и иных проблем развития городского округа.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city-yaroslavl.ru/upload/iblock/b2a/11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96877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«Здравоохранение»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4653136"/>
            <a:ext cx="3960440" cy="17281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900,00 тыс. рублей;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900,00 тыс. рублей;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900,00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https://micarrerauniversitaria.com/wp-content/uploads/2018/03/medicina-preventiva-31.jpg"/>
          <p:cNvPicPr>
            <a:picLocks noChangeAspect="1" noChangeArrowheads="1"/>
          </p:cNvPicPr>
          <p:nvPr/>
        </p:nvPicPr>
        <p:blipFill>
          <a:blip r:embed="rId2" cstate="print"/>
          <a:srcRect b="7178"/>
          <a:stretch>
            <a:fillRect/>
          </a:stretch>
        </p:blipFill>
        <p:spPr bwMode="auto">
          <a:xfrm>
            <a:off x="6146118" y="4409728"/>
            <a:ext cx="2997882" cy="2448272"/>
          </a:xfrm>
          <a:prstGeom prst="rect">
            <a:avLst/>
          </a:prstGeom>
          <a:noFill/>
        </p:spPr>
      </p:pic>
      <p:pic>
        <p:nvPicPr>
          <p:cNvPr id="59396" name="Picture 4" descr="https://moyaokruga.ru/img/image_big/e2df7501-7e80-4da1-8a60-68d5ed12fb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2051720" cy="153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8" name="Picture 6" descr="https://er-luhovicy.ru/img/user/c7c5d58f51e8cb05cdeda4a7b9661c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4228225" cy="2376263"/>
          </a:xfrm>
          <a:prstGeom prst="rect">
            <a:avLst/>
          </a:prstGeom>
          <a:noFill/>
        </p:spPr>
      </p:pic>
      <p:sp>
        <p:nvSpPr>
          <p:cNvPr id="7" name="Содержимое 1"/>
          <p:cNvSpPr txBox="1">
            <a:spLocks/>
          </p:cNvSpPr>
          <p:nvPr/>
        </p:nvSpPr>
        <p:spPr>
          <a:xfrm>
            <a:off x="4319464" y="1556792"/>
            <a:ext cx="4824536" cy="309634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 программы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улучшение состояния здоровья населения и увеличение ожидаемой продолжительности жизни, развитие первичной медико-санитарной помощи путем развития системы раннего выявления заболеваний, патологических состояний и факторов их развития, включая проведение медицинских осмотров и диспансеризации населения, а также привлечение и закрепление медицинских кадров в учреждениях здравоохранения Рузского городского округа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«Культура и туризм»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0418" name="Picture 2" descr="https://xn--12-kmc.xn--80aafey1amqq.xn--d1acj3b/images/events/cover/0a5d5c4c993bb8a05561e0050545e0f4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518" y="4437112"/>
            <a:ext cx="3636482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213285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доступности населения Рузского городского округа Московской области к культурным ценностям и удовлетворение культурных потребностей граждан, повышение качества услуг в сфере культуры в Рузском городском округе Московской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379 451,31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396 746,13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390 422,84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435597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«Образование»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44" name="Picture 4" descr="https://kartinkin.net/uploads/posts/2022-02/1645072325_43-kartinkin-net-p-kartinki-bez-fona-dlya-prezentatsii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419872" cy="2841914"/>
          </a:xfrm>
          <a:prstGeom prst="rect">
            <a:avLst/>
          </a:prstGeom>
          <a:noFill/>
        </p:spPr>
      </p:pic>
      <p:pic>
        <p:nvPicPr>
          <p:cNvPr id="61448" name="Picture 8" descr="https://www.adams-trade.com/wp-content/uploads/2019/02/kartink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861048"/>
            <a:ext cx="4099436" cy="278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27584" y="1988840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создание условий для получения качественного образования и успешной социализации детей и подростков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472514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1 988 482,53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1 812 333,09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1 781 358,57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«Социальная защита населения»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2466" name="Picture 2" descr="https://online-buhuchet.ru/wp-content/uploads/2021/11/457eb5238cd7f28655abc78f62a7027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2536" y="4337720"/>
            <a:ext cx="2551464" cy="2520280"/>
          </a:xfrm>
          <a:prstGeom prst="rect">
            <a:avLst/>
          </a:prstGeom>
          <a:noFill/>
        </p:spPr>
      </p:pic>
      <p:pic>
        <p:nvPicPr>
          <p:cNvPr id="62468" name="Picture 4" descr="https://kcson.stv.socinfo.ru/media/2018/06/21/1238190204/image_image_2769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907439" cy="30243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1960" y="1556792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социальная поддержка граждан по оплате жилых помещений и коммунальных услуг, формирование условий для беспрепятственного доступа инвалидов и других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групп населения к приоритетным объектам и услугам в сфере культуры, образования, пешеходной инфраструктуры и физической культуры, и спорта в Рузском городском округе, создание условий для отдыха и оздоровления детей в возрасте от семи до пятнадцати лет, развитие и поддержка социально ориентированных некоммерческих организаций.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31 573,70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31 939,96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31 847,95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1143000"/>
          </a:xfrm>
        </p:spPr>
        <p:txBody>
          <a:bodyPr>
            <a:noAutofit/>
          </a:bodyPr>
          <a:lstStyle/>
          <a:p>
            <a:r>
              <a:rPr lang="ru-RU" sz="20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Основы формирования бюджета Рузского городского округа на 2024 год и на плановый период 2025 и 2026 годов</a:t>
            </a:r>
            <a:endParaRPr lang="ru-RU" sz="2000" b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374441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Требования Бюджетного Кодекса Российской Федерации</a:t>
            </a:r>
          </a:p>
          <a:p>
            <a:pPr>
              <a:buNone/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Муниципальные программы Рузского городского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округа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Прогноз социально-экономического развития Рузского городского округа на 2024-2026 годы</a:t>
            </a:r>
          </a:p>
          <a:p>
            <a:pPr>
              <a:buNone/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Основные направления бюджетной и налоговой политики Рузского городского округа на 2024-2026 годы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ttps://traveltimes.ru/wp-content/uploads/2021/06/j5twt9ejeegosw4o88scw00oc8w8cc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797153"/>
            <a:ext cx="3275856" cy="206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«Спорт»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340768"/>
            <a:ext cx="489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возможности жителям Рузского городского округа  систематически заниматься физической культурой и спортом, подготовка спортивного резерва для спортивных сборных команд Московской области и спортивных сборных команд Российской Федерации путём формирования государственной системы подготовки спортивного резерва в Рузском городском округе, обеспечение эффективного финансового, информационного, методического и кадрового сопровождения деятельности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https://icqinfo.ru/800/600/https/images.golos.io/DQmVTUiMFEo3LPG9a4Qofsm4VvYd5dNEaoVFh54TJVfSkUV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3136"/>
            <a:ext cx="4139952" cy="2204864"/>
          </a:xfrm>
          <a:prstGeom prst="rect">
            <a:avLst/>
          </a:prstGeom>
          <a:noFill/>
        </p:spPr>
      </p:pic>
      <p:pic>
        <p:nvPicPr>
          <p:cNvPr id="63494" name="Picture 6" descr="https://dopportal.amurobl.ru/images/events/cover/667f5dc087401402a11b39e5e0a1837e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12776"/>
            <a:ext cx="345638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11960" y="4797152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140 384,76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125 056,00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143 791,86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сельского хозяйства»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4514" name="Picture 2" descr="https://sun9-67.userapi.com/p-HW9KxghIOx25awY47SOmeJ9k6dJcaKWPZHUw/j_ucIUOv_k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9144000" cy="1628800"/>
          </a:xfrm>
          <a:prstGeom prst="rect">
            <a:avLst/>
          </a:prstGeom>
          <a:noFill/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264072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7544" y="17728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устойчивое развитие сельских территорий, повышение уровня жизни сельского населения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284984"/>
            <a:ext cx="4572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– 21 581,84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2025 году – 17 585,78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2026 году – 17 710,26 тыс.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Picture 10" descr="https://phonoteka.org/uploads/posts/2021-04/1619758259_8-phonoteka_org-p-kartinki-dlya-prezentatsii-ekologiya-bez-f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7829" y="0"/>
            <a:ext cx="1536171" cy="115212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12961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«Экология и окружающая среда»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5538" name="AutoShape 2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0" name="AutoShape 4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2" name="AutoShape 6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4" name="Picture 8" descr="https://www.bsau.ru/upload/iblock/968/%D1%8D%D0%BA%D0%BE%D0%BB%D0%BE%D0%B3%D0%B8%D1%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315534"/>
            <a:ext cx="4067944" cy="2542465"/>
          </a:xfrm>
          <a:prstGeom prst="rect">
            <a:avLst/>
          </a:prstGeom>
          <a:noFill/>
        </p:spPr>
      </p:pic>
      <p:pic>
        <p:nvPicPr>
          <p:cNvPr id="65548" name="Picture 12" descr="https://dunyo.info/uploads/post/1605293862.5521.png"/>
          <p:cNvPicPr>
            <a:picLocks noChangeAspect="1" noChangeArrowheads="1"/>
          </p:cNvPicPr>
          <p:nvPr/>
        </p:nvPicPr>
        <p:blipFill>
          <a:blip r:embed="rId4" cstate="print"/>
          <a:srcRect l="21136" r="22852" b="3021"/>
          <a:stretch>
            <a:fillRect/>
          </a:stretch>
        </p:blipFill>
        <p:spPr bwMode="auto">
          <a:xfrm>
            <a:off x="467544" y="1628800"/>
            <a:ext cx="2900482" cy="27363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499992" y="1988840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конституционного права жителей района на благоприятную окружающую среду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4797152"/>
            <a:ext cx="417646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– 29 085,46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2025 году – 20 941,33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2026 году – 9 834,01 тыс.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16824" cy="165618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«Безопасность и обеспечение безопасности жизнедеятельности населения»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6562" name="Picture 2" descr="https://madoudetsad10.ucoz.ru/_tbkp/Pe0MKRuj61M-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33448"/>
            <a:ext cx="9144000" cy="23245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844824"/>
            <a:ext cx="4392488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комплексное обеспечение безопасности населения и объектов на территории Рузского городского округа Московской области, повышение уровня и результативности профилактики преступлений и правонарушений.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2492896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– 79 765,88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2025 году – 80 765,88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2026 году – 59 010,10 тыс.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penzavzglyad.ru/images/uploads/735a8bedcb704aea5c365768c7e39c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428" y="4221088"/>
            <a:ext cx="396257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«Жилище»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7588" name="Picture 4" descr="https://xn----7sbhhxewmlhe5j.xn--p1ai/wp-content/uploads/stoimost-1536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7984" y="1916832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повышение доступности жилья для населения, обеспечение безопасных и комфортных условий проживания в Рузском городском округе.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2514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63 431,90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71 464,00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81 492,30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8712968" cy="1556792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инженерной инфраструктуры, энергоэффективности и отрасли обращения с отходами»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48478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комфортных условий проживания, повышения качества и условий жизни населения на территории Рузского городского округа, обеспечение рационального использования энергетических ресурсов за счет реализации мероприятий по энергосбережению и повышению энергетической эффективности, развитие газификации на территории Рузском городского округа.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https://gradrazvitie.ru/wp-content/uploads/2022/06/B7XN2fOa3pVyV6ndFUJ0SEaGSrZTB3CGJ7KBdCu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600897"/>
            <a:ext cx="3995936" cy="2257103"/>
          </a:xfrm>
          <a:prstGeom prst="rect">
            <a:avLst/>
          </a:prstGeom>
          <a:noFill/>
        </p:spPr>
      </p:pic>
      <p:pic>
        <p:nvPicPr>
          <p:cNvPr id="68612" name="Picture 4" descr="https://pbs.twimg.com/media/Dj6ZkXCXgAAQw7R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54325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4869160"/>
            <a:ext cx="446449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339 821,20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237 661,79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1 319 380,80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74638"/>
            <a:ext cx="7776864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«Предпринимательство»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98884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Достижение устойчиво высоких темпов экономического роста, обеспечивающих повышение уровня жизни жителей Рузского городского округа.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17 423,90 тыс. рублей;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17 022,76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17 043,44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https://phonoteka.org/uploads/posts/2021-05/1621902152_18-phonoteka_org-p-fon-dlya-prezentatsii-po-delovomu-obshchen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24847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Picture 4" descr="https://fond87.ru/wp-content/uploads/2019/04/euro-1020097_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1792" y="0"/>
            <a:ext cx="187220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0" name="Picture 8" descr="https://sc01.alicdn.com/kf/HTB12fE2JVXXXXbaXXXXq6xXFXXXG/221815840/HTB12fE2JVXXXXbaXXXXq6xXFXXX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89040"/>
            <a:ext cx="378989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8" name="Picture 12" descr="https://cashback2you.ru/wp-content/uploads/2018/06/cost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88640"/>
            <a:ext cx="1907704" cy="16115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57018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«Управление имуществом и муниципальными финансами»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060848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повышение эффективности управления имуществом и финансами Рузского городского округа Московской области, совершенствование муниципальной службы Рузского городского округа.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559 273,25 тыс. рублей;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559 599,09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524 199,11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https://i.pinimg.com/originals/de/cc/89/decc89e3e51af80a29abdd6805dbf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401" y="1844824"/>
            <a:ext cx="4401599" cy="2808312"/>
          </a:xfrm>
          <a:prstGeom prst="rect">
            <a:avLst/>
          </a:prstGeom>
          <a:noFill/>
        </p:spPr>
      </p:pic>
      <p:sp>
        <p:nvSpPr>
          <p:cNvPr id="70660" name="AutoShape 4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2" name="AutoShape 6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4" name="AutoShape 8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66" name="Picture 10" descr="https://mastera-remonta.com/wp-content/uploads/2021/10/ippr2021-03-23min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7680"/>
            <a:ext cx="43559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https://phonoteka.org/uploads/posts/2021-05/1621877201_28-phonoteka_org-p-mezhkulturnaya-kommunikatsiya-fon-dlya-pre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600" y="2348880"/>
            <a:ext cx="3600400" cy="255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7416824" cy="180020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институтов гражданского общества, повышение эффективности местного самоуправления и реализации молодежной политики»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1682" name="Picture 2" descr="https://phonoteka.org/uploads/posts/2021-05/1620059593_16-phonoteka_org-p-fon-dlya-prezentatsii-volontyorstvo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619672" cy="161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https://kartinkin.net/uploads/posts/2022-03/1646489179_28-kartinkin-net-p-volonter-kartinki-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5768" y="4769768"/>
            <a:ext cx="2088232" cy="2088232"/>
          </a:xfrm>
          <a:prstGeom prst="rect">
            <a:avLst/>
          </a:prstGeom>
          <a:noFill/>
        </p:spPr>
      </p:pic>
      <p:pic>
        <p:nvPicPr>
          <p:cNvPr id="71686" name="Picture 6" descr="https://ds223.centerstart.ru/sites/ds223.centerstart.ru/files/default_images/new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54963"/>
            <a:ext cx="2961032" cy="180303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1916832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доведение до жителей информации о деятельности органов местного самоуправления, важных и значимых событиях на территории Подмосковья, охват молодых жителей мероприятиями по гражданско-патриотическому воспитанию; повышение уровня вовлеченности молодых граждан в добровольческую (волонтерскую) деятельность, формирование положительного имиджа Рузского городского округа, благоприятного для путешествий и инвестиций; создание условий для развития внутреннего и въездного туризма.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4941168"/>
            <a:ext cx="403244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– 43 497,77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2025 году – 43 701,60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2026 году – 41 569,53 тыс.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2" name="Picture 8" descr="https://cdn1.ozone.ru/s3/multimedia-c/6034881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736" y="0"/>
            <a:ext cx="1189264" cy="15841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7416824" cy="1818456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«Развитие и функционирование дорожно-транспортного комплекса»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2706" name="Picture 2" descr="https://gimn17.edumsko.ru/uploads/7000/24357/section/360458/31514008-illustration-of-children-of-a-school-bus-Stock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589" y="4265712"/>
            <a:ext cx="2896411" cy="2592288"/>
          </a:xfrm>
          <a:prstGeom prst="rect">
            <a:avLst/>
          </a:prstGeom>
          <a:noFill/>
        </p:spPr>
      </p:pic>
      <p:pic>
        <p:nvPicPr>
          <p:cNvPr id="72714" name="Picture 10" descr="https://catherineasquithgallery.com/uploads/posts/2021-02/1613659977_5-p-fon-dlya-prezentatsii-dorozhnoe-dvizhenie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88840"/>
            <a:ext cx="403360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27984" y="162880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Удовлетворение потребностей населения в транспортных услугах, отвечающих требованиям безопасности, а также развитие и обеспечение устойчивого функционирования сети автомобильных дорог общего пользования местного значения Рузского городского округа Московской области.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304 726,65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272 825,19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234 445,13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6984776" cy="648072"/>
          </a:xfrm>
        </p:spPr>
        <p:txBody>
          <a:bodyPr>
            <a:noAutofit/>
          </a:bodyPr>
          <a:lstStyle/>
          <a:p>
            <a:r>
              <a:rPr lang="ru-RU" sz="20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itchFamily="34" charset="0"/>
              </a:rPr>
              <a:t>Информация об основных показателях социально-экономического развития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3490" name="Picture 2" descr="https://mirvracha.ru/i/00/01/71/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5" y="0"/>
            <a:ext cx="1475656" cy="764704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1" y="836714"/>
          <a:ext cx="8784974" cy="592467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778436"/>
                <a:gridCol w="711375"/>
                <a:gridCol w="569100"/>
                <a:gridCol w="497962"/>
                <a:gridCol w="782512"/>
                <a:gridCol w="782512"/>
                <a:gridCol w="711375"/>
                <a:gridCol w="711375"/>
                <a:gridCol w="782512"/>
                <a:gridCol w="782512"/>
                <a:gridCol w="675303"/>
              </a:tblGrid>
              <a:tr h="92569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Фактические значения за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Плановые показатели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2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31848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Демографические показатели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65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Численность постоянного населения (на конец года)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79 161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79 513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79 387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79 300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79 326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79 294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79 350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79 327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79 427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31848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 Промышленное производство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71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 по крупным и средним организациям (без организаций с численностью работающих менее 15 человек)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млн.руб.в ценах соответствующих лет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134 408,90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70 901,50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31 663,30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31 392,90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32 535,00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31 792,20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34 291,70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32 455,90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37 125,90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75800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 Малое и среднее предпринимательство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65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малых и средних предприятий, включая микропредприятия (на конец года)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884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866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889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868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896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0752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 Инвестиции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7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Инвестиции в основной капитал за счет всех источников финансирования по полному кругу организаций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млн.рублей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11 431,67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8 393,31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6 013,00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6 125,00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6 360,00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6 437,00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6 752,00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6 470,00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6 837,00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0752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 Строительство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5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жилищного строительства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тыс. кв. м общей площади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122,15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184,5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180,63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103,9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122,15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125,5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3065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населения жильем (на конец года)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 м на человека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24,54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24,86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27,18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28,52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28,71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29,85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30,24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31,79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31848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 Труд и заработная плата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48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499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4587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работников (по полному кругу организаций)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рубль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56 216,30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61 423,60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65 645,20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69 138,00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69 541,30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73 007,70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73 786,90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75 985,70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77 586,10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0752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 Торговля и услуги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5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 Обеспеченность населения площадью торговых объектов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758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кв.метров на 1000 чел.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1 213,60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1 041,10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1 012,00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1 013,30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1 020,70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1 016,40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1 023,50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1 020,00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1 025,30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0752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 Образование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52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образование: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90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Число мест в дошкольных муниципальных образовательных организациях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515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  <a:tr h="10752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образование: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6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Число мест в муниципальных общеобразовательных организациях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515" marR="2862" marT="28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8 983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9 533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9 933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62" marR="2862" marT="2862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6552728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«Цифровое муниципальное образование»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2060848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Повышение эффективности муниципального управления, развитие информационного общества в Рузского городском округе и создание достаточных условий институционального и инфраструктурного характера для создания и (или) развития цифровой экономики.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103 351,49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105 259,49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95 587,93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 descr="https://securex.itlanit.ru/img/main_pic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332656"/>
            <a:ext cx="1800200" cy="1566384"/>
          </a:xfrm>
          <a:prstGeom prst="rect">
            <a:avLst/>
          </a:prstGeom>
          <a:noFill/>
        </p:spPr>
      </p:pic>
      <p:pic>
        <p:nvPicPr>
          <p:cNvPr id="73732" name="Picture 4" descr="https://catherineasquithgallery.com/uploads/posts/2021-02/1613512632_32-p-fon-dlya-prezentatsii-na-temu-professii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9959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4" name="Picture 6" descr="https://np.khabkrai.ru/photos/35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600" y="4365104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ir-s3-cdn-cf.behance.net/project_modules/2800_opt_1/b0086c29354093.5646c792e2d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32656"/>
            <a:ext cx="1835696" cy="12961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«Архитектура 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 градостроительство»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4847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определение приоритетов и формирование политики пространственного развития Рузского городского округа, обеспечивающей градостроительными средствами преодоление негативных тенденций в застройке поселений городского округа, повышение качества жизни населения, формирование условий для устойчивого градостроительного развития.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941168"/>
            <a:ext cx="41044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5 893,93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0,00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0,00 тыс. рублей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https://dekoriko.ru/images/article/orig/2021/01/proekty-malenkih-odnoetazhnyh-domov-razmerom-6h6-metro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365654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urtmag.ru/upload/iblock/192/b0b2e83f_3868_44db_8b152787b0243a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8995" y="4553744"/>
            <a:ext cx="356500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s://www.osinniki.org/uploads/posts/2021-05/1620960366_img_20210514_094158_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485" y="548680"/>
            <a:ext cx="1762515" cy="136815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7200800" cy="1359024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«Формирование современной комфортной городской среды»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62880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комфортного, безопасного проживания, повышение качества жизни и обеспечение доступности территорий общего пользования в Рузском   городском округе.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4941168"/>
            <a:ext cx="403244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979 889,00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685 322,73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1 267 640,53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 descr="https://volovskij-r71.gosweb.gosuslugi.ru/netcat_files/207/1975/89a1c5773caa53ca0e6c3475fa9b60a60bd3a0fe_1920x1024.jpg"/>
          <p:cNvPicPr>
            <a:picLocks noChangeAspect="1" noChangeArrowheads="1"/>
          </p:cNvPicPr>
          <p:nvPr/>
        </p:nvPicPr>
        <p:blipFill>
          <a:blip r:embed="rId3" cstate="print"/>
          <a:srcRect l="29767" r="3256" b="2326"/>
          <a:stretch>
            <a:fillRect/>
          </a:stretch>
        </p:blipFill>
        <p:spPr bwMode="auto">
          <a:xfrm flipH="1">
            <a:off x="0" y="4057689"/>
            <a:ext cx="4139952" cy="2800311"/>
          </a:xfrm>
          <a:prstGeom prst="rect">
            <a:avLst/>
          </a:prstGeom>
          <a:noFill/>
        </p:spPr>
      </p:pic>
      <p:pic>
        <p:nvPicPr>
          <p:cNvPr id="77830" name="Picture 6" descr="https://primamedia_2537050521.s3.cloud.mts.ru/files/big/1437/1436564.jpg?846acd4d1fc8fcb1444b832a976c08c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32856"/>
            <a:ext cx="4392488" cy="256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«Строительство объектов социальной инфраструктуры»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2204864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повышение уровня комфортного проживания и обеспеченности населения Рузского городского округа объектами социального назначения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869160"/>
            <a:ext cx="396044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4 510,10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4 510,10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4 510,10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2" name="AutoShape 4" descr="https://static.vecteezy.com/system/resources/previews/000/373/909/original/city-set-of-isometric-of-urban-infrastructure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8854" name="Picture 6" descr="https://spikysnail.com/wp-content/uploads/2021/09/construc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608511" cy="3023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6" name="Picture 8" descr="https://proest.com/wp-content/uploads/2020/10/the-case-for-digital-main-graph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7" y="4716241"/>
            <a:ext cx="4788024" cy="2141760"/>
          </a:xfrm>
          <a:prstGeom prst="rect">
            <a:avLst/>
          </a:prstGeom>
          <a:noFill/>
        </p:spPr>
      </p:pic>
      <p:pic>
        <p:nvPicPr>
          <p:cNvPr id="78858" name="Picture 10" descr="https://www.konstruktiv-sd.com/wp-content/uploads/2020/06/3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836712"/>
            <a:ext cx="1528785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10" descr="https://zab.ru/image/800x600/2c3420e11f961849bf7aa5b6ff635d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5805264"/>
            <a:ext cx="1403648" cy="1052736"/>
          </a:xfrm>
          <a:prstGeom prst="rect">
            <a:avLst/>
          </a:prstGeom>
          <a:noFill/>
        </p:spPr>
      </p:pic>
      <p:pic>
        <p:nvPicPr>
          <p:cNvPr id="79880" name="Picture 8" descr="https://static8.depositphotos.com/1499637/984/v/950/depositphotos_9841041-stock-illustration-keys-with-lab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19503" cy="64807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0"/>
            <a:ext cx="8136904" cy="129614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Переселение граждан из аварийного жилищного фонда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9874" name="Picture 2" descr="https://img.fonwall.ru/o/68/podarok-domik-podarochnaya-lentochka.jpg?route=mid&amp;h=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139904"/>
            <a:ext cx="4788024" cy="2718096"/>
          </a:xfrm>
          <a:prstGeom prst="rect">
            <a:avLst/>
          </a:prstGeom>
          <a:noFill/>
        </p:spPr>
      </p:pic>
      <p:pic>
        <p:nvPicPr>
          <p:cNvPr id="79876" name="Picture 4" descr="https://thumbs.dreamstime.com/b/%D0%BA%D0%BB%D1%8E%D1%87%D0%B8-%D0%B4%D0%BE%D0%BC%D0%B0-%D1%81-%D0%BF%D0%BE%D0%B1%D1%80%D1%8F%D0%BA%D1%83%D1%88%D0%BA%D0%BE%D0%B9-%D0%B8-%D1%81%D0%BC%D1%8B%D1%87%D0%BA%D0%BE%D0%BC-1384026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00808"/>
            <a:ext cx="3026227" cy="21602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1412776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обеспечение расселения многоквартирных домов, признанных в установленном законодательством Российской Федерации порядке аварийными и подлежащими сносу или реконструкции, в связи с физическим износом в процессе эксплуатации, создание безопасных и благоприятных условий проживания граждан и внедрение ресурсосберегающих,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энергоэффективных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технологий, финансовое и организационное обеспечение переселения граждан из непригодного для проживания жилищного фонда.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4077072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22 670,04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7 132,08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2026 году – 200,0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https://catherineasquithgallery.com/uploads/posts/2021-03/1614599970_39-p-shkola-na-belom-fone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116632"/>
            <a:ext cx="1259632" cy="1003819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028384" cy="1080120"/>
          </a:xfrm>
        </p:spPr>
        <p:txBody>
          <a:bodyPr>
            <a:noAutofit/>
          </a:bodyPr>
          <a:lstStyle/>
          <a:p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общественно значимых проектах, реализуемых на территории Рузского городского округа в 2023-2025 годах</a:t>
            </a:r>
            <a:endParaRPr lang="ru-RU" sz="2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6" name="Picture 2" descr="https://kupisantehniky.ru/wp-content/uploads/f/5/4/f545dbcdc63b8bce1f9ed313cffea2e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9187" y="6093296"/>
            <a:ext cx="2164813" cy="84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1520" y="1124743"/>
          <a:ext cx="8676456" cy="4982759"/>
        </p:xfrm>
        <a:graphic>
          <a:graphicData uri="http://schemas.openxmlformats.org/drawingml/2006/table">
            <a:tbl>
              <a:tblPr/>
              <a:tblGrid>
                <a:gridCol w="2186412"/>
                <a:gridCol w="871797"/>
                <a:gridCol w="927150"/>
                <a:gridCol w="700551"/>
                <a:gridCol w="700551"/>
                <a:gridCol w="700551"/>
                <a:gridCol w="2589444"/>
              </a:tblGrid>
              <a:tr h="16133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Наименование проекта, место реализации</a:t>
                      </a:r>
                    </a:p>
                  </a:txBody>
                  <a:tcPr marL="9851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Срок ввода</a:t>
                      </a:r>
                    </a:p>
                  </a:txBody>
                  <a:tcPr marL="9851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Источники финансирования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Объем финансирования (тыс. руб.)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Результаты реализации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</a:tr>
              <a:tr h="212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План</a:t>
                      </a:r>
                      <a:b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</a:b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2024 год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План</a:t>
                      </a:r>
                      <a:b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</a:b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2025 год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План</a:t>
                      </a:r>
                      <a:b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</a:b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2026 год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Приобретение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 установка локально-очистных сооружений на территории Рузский ГО, с. Покровское (ж/г Ольховка)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окт.24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11 250,00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</a:t>
                      </a:r>
                      <a:r>
                        <a:rPr lang="ru-RU" sz="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восстановленных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объектов очистки сточных вод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</a:tr>
              <a:tr h="4209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блочно-модульных очистных сооружений, КНС и прокладка коллектора и проектно-изыскательные работы на территории Рузского ГО, п. Полушкино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ноя.25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46 500,00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46 500,00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и проектно-изыскательные работы очистных сооружений на территории Рузского ГО, п. Тучково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ноя.26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140 468,45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95 468,45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1 309 061,89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Система водоотведения  и проектно-изыскательные работы очистных сооружений на территории Рузского ГО, Руза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ноя.25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90 000,00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50 580,00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и востановленных объектов коммунальной инфраструктуры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и проектно-изыскательные работы блочно-модульной котельной на территории Рузского ГО, д. Старониколаево д. 195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ноя.25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11 343,92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Строительство и проектно-изыскательные работы блочно-модульной котельной на территории Рузского ГО, д. Сумароково д. 34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ноя.25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9 283,92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Капитальный ремонт дошкольного отделения МАОУ "Гимназия № 1" на территории Рузского ГО, г. Руза, ул. Микрорайон д.5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дек.24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129 364,26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Проведен капитальный ремонт дошкольных образовательных организаций, 1 шт.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</a:tr>
              <a:tr h="4785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Подготовка основания, приобретение и установка многофункциональной хоккейной площадки (адрес размещения уточняется, с учетом технических возможностей на имеющихся земельных участках)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дек.24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15 328,76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установленных в муниципальном образовании Московской области плоскостных спортивных сооружений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Обустройство общественного пространства в г.Руза (сквер ул.Социалистическая)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дек.24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97 440,00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Благоустройство общественного пространства на территории Рузского ГО, г.Руза, ул. Партизан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дек.26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289 440,00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Благоустройство общественного пространства на территории Рузского ГО, г.Руза, ул. Солнцево (парк "Городище"(Рузский кремль))</a:t>
                      </a:r>
                    </a:p>
                  </a:txBody>
                  <a:tcPr marL="3649" marR="3649" marT="364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дек.26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Средства Московской области/средства Рузского городского округа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Segoe UI"/>
                        </a:rPr>
                        <a:t>                         -  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latin typeface="Segoe UI"/>
                        </a:rPr>
                        <a:t>         247 775,00   </a:t>
                      </a:r>
                    </a:p>
                  </a:txBody>
                  <a:tcPr marL="3649" marR="3649" marT="3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BB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26" name="Picture 6" descr="https://catherineasquithgallery.com/uploads/posts/2021-03/1614808068_57-p-fon-dlya-stroitelnogo-saita-6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2012811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https://images.freeimages.com/images/large-previews/de4/business-graphics-1057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0"/>
            <a:ext cx="2411760" cy="255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898" name="Picture 2" descr="https://telegra.ph/file/bb1fb06d160973175b390.jpg"/>
          <p:cNvPicPr>
            <a:picLocks noChangeAspect="1" noChangeArrowheads="1"/>
          </p:cNvPicPr>
          <p:nvPr/>
        </p:nvPicPr>
        <p:blipFill>
          <a:blip r:embed="rId3" cstate="print"/>
          <a:srcRect l="18056" r="20833"/>
          <a:stretch>
            <a:fillRect/>
          </a:stretch>
        </p:blipFill>
        <p:spPr bwMode="auto">
          <a:xfrm>
            <a:off x="6732240" y="3758122"/>
            <a:ext cx="2411760" cy="309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5868144" cy="15556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Дефицит бюджета Рузского городского округа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206084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314096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422108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915816" y="3356992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915816" y="234888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915816" y="450912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716016" y="2132856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103 400,00 тыс. рублей</a:t>
            </a:r>
            <a:endParaRPr lang="ru-RU" sz="1600" dirty="0"/>
          </a:p>
        </p:txBody>
      </p:sp>
      <p:sp>
        <p:nvSpPr>
          <p:cNvPr id="13" name="Овал 12"/>
          <p:cNvSpPr/>
          <p:nvPr/>
        </p:nvSpPr>
        <p:spPr>
          <a:xfrm>
            <a:off x="4716016" y="3140968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120 000,00 тыс. рублей</a:t>
            </a:r>
            <a:endParaRPr lang="ru-RU" sz="1600" dirty="0"/>
          </a:p>
        </p:txBody>
      </p:sp>
      <p:sp>
        <p:nvSpPr>
          <p:cNvPr id="14" name="Овал 13"/>
          <p:cNvSpPr/>
          <p:nvPr/>
        </p:nvSpPr>
        <p:spPr>
          <a:xfrm>
            <a:off x="4716016" y="4293096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129 000,00 тыс. рублей</a:t>
            </a:r>
            <a:endParaRPr lang="ru-RU" sz="1600" dirty="0"/>
          </a:p>
        </p:txBody>
      </p:sp>
      <p:pic>
        <p:nvPicPr>
          <p:cNvPr id="80900" name="Picture 4" descr="https://static.tildacdn.com/tild6433-6163-4432-b737-326365633031/plus-min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96931"/>
            <a:ext cx="3563888" cy="1661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6984776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Планируемые расходы в рамках «Национального проекта»</a:t>
            </a:r>
            <a:endParaRPr lang="ru-RU" dirty="0"/>
          </a:p>
        </p:txBody>
      </p:sp>
      <p:pic>
        <p:nvPicPr>
          <p:cNvPr id="6" name="Picture 12" descr="https://stapm.ru/img/nac_proek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2051720" cy="131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7544" y="1484784"/>
          <a:ext cx="8424937" cy="472136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912237"/>
                <a:gridCol w="920085"/>
                <a:gridCol w="927489"/>
                <a:gridCol w="665126"/>
              </a:tblGrid>
              <a:tr h="360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/>
                        <a:t>Наименование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</a:tr>
              <a:tr h="18119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/>
                        <a:t>Федеральный проект "Формирование комфортной городской среды"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/>
                        <a:t>Ремонт дворовых территорий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56 261,44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24 181,23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24 181,23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3517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/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скверов)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97 440,00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/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/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3197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/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/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/>
                        <a:t>537 215,00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19184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/>
                        <a:t>Федеральный проект "Современная школа"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95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/>
                        <a:t>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9 060,52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373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/>
                        <a:t>Обеспечение условий для функционирования центров образования естественно-научной и технологической направленностей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1 500,00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/>
                        <a:t>0,00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24514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/>
                        <a:t>Федеральный проект "Патриотическое воспитание граждан Российской Федерации"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84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/>
                        <a:t>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2 931,00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2 931,00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2 360,00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10658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/>
                        <a:t>Федеральный проект "Цифровая образовательная среда"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28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/>
                        <a:t>Обновление материально-технической базы образовательных организаций для внедрения цифровой образовательной среды и развития цифровых навыков обучающихся (обеспечение образовательных организаций материально-технической базой для внедрения цифровой образовательной среды)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1 875,00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10658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/>
                        <a:t>Федеральный проект "Спорт-норма жизни"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04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/>
                        <a:t>Подготовка основания, приобретение и установка плоскостных спортивных сооружений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15 328,76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/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ctr"/>
                </a:tc>
              </a:tr>
              <a:tr h="1065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/>
                        <a:t>Итого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/>
                        <a:t>182 521,72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/>
                        <a:t>28 987,23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/>
                        <a:t>563 756,23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29" marR="5329" marT="5329" marB="0" anchor="b"/>
                </a:tc>
              </a:tr>
            </a:tbl>
          </a:graphicData>
        </a:graphic>
      </p:graphicFrame>
      <p:pic>
        <p:nvPicPr>
          <p:cNvPr id="5" name="Picture 8" descr="https://gazetaingush.ru/sites/default/files/news/2021/08/c1f40f2fc0051907e417d36ab482a038xl.jpg"/>
          <p:cNvPicPr>
            <a:picLocks noChangeAspect="1" noChangeArrowheads="1"/>
          </p:cNvPicPr>
          <p:nvPr/>
        </p:nvPicPr>
        <p:blipFill>
          <a:blip r:embed="rId3" cstate="print"/>
          <a:srcRect l="16800" t="12280" r="15161" b="12121"/>
          <a:stretch>
            <a:fillRect/>
          </a:stretch>
        </p:blipFill>
        <p:spPr bwMode="auto">
          <a:xfrm>
            <a:off x="107504" y="5954135"/>
            <a:ext cx="1440160" cy="80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018" name="Picture 2" descr="https://i.pinimg.com/736x/40/ec/3c/40ec3c5bc174f0ba3a34147783a924db--powerpoint-clip-art-volleyb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6237312"/>
            <a:ext cx="827584" cy="620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848872" cy="71095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Контактная информация</a:t>
            </a:r>
            <a:endParaRPr lang="ru-RU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Круглая лента лицом вверх 3"/>
          <p:cNvSpPr/>
          <p:nvPr/>
        </p:nvSpPr>
        <p:spPr>
          <a:xfrm>
            <a:off x="179512" y="1268760"/>
            <a:ext cx="8784976" cy="1512168"/>
          </a:xfrm>
          <a:prstGeom prst="ellipse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Финансовое управление Администрации Рузского городского округа</a:t>
            </a:r>
            <a:endParaRPr lang="ru-RU" sz="20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852936"/>
            <a:ext cx="7056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Адрес: 143100 Московская область, г. Руза, </a:t>
            </a:r>
          </a:p>
          <a:p>
            <a:pPr marL="342900" indent="-342900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     ул. Солнцева, дом 11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Электронная почта: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finruza@mail.ru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Yu Gothic UI Semibold" pitchFamily="34" charset="-128"/>
              <a:ea typeface="Yu Gothic UI Semibold" pitchFamily="34" charset="-128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График работы: пн. чт. с 08:45 до 18:00, пт. с 08:45 до 16:45, обед с 13:00 до 14:00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4725144"/>
            <a:ext cx="460851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И.о. начальника финансового управления: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Лущихина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Елена Александровна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телефон: +7 (496) 27-23-603</a:t>
            </a:r>
            <a:r>
              <a:rPr lang="ru-RU" dirty="0" smtClean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021288"/>
            <a:ext cx="864096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Личный прием граждан осуществляется согласно графику работы Финансового управления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48464" cy="1359024"/>
          </a:xfrm>
          <a:prstGeom prst="wave">
            <a:avLst>
              <a:gd name="adj1" fmla="val 12500"/>
              <a:gd name="adj2" fmla="val 99"/>
            </a:avLst>
          </a:prstGeom>
        </p:spPr>
        <p:txBody>
          <a:bodyPr>
            <a:prstTxWarp prst="textWave4">
              <a:avLst/>
            </a:prstTxWarp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  <a:endParaRPr lang="ru-RU" sz="48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B05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2946" name="Picture 2" descr="https://www.ruzamuseum.ru/sites/default/files/news/02072014/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7665">
            <a:off x="5571358" y="4062765"/>
            <a:ext cx="3374496" cy="253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48" name="Picture 4" descr="https://gallery.forum-grad.ru/files/4/8/3/6/4/ruza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4434">
            <a:off x="166355" y="4260964"/>
            <a:ext cx="2681061" cy="255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835696" y="1556792"/>
            <a:ext cx="48245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одним вырезанным скругленным углом 10"/>
          <p:cNvSpPr/>
          <p:nvPr/>
        </p:nvSpPr>
        <p:spPr>
          <a:xfrm>
            <a:off x="3563888" y="6093296"/>
            <a:ext cx="1296144" cy="576064"/>
          </a:xfrm>
          <a:prstGeom prst="snip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Руза 2023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catherineasquithgallery.com/uploads/posts/2021-02/1613675346_21-p-fon-dlya-prezentatsii-tsel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095" y="5445224"/>
            <a:ext cx="1693903" cy="14127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Основными задачами и приоритетами бюджетной политики Рузского городского округа на 2024 год и на плановый период 2025 и 2026 годов являются: 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700808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бюджетной системы Рузского городского 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сохранение социальной направленности бюджета Рузского городского 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достигнутого уровня заработной платы в бюджетной сфере;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повышение эффективности бюджетных расходов;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соответствия расходных обязательств реальным доходным источникам и источникам покрытия дефицита бюджета;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08" y="1340768"/>
            <a:ext cx="4283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реализацию мероприятий, направленных на достижение целей национальных проектов Российской Федерации, показателей государственных программ Московской области и муниципальных программ Рузского городского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округа;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недопущение образования просроченной кредиторской задолженности по принятым обязательствам;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совершенствование процедуры исполнения бюджета Рузского городского округа;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открытости и прозрачности бюджетного процесса и вовлечение в него граждан;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умеренной долговой нагрузки на бюджет Рузского городского округа;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5805264"/>
            <a:ext cx="655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максимальное привлечение населения к электронным сервисам в части уплаты имущественных налогов.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3235</TotalTime>
  <Words>18528</Words>
  <Application>Microsoft Office PowerPoint</Application>
  <PresentationFormat>Экран (4:3)</PresentationFormat>
  <Paragraphs>4570</Paragraphs>
  <Slides>89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Аспект</vt:lpstr>
      <vt:lpstr>Бюджет для граждан На основе проекта бюджета  Рузского городского округа  на 2024 год  и плановый период 2025 и 2026 годов</vt:lpstr>
      <vt:lpstr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 Бюджетная система — 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  Бюджетный процесс — 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  Доходы бюджета - 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  Расходы бюджета 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 Межбюджетные трансферты - 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  Субсидии- межбюджетные трансферты, предоставляемые в целях софинансирования расходных обязательств, возникающих при выполнении полномочий.  Субвенции - 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  Дотации - межбюджетные трансферты, предоставляемые на безвозмездной и безвозвратной основе без установления направлений их использования. </vt:lpstr>
      <vt:lpstr>Какие бывают виды бюджетов?</vt:lpstr>
      <vt:lpstr>Прогноз численности населения на 01.01.2024</vt:lpstr>
      <vt:lpstr>Слайд 5</vt:lpstr>
      <vt:lpstr>Слайд 6</vt:lpstr>
      <vt:lpstr>Основы формирования бюджета Рузского городского округа на 2024 год и на плановый период 2025 и 2026 годов</vt:lpstr>
      <vt:lpstr>Информация об основных показателях социально-экономического развития </vt:lpstr>
      <vt:lpstr>Основными задачами и приоритетами бюджетной политики Рузского городского округа на 2024 год и на плановый период 2025 и 2026 годов являются: </vt:lpstr>
      <vt:lpstr>Информация о выполнении основных характеристик бюджета  Рузского городского округа</vt:lpstr>
      <vt:lpstr>Основные характеристики бюджета  Рузского городского округа</vt:lpstr>
      <vt:lpstr>Слайд 12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Информация об удельном объеме налоговых и неналоговых доходов бюджета Рузского городского округа в расчете на душу населения в сравнении с другими муниципальными образованиями Московской области</vt:lpstr>
      <vt:lpstr>Информация о налоговых ставках и льготах по местным налогам, действующим на территории Рузского городского округа</vt:lpstr>
      <vt:lpstr>Информация о налоговых ставках и льготах по местным налогам, действующим на территории Рузского городского округа</vt:lpstr>
      <vt:lpstr>Информация об оценке налоговых льгот (налоговых расходов), предоставляемых в соответствии с решениями, принятыми органами местного самоуправления   Московской области</vt:lpstr>
      <vt:lpstr>Объем выпадающих доходов по льготам, предоставленным органами местного самоуправления</vt:lpstr>
      <vt:lpstr>Налоговые льготы, установленные в муниципальных образованиях дополнительно  к льготам, предусмотренным Налоговым кодексом Российской Федерации</vt:lpstr>
      <vt:lpstr>Расходы бюджета  Рузского городского округа</vt:lpstr>
      <vt:lpstr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 Рузского городского округа</vt:lpstr>
      <vt:lpstr>Расходы бюджета Рузского городского округа</vt:lpstr>
      <vt:lpstr>Слайд 25</vt:lpstr>
      <vt:lpstr>Расходы бюджета Рузского городского округа на 2024 год и плановый период 2025 и 2026 годов по разделам и подразделам бюджетной классификации в сравнении с ожидаемым исполнением бюджета 2023 года</vt:lpstr>
      <vt:lpstr>Информация о расходах бюджета с учетом интересов целевых групп пользователей планируемые к реализации в 2024 -2026 годах в Рузском городском округе</vt:lpstr>
      <vt:lpstr>Информация о расходах бюджета Рузского городского округа на 2024 год и плановый период 2025 и 2026 годов в разрезе муниципальных программ с указанием планируемых целевых показателях программ в динамике</vt:lpstr>
      <vt:lpstr>Расходы бюджета Рузского городского округа на 2024 год и плановый период 2025 и 2026 годов в разрезе муниципальных программ</vt:lpstr>
      <vt:lpstr>Показатели муниципальной программы «Здравоохранение» Рузского городского округа</vt:lpstr>
      <vt:lpstr>Показатели муниципальной программы «Культура» Рузского городского округа</vt:lpstr>
      <vt:lpstr>Слайд 32</vt:lpstr>
      <vt:lpstr>Слайд 33</vt:lpstr>
      <vt:lpstr>Показатели муниципальной программы «Образование» Рузского городского округа</vt:lpstr>
      <vt:lpstr>Слайд 35</vt:lpstr>
      <vt:lpstr>Слайд 36</vt:lpstr>
      <vt:lpstr>Показатели муниципальной программы «Социальная защита населения» Рузского городского округа</vt:lpstr>
      <vt:lpstr>Слайд 38</vt:lpstr>
      <vt:lpstr>Показатели муниципальной программы «Спорт» Рузского городского округа</vt:lpstr>
      <vt:lpstr>Слайд 40</vt:lpstr>
      <vt:lpstr>Слайд 41</vt:lpstr>
      <vt:lpstr>Показатели муниципальной программы «Развитие сельского хозяйства» Рузского городского округа</vt:lpstr>
      <vt:lpstr>Показатели муниципальной программы «Экология и окружающая среда» Рузского городского округа</vt:lpstr>
      <vt:lpstr>Показатели муниципальной программы «Безопасность и обеспечение безопасности жизнедеятельности населения» Рузского городского округа</vt:lpstr>
      <vt:lpstr>Слайд 45</vt:lpstr>
      <vt:lpstr>Слайд 46</vt:lpstr>
      <vt:lpstr>Показатели муниципальной программы «Жилище» Рузского городского округа</vt:lpstr>
      <vt:lpstr>Показатели муниципальной программы «Развитие инженерной инфраструктуры и энергоэффективности» Рузского городского округа</vt:lpstr>
      <vt:lpstr>Слайд 49</vt:lpstr>
      <vt:lpstr>Показатели муниципальной программы «Предпринимательство» Рузского городского округа</vt:lpstr>
      <vt:lpstr>Слайд 51</vt:lpstr>
      <vt:lpstr>Показатели муниципальной программы «Управление имуществом и муниципальными финансами» Рузского городского округа</vt:lpstr>
      <vt:lpstr>Слайд 53</vt:lpstr>
      <vt:lpstr>Показатели муниципальной программы «Развитие институтов гражданского общества, повышение эффективности местного самоуправления и реализации молодежной политики» Рузского городского округа</vt:lpstr>
      <vt:lpstr>Слайд 55</vt:lpstr>
      <vt:lpstr>Показатели муниципальной программы «Развитие и функционирование дорожно-транспортного комплекса» Рузского городского округа</vt:lpstr>
      <vt:lpstr>Показатели муниципальной программы «Цифровое муниципальное образование» Рузского городского округа</vt:lpstr>
      <vt:lpstr>Слайд 58</vt:lpstr>
      <vt:lpstr>Слайд 59</vt:lpstr>
      <vt:lpstr>Показатели муниципальной программы «Архитектура и градостроительство» Рузского городского округа</vt:lpstr>
      <vt:lpstr>Показатели муниципальной программы «Формирование современной комфортной городской среды» Рузского городского округа</vt:lpstr>
      <vt:lpstr>Слайд 62</vt:lpstr>
      <vt:lpstr>Показатели муниципальной программы «Переселение граждан из аварийного жилищного фонда» Рузского городского округа</vt:lpstr>
      <vt:lpstr>Слайд 64</vt:lpstr>
      <vt:lpstr>ИНФОРМАЦИЯ О ПЛАНИРУЕМЫХ ЦЕЛЕВЫХ ПОКАЗАТЕЛЯХ МУНИЦИПАЛЬНЫХ ПРОГРАММ В ДИНАМИКЕ </vt:lpstr>
      <vt:lpstr>Муниципальная программа «Здравоохранение»</vt:lpstr>
      <vt:lpstr>Муниципальная программа «Культура и туризм»</vt:lpstr>
      <vt:lpstr>Муниципальная программа «Образование»</vt:lpstr>
      <vt:lpstr>Муниципальная программа «Социальная защита населения»</vt:lpstr>
      <vt:lpstr>Муниципальная программа «Спорт»</vt:lpstr>
      <vt:lpstr>Муниципальная программа «Развитие сельского хозяйства»</vt:lpstr>
      <vt:lpstr>Муниципальная программа «Экология и окружающая среда»</vt:lpstr>
      <vt:lpstr>Муниципальная программа «Безопасность и обеспечение безопасности жизнедеятельности населения»</vt:lpstr>
      <vt:lpstr>Муниципальная программа  «Жилище»</vt:lpstr>
      <vt:lpstr>Муниципальная программа  «Развитие инженерной инфраструктуры, энергоэффективности и отрасли обращения с отходами»</vt:lpstr>
      <vt:lpstr>Муниципальная программа «Предпринимательство»</vt:lpstr>
      <vt:lpstr>Муниципальная программа «Управление имуществом и муниципальными финансами»</vt:lpstr>
      <vt:lpstr>Муниципальная программа  «Развитие институтов гражданского общества, повышение эффективности местного самоуправления и реализации молодежной политики»</vt:lpstr>
      <vt:lpstr>Муниципальная программа  «Развитие и функционирование дорожно-транспортного комплекса»</vt:lpstr>
      <vt:lpstr>Муниципальная программа «Цифровое муниципальное образование»</vt:lpstr>
      <vt:lpstr>Муниципальная программа «Архитектура  и градостроительство»</vt:lpstr>
      <vt:lpstr>Муниципальная программа «Формирование современной комфортной городской среды»</vt:lpstr>
      <vt:lpstr>Муниципальная программа «Строительство объектов социальной инфраструктуры»</vt:lpstr>
      <vt:lpstr>Муниципальная программа  «Переселение граждан из аварийного жилищного фонда»</vt:lpstr>
      <vt:lpstr>Информация об общественно значимых проектах, реализуемых на территории Рузского городского округа в 2023-2025 годах</vt:lpstr>
      <vt:lpstr>Дефицит бюджета Рузского городского округа</vt:lpstr>
      <vt:lpstr>Планируемые расходы в рамках «Национального проекта»</vt:lpstr>
      <vt:lpstr>Контактная информация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User</dc:creator>
  <cp:lastModifiedBy>User</cp:lastModifiedBy>
  <cp:revision>294</cp:revision>
  <dcterms:created xsi:type="dcterms:W3CDTF">2022-11-07T11:57:23Z</dcterms:created>
  <dcterms:modified xsi:type="dcterms:W3CDTF">2023-11-15T16:12:30Z</dcterms:modified>
</cp:coreProperties>
</file>