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6"/>
  </p:notesMasterIdLst>
  <p:sldIdLst>
    <p:sldId id="256" r:id="rId2"/>
    <p:sldId id="257" r:id="rId3"/>
    <p:sldId id="261" r:id="rId4"/>
    <p:sldId id="259" r:id="rId5"/>
    <p:sldId id="266" r:id="rId6"/>
    <p:sldId id="258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327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28" r:id="rId26"/>
    <p:sldId id="270" r:id="rId27"/>
    <p:sldId id="271" r:id="rId28"/>
    <p:sldId id="329" r:id="rId29"/>
    <p:sldId id="272" r:id="rId30"/>
    <p:sldId id="330" r:id="rId31"/>
    <p:sldId id="375" r:id="rId32"/>
    <p:sldId id="273" r:id="rId33"/>
    <p:sldId id="274" r:id="rId34"/>
    <p:sldId id="275" r:id="rId35"/>
    <p:sldId id="276" r:id="rId36"/>
    <p:sldId id="324" r:id="rId37"/>
    <p:sldId id="277" r:id="rId38"/>
    <p:sldId id="278" r:id="rId39"/>
    <p:sldId id="279" r:id="rId40"/>
    <p:sldId id="280" r:id="rId41"/>
    <p:sldId id="281" r:id="rId42"/>
    <p:sldId id="282" r:id="rId43"/>
    <p:sldId id="331" r:id="rId44"/>
    <p:sldId id="332" r:id="rId45"/>
    <p:sldId id="350" r:id="rId46"/>
    <p:sldId id="283" r:id="rId47"/>
    <p:sldId id="333" r:id="rId48"/>
    <p:sldId id="348" r:id="rId49"/>
    <p:sldId id="284" r:id="rId50"/>
    <p:sldId id="334" r:id="rId51"/>
    <p:sldId id="285" r:id="rId52"/>
    <p:sldId id="335" r:id="rId53"/>
    <p:sldId id="286" r:id="rId54"/>
    <p:sldId id="351" r:id="rId55"/>
    <p:sldId id="287" r:id="rId56"/>
    <p:sldId id="352" r:id="rId57"/>
    <p:sldId id="288" r:id="rId58"/>
    <p:sldId id="337" r:id="rId59"/>
    <p:sldId id="338" r:id="rId60"/>
    <p:sldId id="353" r:id="rId61"/>
    <p:sldId id="289" r:id="rId62"/>
    <p:sldId id="354" r:id="rId63"/>
    <p:sldId id="290" r:id="rId64"/>
    <p:sldId id="340" r:id="rId65"/>
    <p:sldId id="355" r:id="rId66"/>
    <p:sldId id="356" r:id="rId67"/>
    <p:sldId id="357" r:id="rId68"/>
    <p:sldId id="291" r:id="rId69"/>
    <p:sldId id="341" r:id="rId70"/>
    <p:sldId id="358" r:id="rId71"/>
    <p:sldId id="359" r:id="rId72"/>
    <p:sldId id="292" r:id="rId73"/>
    <p:sldId id="342" r:id="rId74"/>
    <p:sldId id="293" r:id="rId75"/>
    <p:sldId id="343" r:id="rId76"/>
    <p:sldId id="360" r:id="rId77"/>
    <p:sldId id="361" r:id="rId78"/>
    <p:sldId id="294" r:id="rId79"/>
    <p:sldId id="295" r:id="rId80"/>
    <p:sldId id="344" r:id="rId81"/>
    <p:sldId id="345" r:id="rId82"/>
    <p:sldId id="296" r:id="rId83"/>
    <p:sldId id="297" r:id="rId84"/>
    <p:sldId id="346" r:id="rId85"/>
    <p:sldId id="362" r:id="rId86"/>
    <p:sldId id="299" r:id="rId87"/>
    <p:sldId id="347" r:id="rId88"/>
    <p:sldId id="363" r:id="rId89"/>
    <p:sldId id="364" r:id="rId90"/>
    <p:sldId id="300" r:id="rId91"/>
    <p:sldId id="301" r:id="rId92"/>
    <p:sldId id="302" r:id="rId93"/>
    <p:sldId id="303" r:id="rId94"/>
    <p:sldId id="304" r:id="rId95"/>
    <p:sldId id="305" r:id="rId96"/>
    <p:sldId id="306" r:id="rId97"/>
    <p:sldId id="307" r:id="rId98"/>
    <p:sldId id="308" r:id="rId99"/>
    <p:sldId id="309" r:id="rId100"/>
    <p:sldId id="310" r:id="rId101"/>
    <p:sldId id="311" r:id="rId102"/>
    <p:sldId id="312" r:id="rId103"/>
    <p:sldId id="313" r:id="rId104"/>
    <p:sldId id="314" r:id="rId105"/>
    <p:sldId id="315" r:id="rId106"/>
    <p:sldId id="316" r:id="rId107"/>
    <p:sldId id="317" r:id="rId108"/>
    <p:sldId id="319" r:id="rId109"/>
    <p:sldId id="320" r:id="rId110"/>
    <p:sldId id="376" r:id="rId111"/>
    <p:sldId id="321" r:id="rId112"/>
    <p:sldId id="325" r:id="rId113"/>
    <p:sldId id="322" r:id="rId114"/>
    <p:sldId id="323" r:id="rId1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3C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713" autoAdjust="0"/>
  </p:normalViewPr>
  <p:slideViewPr>
    <p:cSldViewPr>
      <p:cViewPr varScale="1">
        <p:scale>
          <a:sx n="82" d="100"/>
          <a:sy n="82" d="100"/>
        </p:scale>
        <p:origin x="-84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rotY val="0"/>
      <c:perspective val="30"/>
    </c:view3D>
    <c:plotArea>
      <c:layout>
        <c:manualLayout>
          <c:layoutTarget val="inner"/>
          <c:xMode val="edge"/>
          <c:yMode val="edge"/>
          <c:x val="0"/>
          <c:y val="2.9862933799941412E-4"/>
          <c:w val="0.93343744531933459"/>
          <c:h val="0.9994025955088945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8295E-3"/>
                  <c:y val="0.299022507443552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E-4D26-99B9-86AF8E96AC64}"/>
                </c:ext>
              </c:extLst>
            </c:dLbl>
            <c:dLbl>
              <c:idx val="1"/>
              <c:layout>
                <c:manualLayout>
                  <c:x val="4.1666666666666814E-3"/>
                  <c:y val="0.299022507443552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E-4D26-99B9-86AF8E96AC64}"/>
                </c:ext>
              </c:extLst>
            </c:dLbl>
            <c:dLbl>
              <c:idx val="2"/>
              <c:layout>
                <c:manualLayout>
                  <c:x val="5.9134733821846518E-3"/>
                  <c:y val="-8.0528089471540547E-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FE-4C57-94FD-60510D66D992}"/>
                </c:ext>
              </c:extLst>
            </c:dLbl>
            <c:dLbl>
              <c:idx val="3"/>
              <c:layout>
                <c:manualLayout>
                  <c:x val="-9.8670196065172092E-3"/>
                  <c:y val="-1.3143169277487802E-2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>
                    <a:latin typeface="+mj-lt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6475.06</c:v>
                </c:pt>
                <c:pt idx="1">
                  <c:v>6548.68</c:v>
                </c:pt>
                <c:pt idx="2" formatCode="General">
                  <c:v>444.17</c:v>
                </c:pt>
                <c:pt idx="3">
                  <c:v>109.41000000000011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0E-4D26-99B9-86AF8E96AC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8178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0E-4D26-99B9-86AF8E96AC64}"/>
                </c:ext>
              </c:extLst>
            </c:dLbl>
            <c:dLbl>
              <c:idx val="1"/>
              <c:layout>
                <c:manualLayout>
                  <c:x val="4.1666666666666814E-3"/>
                  <c:y val="0.299022507443552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0E-4D26-99B9-86AF8E96AC64}"/>
                </c:ext>
              </c:extLst>
            </c:dLbl>
            <c:dLbl>
              <c:idx val="2"/>
              <c:layout>
                <c:manualLayout>
                  <c:x val="0"/>
                  <c:y val="0.19240232566751841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7046.05</c:v>
                </c:pt>
                <c:pt idx="1">
                  <c:v>7194.6100000000024</c:v>
                </c:pt>
                <c:pt idx="2" formatCode="General">
                  <c:v>-148.56</c:v>
                </c:pt>
                <c:pt idx="3">
                  <c:v>257.97000000000003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40E-4D26-99B9-86AF8E96AC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9069E-3"/>
                  <c:y val="0.299022507443552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0E-4D26-99B9-86AF8E96AC64}"/>
                </c:ext>
              </c:extLst>
            </c:dLbl>
            <c:dLbl>
              <c:idx val="1"/>
              <c:layout>
                <c:manualLayout>
                  <c:x val="4.1666666666667178E-3"/>
                  <c:y val="0.299022507443552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0E-4D26-99B9-86AF8E96AC64}"/>
                </c:ext>
              </c:extLst>
            </c:dLbl>
            <c:dLbl>
              <c:idx val="2"/>
              <c:layout>
                <c:manualLayout>
                  <c:x val="4.1667119319657615E-3"/>
                  <c:y val="0.19163722549346457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8341.84</c:v>
                </c:pt>
                <c:pt idx="1">
                  <c:v>8354.4499999999844</c:v>
                </c:pt>
                <c:pt idx="2" formatCode="General">
                  <c:v>-120.01</c:v>
                </c:pt>
                <c:pt idx="3">
                  <c:v>377.9899999999995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40E-4D26-99B9-86AF8E96AC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2027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9069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0E-4D26-99B9-86AF8E96AC64}"/>
                </c:ext>
              </c:extLst>
            </c:dLbl>
            <c:dLbl>
              <c:idx val="1"/>
              <c:layout>
                <c:manualLayout>
                  <c:x val="2.7777777777778295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0E-4D26-99B9-86AF8E96AC64}"/>
                </c:ext>
              </c:extLst>
            </c:dLbl>
            <c:dLbl>
              <c:idx val="2"/>
              <c:layout>
                <c:manualLayout>
                  <c:x val="-8.6911843278695746E-3"/>
                  <c:y val="0.18925637892086136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6124.99</c:v>
                </c:pt>
                <c:pt idx="1">
                  <c:v>5928.6600000000044</c:v>
                </c:pt>
                <c:pt idx="2" formatCode="General">
                  <c:v>0</c:v>
                </c:pt>
                <c:pt idx="3">
                  <c:v>377.9899999999995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40E-4D26-99B9-86AF8E96AC64}"/>
            </c:ext>
          </c:extLst>
        </c:ser>
        <c:shape val="cylinder"/>
        <c:axId val="148196352"/>
        <c:axId val="148253312"/>
        <c:axId val="0"/>
      </c:bar3DChart>
      <c:catAx>
        <c:axId val="14819635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48253312"/>
        <c:crosses val="autoZero"/>
        <c:auto val="1"/>
        <c:lblAlgn val="ctr"/>
        <c:lblOffset val="100"/>
      </c:catAx>
      <c:valAx>
        <c:axId val="148253312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48196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46475577972026"/>
          <c:y val="0.26761174684294337"/>
          <c:w val="0.11980226834699569"/>
          <c:h val="0.22815613080028249"/>
        </c:manualLayout>
      </c:layout>
      <c:txPr>
        <a:bodyPr/>
        <a:lstStyle/>
        <a:p>
          <a:pPr>
            <a:defRPr sz="1200">
              <a:latin typeface="+mj-lt"/>
            </a:defRPr>
          </a:pPr>
          <a:endParaRPr lang="ru-RU"/>
        </a:p>
      </c:txPr>
    </c:legend>
    <c:plotVisOnly val="1"/>
    <c:dispBlanksAs val="gap"/>
  </c:chart>
  <c:spPr>
    <a:solidFill>
      <a:srgbClr val="DBF5F9"/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9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#,##0.00">
                  <c:v>1916.96</c:v>
                </c:pt>
                <c:pt idx="1">
                  <c:v>114.55</c:v>
                </c:pt>
                <c:pt idx="2">
                  <c:v>191.83</c:v>
                </c:pt>
                <c:pt idx="3">
                  <c:v>427.85</c:v>
                </c:pt>
                <c:pt idx="4">
                  <c:v>185.42000000000004</c:v>
                </c:pt>
                <c:pt idx="5">
                  <c:v>1.3800000000000001</c:v>
                </c:pt>
                <c:pt idx="6">
                  <c:v>17.399999999999999</c:v>
                </c:pt>
                <c:pt idx="7">
                  <c:v>259.02999999999969</c:v>
                </c:pt>
                <c:pt idx="8">
                  <c:v>19.850000000000001</c:v>
                </c:pt>
                <c:pt idx="9">
                  <c:v>28.59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16-4D46-94D5-EA5A4CB642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 formatCode="#,##0.00">
                  <c:v>2051.4699999999998</c:v>
                </c:pt>
                <c:pt idx="1">
                  <c:v>121.95</c:v>
                </c:pt>
                <c:pt idx="2">
                  <c:v>274.44</c:v>
                </c:pt>
                <c:pt idx="3">
                  <c:v>507.87</c:v>
                </c:pt>
                <c:pt idx="4">
                  <c:v>179.82000000000028</c:v>
                </c:pt>
                <c:pt idx="5">
                  <c:v>0.89</c:v>
                </c:pt>
                <c:pt idx="6">
                  <c:v>7.99</c:v>
                </c:pt>
                <c:pt idx="7">
                  <c:v>276.02999999999969</c:v>
                </c:pt>
                <c:pt idx="8">
                  <c:v>16.510000000000005</c:v>
                </c:pt>
                <c:pt idx="9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16-4D46-94D5-EA5A4CB6422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 formatCode="#,##0.00">
                  <c:v>2739.21</c:v>
                </c:pt>
                <c:pt idx="1">
                  <c:v>124.81</c:v>
                </c:pt>
                <c:pt idx="2">
                  <c:v>338.97999999999945</c:v>
                </c:pt>
                <c:pt idx="3">
                  <c:v>601.48</c:v>
                </c:pt>
                <c:pt idx="4">
                  <c:v>202.7</c:v>
                </c:pt>
                <c:pt idx="5">
                  <c:v>0.73000000000000065</c:v>
                </c:pt>
                <c:pt idx="6">
                  <c:v>6.14</c:v>
                </c:pt>
                <c:pt idx="7">
                  <c:v>256.52</c:v>
                </c:pt>
                <c:pt idx="8">
                  <c:v>24.650000000000031</c:v>
                </c:pt>
                <c:pt idx="9">
                  <c:v>2.65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16-4D46-94D5-EA5A4CB6422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Лист1!$E$2:$E$11</c:f>
              <c:numCache>
                <c:formatCode>General</c:formatCode>
                <c:ptCount val="10"/>
                <c:pt idx="0" formatCode="#,##0.00">
                  <c:v>2507</c:v>
                </c:pt>
                <c:pt idx="1">
                  <c:v>134.03</c:v>
                </c:pt>
                <c:pt idx="2">
                  <c:v>376.57</c:v>
                </c:pt>
                <c:pt idx="3">
                  <c:v>628.93999999999949</c:v>
                </c:pt>
                <c:pt idx="4">
                  <c:v>199</c:v>
                </c:pt>
                <c:pt idx="5">
                  <c:v>0.73000000000000065</c:v>
                </c:pt>
                <c:pt idx="6">
                  <c:v>6.14</c:v>
                </c:pt>
                <c:pt idx="7">
                  <c:v>255.86</c:v>
                </c:pt>
                <c:pt idx="8">
                  <c:v>24.650000000000031</c:v>
                </c:pt>
                <c:pt idx="9">
                  <c:v>2.65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F16-4D46-94D5-EA5A4CB6422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9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Лист1!$F$2:$F$11</c:f>
              <c:numCache>
                <c:formatCode>General</c:formatCode>
                <c:ptCount val="10"/>
                <c:pt idx="0" formatCode="#,##0.00">
                  <c:v>2185.29</c:v>
                </c:pt>
                <c:pt idx="1">
                  <c:v>140.13999999999999</c:v>
                </c:pt>
                <c:pt idx="2">
                  <c:v>430.82</c:v>
                </c:pt>
                <c:pt idx="3">
                  <c:v>659.14</c:v>
                </c:pt>
                <c:pt idx="4">
                  <c:v>198.08</c:v>
                </c:pt>
                <c:pt idx="5">
                  <c:v>0.73000000000000065</c:v>
                </c:pt>
                <c:pt idx="6">
                  <c:v>6.14</c:v>
                </c:pt>
                <c:pt idx="7">
                  <c:v>255.60999999999999</c:v>
                </c:pt>
                <c:pt idx="8">
                  <c:v>24.650000000000031</c:v>
                </c:pt>
                <c:pt idx="9">
                  <c:v>2.65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F16-4D46-94D5-EA5A4CB64229}"/>
            </c:ext>
          </c:extLst>
        </c:ser>
        <c:shape val="cylinder"/>
        <c:axId val="155545600"/>
        <c:axId val="155547136"/>
        <c:axId val="0"/>
      </c:bar3DChart>
      <c:catAx>
        <c:axId val="1555456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55547136"/>
        <c:crosses val="autoZero"/>
        <c:auto val="1"/>
        <c:lblAlgn val="ctr"/>
        <c:lblOffset val="100"/>
      </c:catAx>
      <c:valAx>
        <c:axId val="155547136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5554560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Налоговые и неналоговые доходы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Рузский</c:v>
                </c:pt>
              </c:strCache>
            </c:strRef>
          </c:tx>
          <c:explosion val="9"/>
          <c:dPt>
            <c:idx val="0"/>
            <c:bubble3D val="1"/>
            <c:explosion val="18"/>
            <c:extLst xmlns:c16r2="http://schemas.microsoft.com/office/drawing/2015/06/chart">
              <c:ext xmlns:c16="http://schemas.microsoft.com/office/drawing/2014/chart" uri="{C3380CC4-5D6E-409C-BE32-E72D297353CC}">
                <c16:uniqueId val="{00000001-F5AF-44AA-A709-09D2A3ACD6B3}"/>
              </c:ext>
            </c:extLst>
          </c:dPt>
          <c:dPt>
            <c:idx val="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3-F5AF-44AA-A709-09D2A3ACD6B3}"/>
              </c:ext>
            </c:extLst>
          </c:dPt>
          <c:dPt>
            <c:idx val="4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5-F5AF-44AA-A709-09D2A3ACD6B3}"/>
              </c:ext>
            </c:extLst>
          </c:dPt>
          <c:dPt>
            <c:idx val="5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7-F5AF-44AA-A709-09D2A3ACD6B3}"/>
              </c:ext>
            </c:extLst>
          </c:dPt>
          <c:dPt>
            <c:idx val="7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9-F5AF-44AA-A709-09D2A3ACD6B3}"/>
              </c:ext>
            </c:extLst>
          </c:dPt>
          <c:dPt>
            <c:idx val="8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B-F5AF-44AA-A709-09D2A3ACD6B3}"/>
              </c:ext>
            </c:extLst>
          </c:dPt>
          <c:dPt>
            <c:idx val="9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D-F5AF-44AA-A709-09D2A3ACD6B3}"/>
              </c:ext>
            </c:extLst>
          </c:dPt>
          <c:dPt>
            <c:idx val="10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F-F5AF-44AA-A709-09D2A3ACD6B3}"/>
              </c:ext>
            </c:extLst>
          </c:dPt>
          <c:dPt>
            <c:idx val="11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1-F5AF-44AA-A709-09D2A3ACD6B3}"/>
              </c:ext>
            </c:extLst>
          </c:dPt>
          <c:dPt>
            <c:idx val="1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3-F5AF-44AA-A709-09D2A3ACD6B3}"/>
              </c:ext>
            </c:extLst>
          </c:dPt>
          <c:dLbls>
            <c:dLbl>
              <c:idx val="0"/>
              <c:layout>
                <c:manualLayout>
                  <c:x val="-1.8685162739296223E-2"/>
                  <c:y val="3.0666979096889875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AF-44AA-A709-09D2A3ACD6B3}"/>
                </c:ext>
              </c:extLst>
            </c:dLbl>
            <c:dLbl>
              <c:idx val="2"/>
              <c:layout>
                <c:manualLayout>
                  <c:x val="-1.5721513196202234E-2"/>
                  <c:y val="-1.0589410653021616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AF-44AA-A709-09D2A3ACD6B3}"/>
                </c:ext>
              </c:extLst>
            </c:dLbl>
            <c:dLbl>
              <c:idx val="3"/>
              <c:layout>
                <c:manualLayout>
                  <c:x val="1.6703355792425809E-2"/>
                  <c:y val="0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9F-4144-9DA0-720B3C23025F}"/>
                </c:ext>
              </c:extLst>
            </c:dLbl>
            <c:dLbl>
              <c:idx val="4"/>
              <c:layout>
                <c:manualLayout>
                  <c:x val="-1.5783156869036245E-2"/>
                  <c:y val="-4.2587508054841974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AF-44AA-A709-09D2A3ACD6B3}"/>
                </c:ext>
              </c:extLst>
            </c:dLbl>
            <c:dLbl>
              <c:idx val="5"/>
              <c:layout>
                <c:manualLayout>
                  <c:x val="2.7603591078155427E-2"/>
                  <c:y val="1.9197903321523811E-3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AF-44AA-A709-09D2A3ACD6B3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1"/>
            <c:showCatName val="1"/>
            <c:showPercent val="1"/>
            <c:separator>
</c:separato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Лист1!$B$2:$G$2</c:f>
              <c:numCache>
                <c:formatCode>#,##0</c:formatCode>
                <c:ptCount val="6"/>
                <c:pt idx="0">
                  <c:v>78054</c:v>
                </c:pt>
                <c:pt idx="1">
                  <c:v>75783</c:v>
                </c:pt>
                <c:pt idx="2">
                  <c:v>49956</c:v>
                </c:pt>
                <c:pt idx="3">
                  <c:v>92580</c:v>
                </c:pt>
                <c:pt idx="4">
                  <c:v>67821</c:v>
                </c:pt>
                <c:pt idx="5">
                  <c:v>81692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5AF-44AA-A709-09D2A3ACD6B3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F5AF-44AA-A709-09D2A3ACD6B3}"/>
            </c:ext>
          </c:extLst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F5AF-44AA-A709-09D2A3ACD6B3}"/>
            </c:ext>
          </c:extLst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Лыткарино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Лист1!$C$2:$C$2</c:f>
              <c:numCache>
                <c:formatCode>#,##0</c:formatCode>
                <c:ptCount val="1"/>
                <c:pt idx="0">
                  <c:v>75783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F5AF-44AA-A709-09D2A3ACD6B3}"/>
            </c:ext>
          </c:extLst>
        </c:ser>
        <c:ser>
          <c:idx val="4"/>
          <c:order val="4"/>
          <c:tx>
            <c:strRef>
              <c:f>Лист1!$D$1</c:f>
              <c:strCache>
                <c:ptCount val="1"/>
                <c:pt idx="0">
                  <c:v>Можайский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Лист1!$D$2:$D$2</c:f>
              <c:numCache>
                <c:formatCode>#,##0</c:formatCode>
                <c:ptCount val="1"/>
                <c:pt idx="0">
                  <c:v>49956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5AF-44AA-A709-09D2A3ACD6B3}"/>
            </c:ext>
          </c:extLst>
        </c:ser>
        <c:ser>
          <c:idx val="5"/>
          <c:order val="5"/>
          <c:tx>
            <c:strRef>
              <c:f>Лист1!$E$1</c:f>
              <c:strCache>
                <c:ptCount val="1"/>
                <c:pt idx="0">
                  <c:v>Кашира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Лист1!$E$2:$E$2</c:f>
              <c:numCache>
                <c:formatCode>#,##0</c:formatCode>
                <c:ptCount val="1"/>
                <c:pt idx="0">
                  <c:v>92580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F5AF-44AA-A709-09D2A3ACD6B3}"/>
            </c:ext>
          </c:extLst>
        </c:ser>
        <c:ser>
          <c:idx val="6"/>
          <c:order val="6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F5AF-44AA-A709-09D2A3ACD6B3}"/>
            </c:ext>
          </c:extLst>
        </c:ser>
        <c:ser>
          <c:idx val="7"/>
          <c:order val="7"/>
          <c:tx>
            <c:strRef>
              <c:f>Лист1!$F$1</c:f>
              <c:strCache>
                <c:ptCount val="1"/>
                <c:pt idx="0">
                  <c:v>Наро-Фоминск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Лист1!$F$2:$F$2</c:f>
              <c:numCache>
                <c:formatCode>#,##0</c:formatCode>
                <c:ptCount val="1"/>
                <c:pt idx="0">
                  <c:v>67821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F5AF-44AA-A709-09D2A3ACD6B3}"/>
            </c:ext>
          </c:extLst>
        </c:ser>
        <c:ser>
          <c:idx val="8"/>
          <c:order val="8"/>
          <c:tx>
            <c:strRef>
              <c:f>Лист1!$G$1</c:f>
              <c:strCache>
                <c:ptCount val="1"/>
                <c:pt idx="0">
                  <c:v>Волоколамский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Лист1!$G$2:$G$2</c:f>
              <c:numCache>
                <c:formatCode>#,##0</c:formatCode>
                <c:ptCount val="1"/>
                <c:pt idx="0">
                  <c:v>81692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F5AF-44AA-A709-09D2A3ACD6B3}"/>
            </c:ext>
          </c:extLst>
        </c:ser>
        <c:ser>
          <c:idx val="9"/>
          <c:order val="9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F5AF-44AA-A709-09D2A3ACD6B3}"/>
            </c:ext>
          </c:extLst>
        </c:ser>
        <c:ser>
          <c:idx val="10"/>
          <c:order val="1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F5AF-44AA-A709-09D2A3ACD6B3}"/>
            </c:ext>
          </c:extLst>
        </c:ser>
        <c:ser>
          <c:idx val="11"/>
          <c:order val="1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F5AF-44AA-A709-09D2A3ACD6B3}"/>
            </c:ext>
          </c:extLst>
        </c:ser>
        <c:ser>
          <c:idx val="12"/>
          <c:order val="1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Рузский</c:v>
                </c:pt>
                <c:pt idx="1">
                  <c:v>Лыткарино </c:v>
                </c:pt>
                <c:pt idx="2">
                  <c:v>Можайский </c:v>
                </c:pt>
                <c:pt idx="3">
                  <c:v>Кашира </c:v>
                </c:pt>
                <c:pt idx="4">
                  <c:v>Наро-Фоминск </c:v>
                </c:pt>
                <c:pt idx="5">
                  <c:v>Волоколамский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F5AF-44AA-A709-09D2A3ACD6B3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>
        <c:manualLayout>
          <c:layoutTarget val="inner"/>
          <c:xMode val="edge"/>
          <c:yMode val="edge"/>
          <c:x val="1.7798735920269818E-2"/>
          <c:y val="2.6945308545964362E-2"/>
          <c:w val="0.75242429740222561"/>
          <c:h val="0.821483376847016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6180669018427316E-3"/>
                  <c:y val="0.2975699962484055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EE-4C23-BCC3-0BCA0E7255A9}"/>
                </c:ext>
              </c:extLst>
            </c:dLbl>
            <c:dLbl>
              <c:idx val="1"/>
              <c:layout>
                <c:manualLayout>
                  <c:x val="6.4722676073708926E-3"/>
                  <c:y val="0.2872392197968341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EE-4C23-BCC3-0BCA0E7255A9}"/>
                </c:ext>
              </c:extLst>
            </c:dLbl>
            <c:dLbl>
              <c:idx val="2"/>
              <c:layout>
                <c:manualLayout>
                  <c:x val="1.6180669018427242E-3"/>
                  <c:y val="0.3037470474295126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EE-4C23-BCC3-0BCA0E7255A9}"/>
                </c:ext>
              </c:extLst>
            </c:dLbl>
            <c:dLbl>
              <c:idx val="3"/>
              <c:layout>
                <c:manualLayout>
                  <c:x val="-3.2361338036853817E-3"/>
                  <c:y val="0.3269648782985498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EE-4C23-BCC3-0BCA0E7255A9}"/>
                </c:ext>
              </c:extLst>
            </c:dLbl>
            <c:dLbl>
              <c:idx val="4"/>
              <c:layout>
                <c:manualLayout>
                  <c:x val="1.6180669018427242E-3"/>
                  <c:y val="0.294055290152947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3008.59</c:v>
                </c:pt>
                <c:pt idx="1">
                  <c:v>3908.32</c:v>
                </c:pt>
                <c:pt idx="2">
                  <c:v>4467.55</c:v>
                </c:pt>
                <c:pt idx="3">
                  <c:v>4170.3600000000024</c:v>
                </c:pt>
                <c:pt idx="4">
                  <c:v>3730.2799999999997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1D-4F37-90CF-529BB6A825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-1.6180669018427242E-3"/>
                  <c:y val="0.2647668777543250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EE-4C23-BCC3-0BCA0E7255A9}"/>
                </c:ext>
              </c:extLst>
            </c:dLbl>
            <c:dLbl>
              <c:idx val="1"/>
              <c:layout>
                <c:manualLayout>
                  <c:x val="1.6180669018427242E-3"/>
                  <c:y val="0.2951203891999146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EE-4C23-BCC3-0BCA0E7255A9}"/>
                </c:ext>
              </c:extLst>
            </c:dLbl>
            <c:dLbl>
              <c:idx val="2"/>
              <c:layout>
                <c:manualLayout>
                  <c:x val="4.8542007055281606E-3"/>
                  <c:y val="0.2791449098248361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EE-4C23-BCC3-0BCA0E7255A9}"/>
                </c:ext>
              </c:extLst>
            </c:dLbl>
            <c:dLbl>
              <c:idx val="3"/>
              <c:layout>
                <c:manualLayout>
                  <c:x val="1.6180669018427242E-3"/>
                  <c:y val="0.2843635328763792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EE-4C23-BCC3-0BCA0E7255A9}"/>
                </c:ext>
              </c:extLst>
            </c:dLbl>
            <c:dLbl>
              <c:idx val="4"/>
              <c:layout>
                <c:manualLayout>
                  <c:x val="6.4722676073708926E-3"/>
                  <c:y val="0.2820203954794095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2803.21</c:v>
                </c:pt>
                <c:pt idx="1">
                  <c:v>2699.05</c:v>
                </c:pt>
                <c:pt idx="2">
                  <c:v>2661.27</c:v>
                </c:pt>
                <c:pt idx="3">
                  <c:v>4112.1200000000044</c:v>
                </c:pt>
                <c:pt idx="4">
                  <c:v>2190.21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A1D-4F37-90CF-529BB6A825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2944535214741785E-2"/>
                  <c:y val="-2.44957350417854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EE-4C23-BCC3-0BCA0E7255A9}"/>
                </c:ext>
              </c:extLst>
            </c:dLbl>
            <c:dLbl>
              <c:idx val="1"/>
              <c:layout>
                <c:manualLayout>
                  <c:x val="1.2944535214741785E-2"/>
                  <c:y val="-4.899147008357190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EE-4C23-BCC3-0BCA0E7255A9}"/>
                </c:ext>
              </c:extLst>
            </c:dLbl>
            <c:dLbl>
              <c:idx val="2"/>
              <c:layout>
                <c:manualLayout>
                  <c:x val="9.7084014110562708E-3"/>
                  <c:y val="-2.44976638398203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EE-4C23-BCC3-0BCA0E7255A9}"/>
                </c:ext>
              </c:extLst>
            </c:dLbl>
            <c:dLbl>
              <c:idx val="3"/>
              <c:layout>
                <c:manualLayout>
                  <c:x val="1.2944535214741785E-2"/>
                  <c:y val="-7.348720512535573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EE-4C23-BCC3-0BCA0E7255A9}"/>
                </c:ext>
              </c:extLst>
            </c:dLbl>
            <c:dLbl>
              <c:idx val="4"/>
              <c:layout>
                <c:manualLayout>
                  <c:x val="1.1326468312899001E-2"/>
                  <c:y val="-2.44957350417854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59.660000000000011</c:v>
                </c:pt>
                <c:pt idx="1">
                  <c:v>96.16</c:v>
                </c:pt>
                <c:pt idx="2">
                  <c:v>65.790000000000006</c:v>
                </c:pt>
                <c:pt idx="3">
                  <c:v>71.98</c:v>
                </c:pt>
                <c:pt idx="4">
                  <c:v>8.17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A1D-4F37-90CF-529BB6A825B5}"/>
            </c:ext>
          </c:extLst>
        </c:ser>
        <c:shape val="cylinder"/>
        <c:axId val="160522240"/>
        <c:axId val="160523776"/>
        <c:axId val="0"/>
      </c:bar3DChart>
      <c:catAx>
        <c:axId val="1605222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60523776"/>
        <c:crosses val="autoZero"/>
        <c:auto val="1"/>
        <c:lblAlgn val="ctr"/>
        <c:lblOffset val="100"/>
      </c:catAx>
      <c:valAx>
        <c:axId val="160523776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60522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78906641400912"/>
          <c:y val="4.3468197575470671E-2"/>
          <c:w val="0.21683099152505125"/>
          <c:h val="0.42080187547599501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spPr>
    <a:gradFill rotWithShape="1">
      <a:gsLst>
        <a:gs pos="0">
          <a:schemeClr val="accent1">
            <a:tint val="62000"/>
            <a:satMod val="180000"/>
          </a:schemeClr>
        </a:gs>
        <a:gs pos="65000">
          <a:schemeClr val="accent1">
            <a:tint val="32000"/>
            <a:satMod val="250000"/>
          </a:schemeClr>
        </a:gs>
        <a:gs pos="100000">
          <a:schemeClr val="accent1">
            <a:tint val="23000"/>
            <a:satMod val="300000"/>
          </a:schemeClr>
        </a:gs>
      </a:gsLst>
      <a:lin ang="16200000" scaled="0"/>
    </a:gradFill>
    <a:ln w="9525" cap="flat" cmpd="sng" algn="ctr">
      <a:solidFill>
        <a:schemeClr val="accent1"/>
      </a:solidFill>
      <a:prstDash val="solid"/>
    </a:ln>
    <a:effectLst>
      <a:outerShdw blurRad="50800" dist="38100" dir="5400000" rotWithShape="0">
        <a:srgbClr val="000000">
          <a:alpha val="35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view3D>
      <c:rotX val="0"/>
      <c:rotY val="0"/>
      <c:perspective val="30"/>
    </c:view3D>
    <c:side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sideWall>
    <c:back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574396537561851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Лист1!$B$2:$B$20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560377680.55999899</c:v>
                </c:pt>
                <c:pt idx="2">
                  <c:v>2107633252.8</c:v>
                </c:pt>
                <c:pt idx="3">
                  <c:v>31882476</c:v>
                </c:pt>
                <c:pt idx="4">
                  <c:v>137966328.43000001</c:v>
                </c:pt>
                <c:pt idx="5">
                  <c:v>21736900</c:v>
                </c:pt>
                <c:pt idx="6">
                  <c:v>27993070</c:v>
                </c:pt>
                <c:pt idx="7">
                  <c:v>104311883.06999999</c:v>
                </c:pt>
                <c:pt idx="8">
                  <c:v>11601500</c:v>
                </c:pt>
                <c:pt idx="9">
                  <c:v>1002233250.74</c:v>
                </c:pt>
                <c:pt idx="10">
                  <c:v>16997917</c:v>
                </c:pt>
                <c:pt idx="11">
                  <c:v>696118347.15999997</c:v>
                </c:pt>
                <c:pt idx="12">
                  <c:v>50667922.270000003</c:v>
                </c:pt>
                <c:pt idx="13">
                  <c:v>687928668</c:v>
                </c:pt>
                <c:pt idx="14">
                  <c:v>114111143.84999999</c:v>
                </c:pt>
                <c:pt idx="15">
                  <c:v>3800000</c:v>
                </c:pt>
                <c:pt idx="16">
                  <c:v>1306941364.0999999</c:v>
                </c:pt>
                <c:pt idx="17">
                  <c:v>0</c:v>
                </c:pt>
                <c:pt idx="18">
                  <c:v>243284298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28-4DE2-8E38-937731B445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 год</c:v>
                </c:pt>
              </c:strCache>
            </c:strRef>
          </c:tx>
          <c:invertIfNegative val="1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Лист1!$C$2:$C$20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541055466.83999896</c:v>
                </c:pt>
                <c:pt idx="2">
                  <c:v>2097162944.8</c:v>
                </c:pt>
                <c:pt idx="3">
                  <c:v>32221476</c:v>
                </c:pt>
                <c:pt idx="4">
                  <c:v>140382120.43000001</c:v>
                </c:pt>
                <c:pt idx="5">
                  <c:v>22327060</c:v>
                </c:pt>
                <c:pt idx="6">
                  <c:v>39021020</c:v>
                </c:pt>
                <c:pt idx="7">
                  <c:v>93370147.599999994</c:v>
                </c:pt>
                <c:pt idx="8">
                  <c:v>19318200</c:v>
                </c:pt>
                <c:pt idx="9">
                  <c:v>2738404260</c:v>
                </c:pt>
                <c:pt idx="10">
                  <c:v>14907469.53999998</c:v>
                </c:pt>
                <c:pt idx="11">
                  <c:v>492992145.56</c:v>
                </c:pt>
                <c:pt idx="12">
                  <c:v>43502764</c:v>
                </c:pt>
                <c:pt idx="13">
                  <c:v>495494541</c:v>
                </c:pt>
                <c:pt idx="14">
                  <c:v>100432482.18000001</c:v>
                </c:pt>
                <c:pt idx="15">
                  <c:v>500000</c:v>
                </c:pt>
                <c:pt idx="16">
                  <c:v>1288531121.8799999</c:v>
                </c:pt>
                <c:pt idx="17">
                  <c:v>0</c:v>
                </c:pt>
                <c:pt idx="18">
                  <c:v>179573678.80000001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28-4DE2-8E38-937731B445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 год</c:v>
                </c:pt>
              </c:strCache>
            </c:strRef>
          </c:tx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Лист1!$D$2:$D$20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500618658.19999999</c:v>
                </c:pt>
                <c:pt idx="2">
                  <c:v>2016562644.8</c:v>
                </c:pt>
                <c:pt idx="3">
                  <c:v>32312476</c:v>
                </c:pt>
                <c:pt idx="4">
                  <c:v>125730100.43000002</c:v>
                </c:pt>
                <c:pt idx="5">
                  <c:v>22911680</c:v>
                </c:pt>
                <c:pt idx="6">
                  <c:v>135323870</c:v>
                </c:pt>
                <c:pt idx="7">
                  <c:v>93370147.599999994</c:v>
                </c:pt>
                <c:pt idx="8">
                  <c:v>15522600</c:v>
                </c:pt>
                <c:pt idx="9">
                  <c:v>653037160</c:v>
                </c:pt>
                <c:pt idx="10">
                  <c:v>14922471.609999985</c:v>
                </c:pt>
                <c:pt idx="11">
                  <c:v>492788128.06</c:v>
                </c:pt>
                <c:pt idx="12">
                  <c:v>43201748</c:v>
                </c:pt>
                <c:pt idx="13">
                  <c:v>431097941</c:v>
                </c:pt>
                <c:pt idx="14">
                  <c:v>100432482.18000001</c:v>
                </c:pt>
                <c:pt idx="15">
                  <c:v>500000</c:v>
                </c:pt>
                <c:pt idx="16">
                  <c:v>1235072121.8799999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28-4DE2-8E38-937731B445D3}"/>
            </c:ext>
          </c:extLst>
        </c:ser>
        <c:shape val="cylinder"/>
        <c:axId val="171009152"/>
        <c:axId val="171010688"/>
        <c:axId val="0"/>
      </c:bar3DChart>
      <c:catAx>
        <c:axId val="171009152"/>
        <c:scaling>
          <c:orientation val="minMax"/>
        </c:scaling>
        <c:axPos val="b"/>
        <c:numFmt formatCode="General" sourceLinked="0"/>
        <c:majorTickMark val="none"/>
        <c:tickLblPos val="low"/>
        <c:spPr>
          <a:solidFill>
            <a:schemeClr val="tx2">
              <a:lumMod val="40000"/>
              <a:lumOff val="60000"/>
              <a:alpha val="29000"/>
            </a:schemeClr>
          </a:solidFill>
        </c:spPr>
        <c:txPr>
          <a:bodyPr rot="-5400000" vert="horz"/>
          <a:lstStyle/>
          <a:p>
            <a:pPr>
              <a:defRPr sz="1000">
                <a:latin typeface="+mj-lt"/>
              </a:defRPr>
            </a:pPr>
            <a:endParaRPr lang="ru-RU"/>
          </a:p>
        </c:txPr>
        <c:crossAx val="171010688"/>
        <c:crosses val="autoZero"/>
        <c:lblAlgn val="ctr"/>
        <c:lblOffset val="200"/>
        <c:tickMarkSkip val="3"/>
      </c:catAx>
      <c:valAx>
        <c:axId val="171010688"/>
        <c:scaling>
          <c:orientation val="minMax"/>
        </c:scaling>
        <c:delete val="1"/>
        <c:axPos val="r"/>
        <c:numFmt formatCode="[&gt;=5]#,##0.00,;[Red][&lt;=-5]\-#,##0.00,;#,##0.00," sourceLinked="1"/>
        <c:tickLblPos val="none"/>
        <c:crossAx val="171009152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3919006541062779"/>
          <c:y val="1.2442255917848933E-2"/>
          <c:w val="0.1477893803343398"/>
          <c:h val="0.28989127850288932"/>
        </c:manualLayout>
      </c:layout>
      <c:overlay val="1"/>
      <c:txPr>
        <a:bodyPr/>
        <a:lstStyle/>
        <a:p>
          <a:pPr>
            <a:defRPr sz="1100">
              <a:latin typeface="+mj-lt"/>
            </a:defRPr>
          </a:pPr>
          <a:endParaRPr lang="ru-RU"/>
        </a:p>
      </c:txPr>
    </c:legend>
    <c:plotVisOnly val="1"/>
    <c:dispBlanksAs val="gap"/>
  </c:chart>
  <c:spPr>
    <a:gradFill>
      <a:gsLst>
        <a:gs pos="17000">
          <a:srgbClr val="7030A0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40C67-8414-400D-9AC3-C90E206AE33E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6104-ED04-41F1-BEE1-407F4A314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106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dget.mosreg.ru/analitika/ispolnenie-byudjeta-subekta/sravnenie-po-osnovnym-parametram-ispolneniya-byudzhetov-municipalnyx-obrazovanij/" TargetMode="External"/><Relationship Id="rId4" Type="http://schemas.openxmlformats.org/officeDocument/2006/relationships/hyperlink" Target="https://rosstat.gov.ru/compendium/document/13282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776864" cy="2304256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Бюджет для граждан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На основе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утвержденного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округа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2025 год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плановый период 2026 и 2027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годов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№ 248/40 от 19.12.2024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18343_med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44008" y="335699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avatars.dzeninfra.ru/get-zen_doc/1586459/pub_60d07f1ce3624e2a9f1a591d_60d0805d1949e42208e7f056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553744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17">
            <a:extLst>
              <a:ext uri="{FF2B5EF4-FFF2-40B4-BE49-F238E27FC236}">
                <a16:creationId xmlns:a16="http://schemas.microsoft.com/office/drawing/2014/main" xmlns="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1763688" y="188640"/>
            <a:ext cx="3744416" cy="648072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Рузский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муниципальный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округ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Московской области</a:t>
            </a:r>
          </a:p>
        </p:txBody>
      </p:sp>
      <p:pic>
        <p:nvPicPr>
          <p:cNvPr id="12" name="Рисунок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88640"/>
            <a:ext cx="660073" cy="792088"/>
          </a:xfrm>
          <a:prstGeom prst="rect">
            <a:avLst/>
          </a:prstGeom>
        </p:spPr>
      </p:pic>
      <p:pic>
        <p:nvPicPr>
          <p:cNvPr id="13" name="Рисунок 12" descr="g1564_moscow_ob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1" y="188640"/>
            <a:ext cx="648072" cy="777687"/>
          </a:xfrm>
          <a:prstGeom prst="rect">
            <a:avLst/>
          </a:prstGeom>
        </p:spPr>
      </p:pic>
      <p:pic>
        <p:nvPicPr>
          <p:cNvPr id="14" name="Рисунок 13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26150"/>
            <a:ext cx="3563888" cy="235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выполнении основных характеристик бюджета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</a:t>
            </a:r>
            <a:r>
              <a:rPr lang="ru-RU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772816"/>
          <a:ext cx="8568950" cy="32850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1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26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61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077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предыдущего года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(2023г.)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текущего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(2024г.)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(2025г.)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5 250,66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6 041,25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6 475,06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7 046,05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8 341,84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6 124,99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2 655,62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3 176,32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3 703,35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4 318,99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4 157,74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3 926,61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2 595,04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2 864,93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2 771,71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2 727,06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4 184,10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2 198,38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5 166,20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5 871,47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6 548,68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7 194,61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8 354,45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5 928,66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107,40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196,33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Дефицит бюджета(-), профицит бюджета (+)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84,46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169,78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444,17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-148,56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-120,01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109,41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257,97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377,99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377,99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4515" name="Picture 3" descr="https://cb-dev.visherasoft.ru/img/about_budget.png"/>
          <p:cNvPicPr>
            <a:picLocks noChangeAspect="1" noChangeArrowheads="1"/>
          </p:cNvPicPr>
          <p:nvPr/>
        </p:nvPicPr>
        <p:blipFill>
          <a:blip r:embed="rId2" cstate="print"/>
          <a:srcRect l="18342" r="10582"/>
          <a:stretch>
            <a:fillRect/>
          </a:stretch>
        </p:blipFill>
        <p:spPr bwMode="auto">
          <a:xfrm>
            <a:off x="7271792" y="188640"/>
            <a:ext cx="1872208" cy="1338345"/>
          </a:xfrm>
          <a:prstGeom prst="rect">
            <a:avLst/>
          </a:prstGeom>
          <a:noFill/>
        </p:spPr>
      </p:pic>
      <p:pic>
        <p:nvPicPr>
          <p:cNvPr id="64517" name="Picture 5" descr="https://www.kopiberi.ru/uploads/images/feature_image/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5" y="5431794"/>
            <a:ext cx="1115616" cy="142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ds05.infourok.ru/uploads/ex/09da/0006fb31-d40e0684/2/img0.jpg"/>
          <p:cNvPicPr>
            <a:picLocks noChangeAspect="1" noChangeArrowheads="1"/>
          </p:cNvPicPr>
          <p:nvPr/>
        </p:nvPicPr>
        <p:blipFill>
          <a:blip r:embed="rId4" cstate="print"/>
          <a:srcRect l="5593" t="9959" r="4780" b="55186"/>
          <a:stretch>
            <a:fillRect/>
          </a:stretch>
        </p:blipFill>
        <p:spPr bwMode="auto">
          <a:xfrm>
            <a:off x="0" y="5373216"/>
            <a:ext cx="5004048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1412776"/>
            <a:ext cx="180020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1556792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инженерной инфраструктуры, энергоэффективности и отрасли обращения с отходами»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комфортных условий проживания, повышения качества и условий жизни населения на территории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газификации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территории Рузском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округа.</a:t>
            </a:r>
          </a:p>
        </p:txBody>
      </p:sp>
      <p:pic>
        <p:nvPicPr>
          <p:cNvPr id="68610" name="Picture 2" descr="https://gradrazvitie.ru/wp-content/uploads/2022/06/B7XN2fOa3pVyV6ndFUJ0SEaGSrZTB3CGJ7KBdCu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600897"/>
            <a:ext cx="3995936" cy="2257103"/>
          </a:xfrm>
          <a:prstGeom prst="rect">
            <a:avLst/>
          </a:prstGeom>
          <a:noFill/>
        </p:spPr>
      </p:pic>
      <p:pic>
        <p:nvPicPr>
          <p:cNvPr id="68612" name="Picture 4" descr="https://pbs.twimg.com/media/Dj6ZkXCXgAAQw7R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5432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446449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1 002 233,25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2 738 404,26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653 037,16 тыс. рублей.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«Предпринимательство»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8884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Достижение устойчиво высоких темпов экономического роста, обеспечивающих повышение уровня жизни жителей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16 997,92 тыс. рублей;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14 907,47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14 922,47 тыс. рублей.</a:t>
            </a:r>
          </a:p>
        </p:txBody>
      </p:sp>
      <p:pic>
        <p:nvPicPr>
          <p:cNvPr id="69634" name="Picture 2" descr="https://phonoteka.org/uploads/posts/2021-05/1621902152_18-phonoteka_org-p-fon-dlya-prezentatsii-po-delovomu-obshchen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2484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https://fond87.ru/wp-content/uploads/2019/04/euro-1020097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792" y="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0" name="Picture 8" descr="https://sc01.alicdn.com/kf/HTB12fE2JVXXXXbaXXXXq6xXFXXXG/221815840/HTB12fE2JVXXXXbaXXXXq6xXFXXX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378989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8" name="Picture 12" descr="https://cashback2you.ru/wp-content/uploads/2018/06/co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907704" cy="16115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«Управление имуществом и муниципальными финансами»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60848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эффективности управления имуществом и финансами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Московской области, совершенствование муниципальной службы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696 118,35 тыс. рублей;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492 992,15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492 788,13 тыс. рублей.</a:t>
            </a:r>
          </a:p>
        </p:txBody>
      </p:sp>
      <p:pic>
        <p:nvPicPr>
          <p:cNvPr id="70658" name="Picture 2" descr="https://i.pinimg.com/originals/de/cc/89/decc89e3e51af80a29abdd6805dbf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401" y="1844824"/>
            <a:ext cx="4401599" cy="2808312"/>
          </a:xfrm>
          <a:prstGeom prst="rect">
            <a:avLst/>
          </a:prstGeom>
          <a:noFill/>
        </p:spPr>
      </p:pic>
      <p:sp>
        <p:nvSpPr>
          <p:cNvPr id="70660" name="AutoShape 4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2" name="AutoShape 6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4" name="AutoShape 8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6" name="Picture 10" descr="https://mastera-remonta.com/wp-content/uploads/2021/10/ippr2021-03-23mi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7680"/>
            <a:ext cx="43559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s://phonoteka.org/uploads/posts/2021-05/1621877201_28-phonoteka_org-p-mezhkulturnaya-kommunikatsiya-fon-dlya-pr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2348880"/>
            <a:ext cx="3600400" cy="255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7416824" cy="18002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</a:t>
            </a:r>
          </a:p>
        </p:txBody>
      </p:sp>
      <p:pic>
        <p:nvPicPr>
          <p:cNvPr id="71682" name="Picture 2" descr="https://phonoteka.org/uploads/posts/2021-05/1620059593_16-phonoteka_org-p-fon-dlya-prezentatsii-volontyorstvo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619672" cy="16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s://kartinkin.net/uploads/posts/2022-03/1646489179_28-kartinkin-net-p-volonter-kartinki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768" y="4769768"/>
            <a:ext cx="2088232" cy="2088232"/>
          </a:xfrm>
          <a:prstGeom prst="rect">
            <a:avLst/>
          </a:prstGeom>
          <a:noFill/>
        </p:spPr>
      </p:pic>
      <p:pic>
        <p:nvPicPr>
          <p:cNvPr id="71686" name="Picture 6" descr="https://ds223.centerstart.ru/sites/ds223.centerstart.ru/files/default_images/ne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54963"/>
            <a:ext cx="2961032" cy="18030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1916832"/>
            <a:ext cx="52565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Рузского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округа, благоприятного для путешествий и инвестиций; создание условий для развития внутреннего и въездного туризма.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941168"/>
            <a:ext cx="40324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50 667,92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2026 году – 43 502,76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2027 году – 43 201,75 тыс. рублей.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https://cdn1.ozone.ru/s3/multimedia-c/6034881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736" y="0"/>
            <a:ext cx="1189264" cy="1584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416824" cy="1818456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 функционирование дорожно-транспортного комплекса»</a:t>
            </a:r>
          </a:p>
        </p:txBody>
      </p:sp>
      <p:pic>
        <p:nvPicPr>
          <p:cNvPr id="72706" name="Picture 2" descr="https://gimn17.edumsko.ru/uploads/7000/24357/section/360458/31514008-illustration-of-children-of-a-school-bus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589" y="4265712"/>
            <a:ext cx="2896411" cy="2592288"/>
          </a:xfrm>
          <a:prstGeom prst="rect">
            <a:avLst/>
          </a:prstGeom>
          <a:noFill/>
        </p:spPr>
      </p:pic>
      <p:pic>
        <p:nvPicPr>
          <p:cNvPr id="72714" name="Picture 10" descr="https://catherineasquithgallery.com/uploads/posts/2021-02/1613659977_5-p-fon-dlya-prezentatsii-dorozhnoe-dvizheni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40336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4" y="1628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Московской области.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687 928,67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495 494,54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431 097,94 тыс. рублей.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6552728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«Цифровое муниципальное образование»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60848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эффективности муниципального управления, развитие информационного общества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Рузском 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 и создание достаточных условий институционального и инфраструктурного характера для создания и (или) развития цифровой экономики.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114 111,14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100 432,48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100 432,48 тыс. рублей.</a:t>
            </a:r>
          </a:p>
        </p:txBody>
      </p:sp>
      <p:pic>
        <p:nvPicPr>
          <p:cNvPr id="73730" name="Picture 2" descr="https://securex.itlanit.ru/img/main_pic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2656"/>
            <a:ext cx="1800200" cy="1566384"/>
          </a:xfrm>
          <a:prstGeom prst="rect">
            <a:avLst/>
          </a:prstGeom>
          <a:noFill/>
        </p:spPr>
      </p:pic>
      <p:pic>
        <p:nvPicPr>
          <p:cNvPr id="73732" name="Picture 4" descr="https://catherineasquithgallery.com/uploads/posts/2021-02/1613512632_32-p-fon-dlya-prezentatsii-na-temu-profess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s://np.khabkrai.ru/photos/3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436510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ir-s3-cdn-cf.behance.net/project_modules/2800_opt_1/b0086c29354093.5646c792e2d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32656"/>
            <a:ext cx="1835696" cy="12961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«Архитектура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 градостроительство»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определение приоритетов и формирование политики пространственного развития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округа, обеспечивающей градостроительными средствами преодоление негативных тенденций в застройке поселений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повышение качества жизни населения, формирование условий для устойчивого градостроительного развития.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941168"/>
            <a:ext cx="41044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3 800,00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500,00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500,00 тыс. рублей</a:t>
            </a:r>
            <a:r>
              <a:rPr lang="ru-RU" dirty="0"/>
              <a:t>.</a:t>
            </a:r>
          </a:p>
        </p:txBody>
      </p:sp>
      <p:pic>
        <p:nvPicPr>
          <p:cNvPr id="3074" name="Picture 2" descr="https://dekoriko.ru/images/article/orig/2021/01/proekty-malenkih-odnoetazhnyh-domov-razmerom-6h6-metro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65654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urtmag.ru/upload/iblock/192/b0b2e83f_3868_44db_8b152787b0243a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995" y="4553744"/>
            <a:ext cx="356500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s://www.osinniki.org/uploads/posts/2021-05/1620960366_img_20210514_094158_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485" y="548680"/>
            <a:ext cx="1762515" cy="136815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7200800" cy="1359024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«Формирование современной комфортной городской среды»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880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комфортного, безопасного проживания, повышение качества жизни и обеспечение доступности территорий общего пользования в Рузском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муниципальном округе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941168"/>
            <a:ext cx="40324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1 306 941,36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1 288 531,12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1 235 072,12 тыс. рублей.</a:t>
            </a:r>
          </a:p>
        </p:txBody>
      </p:sp>
      <p:pic>
        <p:nvPicPr>
          <p:cNvPr id="77826" name="Picture 2" descr="https://volovskij-r71.gosweb.gosuslugi.ru/netcat_files/207/1975/89a1c5773caa53ca0e6c3475fa9b60a60bd3a0fe_1920x1024.jpg"/>
          <p:cNvPicPr>
            <a:picLocks noChangeAspect="1" noChangeArrowheads="1"/>
          </p:cNvPicPr>
          <p:nvPr/>
        </p:nvPicPr>
        <p:blipFill>
          <a:blip r:embed="rId3" cstate="print"/>
          <a:srcRect l="29767" r="3256" b="2326"/>
          <a:stretch>
            <a:fillRect/>
          </a:stretch>
        </p:blipFill>
        <p:spPr bwMode="auto">
          <a:xfrm flipH="1">
            <a:off x="0" y="4057689"/>
            <a:ext cx="4139952" cy="2800311"/>
          </a:xfrm>
          <a:prstGeom prst="rect">
            <a:avLst/>
          </a:prstGeom>
          <a:noFill/>
        </p:spPr>
      </p:pic>
      <p:pic>
        <p:nvPicPr>
          <p:cNvPr id="77830" name="Picture 6" descr="https://primamedia_2537050521.s3.cloud.mts.ru/files/big/1437/1436564.jpg?846acd4d1fc8fcb1444b832a976c08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392488" cy="256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https://zab.ru/image/800x600/2c3420e11f961849bf7aa5b6ff635d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05264"/>
            <a:ext cx="1403648" cy="1052736"/>
          </a:xfrm>
          <a:prstGeom prst="rect">
            <a:avLst/>
          </a:prstGeom>
          <a:noFill/>
        </p:spPr>
      </p:pic>
      <p:pic>
        <p:nvPicPr>
          <p:cNvPr id="79880" name="Picture 8" descr="https://static8.depositphotos.com/1499637/984/v/950/depositphotos_9841041-stock-illustration-keys-with-l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503" cy="6480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29614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Переселение граждан из аварийного жилищного фонда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9874" name="Picture 2" descr="https://img.fonwall.ru/o/68/podarok-domik-podarochnaya-lentochka.jpg?route=mid&amp;h=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39904"/>
            <a:ext cx="4788024" cy="2718096"/>
          </a:xfrm>
          <a:prstGeom prst="rect">
            <a:avLst/>
          </a:prstGeom>
          <a:noFill/>
        </p:spPr>
      </p:pic>
      <p:pic>
        <p:nvPicPr>
          <p:cNvPr id="79876" name="Picture 4" descr="https://thumbs.dreamstime.com/b/%D0%BA%D0%BB%D1%8E%D1%87%D0%B8-%D0%B4%D0%BE%D0%BC%D0%B0-%D1%81-%D0%BF%D0%BE%D0%B1%D1%80%D1%8F%D0%BA%D1%83%D1%88%D0%BA%D0%BE%D0%B9-%D0%B8-%D1%81%D0%BC%D1%8B%D1%87%D0%BA%D0%BE%D0%BC-138402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00808"/>
            <a:ext cx="3026227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энергоэффективных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технологий, финансовое и организационное обеспечение переселения граждан из непригодного для проживания жилищного фонда.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4077072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243 284,30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179 573,68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0,00 тыс. рублей.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catherineasquithgallery.com/uploads/posts/2021-03/1614599970_39-p-shkola-na-belom-fone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5949280"/>
            <a:ext cx="1187624" cy="90872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1080120"/>
          </a:xfrm>
        </p:spPr>
        <p:txBody>
          <a:bodyPr>
            <a:noAutofit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</a:t>
            </a: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в 2025-2027 годах</a:t>
            </a:r>
          </a:p>
        </p:txBody>
      </p:sp>
      <p:pic>
        <p:nvPicPr>
          <p:cNvPr id="81926" name="Picture 6" descr="https://catherineasquithgallery.com/uploads/posts/2021-03/1614808068_57-p-fon-dlya-stroitelnogo-saita-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21288"/>
            <a:ext cx="1691679" cy="83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3" y="1052737"/>
          <a:ext cx="8856984" cy="4935937"/>
        </p:xfrm>
        <a:graphic>
          <a:graphicData uri="http://schemas.openxmlformats.org/drawingml/2006/table">
            <a:tbl>
              <a:tblPr/>
              <a:tblGrid>
                <a:gridCol w="28823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41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68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8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04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4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06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71691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проекта, место реализации</a:t>
                      </a:r>
                    </a:p>
                  </a:txBody>
                  <a:tcPr marL="45417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Срок ввода объекта </a:t>
                      </a:r>
                    </a:p>
                  </a:txBody>
                  <a:tcPr marL="45417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финансирования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финансирования (тыс. руб.)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Результаты реализации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50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очистных сооружений, КНС и прокладка коллектора  на территории Рузского городского округа, п.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Полушкино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46 500,00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очистки сточных вод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50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очистных сооружений на территории Рузского городского округа, п. Тучково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138 070,40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1 302 867,71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50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системы водоотведения  и проектно-изыскательные работы очистных сооружений на территории Рузского городского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окрука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Руза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60 000,00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90 000,00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блочно-модульной котельной и проектно-изыскательные работы д. Сумароково, д. 34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9 283,92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востановленных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объектов коммунальной инфраструктуры 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блочно-модульной котельной на территории Рузского городского округа, д.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Старониколаево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д. 195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11 343,92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блочно-модульной котельной мощностью 2,9 МВт и проектно-изыскательные работы  по адресу: Московская область, г.о. Рузский, д.Поречье, д.28, стр.1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13 204,88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74 827,64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579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блочно-модульной котельной мощностью 3,3 МВт и проектно-изыскательные работы по адресу: Московская область,  Рузский городской округ, п.Брикет, ул. Н-Кузьминова, д.85А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15 026,24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85 148,69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853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блочно-модульной котельной мощностью 3,5 МВт и проектно-изыскательные работы по адресу: Московская область,  Рузский городской округ, п. Дорохово, ул.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Стеклозаводская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д. 21, стр. 1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4 788,95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90 990,13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котельной мощностью 25 МВт и проектно-изыскательные работы по адресу: Московская область, г. Руза, рп. Тучково, восточная часть поселка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котельной мощностью 25 МВт  и проектно-изыскательные работы по адресу: Московская область, г. Руза, рп. Тучково, западная часть поселка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63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котельной мощностью 8,7 МВт и проектно-изыскательные работы по адресу: Московская область, г.о. Рузский, рп. Тучково, ул. Силикатная, д. 2Б, пом. 1 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108 185,24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108 185,24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26976"/>
          </a:xfrm>
        </p:spPr>
        <p:txBody>
          <a:bodyPr>
            <a:normAutofit/>
          </a:bodyPr>
          <a:lstStyle/>
          <a:p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Основные характеристики бюджета </a:t>
            </a:r>
            <a:b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</a:t>
            </a: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1268760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8" name="Picture 2" descr="https://forexdengi.com/filedata/fetch?id=27778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5597" y="980728"/>
            <a:ext cx="2898403" cy="12241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180020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1080120"/>
          </a:xfrm>
        </p:spPr>
        <p:txBody>
          <a:bodyPr>
            <a:noAutofit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</a:t>
            </a: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в 2025-2027 годах</a:t>
            </a:r>
          </a:p>
        </p:txBody>
      </p:sp>
      <p:pic>
        <p:nvPicPr>
          <p:cNvPr id="6" name="Picture 2" descr="https://kupisantehniky.ru/wp-content/uploads/f/5/4/f545dbcdc63b8bce1f9ed313cffea2e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165304"/>
            <a:ext cx="1691680" cy="77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3748768"/>
              </p:ext>
            </p:extLst>
          </p:nvPr>
        </p:nvGraphicFramePr>
        <p:xfrm>
          <a:off x="107503" y="1052740"/>
          <a:ext cx="8928994" cy="5112558"/>
        </p:xfrm>
        <a:graphic>
          <a:graphicData uri="http://schemas.openxmlformats.org/drawingml/2006/table">
            <a:tbl>
              <a:tblPr/>
              <a:tblGrid>
                <a:gridCol w="29057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96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17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64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72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99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82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9354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проекта, место реализации</a:t>
                      </a:r>
                    </a:p>
                  </a:txBody>
                  <a:tcPr marL="45417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Срок ввода объекта </a:t>
                      </a:r>
                    </a:p>
                  </a:txBody>
                  <a:tcPr marL="45417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финансирования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финансирования (тыс. руб.)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Результаты реализации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9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</a:p>
                  </a:txBody>
                  <a:tcPr marL="5046" marR="5046" marT="5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Бабаево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ВЗУ, ВНС и станций водоподготовки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Барынино</a:t>
                      </a:r>
                    </a:p>
                    <a:p>
                      <a:pPr algn="l" rtl="0" fontAlgn="t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Горбово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Заовражье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9 099,67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45498,37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Крюково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Лыщиково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9 099,67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45498,37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Марс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Морево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9 099,67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45498,37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Неверово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Новогорбово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9 099,67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45498,37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Старая Руза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57 488,25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57488,25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Сумаруково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29573,94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Хотебцово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27 299,02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31 848,85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31848,85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40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Реконструкция очистных сооружений в пос. Колюбакино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172384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5680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Изготовление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стелл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адресу: Рузский городской округ, г. Руза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ноя.25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бюджета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55 469,86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5046" marR="5046" marT="5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https://images.freeimages.com/images/large-previews/de4/business-graphics-1057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0"/>
            <a:ext cx="2411760" cy="255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898" name="Picture 2" descr="https://telegra.ph/file/bb1fb06d160973175b390.jpg"/>
          <p:cNvPicPr>
            <a:picLocks noChangeAspect="1" noChangeArrowheads="1"/>
          </p:cNvPicPr>
          <p:nvPr/>
        </p:nvPicPr>
        <p:blipFill>
          <a:blip r:embed="rId3" cstate="print"/>
          <a:srcRect l="18056" r="20833"/>
          <a:stretch>
            <a:fillRect/>
          </a:stretch>
        </p:blipFill>
        <p:spPr bwMode="auto">
          <a:xfrm>
            <a:off x="6732240" y="3758122"/>
            <a:ext cx="2411760" cy="309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6336704" cy="1555616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Дефицит бюджета Рузского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06084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14096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22108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915816" y="3356992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915816" y="234888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15816" y="450912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716016" y="213285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148 559,00 тыс. рублей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16016" y="3140968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120 015,08 тыс. рублей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4716016" y="429309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0,00 тыс. рублей</a:t>
            </a:r>
          </a:p>
        </p:txBody>
      </p:sp>
      <p:pic>
        <p:nvPicPr>
          <p:cNvPr id="80900" name="Picture 4" descr="https://static.tildacdn.com/tild6433-6163-4432-b737-326365633031/plus-mi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6931"/>
            <a:ext cx="3563888" cy="166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69847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«Федерального проекта»</a:t>
            </a:r>
            <a:endParaRPr lang="ru-RU" dirty="0"/>
          </a:p>
        </p:txBody>
      </p:sp>
      <p:pic>
        <p:nvPicPr>
          <p:cNvPr id="6" name="Picture 12" descr="https://stapm.ru/img/nac_proe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51720" cy="131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6" y="1700808"/>
          <a:ext cx="8424937" cy="35702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328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86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/>
                        <a:t>Наименование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216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0" lang="ru-RU" sz="1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проект "Формирование комфортной городской среды"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943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9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106 680,00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6 223,00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88 900,00</a:t>
                      </a:r>
                    </a:p>
                  </a:txBody>
                  <a:tcPr marL="9525" marR="952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8692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ru-RU" sz="9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программ формирования современной городской среды в части благоустройства общественных территорий</a:t>
                      </a: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11 466,00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163 800,00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9525" marR="952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9087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0" lang="ru-RU" sz="1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проект "Педагоги и наставники"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17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9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денежное вознаграждение за классное руководство педагогическим работникам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29 061,00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29 061,00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9525" marR="952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943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9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2 932,10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3 544,40</a:t>
                      </a:r>
                    </a:p>
                  </a:txBody>
                  <a:tcPr marL="9525" marR="9525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9525" marR="952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5" name="Picture 8" descr="https://gazetaingush.ru/sites/default/files/news/2021/08/c1f40f2fc0051907e417d36ab482a038xl.jpg"/>
          <p:cNvPicPr>
            <a:picLocks noChangeAspect="1" noChangeArrowheads="1"/>
          </p:cNvPicPr>
          <p:nvPr/>
        </p:nvPicPr>
        <p:blipFill>
          <a:blip r:embed="rId3" cstate="print"/>
          <a:srcRect l="16800" t="12280" r="15161" b="12121"/>
          <a:stretch>
            <a:fillRect/>
          </a:stretch>
        </p:blipFill>
        <p:spPr bwMode="auto">
          <a:xfrm>
            <a:off x="107504" y="5954135"/>
            <a:ext cx="1440160" cy="80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18" name="Picture 2" descr="https://i.pinimg.com/736x/40/ec/3c/40ec3c5bc174f0ba3a34147783a924db--powerpoint-clip-art-volley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37312"/>
            <a:ext cx="827584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48872" cy="71095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Контактная информация</a:t>
            </a: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79512" y="1268760"/>
            <a:ext cx="8784976" cy="1512168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Финансовое управление Администрации Рузского </a:t>
            </a:r>
            <a:r>
              <a:rPr lang="ru-RU" sz="2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городского </a:t>
            </a:r>
            <a:r>
              <a:rPr lang="ru-RU" sz="2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852936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Адрес: 143100 Московская область, г. Руза, </a:t>
            </a:r>
          </a:p>
          <a:p>
            <a:pPr marL="342900" indent="-342900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     ул. Солнцева, дом 11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Электронная почта: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finruza@mail.ru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График работы: пн. чт. с 08:45 до 18:00, пт. с 08:45 до 16:45, обед с 13:00 до 14:00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725144"/>
            <a:ext cx="460851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И.о. начальника финансового управления:</a:t>
            </a: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Лущихина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телефон: +7 (496) 27-23-603</a:t>
            </a:r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021288"/>
            <a:ext cx="864096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Личный прием граждан осуществляется согласно графику работы Финансового управления 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48464" cy="1359024"/>
          </a:xfrm>
          <a:prstGeom prst="wave">
            <a:avLst>
              <a:gd name="adj1" fmla="val 12500"/>
              <a:gd name="adj2" fmla="val 99"/>
            </a:avLst>
          </a:prstGeom>
        </p:spPr>
        <p:txBody>
          <a:bodyPr>
            <a:prstTxWarp prst="textWave4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  <p:pic>
        <p:nvPicPr>
          <p:cNvPr id="82946" name="Picture 2" descr="https://www.ruzamuseum.ru/sites/default/files/news/02072014/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65">
            <a:off x="5571358" y="4062765"/>
            <a:ext cx="3374496" cy="25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8" name="Picture 4" descr="https://gallery.forum-grad.ru/files/4/8/3/6/4/ruz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4434">
            <a:off x="166355" y="4260964"/>
            <a:ext cx="2681061" cy="255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835696" y="155679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3563888" y="6093296"/>
            <a:ext cx="1296144" cy="576064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Руза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oh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697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4350408"/>
              </p:ext>
            </p:extLst>
          </p:nvPr>
        </p:nvGraphicFramePr>
        <p:xfrm>
          <a:off x="179511" y="980730"/>
          <a:ext cx="8496945" cy="57975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93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34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58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58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98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98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987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825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52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2023 года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2024 года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2025 к плану 2024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1 00 00 000 00 0000 000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3 176 322,8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3 455 943,7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4 318 987,70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4 157 741,00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3 926 610,58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1 01 00 000 00 0000 000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1 916 964,8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2 051 465,0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2 739 205,00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2 507 004,00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2 185 292,00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1 916 964,8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2 051 465,0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2 739 205,00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2 507 004,00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2 185 292,00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8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1 01 02 010 01 0000 110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физическим лицом - налоговым резидентом Российской Федерации в виде дивидендов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1 585 248,5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1 705 133,0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2 263 783,00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2 072 231,00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1 806 778,00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107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1 01 02 010 01 1000 110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физическим лицом - налоговым резидентом Российской Федерации в виде дивидендов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1 584 027,5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1 705 133,0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2 263 783,00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2 072 231,00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1 806 778,00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58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1 01 02 020 01 0000 110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2 594,3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3 650,0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5 169,00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4 732,00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4 126,00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107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1 01 02 020 01 1000 110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2 599,5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3 650,0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5 169,00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4 732,00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4 126,00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9" marR="4879" marT="4879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61444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1579" y="6165304"/>
            <a:ext cx="1292421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91319089"/>
              </p:ext>
            </p:extLst>
          </p:nvPr>
        </p:nvGraphicFramePr>
        <p:xfrm>
          <a:off x="107506" y="980728"/>
          <a:ext cx="8568951" cy="582502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426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0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49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39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66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66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661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9729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72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1 01 02 030 01 0000 110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(за исключением доходов от долевого участия в организации, полученных физическим лицом - налоговым резидентом Российской Федерации в виде дивидендов)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29 055,2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29 882,0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38 187,00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34 956,00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30 478,00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1 01 02 030 01 1000 110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(за исключением доходов от долевого участия в организации, полученных физическим лицом - налоговым резидентом Российской Федерации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28 848,7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29 882,0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38 187,00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34 956,00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30 478,00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2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1 01 02 040 01 0000 110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13 866,8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6 386,0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8 730,00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7 628,00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6 163,00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1 01 02 040 01 1000 110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13 866,8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6 386,0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8 730,00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7 628,00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6 163,00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1 01 02 080 01 0000 110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120 618,7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142 686,0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197 777,00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181 012,00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157 785,00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44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1 01 02 080 01 1000 110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120 618,7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142 686,0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197 777,00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181 012,00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157 785,00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84" marR="3984" marT="3984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165304"/>
            <a:ext cx="1181195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4032" y="332656"/>
            <a:ext cx="1069968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398450"/>
              </p:ext>
            </p:extLst>
          </p:nvPr>
        </p:nvGraphicFramePr>
        <p:xfrm>
          <a:off x="107504" y="980727"/>
          <a:ext cx="8640961" cy="582206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172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1 01 02 130 01 0000 110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650 000 рублей)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49 662,1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32 156,0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41 439,00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37 932,00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33 073,00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1 01 02 130 01 1000 110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49 662,1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32 156,0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41 439,00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37 932,00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33 073,00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1 01 02 140 01 0000 110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115 919,3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131 572,0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184 120,00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168 513,00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146 889,00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1 01 02 140 01 1000 110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115 919,3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131 572,0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184 120,00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168 513,00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146 889,00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114 550,3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121 947,0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124 806,00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134 026,00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140 136,00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114 550,3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121 947,0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124 806,00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134 026,00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140 136,00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1 03 02 230 01 0000 110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59 354,8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60 873,0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66 495,00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70 522,00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73 772,00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258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1 03 02 231 01 0000 110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59 354,8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60 873,0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66 495,00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70 522,00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73 772,00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1 03 02 240 01 0000 110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" marR="4269" marT="4269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332656"/>
            <a:ext cx="1043608" cy="675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1885187"/>
              </p:ext>
            </p:extLst>
          </p:nvPr>
        </p:nvGraphicFramePr>
        <p:xfrm>
          <a:off x="107506" y="980731"/>
          <a:ext cx="8640958" cy="581106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06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1 03 02 241 01 0000 110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инжекторных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344,0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341,00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1 03 02 250 01 0000 110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61 347,8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67 477,0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68 317,00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73 917,00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77 173,00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9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1 03 02 251 01 0000 110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61 347,8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67 477,0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68 317,00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73 917,00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77 173,00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9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1 03 02 260 01 0000 110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-6 462,2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-6 747,0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-10 347,00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-10 778,00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-11 189,00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9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1 03 02 261 01 0000 110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-6 462,2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-6 747,0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-10 347,00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-10 778,00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-11 189,00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02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191 829,4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274 441,0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338 984,00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376 566,00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430 818,00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1 05 01 000 00 0000 110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176 709,8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231 899,0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266 383,00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300 791,00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340 845,00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8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1 05 01 010 01 0000 110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139 969,1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180 329,0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216 645,00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246 975,00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282 293,00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8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1 05 01 011 01 0000 110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139 969,1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180 329,0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216 645,00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246 975,00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282 293,00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3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1 05 01 011 01 1000 110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139 754,8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180 329,0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216 645,00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246 975,00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282 293,00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97" marR="4597" marT="4597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2805" y="404664"/>
            <a:ext cx="1181195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1177284"/>
              </p:ext>
            </p:extLst>
          </p:nvPr>
        </p:nvGraphicFramePr>
        <p:xfrm>
          <a:off x="107504" y="1126432"/>
          <a:ext cx="8640961" cy="59518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9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1 05 01 020 01 0000 110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36 739,0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51 570,0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49 738,00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53 816,00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58 552,00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1 05 01 021 01 0000 110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36 745,2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51 570,0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49 738,00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53 816,00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58 552,00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4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1 05 01 021 01 1000 110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36 745,5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51 570,0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49 738,00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53 816,00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58 552,00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1 05 03 000 01 0000 110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-77,5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10 941,00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1 05 03 010 01 0000 110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-77,5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10 941,00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1 05 03 010 01 1000 110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-77,5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10 941,00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1 05 04 000 02 0000 110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15 147,8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41 893,0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71 318,00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74 313,00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77 360,00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4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1 05 04 010 02 0000 110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15 147,8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41 893,0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71 318,00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74 313,00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77 360,00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6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1 05 04 010 02 1000 110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15 147,8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41 893,0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71 318,00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74 313,00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77 360,00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1 05 07 000 01 0000 110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570,9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649,0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1 283,00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1 462,00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1 672,00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42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1 05 07 000 01 1000 110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570,9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649,0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1 283,00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1 462,00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1 672,00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1 06 00 000 00 0000 000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427 846,2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507 873,0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601 479,00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628 936,00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659 138,00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1 06 01 000 00 0000 110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93 537,0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97 303,0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112 000,00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123 200,00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135 520,00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3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1 06 01 020 04 0000 110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93 537,0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97 303,0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123 200,00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135 520,00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642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1 06 01 020 04 1000 110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93 537,0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97 303,0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123 200,00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135 520,00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1" marR="4511" marT="4511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460432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4032" y="260648"/>
            <a:ext cx="1069968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6013010"/>
              </p:ext>
            </p:extLst>
          </p:nvPr>
        </p:nvGraphicFramePr>
        <p:xfrm>
          <a:off x="107502" y="908723"/>
          <a:ext cx="8640962" cy="590195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8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1 06 06 000 00 0000 110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334 309,1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410 570,0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489 479,00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505 736,00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523 618,00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1 06 06 030 00 0000 110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195 504,6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272 785,0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1 06 06 032 04 0000 110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195 504,6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272 785,0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1 06 06 032 04 1000 110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195 471,8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272 785,0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326 915,00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1 06 06 040 00 0000 110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физических лиц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138 804,6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137 785,0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162 564,00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178 821,00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196 703,00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0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1 06 06 042 04 0000 110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138 804,6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137 785,0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162 564,00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178 821,00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196 703,00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1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1 06 06 042 04 1000 110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138 806,6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137 785,0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162 564,00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178 821,00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196 703,00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1 08 00 000 00 0000 000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13 455,0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13 987,0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21 127,00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22 181,00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23 361,58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0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1 08 03 000 01 0000 110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13 410,6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13 927,0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21 077,00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22 131,00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23 221,58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18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1 08 03 010 01 0000 110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13 410,6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13 927,0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21 077,00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22 131,00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23 221,58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1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1 08 03 010 01 1050 110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12 104,1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13 927,0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21 077,00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22 131,00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23 221,58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2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1 08 07 000 01 0000 110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2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1 08 07 150 01 0000 110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2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1 08 07 150 01 1000 110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18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185 420,6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179 816,8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202 697,00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198 997,00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198 076,00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720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1 11 05 000 00 0000 120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164 820,9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150 004,0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168 547,00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164 547,00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164 547,00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81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1 11 05 010 00 0000 120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144 216,7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133 000,0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4032" y="404664"/>
            <a:ext cx="1069968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2668944"/>
              </p:ext>
            </p:extLst>
          </p:nvPr>
        </p:nvGraphicFramePr>
        <p:xfrm>
          <a:off x="107504" y="980730"/>
          <a:ext cx="8640959" cy="57606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50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1 11 05 012 04 0000 120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144 216,7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133 000,0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1 11 05 012 04 0001 120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Средства от продажи права на заключение договоров аренды земельных участков, государственная собственность на которые не разграничена и которые расположены в границах городских округов,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52 654,3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33 000,0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1 11 05 012 04 0002 120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 (расчет)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91 562,4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3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1 11 05 020 00 0000 120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10 282,2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7 500,0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0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1 11 05 024 04 0000 120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10 282,2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7 500,0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5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1 11 05 030 00 0000 120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органов управления государственными внебюджетными фондами и созданных ими учреждений (за исключением имущества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1 11 05 034 04 0000 120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муниципальных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8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1 11 05 070 00 0000 120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9 837,8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9 063,0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8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1 11 05 074 04 0000 120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9 837,8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9 063,0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10 116,00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3" marR="5433" marT="5433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1613545362_5-p-kartinki-na-belom-fone-dlya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445224"/>
            <a:ext cx="1499659" cy="1412776"/>
          </a:xfrm>
          <a:prstGeom prst="rect">
            <a:avLst/>
          </a:prstGeom>
          <a:noFill/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xmlns="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215008" y="116632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Применяемые  понятия и термины (ГЛОССАРИЙ)</a:t>
            </a:r>
            <a:endParaRPr kumimoji="0" lang="ru-RU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80920" cy="5256584"/>
          </a:xfrm>
        </p:spPr>
        <p:txBody>
          <a:bodyPr>
            <a:noAutofit/>
          </a:bodyPr>
          <a:lstStyle/>
          <a:p>
            <a:pPr lvl="0"/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1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399" y="260648"/>
            <a:ext cx="971601" cy="70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5196177"/>
              </p:ext>
            </p:extLst>
          </p:nvPr>
        </p:nvGraphicFramePr>
        <p:xfrm>
          <a:off x="107504" y="908721"/>
          <a:ext cx="8640959" cy="56887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0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16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1 11 05 300 00 0000 120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1 11 05 310 00 0000 120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3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1 11 05 312 04 0000 120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4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1 11 09 000 00 0000 120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20 541,0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29 762,8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34 110,00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34 410,00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33 489,00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4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1 11 09 040 00 0000 120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14 222,7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23 445,0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4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1 11 09 044 04 0000 120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14 222,7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23 445,0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7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1 11 09 044 04 0001 120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поступления от использования имущества (РНР)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1 008,5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76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1 11 09 044 04 0002 120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наем жилых помещений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13 214,2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23 045,0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27 492,00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33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1 11 09 080 00 0000 120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6 318,3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6 618,00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6 918,00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5 997,00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28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1 11 09 080 04 0000 120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6 318,3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6 618,00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6 918,00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5 997,00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28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1 11 09 080 04 0001 120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3 803,8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53" marR="3953" marT="3953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4032" y="332656"/>
            <a:ext cx="1069968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6662368"/>
              </p:ext>
            </p:extLst>
          </p:nvPr>
        </p:nvGraphicFramePr>
        <p:xfrm>
          <a:off x="107502" y="908722"/>
          <a:ext cx="8640963" cy="57606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48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1 11 09 080 04 0002 120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Плата, поступившая в рамках договора за предоставление права на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2 514,5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2 617,8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1 697,00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1 382,5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1 12 01 000 01 0000 120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1 382,5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732,00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1 12 01 010 01 0000 120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75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1 12 01 010 01 6000 120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79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1 12 01 030 01 0000 120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6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1 12 01 030 01 6000 120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сбросы загрязняющих веществ в водные объекты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1 027,9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79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1 12 01 040 01 0000 120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1 12 01 041 01 0000 120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размещение отходов производства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6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1 12 01 041 01 6000 120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17 398,7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7 985,8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6 138,70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6 140,00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6 143,00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1 13 01 000 00 0000 130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8 408,4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6 300,0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1 13 01 990 00 0000 130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доходы от оказания платных услуг (работ)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8 408,4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1 13 01 994 04 0000 130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8 408,4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6 300,0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1 13 02 000 00 0000 130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8 990,3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1 685,8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38,70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5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1 13 02 060 00 0000 130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38,70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1 13 02 064 04 0000 130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38,70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22" marR="3622" marT="3622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460432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332656"/>
            <a:ext cx="1115616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7167020"/>
              </p:ext>
            </p:extLst>
          </p:nvPr>
        </p:nvGraphicFramePr>
        <p:xfrm>
          <a:off x="107502" y="980728"/>
          <a:ext cx="8640962" cy="576064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88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1 14 00 000 00 0000 000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259 031,8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276 029,0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256 519,00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255 859,00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255 614,00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1 14 02 000 00 0000 000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4 098,0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2 229,0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1 279,00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659,00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414,00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8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1 14 02 040 04 0000 410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4 098,0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1 279,00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8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1 14 02 043 04 0000 410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4 098,0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2 229,0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1 279,00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1 14 06 000 00 0000 430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97 068,1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153 800,0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123 540,00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123 500,00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123 500,00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1 14 06 010 00 0000 430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96 432,1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152 500,0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1 14 06 012 04 0000 430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96 432,1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152 500,0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123 000,00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1 14 06 020 00 0000 430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государственная собственность на которые разграничена (за исключением земельных участков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636,0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1 14 06 024 04 0000 430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участков, находящихся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636,0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6" marR="5976" marT="5976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88640"/>
            <a:ext cx="1115616" cy="86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65781410"/>
              </p:ext>
            </p:extLst>
          </p:nvPr>
        </p:nvGraphicFramePr>
        <p:xfrm>
          <a:off x="107500" y="980725"/>
          <a:ext cx="8640963" cy="568093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6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29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1 14 06 300 00 0000 430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157 865,7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120 000,0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6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1 14 06 310 00 0000 430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157 865,7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120 000,0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1 14 06 312 04 0000 430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157 865,7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120 000,0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19 853,0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16 509,1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24 650,00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24 650,00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24 650,00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1 16 01 000 01 0000 140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1 388,7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1 900,0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3 707,00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3 707,00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3 707,00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7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1 16 02 000 02 0000 140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859,1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709,1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1 600,00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83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1 16 07 000 00 0000 140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4 557,3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5 220,0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6 620,00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6 620,00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6 620,00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86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1 16 10 000 00 0000 140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1 202,1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1 115,0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4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1 16 11 000 01 0000 140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Платежи, уплачиваемые в целях возмещения вреда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460,3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7 565,0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12 443,00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12 443,00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12 443,00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0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28 592,7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0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1 17 05 000 00 0000 180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28 592,7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86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1 17 05 040 04 0000 180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28 592,7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7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1 17 05 040 04 0001 180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 (плата за разрешение на размещение объекта)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5" marR="4715" marT="471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460432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260648"/>
            <a:ext cx="1115616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3014136"/>
              </p:ext>
            </p:extLst>
          </p:nvPr>
        </p:nvGraphicFramePr>
        <p:xfrm>
          <a:off x="179512" y="980730"/>
          <a:ext cx="8640960" cy="568862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53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6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280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47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1 17 05 040 04 0002 180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округов(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поруб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билеты)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28 592,7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7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1 17 05 040 04 0003 180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 (суммы неосновательного обогащения по договорам аренды земельных участков)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7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1 17 05 040 04 0004 180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 бюджетов городских округов (суммы неосновательного обогащения по договорам аренды имущества)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2 864 928,6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2 771 706,7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2 727 062,21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4 184 097,49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2 198 381,32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7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2 879 167,5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2 778 859,2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2 727 062,21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4 184 097,49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2 198 381,32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12 914,0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21 967,0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7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2 02 20 000 00 0000 150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1 595 178,1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922 614,8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1 278 714,45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2 728 391,91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780 083,16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2 02 30 000 00 0000 150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1 244 056,0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1 339 767,6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1 338 917,67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1 348 337,18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1 343 535,16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2 02 40 000 00 0000 150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27 019,4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494 509,7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109 430,10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107 368,40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74 763,00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5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ИТОГО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6 041 251,5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6 227 650,5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7 046 049,91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8 341 838,49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6 124 991,90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86409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24328" y="1052736"/>
            <a:ext cx="1476672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79512" y="1196752"/>
          <a:ext cx="84249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051560"/>
          </a:xfrm>
        </p:spPr>
        <p:txBody>
          <a:bodyPr>
            <a:noAutofit/>
          </a:bodyPr>
          <a:lstStyle/>
          <a:p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удельном объеме налоговых и неналоговых доходов бюджета Рузского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в расчете на душу населения в сравнении с другими муниципальными образованиями Московской области</a:t>
            </a:r>
            <a:endParaRPr lang="ru-RU" sz="28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3528" y="4365104"/>
          <a:ext cx="489654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9394" name="Picture 2" descr="https://debpotts.com/wp-content/uploads/2012/04/aaphot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725144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268760"/>
          <a:ext cx="8496946" cy="334377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2279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556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665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Виды доходов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Муниципальные бюджеты в среднем по Московской области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Рузский </a:t>
                      </a: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сравнении с другими муниципальными образованиями Московской области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0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Кашира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Лыткарино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Можайский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Наро-Фоминск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Волоколамский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 доходов,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640 383,54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6 234,46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6 086,87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5 041,52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4 622,36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13 462,44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5 287,16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доходы,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299 695,50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3 455,94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2 836,41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1 907,80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3 013,08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6 477,31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2 685,65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 на 01.01.2023, тыс. чел.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8 651,260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79,874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65,747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66,526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92,529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198,501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64,721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Всего, в том числе,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74 022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78 054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92 580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75 783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49 956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67 821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81 692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5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Налоговые и неналоговые доходы на душу,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34 642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43 267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43 141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28 678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32 564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32 631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41 496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Безвозмездные поступления на душу,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39 380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34 786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49 439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47 105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35 189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40 196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Источник информации</a:t>
                      </a: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Численность населения на 01.01.2024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4"/>
                        </a:rPr>
                        <a:t>https://rosstat.gov.ru/compendium/document/13282</a:t>
                      </a:r>
                      <a:endParaRPr lang="en-US" sz="11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16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Информация о налоговых и неналоговых доходах в разрезе муниципальных образований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285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8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https://budget.mosreg.ru/analitika/ispolnenie-byudjeta-subekta/sravnenie-po-osnovnym-parametram-ispolneniya-byudzhetov-municipalnyx-obrazovanij/</a:t>
                      </a:r>
                      <a:endParaRPr lang="en-US" sz="8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округа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692696"/>
          <a:ext cx="8712967" cy="60131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92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14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34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843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915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3450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73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 (ред. от 06.11.2019)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0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на объекты недвижимости (%)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9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Части жилых домов, квартиры, части квартир, комнаты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Дома (жилые, дачи, садовые дома)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недвижимый комплекс 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Хоз постройки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менее 50 кв.м.,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Гаражи, машино-места,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Объекты незавершенного строительства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 которых превышает 300 млн. рублей,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Объекты налогообложения, включенные в перечень, определяемый в соответствии с пунктом 7 статьи 378.2 Налогового кодекса Российской Федерации, а также объекты налогообложения, предусмотренные абзацем вторым пункта 10 статьи 378.2 Налогового кодекса Российской Федерации,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9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92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1971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отнесённого к ветхому и аварийному жилищному фонду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8603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92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15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по земельному налогу (%)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 (ред. от 25.10.2023)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50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участки: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-отнесенные к землям сельскохозяйственного назначения или к землям в составе зон сельскохозяйственного использования в населенных пунктах и используемые для сельскохозяйственного производства.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занятые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приобретенные (предоставленные)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деятельности).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 используемые в предпринимательской деятельности, приобретенные (предоставленные) для ведения личного подсобного хозяйства, садоводства или огородничества, а также земельные участки общего назначения, предусмотренные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Федерации».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занятые индивидуальными гаражами граждан, гаражами гаражно-строительных кооперативов, общественными организациями собственников гаражей и погребов.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ограниченные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06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участки: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используемые в предпринимательской деятельности: приобретенные (предоставленные) для индивидуального жилищного строительства, ведения личного подсобного хозяйства, садоводства или огородничества, участки общего назначения, предусмотренные Федеральным законом от 29 июля 2017 года N 217-ФЗ "О ведении гражданами садоводства и огородничества для собственных нужд и о внесении изменений в отдельные законодательные акты Российской Федерации";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отнесенные к землям сельскохозяйственного назначения или к землям в составе зон сельскохозяйственного использования в населенных пунктах Рузского городского округа Московской области, не используемые в соответствии с их целевым назначением и разрешенным использованием;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прочие земельные участки.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5" marR="4155" marT="41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1051560"/>
          </a:xfrm>
        </p:spPr>
        <p:txBody>
          <a:bodyPr>
            <a:norm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округа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9090" name="Picture 2" descr="http://zabavniks.com/wp-content/uploads/NALOGI_2_25061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0"/>
            <a:ext cx="1979712" cy="106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80728"/>
          <a:ext cx="8928992" cy="536424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4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 по земельному налогу, установленные в муниципальных образованиях дополнительно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979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Уменьшение исчисленной суммы земельного налога на 100% в отношении одного земельного участка на территории Рузского городского округа по выбору налогоплательщика, не используемых в предпринимательской деятельности, приобретенных (предоставленных) для  индивидуального жилищного строительства,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Федерации»,: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Пенсионерам, доход которых ниже двукратной величины прожиточного минимума, установленного в Московской области для пенсионеров.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Героям Советского Союза, Герои Российской Федерации, полным кавалерам ордена Славы.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I и II групп инвалидности.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с детства, детям-инвалидам.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Ветеранам и инвалидам Великой Отечественной войны, а также ветеранам и инвалидам боевых действий.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Теча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Несовершеннолетним узникам концлагерей, гетто и других мест принудительного содержания в период Великой Отечественной войны.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Лицам, удостоенным почетного звания «Почетный гражданин Рузского муниципального района», «Почетный гражданин поселения», «Почетный гражданин Рузского городского округа».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Физические лицам, имеющим трех и более несовершеннолетних детей.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177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муниципальных учреждений Рузского городского округа.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90% в отношении: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находящихся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предназначенных для эксплуатации объектов спорта и спортивных сооружений, находящихся в собственности общественных организаций.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40% в отношении: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автономных образовательных учреждений высшего образования;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бюджетных образовательных учреждений высшего образования.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89092" name="Picture 4" descr="https://static.tildacdn.com/tild6266-6566-4262-b166-353862303063/1551902775_podohod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906330"/>
            <a:ext cx="1979712" cy="95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264914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5655084"/>
              </p:ext>
            </p:extLst>
          </p:nvPr>
        </p:nvGraphicFramePr>
        <p:xfrm>
          <a:off x="107501" y="1268758"/>
          <a:ext cx="8928994" cy="540338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59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4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0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10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08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087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2349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222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21043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29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(2023г.)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(2024г.)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 (2025г.)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6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Кол-во плательщиков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7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(ред. от 06.11.2019)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1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отнесенного к ветхому и аварийному жилищному фонду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 одного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7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(ред. от 25.10.2023)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65 920,0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2 250,0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65 705,0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2 159,0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65 671,0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2 140,0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65 619,0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2 096,0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65 578,0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2 065,0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8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Пенсионерам, доход которых ниже двукратной величины прожиточного минимума, установленного в Московской области для пенсионеров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7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Героям Советского Союза, Героям Российской Федерации, полным кавалерам ордена Славы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" marR="4323" marT="4323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Какие бывают виды бюджетов?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419872" y="980728"/>
            <a:ext cx="1800200" cy="720080"/>
          </a:xfrm>
          <a:prstGeom prst="rect">
            <a:avLst/>
          </a:prstGeom>
        </p:spPr>
        <p:txBody>
          <a:bodyPr vert="horz" rtlCol="0" anchor="ctr">
            <a:normAutofit fontScale="8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</a:t>
            </a:r>
          </a:p>
        </p:txBody>
      </p:sp>
      <p:pic>
        <p:nvPicPr>
          <p:cNvPr id="18434" name="Picture 2" descr="https://phonoteka.org/uploads/posts/2021-05/1620986295_2-phonoteka_org-p-semeinii-byudzhet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628800"/>
            <a:ext cx="2736304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Семейный бюджет</a:t>
            </a:r>
          </a:p>
        </p:txBody>
      </p:sp>
      <p:cxnSp>
        <p:nvCxnSpPr>
          <p:cNvPr id="8" name="Прямая со стрелкой 7"/>
          <p:cNvCxnSpPr>
            <a:stCxn id="4" idx="1"/>
            <a:endCxn id="6" idx="0"/>
          </p:cNvCxnSpPr>
          <p:nvPr/>
        </p:nvCxnSpPr>
        <p:spPr>
          <a:xfrm flipH="1">
            <a:off x="1619672" y="1340768"/>
            <a:ext cx="1800200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 txBox="1">
            <a:spLocks/>
          </p:cNvSpPr>
          <p:nvPr/>
        </p:nvSpPr>
        <p:spPr>
          <a:xfrm>
            <a:off x="5940152" y="1700808"/>
            <a:ext cx="320384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Бюджет организаций</a:t>
            </a:r>
          </a:p>
        </p:txBody>
      </p:sp>
      <p:pic>
        <p:nvPicPr>
          <p:cNvPr id="18436" name="Picture 4" descr="https://invest.tyumen-city.ru/files/informer/img/2017/10/59d1d99d39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04864"/>
            <a:ext cx="2710101" cy="152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5364088" y="1340768"/>
            <a:ext cx="1944216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55976" y="1628800"/>
            <a:ext cx="0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2"/>
          <p:cNvSpPr txBox="1">
            <a:spLocks/>
          </p:cNvSpPr>
          <p:nvPr/>
        </p:nvSpPr>
        <p:spPr>
          <a:xfrm>
            <a:off x="3131840" y="2564904"/>
            <a:ext cx="2448272" cy="72008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>
                <a:ln/>
                <a:solidFill>
                  <a:srgbClr val="00B0F0"/>
                </a:solidFill>
                <a:uLnTx/>
                <a:uFillTx/>
                <a:latin typeface="+mj-lt"/>
                <a:ea typeface="+mj-ea"/>
                <a:cs typeface="+mj-cs"/>
              </a:rPr>
              <a:t>Бюджеты публично-правовых образований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835696" y="3356992"/>
            <a:ext cx="1728192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3356992"/>
            <a:ext cx="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48064" y="3284984"/>
            <a:ext cx="180020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 descr="https://sun9-49.userapi.com/impf/vVZdp-1lmloPk35YgRxcjph0h9f3Gq4cMUSiuQ/hiXGKsySZ-U.jpg?size=0x0&amp;quality=90&amp;proxy=1&amp;sign=6a8349a7f030db5708ab34bd9a02c59f&amp;c_uniq_tag=UDajF6KJuYsCzHE6oagkFu31situodYZBoxt_jPVWeA&amp;type=video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41168"/>
            <a:ext cx="269598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Заголовок 2"/>
          <p:cNvSpPr txBox="1">
            <a:spLocks/>
          </p:cNvSpPr>
          <p:nvPr/>
        </p:nvSpPr>
        <p:spPr>
          <a:xfrm>
            <a:off x="323528" y="414908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85792"/>
            <a:ext cx="260622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Заголовок 2"/>
          <p:cNvSpPr txBox="1">
            <a:spLocks/>
          </p:cNvSpPr>
          <p:nvPr/>
        </p:nvSpPr>
        <p:spPr>
          <a:xfrm>
            <a:off x="3203848" y="4293096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Субъектов</a:t>
            </a:r>
            <a:r>
              <a:rPr kumimoji="0" lang="ru-RU" sz="2000" b="1" i="0" u="none" strike="noStrike" kern="1200" normalizeH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(региональные бюджеты, бюджеты территориальных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2" name="Picture 10" descr="https://nesiditsa.ru/wp-content/uploads/2013/09/image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797152"/>
            <a:ext cx="2267744" cy="19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Заголовок 2"/>
          <p:cNvSpPr txBox="1">
            <a:spLocks/>
          </p:cNvSpPr>
          <p:nvPr/>
        </p:nvSpPr>
        <p:spPr>
          <a:xfrm>
            <a:off x="6228184" y="4293096"/>
            <a:ext cx="2520280" cy="504056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Муниципальных образований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(местные бюджеты</a:t>
            </a: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102636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000" dirty="0"/>
          </a:p>
        </p:txBody>
      </p:sp>
      <p:pic>
        <p:nvPicPr>
          <p:cNvPr id="90114" name="Picture 2" descr="https://phonoteka.org/uploads/posts/2021-05/1620124620_16-phonoteka_org-p-fon-dlya-prezentatsii-po-bukhgalterskomu-u-18.png"/>
          <p:cNvPicPr>
            <a:picLocks noChangeAspect="1" noChangeArrowheads="1"/>
          </p:cNvPicPr>
          <p:nvPr/>
        </p:nvPicPr>
        <p:blipFill>
          <a:blip r:embed="rId3" cstate="print"/>
          <a:srcRect l="28403" t="11901" r="15737" b="17630"/>
          <a:stretch>
            <a:fillRect/>
          </a:stretch>
        </p:blipFill>
        <p:spPr bwMode="auto">
          <a:xfrm>
            <a:off x="7668344" y="1"/>
            <a:ext cx="1475656" cy="1052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12160" y="548680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4" y="980728"/>
          <a:ext cx="8928991" cy="580710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5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24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21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10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08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087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2350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2224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21043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201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I и II групп инвалидности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1532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1194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7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с детства, детям-инвалидам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0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Ветеранам и инвалидам Великой Отечественной войны, а также ветеранам и инвалидам боевых действий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3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Теча"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2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9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Несовершеннолетним узникам концлагерей, гетто и других мест принудительного содержания в период Великой Отечественной войны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0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0" marR="4310" marT="431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102636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08304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5" y="1052736"/>
          <a:ext cx="8928990" cy="568863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59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83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6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10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087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087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235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22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2104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820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Лицам, удостоенным почетного звания "Почетный гражданин Рузского муниципального района", "Почетный гражданин поселения", "Почетный гражданин Рузского городского округа"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трех и более несовершеннолетних детей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7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муниципальных учреждений Рузского городского округа Московской области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3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4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3407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3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участков, предназначенных для эксплуатации объектов спорта и спортивных сооружений, находящихся в собственности общественных организаций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35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40% в отношении земельных участков в собственности федеральных государственных автономных образовательных учреждений высшего образования (федеральных государственных бюджетных образовательных учреждений высшего образования)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налоговых льгот, предоставляемых в соответствии с решениями, принятыми органами местного самоуправления Московской области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65 920,0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2 250,0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65 705,0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2 159,0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65 671,0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2 140,0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65 619,0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2 096,0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65 578,0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2 065,0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5" marR="5035" marT="503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259632"/>
          </a:xfrm>
        </p:spPr>
        <p:txBody>
          <a:bodyPr>
            <a:normAutofit/>
          </a:bodyPr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Налоговые льготы, установленные в муниципальных образованиях дополнительно 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 льготам, предусмотренным Налоговым кодексом Российской Федерации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412776"/>
            <a:ext cx="5076056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имущества, отнесённого к ветхому и аварийному жилищному фонду</a:t>
            </a:r>
          </a:p>
        </p:txBody>
      </p:sp>
      <p:pic>
        <p:nvPicPr>
          <p:cNvPr id="5" name="Picture 8" descr="https://sun9-25.userapi.com/impg/HeIvE_EHxcZXarW_e4EQKQN9z1NTLXPtkuTc9Q/5ETV4XXGU_4.jpg?size=1070x480&amp;quality=96&amp;sign=f1712cbc9affd0832f9586f52047a57d&amp;c_uniq_tag=jquKogBXNyJsbZDfzYC_-a9Jz1XuJSmCeysWYHM2BH8&amp;type=sh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3384376" cy="15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im0-tub-ru.yandex.net/i?id=b168491658be9efe0abba250d84da2b2-l&amp;n=13"/>
          <p:cNvPicPr>
            <a:picLocks noChangeAspect="1" noChangeArrowheads="1"/>
          </p:cNvPicPr>
          <p:nvPr/>
        </p:nvPicPr>
        <p:blipFill>
          <a:blip r:embed="rId3" cstate="print"/>
          <a:srcRect r="172" b="24315"/>
          <a:stretch>
            <a:fillRect/>
          </a:stretch>
        </p:blipFill>
        <p:spPr bwMode="auto">
          <a:xfrm>
            <a:off x="0" y="2780928"/>
            <a:ext cx="3635896" cy="26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71392" y="2780928"/>
            <a:ext cx="5472608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5517232"/>
            <a:ext cx="914400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выпадающих доходов по льготам, предоставленным органами местного самоуправления, 0 млн. руб.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69168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Расходы</a:t>
            </a:r>
            <a: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бюджета </a:t>
            </a:r>
            <a:b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Рузского </a:t>
            </a:r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муниципального </a:t>
            </a:r>
            <a:r>
              <a:rPr lang="ru-RU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округа</a:t>
            </a:r>
            <a:endParaRPr lang="ru-RU" sz="4000" dirty="0"/>
          </a:p>
        </p:txBody>
      </p:sp>
      <p:pic>
        <p:nvPicPr>
          <p:cNvPr id="24578" name="Picture 2" descr="https://gtelocalize.com/wp-content/uploads/2020/05/Banner-3.png"/>
          <p:cNvPicPr>
            <a:picLocks noChangeAspect="1" noChangeArrowheads="1"/>
          </p:cNvPicPr>
          <p:nvPr/>
        </p:nvPicPr>
        <p:blipFill>
          <a:blip r:embed="rId2" cstate="print"/>
          <a:srcRect l="19791" t="18333" r="11458" b="11667"/>
          <a:stretch>
            <a:fillRect/>
          </a:stretch>
        </p:blipFill>
        <p:spPr bwMode="auto">
          <a:xfrm>
            <a:off x="704142" y="2276872"/>
            <a:ext cx="58840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colleenparsons.americanmortgage.com/uploads/pages/cutting%20dollar%20bill%20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4265712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52928" cy="2664296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2770" name="Picture 2" descr="https://avatars.dzeninfra.ru/get-zen_doc/142473/pub_5e45c5f26948c51ea07b06a4_5e4675f96e1cd54e7a5c84b9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87129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984776" cy="1051560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556792"/>
          <a:ext cx="763284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24328" y="0"/>
            <a:ext cx="161967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732240" y="1268760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  <p:pic>
        <p:nvPicPr>
          <p:cNvPr id="53250" name="Picture 2" descr="https://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658205"/>
            <a:ext cx="1475656" cy="119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Расходы бюджета Рузского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муниципального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округа</a:t>
            </a:r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на 2025 год и плановый период 2026 и 2027 годов по разделам и подразделам бюджетной классификации в сравнении с ожидаемым исполнением бюджета 2024 года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7" y="1268755"/>
          <a:ext cx="8784970" cy="5471915"/>
        </p:xfrm>
        <a:graphic>
          <a:graphicData uri="http://schemas.openxmlformats.org/drawingml/2006/table">
            <a:tbl>
              <a:tblPr/>
              <a:tblGrid>
                <a:gridCol w="29528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04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9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91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91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91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08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979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6582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946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4066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измерения: тыс. рублей</a:t>
                      </a:r>
                    </a:p>
                  </a:txBody>
                  <a:tcPr marL="6044" marR="6044" marT="6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0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Наименования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Рз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2023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2024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 ожидаемое исполнение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Плановый период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8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546 763,72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694 840,81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664 524,82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776 227,16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510 561,88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510 521,16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7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3 617,65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4 205,56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4 205,56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4 163,70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3 720,89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3 720,89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6 688,49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10 691,58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10 669,13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9 806,48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8 666,52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8 666,52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191 467,33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255 460,14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255 460,14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277 369,52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239 990,57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239 990,57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28 305,59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28 804,19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28 614,32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30 607,84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27 611,52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27 611,52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3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30 103,42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7 090,00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316 684,66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365 575,92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365 575,67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447 189,62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230 572,38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230 531,66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571,16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936,73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903,24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571,16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936,73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903,24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1 026,26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7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28 593,39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56 776,14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54 641,07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59 572,88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48 631,15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48 631,15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Гражданская оборона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11 109,21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19 629,13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18 429,68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25 278,04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17 074,15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17 074,15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17 397,35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31 875,08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31 513,96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33 050,84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30 313,00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30 313,00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7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86,83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5 271,93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4 697,43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1 244,00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1 244,00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1 244,00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289 247,99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569 204,16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539 025,25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635 710,05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457 540,93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410 617,56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3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Общеэкономические вопросы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949,23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3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9 769,01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13 389,80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12 716,12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11 670,60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7 666,70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25 096,76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48 723,67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52 540,36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47 330,29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36 526,66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36 617,36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36 645,53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208 505,01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460 153,88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437 516,44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560 471,47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393 506,00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329 109,40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37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21 173,07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43 120,12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41 462,40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27 041,32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19 750,87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19 765,87</a:t>
                      </a:r>
                    </a:p>
                  </a:txBody>
                  <a:tcPr marL="6044" marR="6044" marT="60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pPr lvl="0"/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r>
              <a:rPr lang="en-US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2025 год и плановый период 2026 и 2027 годов по разделам и подразделам бюджетной классификации в сравнении с ожидаемым исполнением бюджета 2024 года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052746"/>
          <a:ext cx="8928991" cy="5718335"/>
        </p:xfrm>
        <a:graphic>
          <a:graphicData uri="http://schemas.openxmlformats.org/drawingml/2006/table">
            <a:tbl>
              <a:tblPr/>
              <a:tblGrid>
                <a:gridCol w="3002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9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32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20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20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20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30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300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7192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935 151,73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1 117 923,64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1 094 305,85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1 490 845,66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1 487 989,29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1 334 149,16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88 346,28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143 340,07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139 990,54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144 034,58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53 806,71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25 254,50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50 462,34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26 506,85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26 506,85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147 749,00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231 550,79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92 855,14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796 343,11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948 076,72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927 808,46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1 199 062,08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1 202 631,79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1 216 039,52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59 664,82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116 928,97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103 658,83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60 550,90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256 661,71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44 428,51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47 730,05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97 923,52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86 477,77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47 273,90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243 434,71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31 201,51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11 934,77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19 005,45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17 181,06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13 277,00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13 227,00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13 227,00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732 726,90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825 203,58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824 712,03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817 312,03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812 243,47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808 041,97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251 677,00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285 237,43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285 018,32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250 565,17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250 356,33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250 356,33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291 104,03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345 206,75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344 971,98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358 003,57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354 821,66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350 022,16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142 026,26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143 077,78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143 077,78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157 690,47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157 690,47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157 690,47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5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1 535,16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985,78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985,78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857,70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673,50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673,50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13 684,00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15 004,67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15 002,00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13 521,00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14 062,00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14 624,00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32 700,45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35 691,17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35 656,17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36 674,12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34 639,51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34 675,51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256 366,80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288 508,02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288 395,02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416 379,27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396 208,09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376 139,33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246 362,17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276 878,51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276 765,51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404 335,25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385 473,60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365 392,26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10 004,63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11 629,51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11 629,51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12 044,02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10 734,49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10 747,07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21 824,28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35 737,64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35 617,64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23 939,21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23 044,21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23 090,71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16 028,12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16 472,89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16 472,89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16 802,31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16 802,31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16 802,31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1 531,23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9 377,45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9 257,45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4 264,93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9 887,30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9 887,30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5 996,90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5 101,90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5 148,40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115 487,68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158 519,26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158 139,58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138 221,48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128 637,27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125 985,25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40 128,38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70 085,10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69 828,04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59 838,00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55 038,00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55 038,00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61 319,21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74 332,06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74 209,44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62 117,00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61 569,02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58 917,00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14 040,09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14 102,10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14 102,10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16 266,48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12 030,25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12 030,25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21 986,30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23 338,17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21 690,19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21 641,73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21 641,73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21 641,73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Телевидение и радиовещание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15 423,28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2 994,67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1 214,50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296,40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5 976,00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5 976,00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5 976,00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3 568,35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22 123,67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21 393,79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15 665,73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15 665,73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15 665,73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713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20 401,30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26 170,10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26 170,10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26 006,80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265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208,78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20 401,30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163,30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26 170,10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26 170,10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26 006,80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8847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3 008 593,55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3 908 318,42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3 785 776,82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4 467 596,73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4 170 356,09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3 730 279,59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7344816" cy="854968"/>
          </a:xfrm>
        </p:spPr>
        <p:txBody>
          <a:bodyPr>
            <a:noAutofit/>
          </a:bodyPr>
          <a:lstStyle/>
          <a:p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с учетом интересов целевых групп пользователей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планируемые к реализации в 2025 -2027 годах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в Рузском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муниципального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округе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268760"/>
          <a:ext cx="8784975" cy="53570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68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32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08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80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53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53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53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4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целевой группы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мер социальной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НПА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Размер выплат на 1 получателя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2025 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2026 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2027 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3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1 до 7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Администрации РГО от 23.08.2019 г. № 4151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муниципальных дошкольных образовательных организациях Рузского городского округа Московской области, осуществляющих образовательную деятельность, и порядок ее выплаты» (редакции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20.08.2020 №2440, от 23.03.2021 № 834)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14 576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14 576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14 576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7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3 069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3 069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3 069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92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7 до 15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отдыха детей в каникулярное время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06.03.2019 № 580 "Об утверждении Порядка организации отдыха, оздоровления и занятости детей и подростков, проживающих на территории Рузского городского округа".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10 541,17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10 852,17</a:t>
                      </a: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10 913,17</a:t>
                      </a: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3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4348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4382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4416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8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Молодые семьи,   в которых  возраст каждого из супругов не превышает 35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рассчитывается исходя из численности молодой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10 151,30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11 375,20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11 550,60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3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Дети-сироты и дети, оставшиеся без попечения родителей, лица из их числа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детей-сирот и детей, оставшихся без попечения родителей, лиц из их числа, по жилыми помещениями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жилые помещения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7 943,00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3 972,00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31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ЖКУ ветеранам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Оказание мер социальной поддержки отдельным категориям граждан из бюджета Рузского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"Порядок предоставления компенсации на оплату жилого помещения и коммунальных услуг инвалидам и участникам Великой отечественной войны" Постановление Главы Рузского городского округа Московской области от 23.08.2018 № 3139. Решение Совета депутатов Рузского городского округа Московской области от 25.04.2018 № 222/21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исчисляется фиксированной суммой в размере 1000 руб. в месяц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92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50178" name="Picture 2" descr="https://www.syl.ru/misc/i/ai/207661/94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2728" y="0"/>
            <a:ext cx="1191272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026368"/>
          </a:xfrm>
        </p:spPr>
        <p:txBody>
          <a:bodyPr>
            <a:noAutofit/>
          </a:bodyPr>
          <a:lstStyle/>
          <a:p>
            <a:pPr lvl="0"/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Рузского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муниципального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округа</a:t>
            </a:r>
            <a:r>
              <a:rPr lang="en-US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на 2025 год и плановый период 2026 и 2027 годов в разрезе муниципальных программ с указанием планируемых целевых показателях программ в динамике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6" y="1052729"/>
          <a:ext cx="8928988" cy="5739595"/>
        </p:xfrm>
        <a:graphic>
          <a:graphicData uri="http://schemas.openxmlformats.org/drawingml/2006/table">
            <a:tbl>
              <a:tblPr/>
              <a:tblGrid>
                <a:gridCol w="27453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5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74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43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43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66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74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674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3385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измерения: тыс. рублей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319" marR="5319" marT="5319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3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Наименования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Целевая статья расходов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Фактические значения </a:t>
                      </a:r>
                    </a:p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2023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за 2024 год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2025 год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Плановый период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2027 год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"Здравоохранение"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638,23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"Культура и туризм"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375 014,35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397 118,90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397 025,05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540 019,10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520 687,42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500 618,66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"Образование"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561 033,09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648 457,08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647 419,83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663 553,25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660 151,14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655 351,64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24 199,59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28 281,44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28 280,30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24 513,48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24 697,48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24 733,48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"Спорт"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115 496,78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157 392,53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157 135,47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137 966,33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128 382,12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125 730,10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сельского хозяйства"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15 999,14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13 173,01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7 333,54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11 778,36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12 240,62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12 697,79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21 355,78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29 021,76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26 003,69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24 897,60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20 893,70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38 323,76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40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64 668,80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92 826,46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90 741,39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103 041,88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92 100,15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92 100,15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4 264,93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9 887,30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9 887,30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5 996,90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5 101,90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5 148,40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76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инженерной инфраструктуры, энергоэффективности и отрасли обращения с отходами"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98 623,98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115 165,27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83 719,51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201 445,35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471 016,50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120 087,65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48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"Предпринимательство"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17 058,25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18 120,13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18 120,13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16 997,92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14 907,47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14 922,47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"Управление имуществом и муниципальными финансами"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449 786,60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590 112,72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563 183,94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665 413,35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462 287,15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462 083,13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220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39 678,50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54 412,25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52 638,99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44 333,73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35 722,04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36 284,04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40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 функционирование дорожно-транспортного комплекса"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240 799,64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422 056,64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391 787,60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588 355,77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429 452,74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365 056,14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"Цифровое муниципальное образование"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97 152,13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104 186,61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104 177,05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114 111,14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100 432,48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100 432,48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1 854,66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534,49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534,49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3 800,00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745 420,33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977 544,77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958 633,28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1 147 736,39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1 147 974,29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1 160 953,02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39 182,23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35 002,87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34 943,16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61 488,79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18 893,03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18 236,42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104 563,24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28 552,21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132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Руководство и управление в сфере установленных функций органов местного самоуправления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13 114,38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16 386,95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16 231,35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16 274,35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14 356,68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14 356,68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33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9900000000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21 763,19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179 044,31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179 044,31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51 848,56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3385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3 008 593,37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3 908 318,52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3 785 776,80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4 467 546,70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4 170 356,09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3 730 279,59</a:t>
                      </a:r>
                    </a:p>
                  </a:txBody>
                  <a:tcPr marL="5319" marR="5319" marT="5319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620688"/>
            <a:ext cx="5698976" cy="1143000"/>
          </a:xfrm>
        </p:spPr>
        <p:txBody>
          <a:bodyPr rtlCol="0">
            <a:noAutofit/>
          </a:bodyPr>
          <a:lstStyle/>
          <a:p>
            <a:r>
              <a:rPr lang="ru-RU" alt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Прогноз численности населения на 01.01.2025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389" y="1268760"/>
            <a:ext cx="3383357" cy="445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17">
            <a:extLst>
              <a:ext uri="{FF2B5EF4-FFF2-40B4-BE49-F238E27FC236}">
                <a16:creationId xmlns:a16="http://schemas.microsoft.com/office/drawing/2014/main" xmlns="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5220072" y="6021288"/>
            <a:ext cx="3600400" cy="432048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Рузский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060848"/>
            <a:ext cx="46805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79 904 </a:t>
            </a: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человека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том числе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ru-RU" dirty="0"/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Мужчин</a:t>
            </a:r>
            <a:r>
              <a:rPr lang="ru-RU" dirty="0"/>
              <a:t> –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38 444</a:t>
            </a:r>
          </a:p>
          <a:p>
            <a:r>
              <a:rPr lang="ru-RU" dirty="0">
                <a:solidFill>
                  <a:srgbClr val="FF0000"/>
                </a:solidFill>
              </a:rPr>
              <a:t>Женщин</a:t>
            </a:r>
            <a:r>
              <a:rPr lang="ru-RU" dirty="0"/>
              <a:t> –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41 460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s://ruzaregion.ru/fotosnews/14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819917" cy="214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2025 год и плановый период 2026 и 2027 годов в разрезе муниципальных программ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568" y="1556792"/>
          <a:ext cx="813690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692696"/>
          </a:xfrm>
        </p:spPr>
        <p:txBody>
          <a:bodyPr>
            <a:noAutofit/>
          </a:bodyPr>
          <a:lstStyle/>
          <a:p>
            <a:pPr lvl="0"/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100" dirty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«Здравоохранение</a:t>
            </a:r>
            <a:r>
              <a:rPr lang="ru-RU" sz="21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» </a:t>
            </a:r>
            <a:r>
              <a:rPr lang="ru-RU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муниципального округа</a:t>
            </a:r>
            <a:endParaRPr lang="ru-RU" sz="21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6" y="908722"/>
          <a:ext cx="8424936" cy="554461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10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4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61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87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540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7177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394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394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177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7177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88710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320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7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2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1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Рузского муниципального округа «</a:t>
                      </a:r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Здравоохранение"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1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82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 (далее -Показатель МП)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1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Финансовое обеспечение системы организации медицинской помощи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9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Жилье – медикам, нуждающимся в обеспечении жильем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мер социальной поддержки медицинских работников»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621704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муниципальной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«Культура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муниципального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4" y="908718"/>
          <a:ext cx="8784975" cy="57643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0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5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01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18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20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54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547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96774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5961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65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«Культура и туризм»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393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841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081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культурного наследия, находящихся на территории муниципальных образований, по которым в текущем году разработана проектная документация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971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объектов культурного наследия, находящихся в собственности муниципального образования, на которые установлены информационные надписи в общем количестве объектов культурного наследия, находящихся в собственности муниципального образования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«Государственная охрана объектов культурного наследия (местного муниципального значения)»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535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объектов культурного наследия местного (муниципального) значения, по которым разработаны проекты границ территорий и зон охраны в общем количестве объектов культурного наследия, находящихся в собственности муниципальных образований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«Государственная охрана объектов культурного наследия (местного муниципального значения)»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8" marR="5118" marT="5118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0" y="188641"/>
          <a:ext cx="8784979" cy="65527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1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1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37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78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14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44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59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043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431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594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2376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83071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2.2.</a:t>
                      </a:r>
                      <a:endParaRPr lang="ru-RU" sz="7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Развитие музейного дела 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553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2024 (далее - 2024) Число посещений мероприятий организаций культуры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(далее Приоритетный)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выполнения функций муниципальных музеев»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музеев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134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Цифровизация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музейных фондов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24880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860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Осуществлена поставка товаров, работ, услуг в целях модернизации (развития) материально-технической базы муниципальных музеев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 муниципальной программы (далее Результат)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музеев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0446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2.3.</a:t>
                      </a:r>
                      <a:endParaRPr lang="ru-RU" sz="7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Развитие библиотечного дела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8150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Число посещений мероприятий организаций культуры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519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подпрограммы. Обеспечение роста числа пользователей муниципальных библиотек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29 950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29 950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30 050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30 150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195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переоснащенных муниципальных библиотек по модельному стандарту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</a:t>
                      </a:r>
                      <a:r>
                        <a:rPr lang="en-US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A1«</a:t>
                      </a: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Культурная среда»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659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3228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работы по капитальному ремонту, техническому переоснащению и благоустройство территорий в муниципальных библиотеках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620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Созданы модельные муниципальные библиотеки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5" marR="3915" marT="3915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260648"/>
          <a:ext cx="8856985" cy="638501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25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1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84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0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486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820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008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4035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084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"Развитие профессионального искусства, гастрольно-концертной и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культурно-досуговой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деятельности, кинематографии"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672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Число посещений мероприятий организаций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функций культурно-досуговых учреждений»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«Модернизация (развитие) материально-технической базы, проведение капитального ремонта, текущего ремонта, благоустройство территорий муниципальных театрально-концертных и культурно-досуговых учреждений»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«Создание условий для массового отдыха жителей городского округа в парках культуры и отдыха»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«Обеспечение функций муниципальных учреждений культуры Московской области»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305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поддержанных творческих инициатив и проектов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A2 «Творческие люди»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84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2.5.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Укрепление материально-технической базы  муниципальных учреждений культуры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85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Число посещений мероприятий организаций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«Создание доступной среды»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3601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«Создание доступной среды»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66" marR="2966" marT="2966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1" y="188640"/>
          <a:ext cx="8856984" cy="64807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07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25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1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84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0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486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820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008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4035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731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образования в сфере культуры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017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Число посещений мероприятий организаций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 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853,399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847,381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1266,077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1404,32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1542,905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пожарной безопасности и создание доступной среды»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А1 «Культурная среда»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759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Количество реконструированных и (или) капитально отремонтированных региональных и муниципальных детских школ искусств по видам искусств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3129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современных условий организации образовательного и учебно-производственного процесса»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пожарной безопасности и создание доступной среды»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83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детей,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9877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оснащенных образовательных организаций в сфере культуры (детские школы искусств по видам искусств и училищ) музыкальными инструментами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55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2.8.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 Развитие туризма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582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туристского и экскурсионного потока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355 280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455 000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460 000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465 000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470 000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01«Развитие рынка туристских услуг, развитие внутреннего и въездного туризма»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«Образование»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08" y="764704"/>
          <a:ext cx="8784979" cy="59802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0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57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0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18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20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54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547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193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96774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5957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95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«Образование"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5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Общее образование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75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Доступность дошкольного образования для детей в возрасте от трех до семи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444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4708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216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2024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2270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6,41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507" y="116636"/>
          <a:ext cx="8856980" cy="61926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0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25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1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84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0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48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820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00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403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9911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В общеобразовательных организациях, расположенных в сельской местности и малых городах, созданы и функционируют центры образования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естественно-научной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 технологической направленностей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Е1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311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Е1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11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 Основное мероприятие 01 «Финансовое обеспечение деятельности образовательных организаций»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Е1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"Современная школа»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81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Количество отремонтированных дошкольных образовательных организаций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в 2023 году, исключен с 2024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«Модернизация школьных систем образования в рамках государственной программы Российской Федерации "Развитие образования»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51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в 2023 году, исключен с 2024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7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«Проведение капитального ремонта объектов дошкольного образования, закупка оборудования»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141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Приобретены автобусы для доставки обучающихся в общеобразовательные организации, расположенные в сельских населенных пунктах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5" marR="3525" marT="3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48"/>
          <a:ext cx="8640959" cy="640871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9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97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83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99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863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76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157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6654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764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99058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2949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Дополнительное образование, воспитание и психолого-социальное сопровождение детей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575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деятельности организаций дополнительного образования»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66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детей в возрасте от 5 до 18 лет, охваченных дополнительным образованием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E1 «Современная школа»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66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Созданы центры цифрового образования детей «IT-куб»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604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Созданы детские технопарки «Кванториум»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E1 «Современная школа»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4403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Созданы новые места в образовательных организациях различных типов для реализации дополнительных общеразвивающих программ всех направленностей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E2 «Успех каждого ребенка»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648072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«Социальная защита населения»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052736"/>
          <a:ext cx="8856983" cy="570480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4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9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64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75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98387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8595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6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Социальная поддержка граждан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466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Увеличение числа граждан старшего возраста, ведущих активный образ жизни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2595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3437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4345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5345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6345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9 «Социальная поддержка отдельных категорий граждан и почетных граждан Московской области»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131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системы отдыха и оздоровления детей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1990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580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131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Содействие занятости населения , развитие трудовых ресурсов и охраны труда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580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пострадавших в результате несчастных случаев на производстве со смертельным исходом,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Промилле (0,1 процента)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«Профилактика производственного травматизма»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budget.admgur.ru/18/obsh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6635"/>
          <a:ext cx="8856986" cy="670068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7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07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25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1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84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00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48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820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008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403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327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и поддержка социально ориентированных некоммерческих организаций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342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 НКО, которым оказана поддержка органами местного самоуправления 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"Развитие негосударственного сектора социального обслуживания"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Органами местного самоуправления оказана финансовая поддержка СО НКО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предоставлены площади на льготных условиях или в безвозмездное пользование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Квадратный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оказана имущественная поддержка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оказана консультационная поддержка СО НКО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проведены просветительские мероприятия по вопросам деятельности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654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муниципального образования Московской области на социальную сферу, направляемых на предоставление субсидий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81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СО НКО на территории муниципального образования, получивших статус исполнителя общественно полезных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93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4.7.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 Обеспечение доступности для инвалидов и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объектов инфраструктуры и услуг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90342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доступности для инвалидов и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объектов инфраструктуры (за исключением сфер культуры, образования, спорта)»     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3" marR="4633" marT="4633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05482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«Спорт»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0" y="836713"/>
          <a:ext cx="8856985" cy="592970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46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9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9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64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75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59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97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97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596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596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98387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403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5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</a:p>
                    <a:p>
                      <a:pPr algn="ctr" fontAlgn="t"/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2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"Спорт"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6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Развитие физической культуры и спорта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9067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"Создание условий для занятий физической культурой и спортом"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"Модернизация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области"</a:t>
                      </a:r>
                      <a:endParaRPr lang="ru-RU" sz="800" b="0" i="0" u="none" strike="noStrike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9482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"Создание условий для занятий физической культурой и спортом"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"Модернизация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"Спорт - норма жизни"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4106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69,46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70,46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3" y="116633"/>
          <a:ext cx="8928993" cy="671804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56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01704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"Создание условий для занятий физической культурой и спортом"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608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"Создание условий для занятий физической культурой и спортом"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"Модернизация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38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физкультурных и спортивных мероприятий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658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установленных в муниципальных образованиях Московской области плоскостных спортивных сооружений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03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5.2.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Подготовка спортивного резерва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931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658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6976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0294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«Сохранение достигнутого уровня заработной платы отдельных категорий работников учреждений физической культуры и спорта»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5" marR="3965" marT="396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86409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сельского хозяйства»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6" y="1052738"/>
          <a:ext cx="8928988" cy="568863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1917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7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9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8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сельского хозяйства»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9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Развитие отраслей сельского хозяйства и перерабатывающей промышленности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674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865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 в хозяйствах всех категорий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9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Вовлечение в оборот земель сельскохозяйственного назначения и развитие мелиорации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4681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5678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Вовлечение в оборот выбывших сельскохозяйственных угодий за счет проведения культурнотехнических мероприятий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3,156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2,857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9738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759,623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685,17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1" y="260646"/>
          <a:ext cx="8640958" cy="633670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6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97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83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99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863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76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157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6654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764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99058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138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6.3.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Комплексное развитие сельских территорий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9424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сельского населения в общей численности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обеспечения доступным и комфортным жильем сельского населения»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"Обеспечение доступности торгового обслуживания в сельских населенных пунктах"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"Создание и развитие инфраструктуры на сельских территориях"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"Благоустройство сельских территорий"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9594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сельских населенных пунктов, обслуживаемых по доставке продовольственных и промышленных товаров, в общем числе населенных пунктов, соответствующих критериям отбора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доступности торгового обслуживания в сельских населенных пунктах»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107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Ввод в действие распределительных газовых сетей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04.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«Создание и развитие инфраструктуры-туры на сельских территориях»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7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Обеспечение эпизоотического и ветеринарно-санитарного благополучия Московской области 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развитие государственной ветеринарной службы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6004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собак без владельцев, подлежащих отлову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«Сохранение ветеринарно-санитарного благополучия»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67545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«Экология и окружающая среда»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5009" y="621979"/>
          <a:ext cx="8821487" cy="62205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2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29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35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41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48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39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76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76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398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398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97592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2285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8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52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0238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Охрана окружающей среды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97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обследований состояния окружающей среды»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70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«Вовлечение населения в экологические мероприятия»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560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экологические мероприятия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0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водохозяйственного комплекса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2319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Численность населения, проживающего на подверженных негативному воздействию вод территориях, защищенного в результате проведения мероприятий по повышению защищенности от негативного воздействия вод, нарастающим итогом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берегоукреплению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4634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водных объектов, на которых выполнены комплексы мероприятий по ликвидации последствий засорения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«Ликвидация последствий засорения водных объектов»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08782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гидротехнических сооружений с неудовлетворительным и опасным уровнем безопасности, приведённых в безопасное техническое состояние и поддерживаемых в безаварийном режиме работы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берегоукреплению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097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 прудов, на которых выполнены работы по очистке от мусора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«Ликвидация последствий засорения водных объектов»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2" marR="4932" marT="4932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3" y="116631"/>
          <a:ext cx="8928992" cy="667758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3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4580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Разработана проектная документация на капитальный ремонт гидротехнических сооружений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берегоукреплению»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20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Завершен капитальный ремонт гидротехнических сооружений, находящихся в муниципальной собственности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20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Проведены исследования состояния и загрязнения водных объектов, расположенных в границах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"Ликвидация последствий засорения водных объектов"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7.3.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Развитие лесного хозяйства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536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общем объеме обнаруженных отходов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«Вовлечение населения в мероприятия по охране леса»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511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ликвидированных отходов на лесных участках в составе земель лесного фонда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790,52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572,63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36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акции по посадке леса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«Вовлечение населения в мероприятия по охране леса»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0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7.5.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Ликвидация накопленного вреда окружающей среде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80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ликвидированных наиболее опасных объектов накопленного вреда окружающей среде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8536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20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качество жизни которого улучшится в связи с ликвидацией несанкционированных свалок в границах городов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511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ликвидированных несанкционированных свалок в границах городов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91269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 реализации мероприятий по содержанию и эксплуатации объекта размещения отходов и законсервированного комплекса по переработке отходов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«Эксплуатация закрытых полигонов твердых коммунальных отходов после завершения технической части рекультивации»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«Содержание законсервированного комплекса по переработке отходов»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120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Ликвидированы несанкционированные свалки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расходов, направленных на осуществление полномочий в области обращения с отходами»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2" marR="4062" marT="4062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03549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«Безопасность и обеспечение безопасности жизнедеятельности населения»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6" y="1052735"/>
          <a:ext cx="8928989" cy="57904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1901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1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563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«Безопасность и обеспечение безопасности жизнедеятельности населения»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968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преступлений и иных правонарушений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846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городского округа, и мест с массовым пребыванием людей»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экстремизма»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700" b="0" i="0" u="none" strike="noStrike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5005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регион»»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820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городского округа, и мест с массовым пребыванием людей»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5" marR="2755" marT="275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1" y="188640"/>
          <a:ext cx="8712966" cy="648071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93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05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7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3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56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03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17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600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04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179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717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880319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Снижение уровня 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криминогенности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наркомании на 100 ты.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 на 100 тыс. населения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70,16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67,78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63,02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9560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Снижение уровня вовлечённости населения в незаконный оборот наркотиков на 100 тыс. населения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 на 100 тыс.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0840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кладбищ, соответствующих требованиям Регионального стандарта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32,65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32,65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32,65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19" y="260648"/>
          <a:ext cx="8712969" cy="640871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95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1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73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3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6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07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21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635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07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641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849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60562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8.2.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2. "Обеспечение мероприятий по защите населения и территорий от чрезвычайных ситуаций"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7795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 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резервов материальных ресурсов для ликвидации чрезвычайных ситуаций муниципального характера на территории Московской области»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подготовке населения, специалистов и должностных лиц в области гражданской обороны, защиты населения и территории от чрезвычайных ситуаций природного и техногенного характера»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«Организация деятельности аварийно-спасательных формирований на территории муниципального образования Московской области»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«Создание, содержание системно-аппаратного комплекса «Безопасный город" на территории муниципального образования Московской области»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019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Минуты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и эксплуатация Системы-112»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bioprocessintl.com/wp-content/uploads/2021/03/iStock-47112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513" y="188640"/>
            <a:ext cx="1177487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3347864" y="1988840"/>
            <a:ext cx="136815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3"/>
          <p:cNvSpPr txBox="1">
            <a:spLocks/>
          </p:cNvSpPr>
          <p:nvPr/>
        </p:nvSpPr>
        <p:spPr>
          <a:xfrm>
            <a:off x="251520" y="16288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>
              <a:buNone/>
            </a:pPr>
            <a:r>
              <a:rPr lang="ru-RU" sz="2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Составление проекта бюджета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3501008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2. Рассмотрение проекта бюджета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7864" y="3861048"/>
            <a:ext cx="1440160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3"/>
          <p:cNvSpPr txBox="1">
            <a:spLocks/>
          </p:cNvSpPr>
          <p:nvPr/>
        </p:nvSpPr>
        <p:spPr>
          <a:xfrm>
            <a:off x="251520" y="52292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3. Утверждение проекта бюджета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347864" y="5661248"/>
            <a:ext cx="1368152" cy="2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788024" y="908720"/>
            <a:ext cx="4248472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Составление проекта бюджета Рузского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округа регламентируется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Постановлением Администрации РГО от 11.10.2022 №4901 "О внесении изменений в Порядок составления проекта бюджета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Рузского городского округа Московской области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очередной финансовый год и плановый период, утвержденный постановлением Администрации Рузского городского округа Московской области от 21.06.2021 № 2182»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788024" y="3140968"/>
            <a:ext cx="4248472" cy="1293971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Глава Рузского городского округа представляет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бюджета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городского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 на рассмотрение Совету депутатов не позднее 15 ноября текущего года. Совет депутатов рассматривает проект решения 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бюджете.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788024" y="4797152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Бюджет Рузского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округа утверждается Советом депутатов Рузского городского округа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подлежит опубликованию его в специальном средстве массовой информации и размещению на официальном сайте администрации Рузского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6">
            <a:extLst>
              <a:ext uri="{FF2B5EF4-FFF2-40B4-BE49-F238E27FC236}">
                <a16:creationId xmlns:a16="http://schemas.microsoft.com/office/drawing/2014/main" xmlns="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467544" y="404664"/>
            <a:ext cx="8317432" cy="620687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Этапы составления и утверждения бюджета 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округа</a:t>
            </a:r>
            <a:endParaRPr kumimoji="0" lang="ru-RU" sz="2400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https://mospravda.ru/wp-content/uploads/2019/10/budjrt_2018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8610"/>
            <a:ext cx="1403648" cy="9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16632"/>
          <a:ext cx="8928990" cy="662473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768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"Обеспечение мероприятий гражданской обороны на территории муниципального образования 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9717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населения Московской области, проживающего в границах зоны действия технических средств оповещения (электрических, электронных сирен и мощных акустических системам) муниципальной системы оповещения населения (далее – МСОН)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(происшествий)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52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Московской области средствами индивидуальной защиты, медицинскими средствами индивидуальной защиты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«Накопление, хранение и использование в целях гражданской обороны запасов материально-технических, продовольственных, медицинских и иных средств»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1779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Обеспечение населения защитными сооружениями гражданской обороны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и совершенствование материально-технической базы учреждений в сфере гражданской обороны и защиты населения и территорий от чрезвычайных ситуаций»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39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"Обеспечение пожарной безопасности на территории муниципального образования 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784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Снижение числа погибших при пожарах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пожарной безопасности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9435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8.5.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5. "Обеспечение безопасности населения на водных объектах, расположенных на территории муниципального образования 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716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«Выполнение мероприятий по безопасности населения на водных объектах, расположенных на территории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560840" cy="733474"/>
          </a:xfrm>
        </p:spPr>
        <p:txBody>
          <a:bodyPr>
            <a:noAutofit/>
          </a:bodyPr>
          <a:lstStyle/>
          <a:p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1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«Жилище» </a:t>
            </a:r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1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497" y="692695"/>
          <a:ext cx="8928998" cy="614760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1177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140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3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8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8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Создание условий для жилищного строительства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9130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развития жилищного строительства»  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системы недопущения возникновения проблемных объектов в сфере жилищного строительства»  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комплексной инфраструктурой земельных участков для предоставления отдельным категориям граждан»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8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жильем молодых семей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475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семей, улучшивших жилищные условия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молодым семьям в виде социальных выплат на приобретение жилого помещения или на создание объекта индивидуального жилищного строительства»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78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Обеспечение жильем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9549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в решении жилищной проблемы детей-сирот и детей, оставшихся без попечения родителей, лиц из числа детей-сирот и детей, оставшихся без попечения родителей»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87154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 в возрасте от 18 до 22 лет включительно, реализовавших жилищный сертификат и единовременную социальную выплату в отчетном финансовом году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в решении жилищной проблемы детей-сирот и детей, оставшихся без попечения родителей, лиц из числа детей-сирот и детей, оставшихся без попечения родителей»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1" marR="4291" marT="4291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6" y="116631"/>
          <a:ext cx="8928989" cy="65729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5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3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449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9.4.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"Социальная ипотека"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3811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I этапа Подпрограммы 4, получивших финансовую помощь, предоставляемую для погашения основного долга по ипотечному жилищному кредиту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«I этап реализации подпрограммы 4. Компенсация оплаты основного долга по ипотечному жилищному кредиту»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9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9.6.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Обеспечение жильем отдельных категорий граждан за счет средств федерального бюджета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3262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ветеранов и инвалидов Великой Отечественной войны, членов семей погибших (умерших) инвалидов и участников Великой Отечественной войны,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01«Оказание государственной поддержки по обеспечению жильем отдельных категорий граждан из числа ветеранов и инвалидов Великой Отечественной войны 1941 - 1945 годов и членов их семей»   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63445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инвалидов и ветеранов боевых действий, членов семей погибших (умерших) инвалидов и ветеранов боевых действий,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«Оказание государственной поддержки по обеспечению жильем отдельных категорий граждан из числа ветеранов и инвалидов боевых действий и членов их семей, инвалидов и семей, имеющих детей-инвалидов» 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2362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инвалидов и семей, имеющих детей-инвалидов,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«Оказание государственной поддержки по обеспечению жильем отдельных категорий граждан из числа ветеранов и инвалидов боевых действий и членов их семей, инвалидов и семей, имеющих детей-инвалидов»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4910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9.7.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Улучшение жилищных условий отдельных категорий многодетных семей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83811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многодетных семей, получивших свидетельство о праве на получение жилищной субсидии на приобретение жилого помещения или строительство индивидуального жилого дома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«Предоставление многодетным семьям жилищных субсидий на приобретение жилого помещения или строительство индивидуального жилого дома»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52" marR="5552" marT="555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06613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инженерной инфраструктуры и энергоэффективности»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052738"/>
          <a:ext cx="8928990" cy="576662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7751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5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82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инженерной инфраструктуры,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 отрасли обращения с отходами"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75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10.1.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Чистая вода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344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51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очищенных и отремонтированных общественных питьевых колодцев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586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отремонтированных, приобретенных и введенных в эксплуатацию объектов водоснабжения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765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4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Количество отремонтированных шахтных колодцев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55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Системы водоотведения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697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8586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4062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созданных и восстановленных объектов очистки сточных вод суммарной производительностью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 на тысячу кубических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5" marR="5765" marT="576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6" y="116632"/>
          <a:ext cx="8928989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0635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построенных, реконструированных, отремонтированных коллекторов (участков), канализационных насосных станций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  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 «Строительство (реконструкция), капитальный ремонт канализационных коллекторов (участков) и канализационных насосных станций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81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Построены и реконструированы объекты очистки сточных вод муниципальной собственности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140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Приобретено и введено в эксплуатацию, капитально отремонтировано объекты очистки сточных вод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762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 объектов очистки сточных вод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6627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отремонтированных, приобретенных, смонтированных и введенных в эксплуатацию канализационных коллекторов, канализационных (ливневых) насосных станций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 «Строительство (реконструкция), капитальный ремонт канализационных коллекторов (участков) и канализационных насосных станций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1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"Объекты теплоснабжения, инженерные коммуникации"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0722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8265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 сетей водоснабжения, водоотведения, теплоснабжения на территории муниципальных образований Московской области»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77" marR="5177" marT="5177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6" y="116632"/>
          <a:ext cx="8928989" cy="670496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56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109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16023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 приобретенных, смонтированных и введенных в эксплуатацию объектов теплоснабжения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реконструкция, капитальный ремонт объектов теплоснабжения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реконструкция, капитальный ремонт объектов теплоснабжения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реконструкция, капитальный ремонт объектов теплоснабжения на территории муниципальных образований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951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капитально отремонтированных приобретенных, смонтированных и введенных в эксплуатацию объектов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24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3542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Технологическое присоединение котельных к инженерным сетям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 сетей водоснабжения, водоотведения, теплоснабжения на территории муниципальных образований Московской области»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3542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утвержденных (актуализированных) схем теплоснабжения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85" marR="4885" marT="488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16630"/>
          <a:ext cx="8928990" cy="662473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3919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10.5.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5. "Энергосбережение и повышение энергетической эффективности"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039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18,39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079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80,39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92,04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479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Оснащенность многоквартирных домов общедомовыми приборами учета потребляемых энергетических ресурсов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79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 Доля многоквартирных домов с присвоенными классами энергоэфективности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33,01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«Повышение энергетической эффективности многоквартирных домов»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399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7359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приборов учета, установленных в зданиях, строениях, сооружениях органов местного самоуправления и муниципальных учреждений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7119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зданий, строений, сооружений муниципальной собственности, которые повысили класс энергетической эффективности до нормального и выше (А, B, C, D)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2"/>
          <a:ext cx="8928992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17997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многоквартирных домов, в которых установлены </a:t>
                      </a:r>
                      <a:r>
                        <a:rPr lang="ru-RU" sz="9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общедомовые</a:t>
                      </a: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приборы учета энергетических ресурсов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96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автоматизированных систем контроля за газовой безопасностью в жилых помещениях (квартирах) многоквартирных домов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341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многоквартирных домов, которым присвоен класс энергетической эффективности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«Повышение энергетической эффективности многоквартирных домов»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2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газификации, топливозаправочного комплекса и электроэнергетики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655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 и содержание газопроводов в населенных пунктах»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5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10.8.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8 Реализация полномочий в сфере жилищно-коммунального хозяйства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1597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финансового обеспечения расходов, направленных на осуществление полномочий в сфере жилищно-коммунального хозяйства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расходов, направленных на осуществление полномочий в сфере жилищно-коммунального хозяйства»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«Предпринимательство»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6" y="692697"/>
          <a:ext cx="8928988" cy="604867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9980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6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46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«Предпринимательство»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64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Инвестиции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8076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и (или) развитие индустриальных (промышленных) парков, промышленных технопарков, инновационно-технологических центров, промышленных площадок, особых экономических зон»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6289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созданных рабочих мест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655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«Организация работ по поддержке и развитию промышленного потенциала на территории городских округов Московской области»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666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Объем инвестиций, привлеченных в основной капитал (без учета бюджетных инвестиций ), на душу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рублей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136,53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74,33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77,24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78,51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«Стимулирование инвестиционной деятельности»     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574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Привлечены инвесторы на территорию городского округа Московской области (за отчетный год)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«Стимулирование инвестиционной деятельности 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164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Развитие конкуренции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2608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Индекс совокупной результативности реализации мероприятий, направленных на развитие конкуренции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50 «Оценка уровня эффективности, результативности, обеспечение гласности и прозрачности контрактной системы в сфере закупок» Основное мероприятие 52 «Развитие конкуренции в муниципальном образовании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5" y="116632"/>
          <a:ext cx="8928990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023824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Достижение планового значения доли закупок среди субъектов малого предпринимательства, социально ориентированных некоммерческих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50 «Оценка уровня эффективности, результативности, обеспечение гласности и прозрачности контрактной системы в сфере закупок»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838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Достижение планового значения доли обоснованных, частично обоснованных жалоб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838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Достижение планового значения среднего количества участников закупок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110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Достижение планового значения доли общей экономии денежных средств по результатам осуществления закупок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7912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Достижение планового значения доли стоимости контрактов, заключенных с единственным поставщиком по несостоявшимся закупкам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16542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Достижение доли достигнутых плановых значений ключевых показателей развития конкуренции на товарных рынках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52 «Развитие конкуренции в муниципальном образовании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2858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Сформированы материалы с анализом результатов опросов о состоянии и развитии конкуренции на товарных рынках муниципального образования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143000"/>
          </a:xfrm>
        </p:spPr>
        <p:txBody>
          <a:bodyPr>
            <a:noAutofit/>
          </a:bodyPr>
          <a:lstStyle/>
          <a:p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Основы формирования бюджета Рузского </a:t>
            </a:r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муниципального </a:t>
            </a:r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округа на 2025 год и на плановый период 2026 и 2027 годов</a:t>
            </a:r>
            <a:endParaRPr lang="ru-RU" sz="2000" b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37444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Требования Бюджетного Кодекса Российской Федерации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Муниципальные программы Рузского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городского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округа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Прогноз социально-экономического развития Рузского городского округа на 2025-2027 годы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направления бюджетной и налоговой политики Рузского городского округа на 2025-2027 годы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s://traveltimes.ru/wp-content/uploads/2021/06/j5twt9ejeegosw4o88scw00oc8w8c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97153"/>
            <a:ext cx="3275856" cy="206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16633"/>
          <a:ext cx="8928993" cy="668414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6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6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9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80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09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2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90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001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72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905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963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0815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Развитие малого и среднего предпринимательства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62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24,66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50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Число субъектов МСП в расчете на 10 тыс. человек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429,37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372,99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377,6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382,08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382,08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382,08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735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вновь созданных субъектов малого и среднего бизнеса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262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объектов недвижимого имущества, предоставленных субъектам малого и среднего предпринимательства и физическим лицам, не являющимся индивидуальными предпринимателями и применяющим специальный налоговый режим «налог на профессиональный доход» в рамках оказания имущественной поддержи и (или) предоставления муниципальной преференции для поддержки субъектов малого и среднего предпринимательства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0484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заключенных договоров с субъектами малого и среднего предпринимательства для размещения нестационарных торговых объектов на территории парков культуры и отдыха Московской области без проведения торгов на льготных условиях при организации: мобильной торговли (в мобильных пунктах быстрого питания (фудтраках) и передвижных сооружения (тележках), торговли в киосках малых площадью до 9 кв. м включительно и торговых автоматах (вендинговых автоматах).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8" marR="4798" marT="4798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2"/>
          <a:ext cx="9144000" cy="67855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1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8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86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14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00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46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66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625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370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2661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10647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88638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 anchor="ctr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Развитие потребительского рынка и услуг на территории муниципального образования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Обеспеченность населения площадью торговых объектов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 метры на 1000 жителей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потребительского рынка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827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Обеспеченность населения предприятиями общественного питания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пос.мест/  1000 человек.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44,69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44,69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51 «Развитие сферы общественного питания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27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Обеспеченность населения предприятиями бытового обслуживания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раб.мест/  1000 человек.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52 «Развитие сферы бытовых услуг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обращений по вопросу защиты прав потребителей от общего количества поступивших обращений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53 «Участие в организации региональной системы защиты прав потребителей»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78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Площадь торговых объектов предприятий розничной торговли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10^3 м^2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rowSpan="6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потребительского рынка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29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Организованы и проведены ярмарки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678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пунктов выдачи интернет-заказов и постаматов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46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Нестационарные торговые объекты размещены на основании схем размещения нестационарных торговых объектов и договоров я (нарастающим итогом)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Предоставлены места без проведения аукционов на льготных условиях или на безвозмездной основе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67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Предоставлены места без проведения торгов на льготных условиях при организации мобильной торговли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827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посадочных мест на предприятиях общественного питания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Посадочных 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51 «Развитие сферы общественного питания на территории муниципального образования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рабочих мест на предприятиях бытового обслуживания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Рабочих 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52 «Развитие сферы бытовых услуг на территории муниципального образования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71280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Объекты дорожного и придорожного сервиса приведены в соответствие требованиям, нормам и стандартам действующего законодательства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584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Поступило количество обращений и жалоб по вопросам защиты прав потребителей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53 «Участие в организации региональной системы защиты прав потребителей»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33" marR="4233" marT="4233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936104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«Управление имуществом и муниципальными финансами»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1052733"/>
          <a:ext cx="8928992" cy="57450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6217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9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«Управление имуществом и муниципальными финансами»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12.1.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Эффективное управление имущественным комплексом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4778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отношений, определения соответствия объектов жилищного строительства, присвоения адресов и согласования перепланировки помещений»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78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Эффективность работы по взысканию задолженности по арендной плате за муниципальное имущество и землю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717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5686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077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Предоставление земельных участков многодетным семьям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625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Проверка использования земель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116631"/>
          <a:ext cx="8928991" cy="66993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406206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78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Прирост земельного налога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8692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Эффективность работы по расторжению договоров аренды земельных участков и размещению на Инвестиционном портале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03 «Создание условий для реализации государственных полномочий в области земельных отношений, определения соответствия объектов жилищного строительства, присвоения адресов и согласования перепланировки помещений»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12.3.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Управление муниципальным долгом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210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рамках управления муниципальным долгом»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Управление муниципальными финансами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31709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Ежегодный прирост налоговых и неналоговых доходов местного бюджета в отчетном финансовом году к поступлениям в году, предшествующем отчетному финансовому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4,85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50 «Разработка проекта бюджета и исполнение бюджета городского округа»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51 «Снижение уровня задолженности по налоговым платежам»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6" marR="7146" marT="7146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368152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504" y="1340768"/>
          <a:ext cx="8928991" cy="544313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5487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3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4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7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1: Развитие системы информирования населения о деятельности органов местного самоуправления городских округов Московской области, создание доступной современной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медиасреды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334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информированности  населения в средствах массовой информации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422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информированности населения в социальных сетях и мессенджерах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01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Информационные материалы изготовлены и размещены в сетевых изданиях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1509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Осуществлено изготовление и распространение телематериалов об основных событиях социально-экономического развития, общественно-политической жизни, освещение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Минуты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1509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Осуществлено изготовление и распространение радиоматериалов об основных событиях социально-экономического развития, общественно-политической жизни, освещение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Минуты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49900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2509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Осуществлено издание печатного СМИ с нормативно-правовыми актами и официальной информацией городского округа Московской области. Печатный лист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278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76" marR="5576" marT="5576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116632"/>
          <a:ext cx="8928993" cy="66247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804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Проведены мероприятия, которым обеспечено праздничное/тематическое оформление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4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Проведены рекламно-информационные кампании в городском округе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878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Мир и согласие. Новые возможности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80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  по укреплению единства российской нации и этнокультурному развитию народов России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укреплению единства российской нации и этнокультурному развитию народов России»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138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 по социально-культурной адаптации и интеграции иностранных граждан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укреплению единства российской нации и этнокультурному развитию народов России»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679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фестивали национальных культур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укреплению единства российской нации и этнокультурному развитию народов России»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7400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форумы, круглые столы, направленные на укрепление гражданского единства и гармонизацию межнациональных и межконфессиональных отношений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9808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мероприятия по сохранению и поддержке русского языка как государственного языка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2967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семинары с иностранными гражданами по социально-культурной адаптации и интеграции иностранных граждан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1196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беседы и встречи с иностранными гражданами на территории крупных предприятий и логистических центров Московской области с привлечением духовных представителей мусульманских религиозных организаций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6" marR="5496" marT="549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16633"/>
          <a:ext cx="8928990" cy="66844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58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13.3.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Эффективное местное самоуправление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5249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реализованных проектов инициативного 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бюджетирования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из общего числа заявленных проектов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«Практики инициативного бюджетирования»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Проекты, реализованные на основании заявок жителей Московской области в рамках применения практик инициативного бюджетирования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«Практики инициативного бюджетирования»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4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Молодежь Подмосковья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307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«Вовлечение молодежи в общественную жизнь»  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профориентации и реализации трудового и творческого потенциала молодежи, вовлечению молодежи в инновационную деятельность, научно-техническое творчество и предпринимательство, а также по поддержке молодежных творческих инициатив и медиасообществ»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531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Муниципальное мероприятие по гражданско-патриотическому и духовно-нравственному воспитанию молодежи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«Вовлечение молодежи в общественную жизнь»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5798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мероприятия по обеспечению занятости несовершеннолетних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 по профориентации и реализации трудового и творческого потенциала молодежи, вовлечению молодежи в инновационную деятельность, научно-техническое творчество и предпринимательство, а также по поддержке молодежных творческих инициатив и 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медиасообществ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16633"/>
          <a:ext cx="8928990" cy="662473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425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13.5.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Развитие добровольчества (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волонтерства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 в городском округе Московской области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2380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волонтерства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 на базе образовательных организаций, некоммерческих организаций, муниципальных учреждений в добровольческую (волонтерскую) деятельность в городском округе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0,008828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0,008828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0,009992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0,009992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0,009992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0,009992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«Организация и проведение мероприятий, направленных на популяризацию добровольчества (волонтерства)»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790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«Организация и проведение мероприятий, направленных на популяризацию добровольчества (волонтерства)»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8790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Проведены мероприятия, направленные на популяризацию добровольчества (волонтерства)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«Организация и проведение мероприятий, направленных на популяризацию добровольчества (</a:t>
                      </a:r>
                      <a:r>
                        <a:rPr lang="ru-RU" sz="10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волонтерства</a:t>
                      </a: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008" y="0"/>
            <a:ext cx="8928992" cy="66632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 функционирование дорожно-транспортного комплекса»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655491"/>
          <a:ext cx="9144001" cy="612961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00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66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47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98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20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69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69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1204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204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4816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370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2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792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582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14.1.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Пассажирский транспорт общего пользования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8174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области, включенных в Перечень маршрутов регулярных перевозок по регулируемым тарифам, на которых отдельным категориям граждан предоставляются меры социальной поддержки, утверждаемый Правительством Московской области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транспортного обслуживания населения»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544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 на 100 тыс.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19,38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развития транспортной инфраструктуры и безопасности населения на объектах»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66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Дороги Подмосковья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2858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 и реконструкция автомобильных дорог местного значения»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«Ремонт, капитальный ремонт сети автомобильных дорог, мостов и путепроводов местного значения»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46128,08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51977,0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"Ремонт, капитальный ремонт сети автомобильных дорог, мостов и путепроводов местного значения"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1861,50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1524,1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"Ремонт, капитальный ремонт сети автомобильных дорог, мостов и путепроводов местного значения"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7544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Создание парковочного пространства на улично-дорожной сети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"Ремонт, капитальный ремонт сети автомобильных дорог, мостов и путепроводов местного значения"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2" marR="4742" marT="4742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012974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«Цифровое муниципальное образование»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980728"/>
          <a:ext cx="8856983" cy="576064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4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9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64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75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596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98387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1590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97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"Цифровое муниципальное образование"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10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15.1.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«Повышение качества и доступности предоставления государственных и муниципальных услуг на базе многофункциональных центров предоставления государственных и муниципальных услуг»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864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Уровень удовлетворенности граждан качеством предоставления государственных и муниципальных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деятельности многофункциональных центров предоставления государственных и муниципальных услуг»      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8609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программно-технических комплексов для оформления паспортов гражданина Российской Федерации, удостоверяющих личность гражданина Российской Федерации за пределами территории Российской Федерации в МФЦ, в отношении которых осуществлена техническая поддержка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"Совершенствование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6984776" cy="648072"/>
          </a:xfrm>
        </p:spPr>
        <p:txBody>
          <a:bodyPr>
            <a:noAutofit/>
          </a:bodyPr>
          <a:lstStyle/>
          <a:p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itchFamily="34" charset="0"/>
              </a:rPr>
              <a:t>Информация об основных показателях социально-экономического развития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3490" name="Picture 2" descr="https://mirvracha.ru/i/00/01/71/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5" y="0"/>
            <a:ext cx="1475656" cy="764704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1" y="764706"/>
          <a:ext cx="8928998" cy="597872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2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61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61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5960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5690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2516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Фактическое значение за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Плановые 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6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03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Демографические 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Численность постоянного населения (на конец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79 513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79 874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79 904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80 040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80 079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80 210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80 309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80 360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80 508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 Промышленное производство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0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человек)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млн.руб.в ценах соответствующих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70 901,5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40 504,0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41 085,1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41 824,6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41 936,8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42 786,6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43 289,7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44 241,3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46 276,7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 Малое и среднее предпринимательство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0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малых и средних предприятий, включая микропредприятия (на конец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866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 Инвестиции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25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млн.рублей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8 301,41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5 366,15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1 719,70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1 900,00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2 250,00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 Строительство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54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 м общей площади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184,50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175,98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152,00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0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населения жильем (на конец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 м на человека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25,99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31,47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31,52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33,28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 Труд и заработная плата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552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754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(по полному кругу организаций)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61 423,6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67 882,4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77 705,2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86 145,3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87 687,6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95 147,1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97 383,3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104 843,3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107 899,7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 Торговля и услуги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50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кв.метров на 1000 чел.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1 041,1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1 079,1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1 122,9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1 129,5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1 169,7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1 181,5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 Образование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64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образование: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5006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Общее число обучающихся в государственных (муниципальных) общеобразовательных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7246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7 945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8 404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8 487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8 687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6" y="116632"/>
          <a:ext cx="8928990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1600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Подпрограмма:2. «Развитие информационной и технологической инфраструктуры экосистемы цифровой экономики муниципального образования 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Московской области»                                                                                        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455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«Информационная инфраструктура»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1484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«Информационная безопасность»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722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«Информационная безопасность»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411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800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9" marR="5569" marT="5569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6" y="116632"/>
          <a:ext cx="8856982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7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07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25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1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84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0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48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820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00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403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01983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2024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769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95,7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380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Быстро/качественно решаем - Доля сообщений, отправленных на портал «Добродел»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113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домохозяйств, которым обеспечена возможность фиксированного широкополосного доступа к информационно-телекоммуникационной сети «Интернет»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«Информационная инфраструктура»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601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4624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Обеспечено обновление и техническое обслуживание (ремонт) средств (программного обеспечения и оборудования), приобретённых в рамках субсидий на реализацию мероприятий федерального проекта «Цифровая образовательная среда»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7" marR="5467" marT="5467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«Архитектура и градостроительство»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503" y="1196753"/>
          <a:ext cx="8928994" cy="554461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467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12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351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1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16.1.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"Разработка Генерального плана развития городского округа"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427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и градостроительного зонирования муниципального образования»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«Обеспечение разработки и внесение изменений в нормативы градостроительного проектирования городского округа»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426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Проведены публичные слушаний по проекту генерального плана (внесение изменений в генеральный план)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и градостроительного зонирования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4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Реализация политики пространственного развития городского округа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2121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образований»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мер по ликвидации самовольных, недостроенных и аварийных объектов на территории муниципального образования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205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Ликвидированы самовольные, недостроенные и аварийные объекты на территории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мер по ликвидации самовольных, недостроенных и аварийных объектов на территории муниципального образования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64" marR="5164" marT="5164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95436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«Формирование современной комфортной городской среды»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6" y="1052739"/>
          <a:ext cx="8928990" cy="575515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6666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4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9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69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119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17.1.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"Комфортная городская среда"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585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благоустроенных общественных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Федеральный проект  F2 «Формирование комфортной городской среды»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151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F2 «Формирование комфортной городской среды»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461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Уровень освещенности территорий общественного пользования в пределах городской черты на конец года, не менее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82,68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8181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Уровень освещенности территорий общественного пользования вне пределов городской черты на конец года, не менее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78,81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4165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145,9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Федеральный проект  F2 «Формирование комфортной городской среды»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13" marR="5613" marT="5613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2" y="116632"/>
          <a:ext cx="8928994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82769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На территориях общественного пользования в пределах городской и вне городской черты повышен уровень освещенности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68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Благоустроены скверы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 F2 «Формирование комфортной городской среды»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8767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Изготовлено и установлено стел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5953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Благоустроены общественные территории с привлечением дополнительных средств из местного бюджета, направленных на благоустройство общественных территорий с использованием средств федерального бюджета и бюджета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1874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2. "Создание условий для обеспечения комфортного проживания жителей, в том числе в многоквартирных домах на территории 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869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Замена детских игровых площадок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6471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Заменена неэнергоэффективных светильников наружного освещения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89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Установка шкафов управления наружным освещением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471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0" marR="5690" marT="569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6" y="116633"/>
          <a:ext cx="8928989" cy="66465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64863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Обеспечено содержание дворовых территорий и общественных пространств за счет бюджетных средств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509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Выполнен ямочный ремонт асфальтового покрытия дворовых территорий, в том числе пешеходных дорожек, тротуаров, парковок, проездов, в том числе проездов на дворовые территории, в том числе внутриквартальных проездов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99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Выполнен ремонт асфальтового покрытия дворовых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«Формирование комфортной городской среды»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1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Созданы и отремонтированы пешеходные коммуникации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rowSpan="9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«Обеспечение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992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 Выполнено устройство и модернизация контейнерных площадок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17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Обеспечено содержание дворовых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1416,72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403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Благоустроены дворовые территории за счет средств муниципального образования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570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Обеспечено содержание парков культуры и отдыха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189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Замена детских игровых площадок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403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Модернизация детских игровых площадок, установленных ранее с привлечением средств бюджета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23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светильников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12700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198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объектов, на которых осуществлена ликвидация несанкционированных навалов мусора, свалок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5283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Количество многоквартирных домов., в которых проведён капитальный ремонт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594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2024 Проведен ремонт подъездов МКД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«Приведение в надлежащее состояние подъездов в многоквартирных домах»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21" marR="4821" marT="4821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49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«Строительство и капитальный ремонт объектов социальной инфраструктуры»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7505" y="908721"/>
          <a:ext cx="8928990" cy="58326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1375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2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0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671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и капитальный ремонт объектов социальной инфраструктуры"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039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18.3.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"Строительство (реконструкция),  капитальный ремонт объектов образования"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380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Введены в эксплуатацию объекты общего образования в целях обеспечения односменного режима обучения,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 «Организация строительства (реконструкции) объектов общего образования»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710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 капитальный ремонт дошкольных образовательных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«Капитальный ремонт объектов дошкольного образования»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87217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Оснащены средствами обучения и воспитания отремонтированные здания муниципальных дошкольных образовательных организаций и дошкольных отделений муниципальных общеобразовательных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«Капитальный ремонт объектов дошкольного образования»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3808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 капитальный ремонт, технически переоснащены и благоустроены территории дошкольных образовательных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«Капитальный ремонт объектов дошкольного образования»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27161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Проведен капитальный ремонт, технически переоснащены и благоустроены территории общеобразовательных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«Модернизация школьных систем образования в рамках государственной программы Российской Федерации "Развитие образования"»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03" marR="7003" marT="7003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4949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«Переселение граждан из аварийного жилищного фонда»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973614"/>
          <a:ext cx="8928991" cy="57706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8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0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31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40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0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0000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586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Фактические  значения </a:t>
                      </a:r>
                    </a:p>
                    <a:p>
                      <a:pPr algn="ctr" fontAlgn="t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 значения</a:t>
                      </a:r>
                    </a:p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87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19.1.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Обеспечение устойчивого сокращения непригодного для проживания жилищного фонда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585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2024 Количество граждан, расселенных из аварийного жилищного фонда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по предоставлению субсидии гражданам, переселяемым из аварийного жилищного фонда, на приобретение (строительство) жилых помещений»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16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0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мероприятий по переселению граждан из аварийного жилищного фонда в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027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квадратных метров расселенного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399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граждан, расселенных из аварийного жилищного фонда, за счет 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748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491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200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1,26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128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2"/>
          <a:ext cx="8928991" cy="66379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7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9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25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92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209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2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569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848094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адресной программе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609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адресной программе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квадратных метров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1,73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80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6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Обеспечение мероприятий по завершению адресной программы "Переселение граждан из аварийного жилищного фонда в Московской области"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007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2,28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 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007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0410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     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0410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      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8" marR="4908" marT="4908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2" y="116630"/>
          <a:ext cx="8928993" cy="662473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8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91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88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18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09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97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48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336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0972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6233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4200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Обеспечение мероприятий по переселению граждан из аварийного жилищного фонда в Московской области, признанного таковым  после 1 января 2017 года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2116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расселённого аварийного жилищного фонда за счет средств внебюджетных источников после 01.01.2017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01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расселённых из аварийного жилищного фонда за счет средств внебюджетных источников после 01.01.2017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6118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расселённого аварийного жилищного фонда за счет муниципальных программ после 01.01.2017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0113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расселённых из аварийного жилищного фонда за счет муниципальных программ после 01.01.2017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32116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призванного аварийным после 01.01.2017 года, расселенного по Подпрограмме 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44116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расселённых из непригодного для проживания жилищного фонда, призванного аварийным после 01.01.2017 года, расселенного по Подпрограмме 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человек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"Переселение граждан из аварийного жилищного фонда в Московской области, признанного таковым после 1 января 2017 года"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92" marR="5992" marT="599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catherineasquithgallery.com/uploads/posts/2021-02/1613675346_21-p-fon-dlya-prezentatsii-tsel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095" y="5445224"/>
            <a:ext cx="1693903" cy="14127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Основными задачами и приоритетами бюджетной политики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на 2025 год и на плановый период 2026 и 2027 годов являются: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сохранение социальной направленности бюджета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достигнутого уровня заработной платы в бюджетной сфере;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соответствия расходных обязательств реальным доходным источникам и источникам покрытия дефицита бюджета;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340768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реализацию мероприятий, направленных на достижение целей национальных проектов Российской Федерации, показателей государственных программ Московской области и муниципальных программ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недопущение образования просроченной кредиторской задолженности по принятым обязательствам;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совершенствование процедуры исполнения бюджета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 и вовлечение в него граждан;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умеренной долговой нагрузки на бюджет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5805264"/>
            <a:ext cx="6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максимальное привлечение населения к электронным сервисам в части уплаты имущественных налогов.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ПЛАНИРУЕМЫХ ЦЕЛЕВЫХ ПОКАЗАТЕЛЯХ МУНИЦИПАЛЬНЫХ ПРОГРАММ В ДИНАМИКЕ 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79912" y="1700808"/>
            <a:ext cx="5122912" cy="293833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округа.</a:t>
            </a:r>
          </a:p>
        </p:txBody>
      </p:sp>
      <p:pic>
        <p:nvPicPr>
          <p:cNvPr id="33794" name="Picture 2" descr="https://city-yaroslavl.ru/upload/iblock/b2a/11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96877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«Здравоохранение»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653136"/>
            <a:ext cx="396044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900,00 тыс. рублей;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900,00 тыс. рублей;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900,00 тыс. рублей.</a:t>
            </a:r>
          </a:p>
        </p:txBody>
      </p:sp>
      <p:pic>
        <p:nvPicPr>
          <p:cNvPr id="59394" name="Picture 2" descr="https://micarrerauniversitaria.com/wp-content/uploads/2018/03/medicina-preventiva-31.jpg"/>
          <p:cNvPicPr>
            <a:picLocks noChangeAspect="1" noChangeArrowheads="1"/>
          </p:cNvPicPr>
          <p:nvPr/>
        </p:nvPicPr>
        <p:blipFill>
          <a:blip r:embed="rId2" cstate="print"/>
          <a:srcRect b="7178"/>
          <a:stretch>
            <a:fillRect/>
          </a:stretch>
        </p:blipFill>
        <p:spPr bwMode="auto">
          <a:xfrm>
            <a:off x="6146118" y="4409728"/>
            <a:ext cx="2997882" cy="2448272"/>
          </a:xfrm>
          <a:prstGeom prst="rect">
            <a:avLst/>
          </a:prstGeom>
          <a:noFill/>
        </p:spPr>
      </p:pic>
      <p:pic>
        <p:nvPicPr>
          <p:cNvPr id="59396" name="Picture 4" descr="https://moyaokruga.ru/img/image_big/e2df7501-7e80-4da1-8a60-68d5ed12fb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5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er-luhovicy.ru/img/user/c7c5d58f51e8cb05cdeda4a7b9661c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4228225" cy="2376263"/>
          </a:xfrm>
          <a:prstGeom prst="rect">
            <a:avLst/>
          </a:prstGeom>
          <a:noFill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4319464" y="1556792"/>
            <a:ext cx="4824536" cy="309634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программы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Рузского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округа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«Культура и туризм»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0418" name="Picture 2" descr="https://xn--12-kmc.xn--80aafey1amqq.xn--d1acj3b/images/events/cover/0a5d5c4c993bb8a05561e0050545e0f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18" y="4437112"/>
            <a:ext cx="363648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21328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доступности населения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округа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Московской области к культурным ценностям и удовлетворение культурных потребностей граждан, повышение качества услуг в сфере культуры в Рузском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 Московской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560 377,68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541 055,47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500 618,66 тыс. рублей.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5597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«Образование»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44" name="Picture 4" descr="https://kartinkin.net/uploads/posts/2022-02/1645072325_43-kartinkin-net-p-kartinki-bez-fona-dlya-prezentatsi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19872" cy="2841914"/>
          </a:xfrm>
          <a:prstGeom prst="rect">
            <a:avLst/>
          </a:prstGeom>
          <a:noFill/>
        </p:spPr>
      </p:pic>
      <p:pic>
        <p:nvPicPr>
          <p:cNvPr id="61448" name="Picture 8" descr="https://www.adams-trade.com/wp-content/uploads/2019/02/kartink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4099436" cy="278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584" y="1988840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создание условий для получения качественного образования и успешной социализации детей и подростков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2 107 633,25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2 097 162,94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2 016 562,64 тыс. рублей.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«Социальная защита населения»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2466" name="Picture 2" descr="https://online-buhuchet.ru/wp-content/uploads/2021/11/457eb5238cd7f28655abc78f62a7027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536" y="4337720"/>
            <a:ext cx="2551464" cy="2520280"/>
          </a:xfrm>
          <a:prstGeom prst="rect">
            <a:avLst/>
          </a:prstGeom>
          <a:noFill/>
        </p:spPr>
      </p:pic>
      <p:pic>
        <p:nvPicPr>
          <p:cNvPr id="62468" name="Picture 4" descr="https://kcson.stv.socinfo.ru/media/2018/06/21/1238190204/image_image_2769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907439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1556792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социальная поддержка граждан по оплате жилых помещений и коммунальных услуг, формирование условий для беспрепятственного доступа инвалидов и других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групп населения к приоритетным объектам и услугам в сфере культуры, образования, пешеходной инфраструктуры и физической культуры, и спорта в Рузском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округе, создание условий для отдыха и оздоровления детей в возрасте от семи до пятнадцати лет, развитие и поддержка социально ориентированных некоммерческих организаций.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31 882,48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32 221,48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32 312,48 тыс. рублей.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«Спорт»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40768"/>
            <a:ext cx="5112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возможности жителям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Рузском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округе, обеспечение эффективного финансового, информационного, методического и кадрового сопровождения деятельности</a:t>
            </a:r>
          </a:p>
        </p:txBody>
      </p:sp>
      <p:pic>
        <p:nvPicPr>
          <p:cNvPr id="63490" name="Picture 2" descr="https://icqinfo.ru/800/600/https/images.golos.io/DQmVTUiMFEo3LPG9a4Qofsm4VvYd5dNEaoVFh54TJVfSkUV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4139952" cy="2204864"/>
          </a:xfrm>
          <a:prstGeom prst="rect">
            <a:avLst/>
          </a:prstGeom>
          <a:noFill/>
        </p:spPr>
      </p:pic>
      <p:pic>
        <p:nvPicPr>
          <p:cNvPr id="63494" name="Picture 6" descr="https://dopportal.amurobl.ru/images/events/cover/667f5dc087401402a11b39e5e0a1837e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4797152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137 966,33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140 382,12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125 730,10 тыс. рублей.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сельского хозяйства»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4514" name="Picture 2" descr="https://sun9-67.userapi.com/p-HW9KxghIOx25awY47SOmeJ9k6dJcaKWPZHUw/j_ucIUOv_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64072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54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устойчивое развитие сельских территорий, повышение уровня жизни сельского населения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284984"/>
            <a:ext cx="4572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21 736,90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2026 году – 22 327,06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2027 году – 22 911,68тыс. рублей.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https://phonoteka.org/uploads/posts/2021-04/1619758259_8-phonoteka_org-p-kartinki-dlya-prezentatsii-ekologiya-bez-f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829" y="0"/>
            <a:ext cx="1536171" cy="11521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129614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«Экология и окружающая среда»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5538" name="AutoShape 2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4" name="Picture 8" descr="https://www.bsau.ru/upload/iblock/968/%D1%8D%D0%BA%D0%BE%D0%BB%D0%BE%D0%B3%D0%B8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15534"/>
            <a:ext cx="4067944" cy="2542465"/>
          </a:xfrm>
          <a:prstGeom prst="rect">
            <a:avLst/>
          </a:prstGeom>
          <a:noFill/>
        </p:spPr>
      </p:pic>
      <p:pic>
        <p:nvPicPr>
          <p:cNvPr id="65548" name="Picture 12" descr="https://dunyo.info/uploads/post/1605293862.5521.png"/>
          <p:cNvPicPr>
            <a:picLocks noChangeAspect="1" noChangeArrowheads="1"/>
          </p:cNvPicPr>
          <p:nvPr/>
        </p:nvPicPr>
        <p:blipFill>
          <a:blip r:embed="rId4" cstate="print"/>
          <a:srcRect l="21136" r="22852" b="3021"/>
          <a:stretch>
            <a:fillRect/>
          </a:stretch>
        </p:blipFill>
        <p:spPr bwMode="auto">
          <a:xfrm>
            <a:off x="467544" y="1628800"/>
            <a:ext cx="2900482" cy="2736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99992" y="198884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конституционного права жителей района на благоприятную окружающую среду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797152"/>
            <a:ext cx="4176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27 993,07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2026 году – 39 021,02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2027 году – 135 323,87 тыс. рублей.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16824" cy="165618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«Безопасность и обеспечение безопасности жизнедеятельности населения»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6562" name="Picture 2" descr="https://madoudetsad10.ucoz.ru/_tbkp/Pe0MKRuj61M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33448"/>
            <a:ext cx="9144000" cy="2324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44824"/>
            <a:ext cx="439248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комплексное обеспечение безопасности населения и объектов на территории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Московской области, повышение уровня и результативности профилактики преступлений и правонарушений.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49289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2025 году – 104 311,88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2026 году – 93 370,15 тыс.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2027 году – 93 370,15 тыс. рублей.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penzavzglyad.ru/images/uploads/735a8bedcb704aea5c365768c7e39c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428" y="4221088"/>
            <a:ext cx="396257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«Жилище»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7588" name="Picture 4" descr="https://xn----7sbhhxewmlhe5j.xn--p1ai/wp-content/uploads/stoimost-1536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984" y="191683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доступности жилья для населения, обеспечение безопасных и комфортных условий проживания в Рузском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году – 11 601,50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2026 году – 19 318,20 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2027 году – 15 522,60 тыс. рублей.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5305</TotalTime>
  <Words>25949</Words>
  <Application>Microsoft Office PowerPoint</Application>
  <PresentationFormat>Экран (4:3)</PresentationFormat>
  <Paragraphs>6893</Paragraphs>
  <Slides>114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Аспект</vt:lpstr>
      <vt:lpstr>Бюджет для граждан  На основе утвержденного бюджета   Рузского муниципального округа  на 2025 год  и плановый период 2026 и 2027 годов № 248/40 от 19.12.2024</vt:lpstr>
      <vt:lpstr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 Бюджетная система —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  Бюджетный процесс —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  Доходы бюджета - 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  Расходы бюджета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 Межбюджетные трансферты - 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  Субсидии- межбюджетные трансферты, предоставляемые в целях софинансирования расходных обязательств, возникающих при выполнении полномочий.  Субвенции - 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  Дотации - межбюджетные трансферты, предоставляемые на безвозмездной и безвозвратной основе без установления направлений их использования. </vt:lpstr>
      <vt:lpstr>Какие бывают виды бюджетов?</vt:lpstr>
      <vt:lpstr>Прогноз численности населения на 01.01.2025</vt:lpstr>
      <vt:lpstr>Слайд 5</vt:lpstr>
      <vt:lpstr>Слайд 6</vt:lpstr>
      <vt:lpstr>Основы формирования бюджета Рузского муниципального округа на 2025 год и на плановый период 2026 и 2027 годов</vt:lpstr>
      <vt:lpstr>Информация об основных показателях социально-экономического развития </vt:lpstr>
      <vt:lpstr>Основными задачами и приоритетами бюджетной политики Рузского муниципального округа на 2025 год и на плановый период 2026 и 2027 годов являются: </vt:lpstr>
      <vt:lpstr>Информация о выполнении основных характеристик бюджета  Рузского муниципального округа</vt:lpstr>
      <vt:lpstr>Основные характеристики бюджета  Рузского муниципального округа</vt:lpstr>
      <vt:lpstr>Слайд 12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Информация об удельном объеме налоговых и неналоговых доходов бюджета Рузского муниципального округа в расчете на душу населения в сравнении с другими муниципальными образованиями Московской области</vt:lpstr>
      <vt:lpstr>Информация о налоговых ставках и льготах по местным налогам, действующим на территории Рузского муниципального округа</vt:lpstr>
      <vt:lpstr>Информация о налоговых ставках и льготах по местным налогам, действующим на территории Рузского муниципального округа</vt:lpstr>
      <vt:lpstr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vt:lpstr>
      <vt:lpstr>Объем выпадающих доходов по льготам, предоставленным органами местного самоуправления</vt:lpstr>
      <vt:lpstr>Объем выпадающих доходов по льготам, предоставленным органами местного самоуправления</vt:lpstr>
      <vt:lpstr>Налоговые льготы, установленные в муниципальных образованиях дополнительно  к льготам, предусмотренным Налоговым кодексом Российской Федерации</vt:lpstr>
      <vt:lpstr>Расходы бюджета  Рузского муниципального округа</vt:lpstr>
      <vt:lpstr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 Рузского муниципального округа</vt:lpstr>
      <vt:lpstr>Расходы бюджета Рузского муниципального округа</vt:lpstr>
      <vt:lpstr>Слайд 36</vt:lpstr>
      <vt:lpstr>Расходы бюджета Рузского муниципального округа на 2025 год и плановый период 2026 и 2027 годов по разделам и подразделам бюджетной классификации в сравнении с ожидаемым исполнением бюджета 2024 года</vt:lpstr>
      <vt:lpstr>Информация о расходах бюджета с учетом интересов целевых групп пользователей планируемые к реализации в 2025 -2027 годах в Рузском муниципального округе</vt:lpstr>
      <vt:lpstr>Информация о расходах бюджета Рузского муниципального округа на 2025 год и плановый период 2026 и 2027 годов в разрезе муниципальных программ с указанием планируемых целевых показателях программ в динамике</vt:lpstr>
      <vt:lpstr>Расходы бюджета Рузского муниципального округа на 2025 год и плановый период 2026 и 2027 годов в разрезе муниципальных программ</vt:lpstr>
      <vt:lpstr>Показатели муниципальной программы «Здравоохранение» Рузского муниципального округа</vt:lpstr>
      <vt:lpstr>Показатели муниципальной программы «Культура» Рузского муниципального округа</vt:lpstr>
      <vt:lpstr>Слайд 43</vt:lpstr>
      <vt:lpstr>Слайд 44</vt:lpstr>
      <vt:lpstr>Слайд 45</vt:lpstr>
      <vt:lpstr>Показатели муниципальной программы «Образование» Рузского муниципального округа</vt:lpstr>
      <vt:lpstr>Слайд 47</vt:lpstr>
      <vt:lpstr>Слайд 48</vt:lpstr>
      <vt:lpstr>Показатели муниципальной программы «Социальная защита населения» Рузского муниципального округа</vt:lpstr>
      <vt:lpstr>Слайд 50</vt:lpstr>
      <vt:lpstr>Показатели муниципальной программы «Спорт» Рузского муниципального округа</vt:lpstr>
      <vt:lpstr>Слайд 52</vt:lpstr>
      <vt:lpstr>Показатели муниципальной программы «Развитие сельского хозяйства» Рузского муниципального округа</vt:lpstr>
      <vt:lpstr>Слайд 54</vt:lpstr>
      <vt:lpstr>Показатели муниципальной программы «Экология и окружающая среда» Рузского муниципального округа</vt:lpstr>
      <vt:lpstr>Слайд 56</vt:lpstr>
      <vt:lpstr>Показатели муниципальной программы «Безопасность и обеспечение безопасности жизнедеятельности населения» Рузского муниципального округа</vt:lpstr>
      <vt:lpstr>Слайд 58</vt:lpstr>
      <vt:lpstr>Слайд 59</vt:lpstr>
      <vt:lpstr>Слайд 60</vt:lpstr>
      <vt:lpstr>Показатели муниципальной программы «Жилище» Рузского муниципального округа</vt:lpstr>
      <vt:lpstr>Слайд 62</vt:lpstr>
      <vt:lpstr>Показатели муниципальной программы «Развитие инженерной инфраструктуры и энергоэффективности» Рузского муниципального округа</vt:lpstr>
      <vt:lpstr>Слайд 64</vt:lpstr>
      <vt:lpstr>Слайд 65</vt:lpstr>
      <vt:lpstr>Слайд 66</vt:lpstr>
      <vt:lpstr>Слайд 67</vt:lpstr>
      <vt:lpstr>Показатели муниципальной программы «Предпринимательство» Рузского муниципального округа</vt:lpstr>
      <vt:lpstr>Слайд 69</vt:lpstr>
      <vt:lpstr>Слайд 70</vt:lpstr>
      <vt:lpstr>Слайд 71</vt:lpstr>
      <vt:lpstr>Показатели муниципальной программы «Управление имуществом и муниципальными финансами» Рузского муниципального округа</vt:lpstr>
      <vt:lpstr>Слайд 73</vt:lpstr>
      <vt:lpstr>Показатели муниципальной программы «Развитие институтов гражданского общества, повышение эффективности местного самоуправления и реализации молодежной политики» Рузского муниципального округа</vt:lpstr>
      <vt:lpstr>Слайд 75</vt:lpstr>
      <vt:lpstr>Слайд 76</vt:lpstr>
      <vt:lpstr>Слайд 77</vt:lpstr>
      <vt:lpstr>Показатели муниципальной программы «Развитие и функционирование дорожно-транспортного комплекса»</vt:lpstr>
      <vt:lpstr>Показатели муниципальной программы «Цифровое муниципальное образование» Рузского муниципального округа</vt:lpstr>
      <vt:lpstr>Слайд 80</vt:lpstr>
      <vt:lpstr>Слайд 81</vt:lpstr>
      <vt:lpstr>Показатели муниципальной программы «Архитектура и градостроительство» Рузского муниципального округа</vt:lpstr>
      <vt:lpstr>Показатели муниципальной программы «Формирование современной комфортной городской среды» Рузского муниципального округа</vt:lpstr>
      <vt:lpstr>Слайд 84</vt:lpstr>
      <vt:lpstr>Слайд 85</vt:lpstr>
      <vt:lpstr>Показатели муниципальной программы «Строительство и капитальный ремонт объектов социальной инфраструктуры» Рузского муниципального округа</vt:lpstr>
      <vt:lpstr>Показатели муниципальной программы «Переселение граждан из аварийного жилищного фонда» Рузского муниципального округа</vt:lpstr>
      <vt:lpstr>Слайд 88</vt:lpstr>
      <vt:lpstr>Слайд 89</vt:lpstr>
      <vt:lpstr>ИНФОРМАЦИЯ О ПЛАНИРУЕМЫХ ЦЕЛЕВЫХ ПОКАЗАТЕЛЯХ МУНИЦИПАЛЬНЫХ ПРОГРАММ В ДИНАМИКЕ </vt:lpstr>
      <vt:lpstr>Муниципальная программа «Здравоохранение»</vt:lpstr>
      <vt:lpstr>Муниципальная программа «Культура и туризм»</vt:lpstr>
      <vt:lpstr>Муниципальная программа «Образование»</vt:lpstr>
      <vt:lpstr>Муниципальная программа «Социальная защита населения»</vt:lpstr>
      <vt:lpstr>Муниципальная программа «Спорт»</vt:lpstr>
      <vt:lpstr>Муниципальная программа «Развитие сельского хозяйства»</vt:lpstr>
      <vt:lpstr>Муниципальная программа «Экология и окружающая среда»</vt:lpstr>
      <vt:lpstr>Муниципальная программа «Безопасность и обеспечение безопасности жизнедеятельности населения»</vt:lpstr>
      <vt:lpstr>Муниципальная программа  «Жилище»</vt:lpstr>
      <vt:lpstr>Муниципальная программа  «Развитие инженерной инфраструктуры, энергоэффективности и отрасли обращения с отходами»</vt:lpstr>
      <vt:lpstr>Муниципальная программа «Предпринимательство»</vt:lpstr>
      <vt:lpstr>Муниципальная программа «Управление имуществом и муниципальными финансами»</vt:lpstr>
      <vt:lpstr>Муниципальная программа  «Развитие институтов гражданского общества, повышение эффективности местного самоуправления и реализации молодежной политики»</vt:lpstr>
      <vt:lpstr>Муниципальная программа  «Развитие и функционирование дорожно-транспортного комплекса»</vt:lpstr>
      <vt:lpstr>Муниципальная программа «Цифровое муниципальное образование»</vt:lpstr>
      <vt:lpstr>Муниципальная программа «Архитектура  и градостроительство»</vt:lpstr>
      <vt:lpstr>Муниципальная программа «Формирование современной комфортной городской среды»</vt:lpstr>
      <vt:lpstr>Муниципальная программа  «Переселение граждан из аварийного жилищного фонда»</vt:lpstr>
      <vt:lpstr>Информация об общественно значимых проектах, реализуемых на территории Рузского муниципального округа в 2025-2027 годах</vt:lpstr>
      <vt:lpstr>Информация об общественно значимых проектах, реализуемых на территории Рузского муниципального округа в 2025-2027 годах</vt:lpstr>
      <vt:lpstr>Дефицит бюджета Рузского муниципального округа</vt:lpstr>
      <vt:lpstr>Планируемые расходы в рамках «Федерального проекта»</vt:lpstr>
      <vt:lpstr>Контактная информация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User</cp:lastModifiedBy>
  <cp:revision>458</cp:revision>
  <dcterms:created xsi:type="dcterms:W3CDTF">2022-11-07T11:57:23Z</dcterms:created>
  <dcterms:modified xsi:type="dcterms:W3CDTF">2025-01-16T09:28:07Z</dcterms:modified>
</cp:coreProperties>
</file>