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9" r:id="rId1"/>
  </p:sldMasterIdLst>
  <p:notesMasterIdLst>
    <p:notesMasterId r:id="rId52"/>
  </p:notesMasterIdLst>
  <p:sldIdLst>
    <p:sldId id="256" r:id="rId2"/>
    <p:sldId id="257" r:id="rId3"/>
    <p:sldId id="258" r:id="rId4"/>
    <p:sldId id="259" r:id="rId5"/>
    <p:sldId id="260" r:id="rId6"/>
    <p:sldId id="286" r:id="rId7"/>
    <p:sldId id="261" r:id="rId8"/>
    <p:sldId id="262" r:id="rId9"/>
    <p:sldId id="287" r:id="rId10"/>
    <p:sldId id="288" r:id="rId11"/>
    <p:sldId id="289" r:id="rId12"/>
    <p:sldId id="290" r:id="rId13"/>
    <p:sldId id="291" r:id="rId14"/>
    <p:sldId id="292" r:id="rId15"/>
    <p:sldId id="330" r:id="rId16"/>
    <p:sldId id="331"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9" r:id="rId33"/>
    <p:sldId id="310" r:id="rId34"/>
    <p:sldId id="311" r:id="rId35"/>
    <p:sldId id="312" r:id="rId36"/>
    <p:sldId id="313" r:id="rId37"/>
    <p:sldId id="314" r:id="rId38"/>
    <p:sldId id="315" r:id="rId39"/>
    <p:sldId id="316" r:id="rId40"/>
    <p:sldId id="328" r:id="rId41"/>
    <p:sldId id="317" r:id="rId42"/>
    <p:sldId id="318" r:id="rId43"/>
    <p:sldId id="319" r:id="rId44"/>
    <p:sldId id="320" r:id="rId45"/>
    <p:sldId id="326" r:id="rId46"/>
    <p:sldId id="321" r:id="rId47"/>
    <p:sldId id="327" r:id="rId48"/>
    <p:sldId id="322" r:id="rId49"/>
    <p:sldId id="329" r:id="rId50"/>
    <p:sldId id="285" r:id="rId51"/>
  </p:sldIdLst>
  <p:sldSz cx="24384000" cy="13716000"/>
  <p:notesSz cx="6858000" cy="9144000"/>
  <p:defaultTextStyle>
    <a:defPPr marL="0" marR="0" indent="0" algn="l" defTabSz="914323" rtl="0" fontAlgn="auto" latinLnBrk="1"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defRPr>
    </a:defPPr>
    <a:lvl1pPr marL="0" marR="0" indent="0" algn="ctr" defTabSz="825425" rtl="0" fontAlgn="auto" latinLnBrk="0" hangingPunct="0">
      <a:lnSpc>
        <a:spcPct val="100000"/>
      </a:lnSpc>
      <a:spcBef>
        <a:spcPts val="0"/>
      </a:spcBef>
      <a:spcAft>
        <a:spcPts val="0"/>
      </a:spcAft>
      <a:buClrTx/>
      <a:buSzTx/>
      <a:buFontTx/>
      <a:buNone/>
      <a:tabLst/>
      <a:defRPr kumimoji="0" sz="3100" b="0" i="0" u="none" strike="noStrike" cap="none" spc="0" normalizeH="0" baseline="0">
        <a:ln>
          <a:noFill/>
        </a:ln>
        <a:solidFill>
          <a:srgbClr val="414141"/>
        </a:solidFill>
        <a:effectLst/>
        <a:uFillTx/>
        <a:latin typeface="Palatino"/>
        <a:ea typeface="Palatino"/>
        <a:cs typeface="Palatino"/>
        <a:sym typeface="Palatino"/>
      </a:defRPr>
    </a:lvl1pPr>
    <a:lvl2pPr marL="0" marR="0" indent="0" algn="ctr" defTabSz="825425" rtl="0" fontAlgn="auto" latinLnBrk="0" hangingPunct="0">
      <a:lnSpc>
        <a:spcPct val="100000"/>
      </a:lnSpc>
      <a:spcBef>
        <a:spcPts val="0"/>
      </a:spcBef>
      <a:spcAft>
        <a:spcPts val="0"/>
      </a:spcAft>
      <a:buClrTx/>
      <a:buSzTx/>
      <a:buFontTx/>
      <a:buNone/>
      <a:tabLst/>
      <a:defRPr kumimoji="0" sz="3100" b="0" i="0" u="none" strike="noStrike" cap="none" spc="0" normalizeH="0" baseline="0">
        <a:ln>
          <a:noFill/>
        </a:ln>
        <a:solidFill>
          <a:srgbClr val="414141"/>
        </a:solidFill>
        <a:effectLst/>
        <a:uFillTx/>
        <a:latin typeface="Palatino"/>
        <a:ea typeface="Palatino"/>
        <a:cs typeface="Palatino"/>
        <a:sym typeface="Palatino"/>
      </a:defRPr>
    </a:lvl2pPr>
    <a:lvl3pPr marL="0" marR="0" indent="0" algn="ctr" defTabSz="825425" rtl="0" fontAlgn="auto" latinLnBrk="0" hangingPunct="0">
      <a:lnSpc>
        <a:spcPct val="100000"/>
      </a:lnSpc>
      <a:spcBef>
        <a:spcPts val="0"/>
      </a:spcBef>
      <a:spcAft>
        <a:spcPts val="0"/>
      </a:spcAft>
      <a:buClrTx/>
      <a:buSzTx/>
      <a:buFontTx/>
      <a:buNone/>
      <a:tabLst/>
      <a:defRPr kumimoji="0" sz="3100" b="0" i="0" u="none" strike="noStrike" cap="none" spc="0" normalizeH="0" baseline="0">
        <a:ln>
          <a:noFill/>
        </a:ln>
        <a:solidFill>
          <a:srgbClr val="414141"/>
        </a:solidFill>
        <a:effectLst/>
        <a:uFillTx/>
        <a:latin typeface="Palatino"/>
        <a:ea typeface="Palatino"/>
        <a:cs typeface="Palatino"/>
        <a:sym typeface="Palatino"/>
      </a:defRPr>
    </a:lvl3pPr>
    <a:lvl4pPr marL="0" marR="0" indent="0" algn="ctr" defTabSz="825425" rtl="0" fontAlgn="auto" latinLnBrk="0" hangingPunct="0">
      <a:lnSpc>
        <a:spcPct val="100000"/>
      </a:lnSpc>
      <a:spcBef>
        <a:spcPts val="0"/>
      </a:spcBef>
      <a:spcAft>
        <a:spcPts val="0"/>
      </a:spcAft>
      <a:buClrTx/>
      <a:buSzTx/>
      <a:buFontTx/>
      <a:buNone/>
      <a:tabLst/>
      <a:defRPr kumimoji="0" sz="3100" b="0" i="0" u="none" strike="noStrike" cap="none" spc="0" normalizeH="0" baseline="0">
        <a:ln>
          <a:noFill/>
        </a:ln>
        <a:solidFill>
          <a:srgbClr val="414141"/>
        </a:solidFill>
        <a:effectLst/>
        <a:uFillTx/>
        <a:latin typeface="Palatino"/>
        <a:ea typeface="Palatino"/>
        <a:cs typeface="Palatino"/>
        <a:sym typeface="Palatino"/>
      </a:defRPr>
    </a:lvl4pPr>
    <a:lvl5pPr marL="0" marR="0" indent="0" algn="ctr" defTabSz="825425" rtl="0" fontAlgn="auto" latinLnBrk="0" hangingPunct="0">
      <a:lnSpc>
        <a:spcPct val="100000"/>
      </a:lnSpc>
      <a:spcBef>
        <a:spcPts val="0"/>
      </a:spcBef>
      <a:spcAft>
        <a:spcPts val="0"/>
      </a:spcAft>
      <a:buClrTx/>
      <a:buSzTx/>
      <a:buFontTx/>
      <a:buNone/>
      <a:tabLst/>
      <a:defRPr kumimoji="0" sz="3100" b="0" i="0" u="none" strike="noStrike" cap="none" spc="0" normalizeH="0" baseline="0">
        <a:ln>
          <a:noFill/>
        </a:ln>
        <a:solidFill>
          <a:srgbClr val="414141"/>
        </a:solidFill>
        <a:effectLst/>
        <a:uFillTx/>
        <a:latin typeface="Palatino"/>
        <a:ea typeface="Palatino"/>
        <a:cs typeface="Palatino"/>
        <a:sym typeface="Palatino"/>
      </a:defRPr>
    </a:lvl5pPr>
    <a:lvl6pPr marL="0" marR="0" indent="0" algn="ctr" defTabSz="825425" rtl="0" fontAlgn="auto" latinLnBrk="0" hangingPunct="0">
      <a:lnSpc>
        <a:spcPct val="100000"/>
      </a:lnSpc>
      <a:spcBef>
        <a:spcPts val="0"/>
      </a:spcBef>
      <a:spcAft>
        <a:spcPts val="0"/>
      </a:spcAft>
      <a:buClrTx/>
      <a:buSzTx/>
      <a:buFontTx/>
      <a:buNone/>
      <a:tabLst/>
      <a:defRPr kumimoji="0" sz="3100" b="0" i="0" u="none" strike="noStrike" cap="none" spc="0" normalizeH="0" baseline="0">
        <a:ln>
          <a:noFill/>
        </a:ln>
        <a:solidFill>
          <a:srgbClr val="414141"/>
        </a:solidFill>
        <a:effectLst/>
        <a:uFillTx/>
        <a:latin typeface="Palatino"/>
        <a:ea typeface="Palatino"/>
        <a:cs typeface="Palatino"/>
        <a:sym typeface="Palatino"/>
      </a:defRPr>
    </a:lvl6pPr>
    <a:lvl7pPr marL="0" marR="0" indent="0" algn="ctr" defTabSz="825425" rtl="0" fontAlgn="auto" latinLnBrk="0" hangingPunct="0">
      <a:lnSpc>
        <a:spcPct val="100000"/>
      </a:lnSpc>
      <a:spcBef>
        <a:spcPts val="0"/>
      </a:spcBef>
      <a:spcAft>
        <a:spcPts val="0"/>
      </a:spcAft>
      <a:buClrTx/>
      <a:buSzTx/>
      <a:buFontTx/>
      <a:buNone/>
      <a:tabLst/>
      <a:defRPr kumimoji="0" sz="3100" b="0" i="0" u="none" strike="noStrike" cap="none" spc="0" normalizeH="0" baseline="0">
        <a:ln>
          <a:noFill/>
        </a:ln>
        <a:solidFill>
          <a:srgbClr val="414141"/>
        </a:solidFill>
        <a:effectLst/>
        <a:uFillTx/>
        <a:latin typeface="Palatino"/>
        <a:ea typeface="Palatino"/>
        <a:cs typeface="Palatino"/>
        <a:sym typeface="Palatino"/>
      </a:defRPr>
    </a:lvl7pPr>
    <a:lvl8pPr marL="0" marR="0" indent="0" algn="ctr" defTabSz="825425" rtl="0" fontAlgn="auto" latinLnBrk="0" hangingPunct="0">
      <a:lnSpc>
        <a:spcPct val="100000"/>
      </a:lnSpc>
      <a:spcBef>
        <a:spcPts val="0"/>
      </a:spcBef>
      <a:spcAft>
        <a:spcPts val="0"/>
      </a:spcAft>
      <a:buClrTx/>
      <a:buSzTx/>
      <a:buFontTx/>
      <a:buNone/>
      <a:tabLst/>
      <a:defRPr kumimoji="0" sz="3100" b="0" i="0" u="none" strike="noStrike" cap="none" spc="0" normalizeH="0" baseline="0">
        <a:ln>
          <a:noFill/>
        </a:ln>
        <a:solidFill>
          <a:srgbClr val="414141"/>
        </a:solidFill>
        <a:effectLst/>
        <a:uFillTx/>
        <a:latin typeface="Palatino"/>
        <a:ea typeface="Palatino"/>
        <a:cs typeface="Palatino"/>
        <a:sym typeface="Palatino"/>
      </a:defRPr>
    </a:lvl8pPr>
    <a:lvl9pPr marL="0" marR="0" indent="0" algn="ctr" defTabSz="825425" rtl="0" fontAlgn="auto" latinLnBrk="0" hangingPunct="0">
      <a:lnSpc>
        <a:spcPct val="100000"/>
      </a:lnSpc>
      <a:spcBef>
        <a:spcPts val="0"/>
      </a:spcBef>
      <a:spcAft>
        <a:spcPts val="0"/>
      </a:spcAft>
      <a:buClrTx/>
      <a:buSzTx/>
      <a:buFontTx/>
      <a:buNone/>
      <a:tabLst/>
      <a:defRPr kumimoji="0" sz="3100" b="0" i="0" u="none" strike="noStrike" cap="none" spc="0" normalizeH="0" baseline="0">
        <a:ln>
          <a:noFill/>
        </a:ln>
        <a:solidFill>
          <a:srgbClr val="414141"/>
        </a:solidFill>
        <a:effectLst/>
        <a:uFillTx/>
        <a:latin typeface="Palatino"/>
        <a:ea typeface="Palatino"/>
        <a:cs typeface="Palatino"/>
        <a:sym typeface="Palatino"/>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Palatino"/>
          <a:ea typeface="Palatino"/>
          <a:cs typeface="Palatino"/>
        </a:font>
        <a:srgbClr val="414141"/>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C9C3BA">
              <a:alpha val="50000"/>
            </a:srgbClr>
          </a:solidFill>
        </a:fill>
      </a:tcStyle>
    </a:band2H>
    <a:firstCol>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9847F"/>
          </a:solidFill>
        </a:fill>
      </a:tcStyle>
    </a:firstCol>
    <a:lastRow>
      <a:tcTxStyle b="off" i="off">
        <a:font>
          <a:latin typeface="Palatino"/>
          <a:ea typeface="Palatino"/>
          <a:cs typeface="Palatino"/>
        </a:font>
        <a:srgbClr val="414141"/>
      </a:tcTxStyle>
      <a:tcStyle>
        <a:tcBdr>
          <a:left>
            <a:ln w="12700" cap="flat">
              <a:noFill/>
              <a:miter lim="400000"/>
            </a:ln>
          </a:left>
          <a:right>
            <a:ln w="12700" cap="flat">
              <a:noFill/>
              <a:miter lim="400000"/>
            </a:ln>
          </a:right>
          <a:top>
            <a:ln w="25400" cap="flat">
              <a:solidFill>
                <a:srgbClr val="525252"/>
              </a:solidFill>
              <a:prstDash val="solid"/>
              <a:miter lim="400000"/>
            </a:ln>
          </a:top>
          <a:bottom>
            <a:ln w="12700" cap="flat">
              <a:noFill/>
              <a:miter lim="400000"/>
            </a:ln>
          </a:bottom>
          <a:insideH>
            <a:ln w="12700" cap="flat">
              <a:solidFill>
                <a:srgbClr val="C9C3BA"/>
              </a:solidFill>
              <a:prstDash val="solid"/>
              <a:miter lim="400000"/>
            </a:ln>
          </a:insideH>
          <a:insideV>
            <a:ln w="12700" cap="flat">
              <a:noFill/>
              <a:miter lim="400000"/>
            </a:ln>
          </a:insideV>
        </a:tcBdr>
        <a:fill>
          <a:noFill/>
        </a:fill>
      </a:tcStyle>
    </a:lastRow>
    <a:firstRow>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C9C3BA"/>
              </a:solidFill>
              <a:prstDash val="solid"/>
              <a:miter lim="400000"/>
            </a:ln>
          </a:insideH>
          <a:insideV>
            <a:ln w="12700" cap="flat">
              <a:noFill/>
              <a:miter lim="400000"/>
            </a:ln>
          </a:insideV>
        </a:tcBdr>
        <a:fill>
          <a:solidFill>
            <a:schemeClr val="accent5">
              <a:hueOff val="-375889"/>
              <a:satOff val="-9195"/>
              <a:lumOff val="-14901"/>
            </a:schemeClr>
          </a:solidFill>
        </a:fill>
      </a:tcStyle>
    </a:firstRow>
  </a:tblStyle>
  <a:tblStyle styleId="{C7B018BB-80A7-4F77-B60F-C8B233D01FF8}" styleName="">
    <a:tblBg/>
    <a:wholeTbl>
      <a:tcTxStyle b="off" i="off">
        <a:font>
          <a:latin typeface="Palatino"/>
          <a:ea typeface="Palatino"/>
          <a:cs typeface="Palatino"/>
        </a:font>
        <a:srgbClr val="414141"/>
      </a:tcTxStyle>
      <a:tcStyle>
        <a:tcBdr>
          <a:left>
            <a:ln w="25400" cap="rnd">
              <a:solidFill>
                <a:srgbClr val="C9C3BA"/>
              </a:solidFill>
              <a:custDash>
                <a:ds d="100000" sp="200000"/>
              </a:custDash>
              <a:miter lim="400000"/>
            </a:ln>
          </a:left>
          <a:right>
            <a:ln w="25400" cap="rnd">
              <a:solidFill>
                <a:srgbClr val="C9C3BA"/>
              </a:solidFill>
              <a:custDash>
                <a:ds d="100000" sp="200000"/>
              </a:custDash>
              <a:miter lim="400000"/>
            </a:ln>
          </a:right>
          <a:top>
            <a:ln w="25400" cap="rnd">
              <a:solidFill>
                <a:srgbClr val="C9C3BA"/>
              </a:solidFill>
              <a:custDash>
                <a:ds d="100000" sp="200000"/>
              </a:custDash>
              <a:miter lim="400000"/>
            </a:ln>
          </a:top>
          <a:bottom>
            <a:ln w="25400" cap="rnd">
              <a:solidFill>
                <a:srgbClr val="C9C3BA"/>
              </a:solidFill>
              <a:custDash>
                <a:ds d="100000" sp="200000"/>
              </a:custDash>
              <a:miter lim="400000"/>
            </a:ln>
          </a:bottom>
          <a:insideH>
            <a:ln w="25400" cap="rnd">
              <a:solidFill>
                <a:srgbClr val="C9C3BA"/>
              </a:solidFill>
              <a:custDash>
                <a:ds d="100000" sp="200000"/>
              </a:custDash>
              <a:miter lim="400000"/>
            </a:ln>
          </a:insideH>
          <a:insideV>
            <a:ln w="25400" cap="rnd">
              <a:solidFill>
                <a:srgbClr val="C9C3BA"/>
              </a:solidFill>
              <a:custDash>
                <a:ds d="100000" sp="200000"/>
              </a:custDash>
              <a:miter lim="400000"/>
            </a:ln>
          </a:insideV>
        </a:tcBdr>
        <a:fill>
          <a:noFill/>
        </a:fill>
      </a:tcStyle>
    </a:wholeTbl>
    <a:band2H>
      <a:tcTxStyle/>
      <a:tcStyle>
        <a:tcBdr/>
        <a:fill>
          <a:solidFill>
            <a:srgbClr val="C9C3BA">
              <a:alpha val="75000"/>
            </a:srgbClr>
          </a:solidFill>
        </a:fill>
      </a:tcStyle>
    </a:band2H>
    <a:firstCol>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solidFill>
                <a:srgbClr val="C9C3BA"/>
              </a:solidFill>
              <a:prstDash val="solid"/>
              <a:miter lim="400000"/>
            </a:ln>
          </a:top>
          <a:bottom>
            <a:ln w="12700" cap="flat">
              <a:solidFill>
                <a:srgbClr val="C9C3BA"/>
              </a:solidFill>
              <a:prstDash val="solid"/>
              <a:miter lim="400000"/>
            </a:ln>
          </a:bottom>
          <a:insideH>
            <a:ln w="12700" cap="flat">
              <a:solidFill>
                <a:srgbClr val="C9C3BA"/>
              </a:solidFill>
              <a:prstDash val="solid"/>
              <a:miter lim="400000"/>
            </a:ln>
          </a:insideH>
          <a:insideV>
            <a:ln w="12700" cap="flat">
              <a:solidFill>
                <a:srgbClr val="FFFFFF">
                  <a:alpha val="50000"/>
                </a:srgbClr>
              </a:solidFill>
              <a:prstDash val="solid"/>
              <a:miter lim="400000"/>
            </a:ln>
          </a:insideV>
        </a:tcBdr>
        <a:fill>
          <a:noFill/>
        </a:fill>
      </a:tcStyle>
    </a:firstCol>
    <a:lastRow>
      <a:tcTxStyle b="off" i="off">
        <a:font>
          <a:latin typeface="Palatino"/>
          <a:ea typeface="Palatino"/>
          <a:cs typeface="Palatino"/>
        </a:font>
        <a:srgbClr val="FFFFFF"/>
      </a:tcTxStyle>
      <a:tcStyle>
        <a:tcBdr>
          <a:left>
            <a:ln w="12700" cap="flat">
              <a:solidFill>
                <a:srgbClr val="C9C3BA"/>
              </a:solidFill>
              <a:prstDash val="solid"/>
              <a:miter lim="400000"/>
            </a:ln>
          </a:left>
          <a:right>
            <a:ln w="12700" cap="flat">
              <a:solidFill>
                <a:srgbClr val="C9C3BA"/>
              </a:solidFill>
              <a:prstDash val="solid"/>
              <a:miter lim="400000"/>
            </a:ln>
          </a:right>
          <a:top>
            <a:ln w="12700" cap="flat">
              <a:noFill/>
              <a:miter lim="400000"/>
            </a:ln>
          </a:top>
          <a:bottom>
            <a:ln w="12700" cap="flat">
              <a:noFill/>
              <a:miter lim="400000"/>
            </a:ln>
          </a:bottom>
          <a:insideH>
            <a:ln w="12700" cap="flat">
              <a:solidFill>
                <a:srgbClr val="FFFFFF">
                  <a:alpha val="50000"/>
                </a:srgbClr>
              </a:solidFill>
              <a:prstDash val="solid"/>
              <a:miter lim="400000"/>
            </a:ln>
          </a:insideH>
          <a:insideV>
            <a:ln w="12700" cap="flat">
              <a:solidFill>
                <a:srgbClr val="C9C3BA"/>
              </a:solidFill>
              <a:prstDash val="solid"/>
              <a:miter lim="400000"/>
            </a:ln>
          </a:insideV>
        </a:tcBdr>
        <a:fill>
          <a:noFill/>
        </a:fill>
      </a:tcStyle>
    </a:lastRow>
    <a:firstRow>
      <a:tcTxStyle b="off" i="off">
        <a:font>
          <a:latin typeface="Palatino"/>
          <a:ea typeface="Palatino"/>
          <a:cs typeface="Palatino"/>
        </a:font>
        <a:srgbClr val="FFFFFF"/>
      </a:tcTxStyle>
      <a:tcStyle>
        <a:tcBdr>
          <a:left>
            <a:ln w="12700" cap="flat">
              <a:solidFill>
                <a:srgbClr val="C9C3BA"/>
              </a:solidFill>
              <a:prstDash val="solid"/>
              <a:miter lim="400000"/>
            </a:ln>
          </a:left>
          <a:right>
            <a:ln w="12700" cap="flat">
              <a:solidFill>
                <a:srgbClr val="C9C3BA"/>
              </a:solidFill>
              <a:prstDash val="solid"/>
              <a:miter lim="400000"/>
            </a:ln>
          </a:right>
          <a:top>
            <a:ln w="12700" cap="flat">
              <a:noFill/>
              <a:miter lim="400000"/>
            </a:ln>
          </a:top>
          <a:bottom>
            <a:ln w="12700" cap="flat">
              <a:noFill/>
              <a:miter lim="400000"/>
            </a:ln>
          </a:bottom>
          <a:insideH>
            <a:ln w="12700" cap="flat">
              <a:solidFill>
                <a:srgbClr val="FFFFFF">
                  <a:alpha val="50000"/>
                </a:srgbClr>
              </a:solidFill>
              <a:prstDash val="solid"/>
              <a:miter lim="400000"/>
            </a:ln>
          </a:insideH>
          <a:insideV>
            <a:ln w="12700" cap="flat">
              <a:solidFill>
                <a:srgbClr val="C9C3BA"/>
              </a:solidFill>
              <a:prstDash val="solid"/>
              <a:miter lim="400000"/>
            </a:ln>
          </a:insideV>
        </a:tcBdr>
        <a:fill>
          <a:noFill/>
        </a:fill>
      </a:tcStyle>
    </a:firstRow>
  </a:tblStyle>
  <a:tblStyle styleId="{EEE7283C-3CF3-47DC-8721-378D4A62B228}" styleName="">
    <a:tblBg/>
    <a:wholeTbl>
      <a:tcTxStyle b="off" i="off">
        <a:font>
          <a:latin typeface="Palatino"/>
          <a:ea typeface="Palatino"/>
          <a:cs typeface="Palatino"/>
        </a:font>
        <a:srgbClr val="414141"/>
      </a:tcTxStyle>
      <a:tcStyle>
        <a:tcBdr>
          <a:left>
            <a:ln w="12700" cap="flat">
              <a:noFill/>
              <a:miter lim="400000"/>
            </a:ln>
          </a:left>
          <a:right>
            <a:ln w="12700" cap="flat">
              <a:noFill/>
              <a:miter lim="400000"/>
            </a:ln>
          </a:right>
          <a:top>
            <a:ln w="12700" cap="flat">
              <a:solidFill>
                <a:srgbClr val="C9C3BA"/>
              </a:solidFill>
              <a:prstDash val="solid"/>
              <a:miter lim="400000"/>
            </a:ln>
          </a:top>
          <a:bottom>
            <a:ln w="12700" cap="flat">
              <a:solidFill>
                <a:srgbClr val="C9C3BA"/>
              </a:solidFill>
              <a:prstDash val="solid"/>
              <a:miter lim="400000"/>
            </a:ln>
          </a:bottom>
          <a:insideH>
            <a:ln w="12700" cap="flat">
              <a:solidFill>
                <a:srgbClr val="C9C3BA"/>
              </a:solidFill>
              <a:prstDash val="solid"/>
              <a:miter lim="400000"/>
            </a:ln>
          </a:insideH>
          <a:insideV>
            <a:ln w="12700" cap="flat">
              <a:noFill/>
              <a:miter lim="400000"/>
            </a:ln>
          </a:insideV>
        </a:tcBdr>
        <a:fill>
          <a:noFill/>
        </a:fill>
      </a:tcStyle>
    </a:wholeTbl>
    <a:band2H>
      <a:tcTxStyle/>
      <a:tcStyle>
        <a:tcBdr/>
        <a:fill>
          <a:solidFill>
            <a:srgbClr val="C9C3BA">
              <a:alpha val="50000"/>
            </a:srgbClr>
          </a:solidFill>
        </a:fill>
      </a:tcStyle>
    </a:band2H>
    <a:firstCol>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39D60"/>
          </a:solidFill>
        </a:fill>
      </a:tcStyle>
    </a:firstCol>
    <a:lastRow>
      <a:tcTxStyle b="off" i="off">
        <a:font>
          <a:latin typeface="Palatino"/>
          <a:ea typeface="Palatino"/>
          <a:cs typeface="Palatino"/>
        </a:font>
        <a:srgbClr val="414141"/>
      </a:tcTxStyle>
      <a:tcStyle>
        <a:tcBdr>
          <a:left>
            <a:ln w="12700" cap="flat">
              <a:noFill/>
              <a:miter lim="400000"/>
            </a:ln>
          </a:left>
          <a:right>
            <a:ln w="12700" cap="flat">
              <a:noFill/>
              <a:miter lim="400000"/>
            </a:ln>
          </a:right>
          <a:top>
            <a:ln w="25400" cap="flat">
              <a:solidFill>
                <a:srgbClr val="525252"/>
              </a:solidFill>
              <a:prstDash val="solid"/>
              <a:miter lim="400000"/>
            </a:ln>
          </a:top>
          <a:bottom>
            <a:ln w="12700" cap="flat">
              <a:noFill/>
              <a:miter lim="400000"/>
            </a:ln>
          </a:bottom>
          <a:insideH>
            <a:ln w="12700" cap="flat">
              <a:solidFill>
                <a:srgbClr val="C9C3BA"/>
              </a:solidFill>
              <a:prstDash val="solid"/>
              <a:miter lim="400000"/>
            </a:ln>
          </a:insideH>
          <a:insideV>
            <a:ln w="12700" cap="flat">
              <a:noFill/>
              <a:miter lim="400000"/>
            </a:ln>
          </a:insideV>
        </a:tcBdr>
        <a:fill>
          <a:noFill/>
        </a:fill>
      </a:tcStyle>
    </a:lastRow>
    <a:firstRow>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C9C3BA"/>
              </a:solidFill>
              <a:prstDash val="solid"/>
              <a:miter lim="400000"/>
            </a:ln>
          </a:insideH>
          <a:insideV>
            <a:ln w="12700" cap="flat">
              <a:noFill/>
              <a:miter lim="400000"/>
            </a:ln>
          </a:insideV>
        </a:tcBdr>
        <a:fill>
          <a:solidFill>
            <a:schemeClr val="accent3">
              <a:hueOff val="708446"/>
              <a:satOff val="-4821"/>
              <a:lumOff val="-14251"/>
            </a:schemeClr>
          </a:solidFill>
        </a:fill>
      </a:tcStyle>
    </a:firstRow>
  </a:tblStyle>
  <a:tblStyle styleId="{CF821DB8-F4EB-4A41-A1BA-3FCAFE7338EE}" styleName="">
    <a:tblBg/>
    <a:wholeTbl>
      <a:tcTxStyle b="off" i="off">
        <a:font>
          <a:latin typeface="Palatino"/>
          <a:ea typeface="Palatino"/>
          <a:cs typeface="Palatino"/>
        </a:font>
        <a:srgbClr val="414141"/>
      </a:tcTxStyle>
      <a:tcStyle>
        <a:tcBdr>
          <a:left>
            <a:ln w="12700" cap="flat">
              <a:solidFill>
                <a:schemeClr val="accent1">
                  <a:hueOff val="-113918"/>
                  <a:satOff val="19024"/>
                  <a:lumOff val="19749"/>
                </a:schemeClr>
              </a:solidFill>
              <a:prstDash val="solid"/>
              <a:miter lim="400000"/>
            </a:ln>
          </a:left>
          <a:right>
            <a:ln w="12700" cap="flat">
              <a:solidFill>
                <a:schemeClr val="accent1">
                  <a:hueOff val="-113918"/>
                  <a:satOff val="19024"/>
                  <a:lumOff val="19749"/>
                </a:schemeClr>
              </a:solidFill>
              <a:prstDash val="solid"/>
              <a:miter lim="400000"/>
            </a:ln>
          </a:right>
          <a:top>
            <a:ln w="12700" cap="flat">
              <a:solidFill>
                <a:schemeClr val="accent1">
                  <a:hueOff val="-113918"/>
                  <a:satOff val="19024"/>
                  <a:lumOff val="19749"/>
                </a:schemeClr>
              </a:solidFill>
              <a:prstDash val="solid"/>
              <a:miter lim="400000"/>
            </a:ln>
          </a:top>
          <a:bottom>
            <a:ln w="12700" cap="flat">
              <a:solidFill>
                <a:schemeClr val="accent1">
                  <a:hueOff val="-113918"/>
                  <a:satOff val="19024"/>
                  <a:lumOff val="19749"/>
                </a:schemeClr>
              </a:solidFill>
              <a:prstDash val="solid"/>
              <a:miter lim="400000"/>
            </a:ln>
          </a:bottom>
          <a:insideH>
            <a:ln w="12700" cap="flat">
              <a:solidFill>
                <a:schemeClr val="accent1">
                  <a:hueOff val="-113918"/>
                  <a:satOff val="19024"/>
                  <a:lumOff val="19749"/>
                </a:schemeClr>
              </a:solidFill>
              <a:prstDash val="solid"/>
              <a:miter lim="400000"/>
            </a:ln>
          </a:insideH>
          <a:insideV>
            <a:ln w="12700" cap="flat">
              <a:solidFill>
                <a:schemeClr val="accent1">
                  <a:hueOff val="-113918"/>
                  <a:satOff val="19024"/>
                  <a:lumOff val="19749"/>
                </a:schemeClr>
              </a:solidFill>
              <a:prstDash val="solid"/>
              <a:miter lim="400000"/>
            </a:ln>
          </a:insideV>
        </a:tcBdr>
        <a:fill>
          <a:noFill/>
        </a:fill>
      </a:tcStyle>
    </a:wholeTbl>
    <a:band2H>
      <a:tcTxStyle/>
      <a:tcStyle>
        <a:tcBdr/>
        <a:fill>
          <a:solidFill>
            <a:schemeClr val="accent1">
              <a:hueOff val="-113918"/>
              <a:satOff val="19024"/>
              <a:lumOff val="19749"/>
              <a:alpha val="35000"/>
            </a:schemeClr>
          </a:solidFill>
        </a:fill>
      </a:tcStyle>
    </a:band2H>
    <a:firstCol>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38AAF"/>
          </a:solidFill>
        </a:fill>
      </a:tcStyle>
    </a:firstCol>
    <a:lastRow>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chemeClr val="accent1">
                  <a:hueOff val="-113918"/>
                  <a:satOff val="19024"/>
                  <a:lumOff val="19749"/>
                </a:schemeClr>
              </a:solidFill>
              <a:prstDash val="solid"/>
              <a:miter lim="400000"/>
            </a:ln>
          </a:insideH>
          <a:insideV>
            <a:ln w="12700" cap="flat">
              <a:noFill/>
              <a:miter lim="400000"/>
            </a:ln>
          </a:insideV>
        </a:tcBdr>
        <a:fill>
          <a:solidFill>
            <a:schemeClr val="accent1">
              <a:hueOff val="369196"/>
              <a:satOff val="13972"/>
              <a:lumOff val="-24493"/>
            </a:schemeClr>
          </a:solidFill>
        </a:fill>
      </a:tcStyle>
    </a:lastRow>
    <a:firstRow>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chemeClr val="accent1">
                  <a:hueOff val="-113918"/>
                  <a:satOff val="19024"/>
                  <a:lumOff val="19749"/>
                </a:schemeClr>
              </a:solidFill>
              <a:prstDash val="solid"/>
              <a:miter lim="400000"/>
            </a:ln>
          </a:insideH>
          <a:insideV>
            <a:ln w="12700" cap="flat">
              <a:noFill/>
              <a:miter lim="400000"/>
            </a:ln>
          </a:insideV>
        </a:tcBdr>
        <a:fill>
          <a:solidFill>
            <a:schemeClr val="accent1">
              <a:hueOff val="369194"/>
              <a:satOff val="6343"/>
              <a:lumOff val="-13963"/>
            </a:schemeClr>
          </a:solidFill>
        </a:fill>
      </a:tcStyle>
    </a:firstRow>
  </a:tblStyle>
  <a:tblStyle styleId="{33BA23B1-9221-436E-865A-0063620EA4FD}" styleName="">
    <a:tblBg/>
    <a:wholeTbl>
      <a:tcTxStyle b="off" i="off">
        <a:font>
          <a:latin typeface="Palatino"/>
          <a:ea typeface="Palatino"/>
          <a:cs typeface="Palatino"/>
        </a:font>
        <a:srgbClr val="414141"/>
      </a:tcTxStyle>
      <a:tcStyle>
        <a:tcBdr>
          <a:left>
            <a:ln w="12700" cap="flat">
              <a:solidFill>
                <a:srgbClr val="C9C3BA"/>
              </a:solidFill>
              <a:prstDash val="solid"/>
              <a:miter lim="400000"/>
            </a:ln>
          </a:left>
          <a:right>
            <a:ln w="12700" cap="flat">
              <a:solidFill>
                <a:srgbClr val="C9C3BA"/>
              </a:solidFill>
              <a:prstDash val="solid"/>
              <a:miter lim="400000"/>
            </a:ln>
          </a:right>
          <a:top>
            <a:ln w="12700" cap="flat">
              <a:solidFill>
                <a:srgbClr val="C9C3BA"/>
              </a:solidFill>
              <a:prstDash val="solid"/>
              <a:miter lim="400000"/>
            </a:ln>
          </a:top>
          <a:bottom>
            <a:ln w="12700" cap="flat">
              <a:solidFill>
                <a:srgbClr val="C9C3BA"/>
              </a:solidFill>
              <a:prstDash val="solid"/>
              <a:miter lim="400000"/>
            </a:ln>
          </a:bottom>
          <a:insideH>
            <a:ln w="12700" cap="flat">
              <a:solidFill>
                <a:srgbClr val="C9C3BA"/>
              </a:solidFill>
              <a:prstDash val="solid"/>
              <a:miter lim="400000"/>
            </a:ln>
          </a:insideH>
          <a:insideV>
            <a:ln w="12700" cap="flat">
              <a:solidFill>
                <a:srgbClr val="C9C3BA"/>
              </a:solidFill>
              <a:prstDash val="solid"/>
              <a:miter lim="400000"/>
            </a:ln>
          </a:insideV>
        </a:tcBdr>
        <a:fill>
          <a:noFill/>
        </a:fill>
      </a:tcStyle>
    </a:wholeTbl>
    <a:band2H>
      <a:tcTxStyle/>
      <a:tcStyle>
        <a:tcBdr/>
        <a:fill>
          <a:solidFill>
            <a:srgbClr val="C9C3BA">
              <a:alpha val="50000"/>
            </a:srgbClr>
          </a:solidFill>
        </a:fill>
      </a:tcStyle>
    </a:band2H>
    <a:firstCol>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6635F"/>
          </a:solidFill>
        </a:fill>
      </a:tcStyle>
    </a:firstCol>
    <a:lastRow>
      <a:tcTxStyle b="off" i="off">
        <a:font>
          <a:latin typeface="Palatino"/>
          <a:ea typeface="Palatino"/>
          <a:cs typeface="Palatino"/>
        </a:font>
        <a:srgbClr val="414141"/>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noFill/>
              <a:miter lim="400000"/>
            </a:ln>
          </a:bottom>
          <a:insideH>
            <a:ln w="12700" cap="flat">
              <a:solidFill>
                <a:srgbClr val="C9C3BA"/>
              </a:solidFill>
              <a:prstDash val="solid"/>
              <a:miter lim="400000"/>
            </a:ln>
          </a:insideH>
          <a:insideV>
            <a:ln w="12700" cap="flat">
              <a:noFill/>
              <a:miter lim="400000"/>
            </a:ln>
          </a:insideV>
        </a:tcBdr>
        <a:fill>
          <a:noFill/>
        </a:fill>
      </a:tcStyle>
    </a:lastRow>
    <a:firstRow>
      <a:tcTxStyle b="off" i="off">
        <a:font>
          <a:latin typeface="Palatino"/>
          <a:ea typeface="Palatino"/>
          <a:cs typeface="Palatin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C9C3BA"/>
              </a:solidFill>
              <a:prstDash val="solid"/>
              <a:miter lim="400000"/>
            </a:ln>
          </a:insideH>
          <a:insideV>
            <a:ln w="12700" cap="flat">
              <a:noFill/>
              <a:miter lim="400000"/>
            </a:ln>
          </a:insideV>
        </a:tcBdr>
        <a:fill>
          <a:solidFill>
            <a:srgbClr val="89847F"/>
          </a:solidFill>
        </a:fill>
      </a:tcStyle>
    </a:firstRow>
  </a:tblStyle>
  <a:tblStyle styleId="{2708684C-4D16-4618-839F-0558EEFCDFE6}" styleName="">
    <a:tblBg/>
    <a:wholeTbl>
      <a:tcTxStyle b="off" i="off">
        <a:font>
          <a:latin typeface="Palatino"/>
          <a:ea typeface="Palatino"/>
          <a:cs typeface="Palatino"/>
        </a:font>
        <a:srgbClr val="414141"/>
      </a:tcTxStyle>
      <a:tcStyle>
        <a:tcBdr>
          <a:left>
            <a:ln w="12700" cap="flat">
              <a:noFill/>
              <a:miter lim="400000"/>
            </a:ln>
          </a:left>
          <a:right>
            <a:ln w="12700" cap="flat">
              <a:noFill/>
              <a:miter lim="400000"/>
            </a:ln>
          </a:right>
          <a:top>
            <a:ln w="12700" cap="flat">
              <a:solidFill>
                <a:srgbClr val="89847F"/>
              </a:solidFill>
              <a:custDash>
                <a:ds d="200000" sp="200000"/>
              </a:custDash>
              <a:miter lim="400000"/>
            </a:ln>
          </a:top>
          <a:bottom>
            <a:ln w="12700" cap="flat">
              <a:solidFill>
                <a:srgbClr val="89847F"/>
              </a:solidFill>
              <a:custDash>
                <a:ds d="200000" sp="200000"/>
              </a:custDash>
              <a:miter lim="400000"/>
            </a:ln>
          </a:bottom>
          <a:insideH>
            <a:ln w="12700" cap="flat">
              <a:solidFill>
                <a:srgbClr val="89847F"/>
              </a:solidFill>
              <a:custDash>
                <a:ds d="200000" sp="200000"/>
              </a:custDash>
              <a:miter lim="400000"/>
            </a:ln>
          </a:insideH>
          <a:insideV>
            <a:ln w="12700" cap="flat">
              <a:noFill/>
              <a:miter lim="400000"/>
            </a:ln>
          </a:insideV>
        </a:tcBdr>
        <a:fill>
          <a:noFill/>
        </a:fill>
      </a:tcStyle>
    </a:wholeTbl>
    <a:band2H>
      <a:tcTxStyle/>
      <a:tcStyle>
        <a:tcBdr/>
        <a:fill>
          <a:solidFill>
            <a:srgbClr val="C9C3BA">
              <a:alpha val="35000"/>
            </a:srgbClr>
          </a:solidFill>
        </a:fill>
      </a:tcStyle>
    </a:band2H>
    <a:firstCol>
      <a:tcTxStyle b="off" i="off">
        <a:font>
          <a:latin typeface="Palatino"/>
          <a:ea typeface="Palatino"/>
          <a:cs typeface="Palatino"/>
        </a:font>
        <a:srgbClr val="414141"/>
      </a:tcTxStyle>
      <a:tcStyle>
        <a:tcBdr>
          <a:left>
            <a:ln w="12700" cap="flat">
              <a:noFill/>
              <a:miter lim="400000"/>
            </a:ln>
          </a:left>
          <a:right>
            <a:ln w="25400" cap="flat">
              <a:solidFill>
                <a:srgbClr val="000000"/>
              </a:solidFill>
              <a:prstDash val="solid"/>
              <a:miter lim="400000"/>
            </a:ln>
          </a:right>
          <a:top>
            <a:ln w="12700" cap="flat">
              <a:solidFill>
                <a:srgbClr val="89847F"/>
              </a:solidFill>
              <a:custDash>
                <a:ds d="200000" sp="200000"/>
              </a:custDash>
              <a:miter lim="400000"/>
            </a:ln>
          </a:top>
          <a:bottom>
            <a:ln w="12700" cap="flat">
              <a:solidFill>
                <a:srgbClr val="89847F"/>
              </a:solidFill>
              <a:custDash>
                <a:ds d="200000" sp="200000"/>
              </a:custDash>
              <a:miter lim="400000"/>
            </a:ln>
          </a:bottom>
          <a:insideH>
            <a:ln w="12700" cap="flat">
              <a:solidFill>
                <a:srgbClr val="89847F"/>
              </a:solidFill>
              <a:custDash>
                <a:ds d="200000" sp="200000"/>
              </a:custDash>
              <a:miter lim="400000"/>
            </a:ln>
          </a:insideH>
          <a:insideV>
            <a:ln w="12700" cap="flat">
              <a:noFill/>
              <a:miter lim="400000"/>
            </a:ln>
          </a:insideV>
        </a:tcBdr>
        <a:fill>
          <a:noFill/>
        </a:fill>
      </a:tcStyle>
    </a:firstCol>
    <a:lastRow>
      <a:tcTxStyle b="off" i="off">
        <a:font>
          <a:latin typeface="Palatino"/>
          <a:ea typeface="Palatino"/>
          <a:cs typeface="Palatino"/>
        </a:font>
        <a:srgbClr val="414141"/>
      </a:tcTxStyle>
      <a:tcStyle>
        <a:tcBdr>
          <a:left>
            <a:ln w="12700" cap="flat">
              <a:noFill/>
              <a:miter lim="400000"/>
            </a:ln>
          </a:left>
          <a:right>
            <a:ln w="12700" cap="flat">
              <a:noFill/>
              <a:miter lim="400000"/>
            </a:ln>
          </a:right>
          <a:top>
            <a:ln w="25400" cap="flat">
              <a:solidFill>
                <a:srgbClr val="000000"/>
              </a:solidFill>
              <a:prstDash val="solid"/>
              <a:miter lim="400000"/>
            </a:ln>
          </a:top>
          <a:bottom>
            <a:ln w="12700" cap="flat">
              <a:noFill/>
              <a:miter lim="400000"/>
            </a:ln>
          </a:bottom>
          <a:insideH>
            <a:ln w="12700" cap="flat">
              <a:solidFill>
                <a:srgbClr val="89847F"/>
              </a:solidFill>
              <a:prstDash val="solid"/>
              <a:miter lim="400000"/>
            </a:ln>
          </a:insideH>
          <a:insideV>
            <a:ln w="12700" cap="flat">
              <a:noFill/>
              <a:miter lim="400000"/>
            </a:ln>
          </a:insideV>
        </a:tcBdr>
        <a:fill>
          <a:noFill/>
        </a:fill>
      </a:tcStyle>
    </a:lastRow>
    <a:firstRow>
      <a:tcTxStyle b="off" i="off">
        <a:font>
          <a:latin typeface="Palatino"/>
          <a:ea typeface="Palatino"/>
          <a:cs typeface="Palatino"/>
        </a:font>
        <a:srgbClr val="414141"/>
      </a:tcTxStyle>
      <a:tcStyle>
        <a:tcBdr>
          <a:left>
            <a:ln w="12700" cap="flat">
              <a:noFill/>
              <a:miter lim="400000"/>
            </a:ln>
          </a:left>
          <a:right>
            <a:ln w="12700" cap="flat">
              <a:noFill/>
              <a:miter lim="400000"/>
            </a:ln>
          </a:right>
          <a:top>
            <a:ln w="12700" cap="flat">
              <a:noFill/>
              <a:miter lim="400000"/>
            </a:ln>
          </a:top>
          <a:bottom>
            <a:ln w="25400" cap="flat">
              <a:solidFill>
                <a:srgbClr val="000000"/>
              </a:solidFill>
              <a:prstDash val="solid"/>
              <a:miter lim="400000"/>
            </a:ln>
          </a:bottom>
          <a:insideH>
            <a:ln w="12700" cap="flat">
              <a:solidFill>
                <a:srgbClr val="89847F"/>
              </a:solidFill>
              <a:prstDash val="solid"/>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3606" autoAdjust="0"/>
  </p:normalViewPr>
  <p:slideViewPr>
    <p:cSldViewPr>
      <p:cViewPr varScale="1">
        <p:scale>
          <a:sx n="54" d="100"/>
          <a:sy n="54" d="100"/>
        </p:scale>
        <p:origin x="714" y="108"/>
      </p:cViewPr>
      <p:guideLst>
        <p:guide orient="horz" pos="4320"/>
        <p:guide pos="7680"/>
      </p:guideLst>
    </p:cSldViewPr>
  </p:slideViewPr>
  <p:outlineViewPr>
    <p:cViewPr>
      <p:scale>
        <a:sx n="33" d="100"/>
        <a:sy n="33" d="100"/>
      </p:scale>
      <p:origin x="0" y="48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2" name="Shape 152"/>
          <p:cNvSpPr>
            <a:spLocks noGrp="1" noRot="1" noChangeAspect="1"/>
          </p:cNvSpPr>
          <p:nvPr>
            <p:ph type="sldImg"/>
          </p:nvPr>
        </p:nvSpPr>
        <p:spPr>
          <a:xfrm>
            <a:off x="381000" y="685800"/>
            <a:ext cx="6096000" cy="3429000"/>
          </a:xfrm>
          <a:prstGeom prst="rect">
            <a:avLst/>
          </a:prstGeom>
        </p:spPr>
        <p:txBody>
          <a:bodyPr/>
          <a:lstStyle/>
          <a:p>
            <a:endParaRPr/>
          </a:p>
        </p:txBody>
      </p:sp>
      <p:sp>
        <p:nvSpPr>
          <p:cNvPr id="153" name="Shape 15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65384188"/>
      </p:ext>
    </p:extLst>
  </p:cSld>
  <p:clrMap bg1="lt1" tx1="dk1" bg2="lt2" tx2="dk2" accent1="accent1" accent2="accent2" accent3="accent3" accent4="accent4" accent5="accent5" accent6="accent6" hlink="hlink" folHlink="folHlink"/>
  <p:notesStyle>
    <a:lvl1pPr defTabSz="457161" latinLnBrk="0">
      <a:lnSpc>
        <a:spcPct val="117999"/>
      </a:lnSpc>
      <a:defRPr sz="2100">
        <a:latin typeface="Helvetica Neue"/>
        <a:ea typeface="Helvetica Neue"/>
        <a:cs typeface="Helvetica Neue"/>
        <a:sym typeface="Helvetica Neue"/>
      </a:defRPr>
    </a:lvl1pPr>
    <a:lvl2pPr indent="228581" defTabSz="457161" latinLnBrk="0">
      <a:lnSpc>
        <a:spcPct val="117999"/>
      </a:lnSpc>
      <a:defRPr sz="2100">
        <a:latin typeface="Helvetica Neue"/>
        <a:ea typeface="Helvetica Neue"/>
        <a:cs typeface="Helvetica Neue"/>
        <a:sym typeface="Helvetica Neue"/>
      </a:defRPr>
    </a:lvl2pPr>
    <a:lvl3pPr indent="457161" defTabSz="457161" latinLnBrk="0">
      <a:lnSpc>
        <a:spcPct val="117999"/>
      </a:lnSpc>
      <a:defRPr sz="2100">
        <a:latin typeface="Helvetica Neue"/>
        <a:ea typeface="Helvetica Neue"/>
        <a:cs typeface="Helvetica Neue"/>
        <a:sym typeface="Helvetica Neue"/>
      </a:defRPr>
    </a:lvl3pPr>
    <a:lvl4pPr indent="685742" defTabSz="457161" latinLnBrk="0">
      <a:lnSpc>
        <a:spcPct val="117999"/>
      </a:lnSpc>
      <a:defRPr sz="2100">
        <a:latin typeface="Helvetica Neue"/>
        <a:ea typeface="Helvetica Neue"/>
        <a:cs typeface="Helvetica Neue"/>
        <a:sym typeface="Helvetica Neue"/>
      </a:defRPr>
    </a:lvl4pPr>
    <a:lvl5pPr indent="914323" defTabSz="457161" latinLnBrk="0">
      <a:lnSpc>
        <a:spcPct val="117999"/>
      </a:lnSpc>
      <a:defRPr sz="2100">
        <a:latin typeface="Helvetica Neue"/>
        <a:ea typeface="Helvetica Neue"/>
        <a:cs typeface="Helvetica Neue"/>
        <a:sym typeface="Helvetica Neue"/>
      </a:defRPr>
    </a:lvl5pPr>
    <a:lvl6pPr indent="1142901" defTabSz="457161" latinLnBrk="0">
      <a:lnSpc>
        <a:spcPct val="117999"/>
      </a:lnSpc>
      <a:defRPr sz="2100">
        <a:latin typeface="Helvetica Neue"/>
        <a:ea typeface="Helvetica Neue"/>
        <a:cs typeface="Helvetica Neue"/>
        <a:sym typeface="Helvetica Neue"/>
      </a:defRPr>
    </a:lvl6pPr>
    <a:lvl7pPr indent="1371477" defTabSz="457161" latinLnBrk="0">
      <a:lnSpc>
        <a:spcPct val="117999"/>
      </a:lnSpc>
      <a:defRPr sz="2100">
        <a:latin typeface="Helvetica Neue"/>
        <a:ea typeface="Helvetica Neue"/>
        <a:cs typeface="Helvetica Neue"/>
        <a:sym typeface="Helvetica Neue"/>
      </a:defRPr>
    </a:lvl7pPr>
    <a:lvl8pPr indent="1600058" defTabSz="457161" latinLnBrk="0">
      <a:lnSpc>
        <a:spcPct val="117999"/>
      </a:lnSpc>
      <a:defRPr sz="2100">
        <a:latin typeface="Helvetica Neue"/>
        <a:ea typeface="Helvetica Neue"/>
        <a:cs typeface="Helvetica Neue"/>
        <a:sym typeface="Helvetica Neue"/>
      </a:defRPr>
    </a:lvl8pPr>
    <a:lvl9pPr indent="1828638" defTabSz="457161" latinLnBrk="0">
      <a:lnSpc>
        <a:spcPct val="117999"/>
      </a:lnSpc>
      <a:defRPr sz="21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101222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7518878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751887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56228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1371600" y="10699805"/>
            <a:ext cx="23012400" cy="4762"/>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217709" tIns="108855" rIns="217709" bIns="108855" anchor="t" compatLnSpc="1"/>
          <a:lstStyle/>
          <a:p>
            <a:endParaRPr kumimoji="0" lang="en-US"/>
          </a:p>
        </p:txBody>
      </p:sp>
      <p:sp>
        <p:nvSpPr>
          <p:cNvPr id="29" name="Заголовок 28"/>
          <p:cNvSpPr>
            <a:spLocks noGrp="1"/>
          </p:cNvSpPr>
          <p:nvPr>
            <p:ph type="ctrTitle"/>
          </p:nvPr>
        </p:nvSpPr>
        <p:spPr>
          <a:xfrm>
            <a:off x="1016000" y="9706823"/>
            <a:ext cx="22555200" cy="2444750"/>
          </a:xfrm>
        </p:spPr>
        <p:txBody>
          <a:bodyPr anchor="t"/>
          <a:lstStyle/>
          <a:p>
            <a:r>
              <a:rPr kumimoji="0" lang="ru-RU"/>
              <a:t>Образец заголовка</a:t>
            </a:r>
            <a:endParaRPr kumimoji="0" lang="en-US"/>
          </a:p>
        </p:txBody>
      </p:sp>
      <p:sp>
        <p:nvSpPr>
          <p:cNvPr id="9" name="Подзаголовок 8"/>
          <p:cNvSpPr>
            <a:spLocks noGrp="1"/>
          </p:cNvSpPr>
          <p:nvPr>
            <p:ph type="subTitle" idx="1"/>
          </p:nvPr>
        </p:nvSpPr>
        <p:spPr>
          <a:xfrm>
            <a:off x="1016000" y="7772400"/>
            <a:ext cx="22555200" cy="1828800"/>
          </a:xfrm>
        </p:spPr>
        <p:txBody>
          <a:bodyPr anchor="b"/>
          <a:lstStyle>
            <a:lvl1pPr marL="0" indent="0" algn="l">
              <a:buNone/>
              <a:defRPr sz="5700">
                <a:solidFill>
                  <a:schemeClr val="tx2">
                    <a:shade val="75000"/>
                  </a:schemeClr>
                </a:solidFill>
              </a:defRPr>
            </a:lvl1pPr>
            <a:lvl2pPr marL="1088547" indent="0" algn="ctr">
              <a:buNone/>
            </a:lvl2pPr>
            <a:lvl3pPr marL="2177095" indent="0" algn="ctr">
              <a:buNone/>
            </a:lvl3pPr>
            <a:lvl4pPr marL="3265642" indent="0" algn="ctr">
              <a:buNone/>
            </a:lvl4pPr>
            <a:lvl5pPr marL="4354190" indent="0" algn="ctr">
              <a:buNone/>
            </a:lvl5pPr>
            <a:lvl6pPr marL="5442737" indent="0" algn="ctr">
              <a:buNone/>
            </a:lvl6pPr>
            <a:lvl7pPr marL="6531285" indent="0" algn="ctr">
              <a:buNone/>
            </a:lvl7pPr>
            <a:lvl8pPr marL="7619832" indent="0" algn="ctr">
              <a:buNone/>
            </a:lvl8pPr>
            <a:lvl9pPr marL="8708380" indent="0" algn="ctr">
              <a:buNone/>
            </a:lvl9pPr>
          </a:lstStyle>
          <a:p>
            <a:r>
              <a:rPr kumimoji="0" lang="ru-RU"/>
              <a:t>Образец подзаголовка</a:t>
            </a:r>
            <a:endParaRPr kumimoji="0" lang="en-US"/>
          </a:p>
        </p:txBody>
      </p:sp>
      <p:sp>
        <p:nvSpPr>
          <p:cNvPr id="16" name="Дата 15"/>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2" name="Нижний колонтитул 1"/>
          <p:cNvSpPr>
            <a:spLocks noGrp="1"/>
          </p:cNvSpPr>
          <p:nvPr>
            <p:ph type="ftr" sz="quarter" idx="11"/>
          </p:nvPr>
        </p:nvSpPr>
        <p:spPr/>
        <p:txBody>
          <a:bodyPr/>
          <a:lstStyle/>
          <a:p>
            <a:endParaRPr kumimoji="0" lang="en-US"/>
          </a:p>
        </p:txBody>
      </p:sp>
      <p:sp>
        <p:nvSpPr>
          <p:cNvPr id="15" name="Номер слайда 14"/>
          <p:cNvSpPr>
            <a:spLocks noGrp="1"/>
          </p:cNvSpPr>
          <p:nvPr>
            <p:ph type="sldNum" sz="quarter" idx="12"/>
          </p:nvPr>
        </p:nvSpPr>
        <p:spPr>
          <a:xfrm>
            <a:off x="21945600" y="12947904"/>
            <a:ext cx="2023872" cy="493776"/>
          </a:xfrm>
        </p:spPr>
        <p:txBody>
          <a:bodyPr/>
          <a:lstStyle/>
          <a:p>
            <a:fld id="{86CB4B4D-7CA3-9044-876B-883B54F8677D}"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86CB4B4D-7CA3-9044-876B-883B54F8677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8288000" y="1098553"/>
            <a:ext cx="4876800" cy="11703050"/>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1219200" y="1098553"/>
            <a:ext cx="16662400" cy="1170305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86CB4B4D-7CA3-9044-876B-883B54F8677D}"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Фото">
    <p:spTree>
      <p:nvGrpSpPr>
        <p:cNvPr id="1" name=""/>
        <p:cNvGrpSpPr/>
        <p:nvPr/>
      </p:nvGrpSpPr>
      <p:grpSpPr>
        <a:xfrm>
          <a:off x="0" y="0"/>
          <a:ext cx="0" cy="0"/>
          <a:chOff x="0" y="0"/>
          <a:chExt cx="0" cy="0"/>
        </a:xfrm>
      </p:grpSpPr>
      <p:sp>
        <p:nvSpPr>
          <p:cNvPr id="120" name="Чёрно-белое фото с видом снизу вверх на подвесные тросы моста на фоне облаков"/>
          <p:cNvSpPr>
            <a:spLocks noGrp="1"/>
          </p:cNvSpPr>
          <p:nvPr>
            <p:ph type="pic" idx="21"/>
          </p:nvPr>
        </p:nvSpPr>
        <p:spPr>
          <a:xfrm>
            <a:off x="0" y="-2654300"/>
            <a:ext cx="24384000" cy="17153467"/>
          </a:xfrm>
          <a:prstGeom prst="rect">
            <a:avLst/>
          </a:prstGeom>
        </p:spPr>
        <p:txBody>
          <a:bodyPr lIns="91439" tIns="45719" rIns="91439" bIns="45719" anchor="t">
            <a:noAutofit/>
          </a:bodyPr>
          <a:lstStyle/>
          <a:p>
            <a:endParaRPr/>
          </a:p>
        </p:txBody>
      </p:sp>
      <p:sp>
        <p:nvSpPr>
          <p:cNvPr id="12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Заголовок, пункты и фото">
    <p:spTree>
      <p:nvGrpSpPr>
        <p:cNvPr id="1" name=""/>
        <p:cNvGrpSpPr/>
        <p:nvPr/>
      </p:nvGrpSpPr>
      <p:grpSpPr>
        <a:xfrm>
          <a:off x="0" y="0"/>
          <a:ext cx="0" cy="0"/>
          <a:chOff x="0" y="0"/>
          <a:chExt cx="0" cy="0"/>
        </a:xfrm>
      </p:grpSpPr>
      <p:sp>
        <p:nvSpPr>
          <p:cNvPr id="83" name="Чёрно-белое фото с видом снизу на мост над рекой на фоне неба "/>
          <p:cNvSpPr>
            <a:spLocks noGrp="1"/>
          </p:cNvSpPr>
          <p:nvPr>
            <p:ph type="pic" idx="21"/>
          </p:nvPr>
        </p:nvSpPr>
        <p:spPr>
          <a:xfrm>
            <a:off x="12636500" y="-2413000"/>
            <a:ext cx="11024412" cy="16154400"/>
          </a:xfrm>
          <a:prstGeom prst="rect">
            <a:avLst/>
          </a:prstGeom>
          <a:ln w="9525">
            <a:round/>
          </a:ln>
        </p:spPr>
        <p:txBody>
          <a:bodyPr lIns="91439" tIns="45719" rIns="91439" bIns="45719" anchor="t">
            <a:noAutofit/>
          </a:bodyPr>
          <a:lstStyle/>
          <a:p>
            <a:endParaRPr/>
          </a:p>
        </p:txBody>
      </p:sp>
      <p:sp>
        <p:nvSpPr>
          <p:cNvPr id="84" name="Текст заголовка"/>
          <p:cNvSpPr txBox="1">
            <a:spLocks noGrp="1"/>
          </p:cNvSpPr>
          <p:nvPr>
            <p:ph type="title"/>
          </p:nvPr>
        </p:nvSpPr>
        <p:spPr>
          <a:prstGeom prst="rect">
            <a:avLst/>
          </a:prstGeom>
        </p:spPr>
        <p:txBody>
          <a:bodyPr/>
          <a:lstStyle/>
          <a:p>
            <a:r>
              <a:t>Текст заголовка</a:t>
            </a:r>
          </a:p>
        </p:txBody>
      </p:sp>
      <p:sp>
        <p:nvSpPr>
          <p:cNvPr id="85" name="Уровень текста 1…"/>
          <p:cNvSpPr txBox="1">
            <a:spLocks noGrp="1"/>
          </p:cNvSpPr>
          <p:nvPr>
            <p:ph type="body" sz="half" idx="1"/>
          </p:nvPr>
        </p:nvSpPr>
        <p:spPr>
          <a:xfrm>
            <a:off x="952500" y="3797300"/>
            <a:ext cx="10909300" cy="8928100"/>
          </a:xfrm>
          <a:prstGeom prst="rect">
            <a:avLst/>
          </a:prstGeom>
        </p:spPr>
        <p:txBody>
          <a:bodyPr/>
          <a:lstStyle>
            <a:lvl1pPr marL="508000" indent="-508000">
              <a:spcBef>
                <a:spcPts val="2500"/>
              </a:spcBef>
              <a:buSzPct val="65000"/>
              <a:defRPr sz="4200"/>
            </a:lvl1pPr>
            <a:lvl2pPr marL="1016000" indent="-508000">
              <a:spcBef>
                <a:spcPts val="2500"/>
              </a:spcBef>
              <a:buSzPct val="65000"/>
              <a:defRPr sz="4200"/>
            </a:lvl2pPr>
            <a:lvl3pPr marL="1524000" indent="-508000">
              <a:spcBef>
                <a:spcPts val="2500"/>
              </a:spcBef>
              <a:buSzPct val="65000"/>
              <a:defRPr sz="4200"/>
            </a:lvl3pPr>
            <a:lvl4pPr marL="2032000" indent="-508000">
              <a:spcBef>
                <a:spcPts val="2500"/>
              </a:spcBef>
              <a:buSzPct val="65000"/>
              <a:defRPr sz="4200"/>
            </a:lvl4pPr>
            <a:lvl5pPr marL="2540000" indent="-508000">
              <a:spcBef>
                <a:spcPts val="2500"/>
              </a:spcBef>
              <a:buSzPct val="65000"/>
              <a:defRPr sz="4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8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Фото — вертикально">
    <p:spTree>
      <p:nvGrpSpPr>
        <p:cNvPr id="1" name=""/>
        <p:cNvGrpSpPr/>
        <p:nvPr/>
      </p:nvGrpSpPr>
      <p:grpSpPr>
        <a:xfrm>
          <a:off x="0" y="0"/>
          <a:ext cx="0" cy="0"/>
          <a:chOff x="0" y="0"/>
          <a:chExt cx="0" cy="0"/>
        </a:xfrm>
      </p:grpSpPr>
      <p:sp>
        <p:nvSpPr>
          <p:cNvPr id="51" name="Заголовок"/>
          <p:cNvSpPr txBox="1">
            <a:spLocks noGrp="1"/>
          </p:cNvSpPr>
          <p:nvPr>
            <p:ph type="body" sz="quarter" idx="21"/>
          </p:nvPr>
        </p:nvSpPr>
        <p:spPr>
          <a:xfrm>
            <a:off x="952500" y="3124200"/>
            <a:ext cx="10642600" cy="635000"/>
          </a:xfrm>
          <a:prstGeom prst="rect">
            <a:avLst/>
          </a:prstGeom>
        </p:spPr>
        <p:txBody>
          <a:bodyPr anchor="b">
            <a:spAutoFit/>
          </a:bodyPr>
          <a:lstStyle>
            <a:lvl1pPr marL="0" indent="0">
              <a:lnSpc>
                <a:spcPct val="110000"/>
              </a:lnSpc>
              <a:spcBef>
                <a:spcPts val="0"/>
              </a:spcBef>
              <a:buClrTx/>
              <a:buSzTx/>
              <a:buFontTx/>
              <a:buNone/>
              <a:defRPr sz="3200" i="1"/>
            </a:lvl1pPr>
          </a:lstStyle>
          <a:p>
            <a:r>
              <a:t>Заголовок</a:t>
            </a:r>
          </a:p>
        </p:txBody>
      </p:sp>
      <p:sp>
        <p:nvSpPr>
          <p:cNvPr id="52" name="Чёрно-белое фото с видом снизу на мост над рекой на фоне неба "/>
          <p:cNvSpPr>
            <a:spLocks noGrp="1"/>
          </p:cNvSpPr>
          <p:nvPr>
            <p:ph type="pic" idx="22"/>
          </p:nvPr>
        </p:nvSpPr>
        <p:spPr>
          <a:xfrm>
            <a:off x="12534900" y="-1651000"/>
            <a:ext cx="10799069" cy="15824200"/>
          </a:xfrm>
          <a:prstGeom prst="rect">
            <a:avLst/>
          </a:prstGeom>
          <a:ln w="9525">
            <a:round/>
          </a:ln>
        </p:spPr>
        <p:txBody>
          <a:bodyPr lIns="91439" tIns="45719" rIns="91439" bIns="45719" anchor="t">
            <a:noAutofit/>
          </a:bodyPr>
          <a:lstStyle/>
          <a:p>
            <a:endParaRPr/>
          </a:p>
        </p:txBody>
      </p:sp>
      <p:sp>
        <p:nvSpPr>
          <p:cNvPr id="53" name="Текст заголовка"/>
          <p:cNvSpPr txBox="1">
            <a:spLocks noGrp="1"/>
          </p:cNvSpPr>
          <p:nvPr>
            <p:ph type="title"/>
          </p:nvPr>
        </p:nvSpPr>
        <p:spPr>
          <a:xfrm>
            <a:off x="952500" y="3975100"/>
            <a:ext cx="10642600" cy="2806700"/>
          </a:xfrm>
          <a:prstGeom prst="rect">
            <a:avLst/>
          </a:prstGeom>
        </p:spPr>
        <p:txBody>
          <a:bodyPr/>
          <a:lstStyle>
            <a:lvl1pPr algn="l">
              <a:defRPr sz="7800"/>
            </a:lvl1pPr>
          </a:lstStyle>
          <a:p>
            <a:r>
              <a:t>Текст заголовка</a:t>
            </a:r>
          </a:p>
        </p:txBody>
      </p:sp>
      <p:sp>
        <p:nvSpPr>
          <p:cNvPr id="54" name="Уровень текста 1…"/>
          <p:cNvSpPr txBox="1">
            <a:spLocks noGrp="1"/>
          </p:cNvSpPr>
          <p:nvPr>
            <p:ph type="body" sz="quarter" idx="1"/>
          </p:nvPr>
        </p:nvSpPr>
        <p:spPr>
          <a:xfrm>
            <a:off x="952500" y="7086600"/>
            <a:ext cx="10642600" cy="5638800"/>
          </a:xfrm>
          <a:prstGeom prst="rect">
            <a:avLst/>
          </a:prstGeom>
        </p:spPr>
        <p:txBody>
          <a:bodyPr anchor="t"/>
          <a:lstStyle>
            <a:lvl1pPr marL="0" indent="0">
              <a:spcBef>
                <a:spcPts val="0"/>
              </a:spcBef>
              <a:buClrTx/>
              <a:buSzTx/>
              <a:buFontTx/>
              <a:buNone/>
              <a:defRPr sz="3200"/>
            </a:lvl1pPr>
            <a:lvl2pPr marL="0" indent="0">
              <a:spcBef>
                <a:spcPts val="0"/>
              </a:spcBef>
              <a:buClrTx/>
              <a:buSzTx/>
              <a:buFontTx/>
              <a:buNone/>
              <a:defRPr sz="3200"/>
            </a:lvl2pPr>
            <a:lvl3pPr marL="0" indent="0">
              <a:spcBef>
                <a:spcPts val="0"/>
              </a:spcBef>
              <a:buClrTx/>
              <a:buSzTx/>
              <a:buFontTx/>
              <a:buNone/>
              <a:defRPr sz="3200"/>
            </a:lvl3pPr>
            <a:lvl4pPr marL="0" indent="0">
              <a:spcBef>
                <a:spcPts val="0"/>
              </a:spcBef>
              <a:buClrTx/>
              <a:buSzTx/>
              <a:buFontTx/>
              <a:buNone/>
              <a:defRPr sz="3200"/>
            </a:lvl4pPr>
            <a:lvl5pPr marL="0" indent="0">
              <a:spcBef>
                <a:spcPts val="0"/>
              </a:spcBef>
              <a:buClrTx/>
              <a:buSzTx/>
              <a:buFont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5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Заголовок — сверху">
    <p:spTree>
      <p:nvGrpSpPr>
        <p:cNvPr id="1" name=""/>
        <p:cNvGrpSpPr/>
        <p:nvPr/>
      </p:nvGrpSpPr>
      <p:grpSpPr>
        <a:xfrm>
          <a:off x="0" y="0"/>
          <a:ext cx="0" cy="0"/>
          <a:chOff x="0" y="0"/>
          <a:chExt cx="0" cy="0"/>
        </a:xfrm>
      </p:grpSpPr>
      <p:sp>
        <p:nvSpPr>
          <p:cNvPr id="62" name="Текст заголовка"/>
          <p:cNvSpPr txBox="1">
            <a:spLocks noGrp="1"/>
          </p:cNvSpPr>
          <p:nvPr>
            <p:ph type="title"/>
          </p:nvPr>
        </p:nvSpPr>
        <p:spPr>
          <a:prstGeom prst="rect">
            <a:avLst/>
          </a:prstGeom>
        </p:spPr>
        <p:txBody>
          <a:bodyPr/>
          <a:lstStyle/>
          <a:p>
            <a:r>
              <a:t>Текст заголовка</a:t>
            </a:r>
          </a:p>
        </p:txBody>
      </p:sp>
      <p:sp>
        <p:nvSpPr>
          <p:cNvPr id="6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Цитата">
    <p:spTree>
      <p:nvGrpSpPr>
        <p:cNvPr id="1" name=""/>
        <p:cNvGrpSpPr/>
        <p:nvPr/>
      </p:nvGrpSpPr>
      <p:grpSpPr>
        <a:xfrm>
          <a:off x="0" y="0"/>
          <a:ext cx="0" cy="0"/>
          <a:chOff x="0" y="0"/>
          <a:chExt cx="0" cy="0"/>
        </a:xfrm>
      </p:grpSpPr>
      <p:sp>
        <p:nvSpPr>
          <p:cNvPr id="111" name="— Иван Арсентьев"/>
          <p:cNvSpPr txBox="1">
            <a:spLocks noGrp="1"/>
          </p:cNvSpPr>
          <p:nvPr>
            <p:ph type="body" sz="quarter" idx="21"/>
          </p:nvPr>
        </p:nvSpPr>
        <p:spPr>
          <a:xfrm>
            <a:off x="990600" y="8420100"/>
            <a:ext cx="22390100" cy="812800"/>
          </a:xfrm>
          <a:prstGeom prst="rect">
            <a:avLst/>
          </a:prstGeom>
        </p:spPr>
        <p:txBody>
          <a:bodyPr anchor="t">
            <a:spAutoFit/>
          </a:bodyPr>
          <a:lstStyle>
            <a:lvl1pPr marL="0" indent="0" algn="ctr">
              <a:spcBef>
                <a:spcPts val="1700"/>
              </a:spcBef>
              <a:buClrTx/>
              <a:buSzTx/>
              <a:buFontTx/>
              <a:buNone/>
              <a:defRPr sz="4200" i="1"/>
            </a:lvl1pPr>
          </a:lstStyle>
          <a:p>
            <a:r>
              <a:t>— Иван Арсентьев</a:t>
            </a:r>
          </a:p>
        </p:txBody>
      </p:sp>
      <p:sp>
        <p:nvSpPr>
          <p:cNvPr id="112" name="«Место ввода цитаты»."/>
          <p:cNvSpPr txBox="1">
            <a:spLocks noGrp="1"/>
          </p:cNvSpPr>
          <p:nvPr>
            <p:ph type="body" sz="quarter" idx="22"/>
          </p:nvPr>
        </p:nvSpPr>
        <p:spPr>
          <a:xfrm>
            <a:off x="2374900" y="6000750"/>
            <a:ext cx="19621500" cy="939800"/>
          </a:xfrm>
          <a:prstGeom prst="rect">
            <a:avLst/>
          </a:prstGeom>
        </p:spPr>
        <p:txBody>
          <a:bodyPr>
            <a:spAutoFit/>
          </a:bodyPr>
          <a:lstStyle>
            <a:lvl1pPr marL="0" indent="0" algn="ctr">
              <a:spcBef>
                <a:spcPts val="0"/>
              </a:spcBef>
              <a:buClrTx/>
              <a:buSzTx/>
              <a:buFontTx/>
              <a:buNone/>
            </a:lvl1pPr>
          </a:lstStyle>
          <a:p>
            <a:r>
              <a:t>«Место ввода цитаты».</a:t>
            </a:r>
          </a:p>
        </p:txBody>
      </p:sp>
      <p:sp>
        <p:nvSpPr>
          <p:cNvPr id="11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19" name="Нижний колонтитул 18"/>
          <p:cNvSpPr>
            <a:spLocks noGrp="1"/>
          </p:cNvSpPr>
          <p:nvPr>
            <p:ph type="ftr" sz="quarter" idx="11"/>
          </p:nvPr>
        </p:nvSpPr>
        <p:spPr>
          <a:xfrm>
            <a:off x="9550400" y="152401"/>
            <a:ext cx="7721600" cy="577850"/>
          </a:xfrm>
        </p:spPr>
        <p:txBody>
          <a:bodyPr/>
          <a:lstStyle/>
          <a:p>
            <a:endParaRPr kumimoji="0" lang="en-US"/>
          </a:p>
        </p:txBody>
      </p:sp>
      <p:sp>
        <p:nvSpPr>
          <p:cNvPr id="16" name="Номер слайда 15"/>
          <p:cNvSpPr>
            <a:spLocks noGrp="1"/>
          </p:cNvSpPr>
          <p:nvPr>
            <p:ph type="sldNum" sz="quarter" idx="12"/>
          </p:nvPr>
        </p:nvSpPr>
        <p:spPr>
          <a:xfrm>
            <a:off x="21945600" y="12947904"/>
            <a:ext cx="2023872" cy="493776"/>
          </a:xfrm>
        </p:spPr>
        <p:txBody>
          <a:bodyPr/>
          <a:lstStyle/>
          <a:p>
            <a:fld id="{86CB4B4D-7CA3-9044-876B-883B54F8677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1371600" y="6889805"/>
            <a:ext cx="23012400" cy="4762"/>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217709" tIns="108855" rIns="217709" bIns="108855" anchor="t" compatLnSpc="1"/>
          <a:lstStyle/>
          <a:p>
            <a:endParaRPr kumimoji="0" lang="en-US"/>
          </a:p>
        </p:txBody>
      </p:sp>
      <p:sp>
        <p:nvSpPr>
          <p:cNvPr id="6" name="Текст 5"/>
          <p:cNvSpPr>
            <a:spLocks noGrp="1"/>
          </p:cNvSpPr>
          <p:nvPr>
            <p:ph type="body" idx="1"/>
          </p:nvPr>
        </p:nvSpPr>
        <p:spPr>
          <a:xfrm>
            <a:off x="1016000" y="3352800"/>
            <a:ext cx="22555200" cy="2438400"/>
          </a:xfrm>
        </p:spPr>
        <p:txBody>
          <a:bodyPr anchor="b"/>
          <a:lstStyle>
            <a:lvl1pPr marL="0" indent="0" algn="r">
              <a:buNone/>
              <a:defRPr sz="4800">
                <a:solidFill>
                  <a:schemeClr val="tx2">
                    <a:shade val="75000"/>
                  </a:schemeClr>
                </a:solidFill>
              </a:defRPr>
            </a:lvl1pPr>
            <a:lvl2pPr>
              <a:buNone/>
              <a:defRPr sz="4300">
                <a:solidFill>
                  <a:schemeClr val="tx1">
                    <a:tint val="75000"/>
                  </a:schemeClr>
                </a:solidFill>
              </a:defRPr>
            </a:lvl2pPr>
            <a:lvl3pPr>
              <a:buNone/>
              <a:defRPr sz="3800">
                <a:solidFill>
                  <a:schemeClr val="tx1">
                    <a:tint val="75000"/>
                  </a:schemeClr>
                </a:solidFill>
              </a:defRPr>
            </a:lvl3pPr>
            <a:lvl4pPr>
              <a:buNone/>
              <a:defRPr sz="3300">
                <a:solidFill>
                  <a:schemeClr val="tx1">
                    <a:tint val="75000"/>
                  </a:schemeClr>
                </a:solidFill>
              </a:defRPr>
            </a:lvl4pPr>
            <a:lvl5pPr>
              <a:buNone/>
              <a:defRPr sz="3300">
                <a:solidFill>
                  <a:schemeClr val="tx1">
                    <a:tint val="75000"/>
                  </a:schemeClr>
                </a:solidFill>
              </a:defRPr>
            </a:lvl5pPr>
          </a:lstStyle>
          <a:p>
            <a:pPr lvl="0" eaLnBrk="1" latinLnBrk="0" hangingPunct="1"/>
            <a:r>
              <a:rPr kumimoji="0" lang="ru-RU"/>
              <a:t>Образец текста</a:t>
            </a:r>
          </a:p>
        </p:txBody>
      </p:sp>
      <p:sp>
        <p:nvSpPr>
          <p:cNvPr id="19" name="Дата 18"/>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11" name="Нижний колонтитул 10"/>
          <p:cNvSpPr>
            <a:spLocks noGrp="1"/>
          </p:cNvSpPr>
          <p:nvPr>
            <p:ph type="ftr" sz="quarter" idx="11"/>
          </p:nvPr>
        </p:nvSpPr>
        <p:spPr/>
        <p:txBody>
          <a:bodyPr/>
          <a:lstStyle/>
          <a:p>
            <a:endParaRPr kumimoji="0" lang="en-US"/>
          </a:p>
        </p:txBody>
      </p:sp>
      <p:sp>
        <p:nvSpPr>
          <p:cNvPr id="16" name="Номер слайда 15"/>
          <p:cNvSpPr>
            <a:spLocks noGrp="1"/>
          </p:cNvSpPr>
          <p:nvPr>
            <p:ph type="sldNum" sz="quarter" idx="12"/>
          </p:nvPr>
        </p:nvSpPr>
        <p:spPr/>
        <p:txBody>
          <a:bodyPr/>
          <a:lstStyle/>
          <a:p>
            <a:fld id="{86CB4B4D-7CA3-9044-876B-883B54F8677D}" type="slidenum">
              <a:rPr lang="ru-RU" smtClean="0"/>
              <a:t>‹#›</a:t>
            </a:fld>
            <a:endParaRPr lang="ru-RU"/>
          </a:p>
        </p:txBody>
      </p:sp>
      <p:sp>
        <p:nvSpPr>
          <p:cNvPr id="8" name="Заголовок 7"/>
          <p:cNvSpPr>
            <a:spLocks noGrp="1"/>
          </p:cNvSpPr>
          <p:nvPr>
            <p:ph type="title"/>
          </p:nvPr>
        </p:nvSpPr>
        <p:spPr>
          <a:xfrm>
            <a:off x="481267" y="5894171"/>
            <a:ext cx="23164800" cy="2369650"/>
          </a:xfrm>
        </p:spPr>
        <p:txBody>
          <a:bodyPr rtlCol="0" anchor="t"/>
          <a:lstStyle>
            <a:lvl1pPr algn="r">
              <a:defRPr/>
            </a:lvl1pPr>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804672" y="914400"/>
            <a:ext cx="23164800" cy="1682496"/>
          </a:xfrm>
        </p:spPr>
        <p:txBody>
          <a:bodyPr/>
          <a:lstStyle/>
          <a:p>
            <a:r>
              <a:rPr kumimoji="0" lang="ru-RU"/>
              <a:t>Образец заголовка</a:t>
            </a:r>
            <a:endParaRPr kumimoji="0" lang="en-US"/>
          </a:p>
        </p:txBody>
      </p:sp>
      <p:sp>
        <p:nvSpPr>
          <p:cNvPr id="14" name="Объект 13"/>
          <p:cNvSpPr>
            <a:spLocks noGrp="1"/>
          </p:cNvSpPr>
          <p:nvPr>
            <p:ph sz="half" idx="1"/>
          </p:nvPr>
        </p:nvSpPr>
        <p:spPr>
          <a:xfrm>
            <a:off x="812800" y="3200400"/>
            <a:ext cx="11176000" cy="9448800"/>
          </a:xfrm>
        </p:spPr>
        <p:txBody>
          <a:bodyPr/>
          <a:lstStyle>
            <a:lvl1pPr>
              <a:defRPr sz="6700"/>
            </a:lvl1pPr>
            <a:lvl2pPr>
              <a:defRPr sz="5700"/>
            </a:lvl2pPr>
            <a:lvl3pPr>
              <a:defRPr sz="4800"/>
            </a:lvl3pPr>
            <a:lvl4pPr>
              <a:defRPr sz="4300"/>
            </a:lvl4pPr>
            <a:lvl5pPr>
              <a:defRPr sz="43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half" idx="2"/>
          </p:nvPr>
        </p:nvSpPr>
        <p:spPr>
          <a:xfrm>
            <a:off x="12395200" y="3200400"/>
            <a:ext cx="11582400" cy="9448800"/>
          </a:xfrm>
        </p:spPr>
        <p:txBody>
          <a:bodyPr/>
          <a:lstStyle>
            <a:lvl1pPr>
              <a:defRPr sz="6700"/>
            </a:lvl1pPr>
            <a:lvl2pPr>
              <a:defRPr sz="5700"/>
            </a:lvl2pPr>
            <a:lvl3pPr>
              <a:defRPr sz="4800"/>
            </a:lvl3pPr>
            <a:lvl4pPr>
              <a:defRPr sz="4300"/>
            </a:lvl4pPr>
            <a:lvl5pPr>
              <a:defRPr sz="43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10" name="Нижний колонтитул 9"/>
          <p:cNvSpPr>
            <a:spLocks noGrp="1"/>
          </p:cNvSpPr>
          <p:nvPr>
            <p:ph type="ftr" sz="quarter" idx="11"/>
          </p:nvPr>
        </p:nvSpPr>
        <p:spPr/>
        <p:txBody>
          <a:bodyPr/>
          <a:lstStyle/>
          <a:p>
            <a:endParaRPr kumimoji="0" lang="en-US"/>
          </a:p>
        </p:txBody>
      </p:sp>
      <p:sp>
        <p:nvSpPr>
          <p:cNvPr id="31" name="Номер слайда 30"/>
          <p:cNvSpPr>
            <a:spLocks noGrp="1"/>
          </p:cNvSpPr>
          <p:nvPr>
            <p:ph type="sldNum" sz="quarter" idx="12"/>
          </p:nvPr>
        </p:nvSpPr>
        <p:spPr/>
        <p:txBody>
          <a:bodyPr/>
          <a:lstStyle/>
          <a:p>
            <a:fld id="{86CB4B4D-7CA3-9044-876B-883B54F8677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812800" y="10820400"/>
            <a:ext cx="22961600" cy="1765300"/>
          </a:xfrm>
        </p:spPr>
        <p:txBody>
          <a:bodyPr anchor="ctr"/>
          <a:lstStyle>
            <a:lvl1pPr>
              <a:defRPr/>
            </a:lvl1pPr>
          </a:lstStyle>
          <a:p>
            <a:r>
              <a:rPr kumimoji="0" lang="ru-RU"/>
              <a:t>Образец заголовка</a:t>
            </a:r>
            <a:endParaRPr kumimoji="0" lang="en-US"/>
          </a:p>
        </p:txBody>
      </p:sp>
      <p:sp>
        <p:nvSpPr>
          <p:cNvPr id="13" name="Текст 12"/>
          <p:cNvSpPr>
            <a:spLocks noGrp="1"/>
          </p:cNvSpPr>
          <p:nvPr>
            <p:ph type="body" idx="1"/>
          </p:nvPr>
        </p:nvSpPr>
        <p:spPr>
          <a:xfrm>
            <a:off x="750517" y="1333500"/>
            <a:ext cx="11441483" cy="1279524"/>
          </a:xfrm>
        </p:spPr>
        <p:txBody>
          <a:bodyPr anchor="ctr"/>
          <a:lstStyle>
            <a:lvl1pPr marL="0" indent="0">
              <a:buNone/>
              <a:defRPr sz="4300" b="0" cap="all" baseline="0">
                <a:solidFill>
                  <a:schemeClr val="accent1">
                    <a:shade val="50000"/>
                  </a:schemeClr>
                </a:solidFill>
                <a:latin typeface="+mj-lt"/>
                <a:ea typeface="+mj-ea"/>
                <a:cs typeface="+mj-cs"/>
              </a:defRPr>
            </a:lvl1pPr>
            <a:lvl2pPr>
              <a:buNone/>
              <a:defRPr sz="4800" b="1"/>
            </a:lvl2pPr>
            <a:lvl3pPr>
              <a:buNone/>
              <a:defRPr sz="4300" b="1"/>
            </a:lvl3pPr>
            <a:lvl4pPr>
              <a:buNone/>
              <a:defRPr sz="3800" b="1"/>
            </a:lvl4pPr>
            <a:lvl5pPr>
              <a:buNone/>
              <a:defRPr sz="3800" b="1"/>
            </a:lvl5pPr>
          </a:lstStyle>
          <a:p>
            <a:pPr lvl="0" eaLnBrk="1" latinLnBrk="0" hangingPunct="1"/>
            <a:r>
              <a:rPr kumimoji="0" lang="ru-RU"/>
              <a:t>Образец текста</a:t>
            </a:r>
          </a:p>
        </p:txBody>
      </p:sp>
      <p:sp>
        <p:nvSpPr>
          <p:cNvPr id="25" name="Текст 24"/>
          <p:cNvSpPr>
            <a:spLocks noGrp="1"/>
          </p:cNvSpPr>
          <p:nvPr>
            <p:ph type="body" sz="half" idx="3"/>
          </p:nvPr>
        </p:nvSpPr>
        <p:spPr>
          <a:xfrm>
            <a:off x="12386735" y="1333500"/>
            <a:ext cx="11445976" cy="1279524"/>
          </a:xfrm>
        </p:spPr>
        <p:txBody>
          <a:bodyPr anchor="ctr"/>
          <a:lstStyle>
            <a:lvl1pPr marL="0" indent="0">
              <a:buNone/>
              <a:defRPr sz="4300" b="0" cap="all" baseline="0">
                <a:solidFill>
                  <a:schemeClr val="accent1">
                    <a:shade val="50000"/>
                  </a:schemeClr>
                </a:solidFill>
                <a:latin typeface="+mj-lt"/>
                <a:ea typeface="+mj-ea"/>
                <a:cs typeface="+mj-cs"/>
              </a:defRPr>
            </a:lvl1pPr>
            <a:lvl2pPr>
              <a:buNone/>
              <a:defRPr sz="4800" b="1"/>
            </a:lvl2pPr>
            <a:lvl3pPr>
              <a:buNone/>
              <a:defRPr sz="4300" b="1"/>
            </a:lvl3pPr>
            <a:lvl4pPr>
              <a:buNone/>
              <a:defRPr sz="3800" b="1"/>
            </a:lvl4pPr>
            <a:lvl5pPr>
              <a:buNone/>
              <a:defRPr sz="3800" b="1"/>
            </a:lvl5pPr>
          </a:lstStyle>
          <a:p>
            <a:pPr lvl="0" eaLnBrk="1" latinLnBrk="0" hangingPunct="1"/>
            <a:r>
              <a:rPr kumimoji="0" lang="ru-RU"/>
              <a:t>Образец текста</a:t>
            </a:r>
          </a:p>
        </p:txBody>
      </p:sp>
      <p:sp>
        <p:nvSpPr>
          <p:cNvPr id="4" name="Объект 3"/>
          <p:cNvSpPr>
            <a:spLocks noGrp="1"/>
          </p:cNvSpPr>
          <p:nvPr>
            <p:ph sz="quarter" idx="2"/>
          </p:nvPr>
        </p:nvSpPr>
        <p:spPr>
          <a:xfrm>
            <a:off x="750517" y="2632075"/>
            <a:ext cx="11441483" cy="7883526"/>
          </a:xfrm>
        </p:spPr>
        <p:txBody>
          <a:bodyPr/>
          <a:lstStyle>
            <a:lvl1pPr>
              <a:defRPr sz="5700"/>
            </a:lvl1pPr>
            <a:lvl2pPr>
              <a:defRPr sz="4800"/>
            </a:lvl2pPr>
            <a:lvl3pPr>
              <a:defRPr sz="4300"/>
            </a:lvl3pPr>
            <a:lvl4pPr>
              <a:defRPr sz="3800"/>
            </a:lvl4pPr>
            <a:lvl5pPr>
              <a:defRPr sz="3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8" name="Объект 27"/>
          <p:cNvSpPr>
            <a:spLocks noGrp="1"/>
          </p:cNvSpPr>
          <p:nvPr>
            <p:ph sz="quarter" idx="4"/>
          </p:nvPr>
        </p:nvSpPr>
        <p:spPr>
          <a:xfrm>
            <a:off x="12396613" y="2632075"/>
            <a:ext cx="11436096" cy="7883526"/>
          </a:xfrm>
        </p:spPr>
        <p:txBody>
          <a:bodyPr/>
          <a:lstStyle>
            <a:lvl1pPr>
              <a:defRPr sz="5700"/>
            </a:lvl1pPr>
            <a:lvl2pPr>
              <a:defRPr sz="4800"/>
            </a:lvl2pPr>
            <a:lvl3pPr>
              <a:defRPr sz="4300"/>
            </a:lvl3pPr>
            <a:lvl4pPr>
              <a:defRPr sz="3800"/>
            </a:lvl4pPr>
            <a:lvl5pPr>
              <a:defRPr sz="3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0" name="Дата 9"/>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a:xfrm>
            <a:off x="21945600" y="12954000"/>
            <a:ext cx="2032000" cy="493776"/>
          </a:xfrm>
        </p:spPr>
        <p:txBody>
          <a:bodyPr/>
          <a:lstStyle/>
          <a:p>
            <a:fld id="{86CB4B4D-7CA3-9044-876B-883B54F8677D}" type="slidenum">
              <a:rPr lang="ru-RU" smtClean="0"/>
              <a:t>‹#›</a:t>
            </a:fld>
            <a:endParaRPr lang="ru-RU"/>
          </a:p>
        </p:txBody>
      </p:sp>
      <p:sp>
        <p:nvSpPr>
          <p:cNvPr id="11" name="Прямая соединительная линия 10"/>
          <p:cNvSpPr>
            <a:spLocks noChangeShapeType="1"/>
          </p:cNvSpPr>
          <p:nvPr/>
        </p:nvSpPr>
        <p:spPr bwMode="auto">
          <a:xfrm>
            <a:off x="1371600" y="12039601"/>
            <a:ext cx="23012400" cy="4762"/>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217709" tIns="108855" rIns="217709" bIns="108855"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804672" y="914400"/>
            <a:ext cx="23164800" cy="1682496"/>
          </a:xfrm>
        </p:spPr>
        <p:txBody>
          <a:bodyPr/>
          <a:lstStyle/>
          <a:p>
            <a:r>
              <a:rPr kumimoji="0" lang="ru-RU"/>
              <a:t>Образец заголовка</a:t>
            </a:r>
            <a:endParaRPr kumimoji="0" lang="en-US"/>
          </a:p>
        </p:txBody>
      </p:sp>
      <p:sp>
        <p:nvSpPr>
          <p:cNvPr id="12" name="Дата 1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21" name="Нижний колонтитул 20"/>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86CB4B4D-7CA3-9044-876B-883B54F8677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24" name="Нижний колонтитул 23"/>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86CB4B4D-7CA3-9044-876B-883B54F8677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1371600" y="11698235"/>
            <a:ext cx="23012400" cy="4762"/>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217709" tIns="108855" rIns="217709" bIns="108855" anchor="t" compatLnSpc="1"/>
          <a:lstStyle/>
          <a:p>
            <a:endParaRPr kumimoji="0" lang="en-US"/>
          </a:p>
        </p:txBody>
      </p:sp>
      <p:sp>
        <p:nvSpPr>
          <p:cNvPr id="12" name="Заголовок 11"/>
          <p:cNvSpPr>
            <a:spLocks noGrp="1"/>
          </p:cNvSpPr>
          <p:nvPr>
            <p:ph type="title"/>
          </p:nvPr>
        </p:nvSpPr>
        <p:spPr>
          <a:xfrm>
            <a:off x="1219200" y="10972800"/>
            <a:ext cx="22555200" cy="1041400"/>
          </a:xfrm>
        </p:spPr>
        <p:txBody>
          <a:bodyPr anchor="ctr"/>
          <a:lstStyle>
            <a:lvl1pPr algn="l">
              <a:buNone/>
              <a:defRPr sz="4800" b="1"/>
            </a:lvl1pPr>
          </a:lstStyle>
          <a:p>
            <a:r>
              <a:rPr kumimoji="0" lang="ru-RU"/>
              <a:t>Образец заголовка</a:t>
            </a:r>
            <a:endParaRPr kumimoji="0" lang="en-US"/>
          </a:p>
        </p:txBody>
      </p:sp>
      <p:sp>
        <p:nvSpPr>
          <p:cNvPr id="26" name="Текст 25"/>
          <p:cNvSpPr>
            <a:spLocks noGrp="1"/>
          </p:cNvSpPr>
          <p:nvPr>
            <p:ph type="body" idx="2"/>
          </p:nvPr>
        </p:nvSpPr>
        <p:spPr>
          <a:xfrm>
            <a:off x="1219201" y="1219200"/>
            <a:ext cx="8022168" cy="9601200"/>
          </a:xfrm>
        </p:spPr>
        <p:txBody>
          <a:bodyPr/>
          <a:lstStyle>
            <a:lvl1pPr marL="0" indent="0">
              <a:buNone/>
              <a:defRPr sz="3300"/>
            </a:lvl1pPr>
            <a:lvl2pPr>
              <a:buNone/>
              <a:defRPr sz="2900"/>
            </a:lvl2pPr>
            <a:lvl3pPr>
              <a:buNone/>
              <a:defRPr sz="2400"/>
            </a:lvl3pPr>
            <a:lvl4pPr>
              <a:buNone/>
              <a:defRPr sz="2100"/>
            </a:lvl4pPr>
            <a:lvl5pPr>
              <a:buNone/>
              <a:defRPr sz="2100"/>
            </a:lvl5pPr>
          </a:lstStyle>
          <a:p>
            <a:pPr lvl="0" eaLnBrk="1" latinLnBrk="0" hangingPunct="1"/>
            <a:r>
              <a:rPr kumimoji="0" lang="ru-RU"/>
              <a:t>Образец текста</a:t>
            </a:r>
          </a:p>
        </p:txBody>
      </p:sp>
      <p:sp>
        <p:nvSpPr>
          <p:cNvPr id="14" name="Объект 13"/>
          <p:cNvSpPr>
            <a:spLocks noGrp="1"/>
          </p:cNvSpPr>
          <p:nvPr>
            <p:ph sz="half" idx="1"/>
          </p:nvPr>
        </p:nvSpPr>
        <p:spPr>
          <a:xfrm>
            <a:off x="9533467" y="1219200"/>
            <a:ext cx="14240933" cy="9601200"/>
          </a:xfrm>
        </p:spPr>
        <p:txBody>
          <a:bodyPr/>
          <a:lstStyle>
            <a:lvl1pPr>
              <a:defRPr sz="7600"/>
            </a:lvl1pPr>
            <a:lvl2pPr>
              <a:defRPr sz="6700"/>
            </a:lvl2pPr>
            <a:lvl3pPr>
              <a:defRPr sz="5700"/>
            </a:lvl3pPr>
            <a:lvl4pPr>
              <a:defRPr sz="4800"/>
            </a:lvl4pPr>
            <a:lvl5pPr>
              <a:defRPr sz="4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29" name="Нижний колонтитул 28"/>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86CB4B4D-7CA3-9044-876B-883B54F8677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9347200" y="1233268"/>
            <a:ext cx="13411200" cy="73152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7600"/>
            </a:lvl1pPr>
          </a:lstStyle>
          <a:p>
            <a:r>
              <a:rPr kumimoji="0" lang="ru-RU"/>
              <a:t>Вставка рисунка</a:t>
            </a:r>
            <a:endParaRPr kumimoji="0" lang="en-US" dirty="0"/>
          </a:p>
        </p:txBody>
      </p:sp>
      <p:sp>
        <p:nvSpPr>
          <p:cNvPr id="7" name="Дата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6/1/2022</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31" name="Номер слайда 30"/>
          <p:cNvSpPr>
            <a:spLocks noGrp="1"/>
          </p:cNvSpPr>
          <p:nvPr>
            <p:ph type="sldNum" sz="quarter" idx="12"/>
          </p:nvPr>
        </p:nvSpPr>
        <p:spPr/>
        <p:txBody>
          <a:bodyPr/>
          <a:lstStyle/>
          <a:p>
            <a:fld id="{86CB4B4D-7CA3-9044-876B-883B54F8677D}" type="slidenum">
              <a:rPr lang="ru-RU" smtClean="0"/>
              <a:t>‹#›</a:t>
            </a:fld>
            <a:endParaRPr lang="ru-RU"/>
          </a:p>
        </p:txBody>
      </p:sp>
      <p:sp>
        <p:nvSpPr>
          <p:cNvPr id="17" name="Заголовок 16"/>
          <p:cNvSpPr>
            <a:spLocks noGrp="1"/>
          </p:cNvSpPr>
          <p:nvPr>
            <p:ph type="title"/>
          </p:nvPr>
        </p:nvSpPr>
        <p:spPr>
          <a:xfrm>
            <a:off x="1016000" y="9987520"/>
            <a:ext cx="15646400" cy="1044576"/>
          </a:xfrm>
        </p:spPr>
        <p:txBody>
          <a:bodyPr anchor="ctr"/>
          <a:lstStyle>
            <a:lvl1pPr algn="l">
              <a:buNone/>
              <a:defRPr sz="4800" b="1"/>
            </a:lvl1pPr>
          </a:lstStyle>
          <a:p>
            <a:r>
              <a:rPr kumimoji="0" lang="ru-RU"/>
              <a:t>Образец заголовка</a:t>
            </a:r>
            <a:endParaRPr kumimoji="0" lang="en-US"/>
          </a:p>
        </p:txBody>
      </p:sp>
      <p:sp>
        <p:nvSpPr>
          <p:cNvPr id="26" name="Текст 25"/>
          <p:cNvSpPr>
            <a:spLocks noGrp="1"/>
          </p:cNvSpPr>
          <p:nvPr>
            <p:ph type="body" sz="half" idx="2"/>
          </p:nvPr>
        </p:nvSpPr>
        <p:spPr>
          <a:xfrm>
            <a:off x="1016000" y="11066436"/>
            <a:ext cx="15646400" cy="1536700"/>
          </a:xfrm>
        </p:spPr>
        <p:txBody>
          <a:bodyPr lIns="261251" tIns="0"/>
          <a:lstStyle>
            <a:lvl1pPr marL="0" indent="0">
              <a:buNone/>
              <a:defRPr sz="3300"/>
            </a:lvl1pPr>
            <a:lvl2pPr>
              <a:defRPr sz="2900"/>
            </a:lvl2pPr>
            <a:lvl3pPr>
              <a:defRPr sz="2400"/>
            </a:lvl3pPr>
            <a:lvl4pPr>
              <a:defRPr sz="2100"/>
            </a:lvl4pPr>
            <a:lvl5pPr>
              <a:defRPr sz="2100"/>
            </a:lvl5pPr>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1371600" y="2101797"/>
            <a:ext cx="23012400" cy="4762"/>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217709" tIns="108855" rIns="217709" bIns="108855" anchor="t" compatLnSpc="1"/>
          <a:lstStyle/>
          <a:p>
            <a:endParaRPr kumimoji="0" lang="en-US"/>
          </a:p>
        </p:txBody>
      </p:sp>
      <p:sp>
        <p:nvSpPr>
          <p:cNvPr id="8" name="Текст 7"/>
          <p:cNvSpPr>
            <a:spLocks noGrp="1"/>
          </p:cNvSpPr>
          <p:nvPr>
            <p:ph type="body" idx="1"/>
          </p:nvPr>
        </p:nvSpPr>
        <p:spPr>
          <a:xfrm>
            <a:off x="812800" y="3108325"/>
            <a:ext cx="23164800" cy="9051926"/>
          </a:xfrm>
          <a:prstGeom prst="rect">
            <a:avLst/>
          </a:prstGeom>
        </p:spPr>
        <p:txBody>
          <a:bodyPr vert="horz" lIns="217709" tIns="108855" rIns="217709" bIns="108855">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1" name="Дата 10"/>
          <p:cNvSpPr>
            <a:spLocks noGrp="1"/>
          </p:cNvSpPr>
          <p:nvPr>
            <p:ph type="dt" sz="half" idx="2"/>
          </p:nvPr>
        </p:nvSpPr>
        <p:spPr>
          <a:xfrm>
            <a:off x="17272000" y="152401"/>
            <a:ext cx="6705600" cy="577850"/>
          </a:xfrm>
          <a:prstGeom prst="rect">
            <a:avLst/>
          </a:prstGeom>
        </p:spPr>
        <p:txBody>
          <a:bodyPr vert="horz" lIns="217709" tIns="108855" rIns="217709" bIns="108855"/>
          <a:lstStyle>
            <a:lvl1pPr algn="l" eaLnBrk="1" latinLnBrk="0" hangingPunct="1">
              <a:defRPr kumimoji="0" sz="2900">
                <a:solidFill>
                  <a:schemeClr val="accent1">
                    <a:shade val="75000"/>
                  </a:schemeClr>
                </a:solidFill>
              </a:defRPr>
            </a:lvl1pPr>
          </a:lstStyle>
          <a:p>
            <a:pPr eaLnBrk="1" latinLnBrk="0" hangingPunct="1"/>
            <a:fld id="{7CB97365-EBCA-4027-87D5-99FC1D4DF0BB}" type="datetimeFigureOut">
              <a:rPr lang="en-US" smtClean="0"/>
              <a:pPr eaLnBrk="1" latinLnBrk="0" hangingPunct="1"/>
              <a:t>6/1/2022</a:t>
            </a:fld>
            <a:endParaRPr lang="en-US">
              <a:solidFill>
                <a:schemeClr val="tx1">
                  <a:shade val="50000"/>
                </a:schemeClr>
              </a:solidFill>
            </a:endParaRPr>
          </a:p>
        </p:txBody>
      </p:sp>
      <p:sp>
        <p:nvSpPr>
          <p:cNvPr id="28" name="Нижний колонтитул 27"/>
          <p:cNvSpPr>
            <a:spLocks noGrp="1"/>
          </p:cNvSpPr>
          <p:nvPr>
            <p:ph type="ftr" sz="quarter" idx="3"/>
          </p:nvPr>
        </p:nvSpPr>
        <p:spPr>
          <a:xfrm>
            <a:off x="8331200" y="152401"/>
            <a:ext cx="8940800" cy="577850"/>
          </a:xfrm>
          <a:prstGeom prst="rect">
            <a:avLst/>
          </a:prstGeom>
        </p:spPr>
        <p:txBody>
          <a:bodyPr vert="horz" lIns="217709" tIns="108855" rIns="217709" bIns="108855"/>
          <a:lstStyle>
            <a:lvl1pPr algn="r" eaLnBrk="1" latinLnBrk="0" hangingPunct="1">
              <a:defRPr kumimoji="0" sz="2900">
                <a:solidFill>
                  <a:schemeClr val="accent1">
                    <a:shade val="75000"/>
                  </a:schemeClr>
                </a:solidFill>
              </a:defRPr>
            </a:lvl1pPr>
          </a:lstStyle>
          <a:p>
            <a:endParaRPr kumimoji="0" lang="en-US">
              <a:solidFill>
                <a:schemeClr val="tx1">
                  <a:shade val="50000"/>
                </a:schemeClr>
              </a:solidFill>
            </a:endParaRPr>
          </a:p>
        </p:txBody>
      </p:sp>
      <p:sp>
        <p:nvSpPr>
          <p:cNvPr id="5" name="Номер слайда 4"/>
          <p:cNvSpPr>
            <a:spLocks noGrp="1"/>
          </p:cNvSpPr>
          <p:nvPr>
            <p:ph type="sldNum" sz="quarter" idx="4"/>
          </p:nvPr>
        </p:nvSpPr>
        <p:spPr>
          <a:xfrm>
            <a:off x="21945600" y="12954001"/>
            <a:ext cx="2032000" cy="488950"/>
          </a:xfrm>
          <a:prstGeom prst="rect">
            <a:avLst/>
          </a:prstGeom>
        </p:spPr>
        <p:txBody>
          <a:bodyPr vert="horz" lIns="217709" tIns="108855" rIns="217709" bIns="108855"/>
          <a:lstStyle>
            <a:lvl1pPr algn="r" eaLnBrk="1" latinLnBrk="0" hangingPunct="1">
              <a:defRPr kumimoji="0" sz="2900">
                <a:solidFill>
                  <a:schemeClr val="accent1">
                    <a:shade val="75000"/>
                  </a:schemeClr>
                </a:solidFill>
              </a:defRPr>
            </a:lvl1pPr>
          </a:lstStyle>
          <a:p>
            <a:fld id="{86CB4B4D-7CA3-9044-876B-883B54F8677D}" type="slidenum">
              <a:rPr lang="ru-RU" smtClean="0"/>
              <a:t>‹#›</a:t>
            </a:fld>
            <a:endParaRPr lang="ru-RU"/>
          </a:p>
        </p:txBody>
      </p:sp>
      <p:sp>
        <p:nvSpPr>
          <p:cNvPr id="10" name="Заголовок 9"/>
          <p:cNvSpPr>
            <a:spLocks noGrp="1"/>
          </p:cNvSpPr>
          <p:nvPr>
            <p:ph type="title"/>
          </p:nvPr>
        </p:nvSpPr>
        <p:spPr>
          <a:xfrm>
            <a:off x="812800" y="914400"/>
            <a:ext cx="23164800" cy="1676400"/>
          </a:xfrm>
          <a:prstGeom prst="rect">
            <a:avLst/>
          </a:prstGeom>
        </p:spPr>
        <p:txBody>
          <a:bodyPr vert="horz" lIns="217709" tIns="108855" rIns="217709" bIns="108855" anchor="ctr">
            <a:normAutofit/>
          </a:bodyPr>
          <a:lstStyle/>
          <a:p>
            <a:r>
              <a:rPr kumimoji="0" lang="ru-RU"/>
              <a:t>Образец заголовка</a:t>
            </a:r>
            <a:endParaRPr kumimoji="0" lang="en-US"/>
          </a:p>
        </p:txBody>
      </p:sp>
      <p:sp>
        <p:nvSpPr>
          <p:cNvPr id="9" name="Прямая соединительная линия 8"/>
          <p:cNvSpPr>
            <a:spLocks noChangeShapeType="1"/>
          </p:cNvSpPr>
          <p:nvPr/>
        </p:nvSpPr>
        <p:spPr bwMode="auto">
          <a:xfrm>
            <a:off x="1371600" y="2101797"/>
            <a:ext cx="23012400" cy="4762"/>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217709" tIns="108855" rIns="217709" bIns="108855" anchor="t" compatLnSpc="1"/>
          <a:lstStyle/>
          <a:p>
            <a:endParaRPr kumimoji="0" lang="en-US"/>
          </a:p>
        </p:txBody>
      </p:sp>
      <p:sp>
        <p:nvSpPr>
          <p:cNvPr id="12" name="Прямая соединительная линия 11"/>
          <p:cNvSpPr>
            <a:spLocks noChangeShapeType="1"/>
          </p:cNvSpPr>
          <p:nvPr/>
        </p:nvSpPr>
        <p:spPr bwMode="auto">
          <a:xfrm>
            <a:off x="1371600" y="2115973"/>
            <a:ext cx="23012400" cy="4762"/>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217709" tIns="108855" rIns="217709" bIns="108855"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 id="2147483757" r:id="rId16"/>
  </p:sldLayoutIdLst>
  <p:txStyles>
    <p:titleStyle>
      <a:lvl1pPr algn="l" rtl="0" eaLnBrk="1" latinLnBrk="0" hangingPunct="1">
        <a:spcBef>
          <a:spcPct val="0"/>
        </a:spcBef>
        <a:buNone/>
        <a:defRPr kumimoji="0" sz="8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816411" indent="-816411" algn="l" rtl="0" eaLnBrk="1" latinLnBrk="0" hangingPunct="1">
        <a:spcBef>
          <a:spcPct val="20000"/>
        </a:spcBef>
        <a:buClr>
          <a:schemeClr val="accent1"/>
        </a:buClr>
        <a:buSzPct val="70000"/>
        <a:buFont typeface="Wingdings 2"/>
        <a:buChar char=""/>
        <a:defRPr kumimoji="0" sz="7600" kern="1200">
          <a:solidFill>
            <a:schemeClr val="tx2"/>
          </a:solidFill>
          <a:latin typeface="+mn-lt"/>
          <a:ea typeface="+mn-ea"/>
          <a:cs typeface="+mn-cs"/>
        </a:defRPr>
      </a:lvl1pPr>
      <a:lvl2pPr marL="1768890" indent="-680342" algn="l" rtl="0" eaLnBrk="1" latinLnBrk="0" hangingPunct="1">
        <a:spcBef>
          <a:spcPct val="20000"/>
        </a:spcBef>
        <a:buClr>
          <a:schemeClr val="accent1"/>
        </a:buClr>
        <a:buSzPct val="70000"/>
        <a:buFont typeface="Wingdings 2"/>
        <a:buChar char=""/>
        <a:defRPr kumimoji="0" sz="6700" kern="1200">
          <a:solidFill>
            <a:schemeClr val="tx2"/>
          </a:solidFill>
          <a:latin typeface="+mn-lt"/>
          <a:ea typeface="+mn-ea"/>
          <a:cs typeface="+mn-cs"/>
        </a:defRPr>
      </a:lvl2pPr>
      <a:lvl3pPr marL="2721369" indent="-544274" algn="l" rtl="0" eaLnBrk="1" latinLnBrk="0" hangingPunct="1">
        <a:spcBef>
          <a:spcPct val="20000"/>
        </a:spcBef>
        <a:buClr>
          <a:schemeClr val="accent1"/>
        </a:buClr>
        <a:buSzPct val="70000"/>
        <a:buFont typeface="Wingdings 2"/>
        <a:buChar char=""/>
        <a:defRPr kumimoji="0" sz="5700" kern="1200">
          <a:solidFill>
            <a:schemeClr val="tx2"/>
          </a:solidFill>
          <a:latin typeface="+mn-lt"/>
          <a:ea typeface="+mn-ea"/>
          <a:cs typeface="+mn-cs"/>
        </a:defRPr>
      </a:lvl3pPr>
      <a:lvl4pPr marL="3809916" indent="-544274" algn="l" rtl="0" eaLnBrk="1" latinLnBrk="0" hangingPunct="1">
        <a:spcBef>
          <a:spcPct val="20000"/>
        </a:spcBef>
        <a:buClr>
          <a:schemeClr val="accent1"/>
        </a:buClr>
        <a:buSzPct val="70000"/>
        <a:buFont typeface="Wingdings 2"/>
        <a:buChar char=""/>
        <a:defRPr kumimoji="0" sz="4800" kern="1200">
          <a:solidFill>
            <a:schemeClr val="tx2"/>
          </a:solidFill>
          <a:latin typeface="+mn-lt"/>
          <a:ea typeface="+mn-ea"/>
          <a:cs typeface="+mn-cs"/>
        </a:defRPr>
      </a:lvl4pPr>
      <a:lvl5pPr marL="4898464" indent="-544274" algn="l" rtl="0" eaLnBrk="1" latinLnBrk="0" hangingPunct="1">
        <a:spcBef>
          <a:spcPct val="20000"/>
        </a:spcBef>
        <a:buClr>
          <a:schemeClr val="accent1"/>
        </a:buClr>
        <a:buSzPct val="60000"/>
        <a:buFont typeface="Wingdings 2"/>
        <a:buChar char=""/>
        <a:defRPr kumimoji="0" sz="4300" kern="1200">
          <a:solidFill>
            <a:schemeClr val="tx2"/>
          </a:solidFill>
          <a:latin typeface="+mn-lt"/>
          <a:ea typeface="+mn-ea"/>
          <a:cs typeface="+mn-cs"/>
        </a:defRPr>
      </a:lvl5pPr>
      <a:lvl6pPr marL="5987011" indent="-544274" algn="l" rtl="0" eaLnBrk="1" latinLnBrk="0" hangingPunct="1">
        <a:spcBef>
          <a:spcPct val="20000"/>
        </a:spcBef>
        <a:buClr>
          <a:schemeClr val="accent1"/>
        </a:buClr>
        <a:buSzPct val="60000"/>
        <a:buFont typeface="Wingdings 2"/>
        <a:buChar char=""/>
        <a:defRPr kumimoji="0" sz="4300" kern="1200">
          <a:solidFill>
            <a:schemeClr val="tx2"/>
          </a:solidFill>
          <a:latin typeface="+mn-lt"/>
          <a:ea typeface="+mn-ea"/>
          <a:cs typeface="+mn-cs"/>
        </a:defRPr>
      </a:lvl6pPr>
      <a:lvl7pPr marL="7075559" indent="-544274" algn="l" rtl="0" eaLnBrk="1" latinLnBrk="0" hangingPunct="1">
        <a:spcBef>
          <a:spcPct val="20000"/>
        </a:spcBef>
        <a:buClr>
          <a:schemeClr val="accent1"/>
        </a:buClr>
        <a:buSzPct val="60000"/>
        <a:buFont typeface="Wingdings 2"/>
        <a:buChar char=""/>
        <a:defRPr kumimoji="0" sz="3800" kern="1200">
          <a:solidFill>
            <a:schemeClr val="tx2"/>
          </a:solidFill>
          <a:latin typeface="+mn-lt"/>
          <a:ea typeface="+mn-ea"/>
          <a:cs typeface="+mn-cs"/>
        </a:defRPr>
      </a:lvl7pPr>
      <a:lvl8pPr marL="8164106" indent="-544274" algn="l" rtl="0" eaLnBrk="1" latinLnBrk="0" hangingPunct="1">
        <a:spcBef>
          <a:spcPct val="20000"/>
        </a:spcBef>
        <a:buClr>
          <a:schemeClr val="accent1"/>
        </a:buClr>
        <a:buSzPct val="60000"/>
        <a:buFont typeface="Wingdings 2"/>
        <a:buChar char=""/>
        <a:defRPr kumimoji="0" sz="3800" kern="1200" baseline="0">
          <a:solidFill>
            <a:schemeClr val="tx2"/>
          </a:solidFill>
          <a:latin typeface="+mn-lt"/>
          <a:ea typeface="+mn-ea"/>
          <a:cs typeface="+mn-cs"/>
        </a:defRPr>
      </a:lvl8pPr>
      <a:lvl9pPr marL="9252654" indent="-544274" algn="l" rtl="0" eaLnBrk="1" latinLnBrk="0" hangingPunct="1">
        <a:spcBef>
          <a:spcPct val="20000"/>
        </a:spcBef>
        <a:buClr>
          <a:schemeClr val="accent1"/>
        </a:buClr>
        <a:buSzPct val="60000"/>
        <a:buFont typeface="Wingdings 2"/>
        <a:buChar char=""/>
        <a:defRPr kumimoji="0" sz="33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088547" algn="l" rtl="0" eaLnBrk="1" latinLnBrk="0" hangingPunct="1">
        <a:defRPr kumimoji="0" kern="1200">
          <a:solidFill>
            <a:schemeClr val="tx1"/>
          </a:solidFill>
          <a:latin typeface="+mn-lt"/>
          <a:ea typeface="+mn-ea"/>
          <a:cs typeface="+mn-cs"/>
        </a:defRPr>
      </a:lvl2pPr>
      <a:lvl3pPr marL="2177095" algn="l" rtl="0" eaLnBrk="1" latinLnBrk="0" hangingPunct="1">
        <a:defRPr kumimoji="0" kern="1200">
          <a:solidFill>
            <a:schemeClr val="tx1"/>
          </a:solidFill>
          <a:latin typeface="+mn-lt"/>
          <a:ea typeface="+mn-ea"/>
          <a:cs typeface="+mn-cs"/>
        </a:defRPr>
      </a:lvl3pPr>
      <a:lvl4pPr marL="3265642" algn="l" rtl="0" eaLnBrk="1" latinLnBrk="0" hangingPunct="1">
        <a:defRPr kumimoji="0" kern="1200">
          <a:solidFill>
            <a:schemeClr val="tx1"/>
          </a:solidFill>
          <a:latin typeface="+mn-lt"/>
          <a:ea typeface="+mn-ea"/>
          <a:cs typeface="+mn-cs"/>
        </a:defRPr>
      </a:lvl4pPr>
      <a:lvl5pPr marL="4354190" algn="l" rtl="0" eaLnBrk="1" latinLnBrk="0" hangingPunct="1">
        <a:defRPr kumimoji="0" kern="1200">
          <a:solidFill>
            <a:schemeClr val="tx1"/>
          </a:solidFill>
          <a:latin typeface="+mn-lt"/>
          <a:ea typeface="+mn-ea"/>
          <a:cs typeface="+mn-cs"/>
        </a:defRPr>
      </a:lvl5pPr>
      <a:lvl6pPr marL="5442737" algn="l" rtl="0" eaLnBrk="1" latinLnBrk="0" hangingPunct="1">
        <a:defRPr kumimoji="0" kern="1200">
          <a:solidFill>
            <a:schemeClr val="tx1"/>
          </a:solidFill>
          <a:latin typeface="+mn-lt"/>
          <a:ea typeface="+mn-ea"/>
          <a:cs typeface="+mn-cs"/>
        </a:defRPr>
      </a:lvl6pPr>
      <a:lvl7pPr marL="6531285" algn="l" rtl="0" eaLnBrk="1" latinLnBrk="0" hangingPunct="1">
        <a:defRPr kumimoji="0" kern="1200">
          <a:solidFill>
            <a:schemeClr val="tx1"/>
          </a:solidFill>
          <a:latin typeface="+mn-lt"/>
          <a:ea typeface="+mn-ea"/>
          <a:cs typeface="+mn-cs"/>
        </a:defRPr>
      </a:lvl7pPr>
      <a:lvl8pPr marL="7619832" algn="l" rtl="0" eaLnBrk="1" latinLnBrk="0" hangingPunct="1">
        <a:defRPr kumimoji="0" kern="1200">
          <a:solidFill>
            <a:schemeClr val="tx1"/>
          </a:solidFill>
          <a:latin typeface="+mn-lt"/>
          <a:ea typeface="+mn-ea"/>
          <a:cs typeface="+mn-cs"/>
        </a:defRPr>
      </a:lvl8pPr>
      <a:lvl9pPr marL="870838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login.consultant.ru/link/?req=doc&amp;base=LAW&amp;n=399535&amp;date=19.01.2022&amp;dst=101253&amp;field=134"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lkfl2.nalog.ru/lkfl/login"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hyperlink" Target="https://esia.gosuslugi.ru/login/"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login.consultant.ru/link/?req=doc&amp;base=LAW&amp;n=399535&amp;date=19.01.2022&amp;dst=101253&amp;field=134"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6&amp;field=134"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s://login.consultant.ru/link/?req=doc&amp;base=LAW&amp;n=370891&amp;date=19.01.2022&amp;dst=18&amp;field=134"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00175&amp;field=134"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00191&amp;field=134"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login.consultant.ru/link/?req=doc&amp;base=LAW&amp;n=399535&amp;date=19.01.2022&amp;dst=101253&amp;field=134"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33&amp;field=134" TargetMode="External"/><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00122&amp;field=134"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hyperlink" Target="https://login.consultant.ru/link/?req=doc&amp;base=LAW&amp;n=370891&amp;date=19.01.2022&amp;dst=100130&amp;field=134"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00105&amp;field=134" TargetMode="External"/><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75&amp;field=134" TargetMode="External"/><Relationship Id="rId2" Type="http://schemas.openxmlformats.org/officeDocument/2006/relationships/notesSlide" Target="../notesSlides/notesSlide30.xml"/><Relationship Id="rId1" Type="http://schemas.openxmlformats.org/officeDocument/2006/relationships/slideLayout" Target="../slideLayouts/slideLayout4.xml"/><Relationship Id="rId6" Type="http://schemas.openxmlformats.org/officeDocument/2006/relationships/hyperlink" Target="https://login.consultant.ru/link/?req=doc&amp;base=LAW&amp;n=370891&amp;date=19.01.2022&amp;dst=78&amp;field=134" TargetMode="External"/><Relationship Id="rId5" Type="http://schemas.openxmlformats.org/officeDocument/2006/relationships/hyperlink" Target="https://login.consultant.ru/link/?req=doc&amp;base=LAW&amp;n=370891&amp;date=19.01.2022&amp;dst=77&amp;field=134" TargetMode="External"/><Relationship Id="rId4" Type="http://schemas.openxmlformats.org/officeDocument/2006/relationships/hyperlink" Target="https://login.consultant.ru/link/?req=doc&amp;base=LAW&amp;n=370891&amp;date=19.01.2022&amp;dst=76&amp;field=134"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90&amp;field=134" TargetMode="External"/><Relationship Id="rId2" Type="http://schemas.openxmlformats.org/officeDocument/2006/relationships/notesSlide" Target="../notesSlides/notesSlide31.xml"/><Relationship Id="rId1" Type="http://schemas.openxmlformats.org/officeDocument/2006/relationships/slideLayout" Target="../slideLayouts/slideLayout4.xml"/><Relationship Id="rId6" Type="http://schemas.openxmlformats.org/officeDocument/2006/relationships/hyperlink" Target="https://login.consultant.ru/link/?req=doc&amp;base=LAW&amp;n=370891&amp;date=19.01.2022&amp;dst=93&amp;field=134" TargetMode="External"/><Relationship Id="rId5" Type="http://schemas.openxmlformats.org/officeDocument/2006/relationships/hyperlink" Target="https://login.consultant.ru/link/?req=doc&amp;base=LAW&amp;n=370891&amp;date=19.01.2022&amp;dst=92&amp;field=134" TargetMode="External"/><Relationship Id="rId4" Type="http://schemas.openxmlformats.org/officeDocument/2006/relationships/hyperlink" Target="https://login.consultant.ru/link/?req=doc&amp;base=LAW&amp;n=370891&amp;date=19.01.2022&amp;dst=91&amp;field=134"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07&amp;field=134" TargetMode="External"/><Relationship Id="rId2" Type="http://schemas.openxmlformats.org/officeDocument/2006/relationships/notesSlide" Target="../notesSlides/notesSlide32.xml"/><Relationship Id="rId1" Type="http://schemas.openxmlformats.org/officeDocument/2006/relationships/slideLayout" Target="../slideLayouts/slideLayout4.xml"/><Relationship Id="rId5" Type="http://schemas.openxmlformats.org/officeDocument/2006/relationships/hyperlink" Target="https://login.consultant.ru/link/?req=doc&amp;base=LAW&amp;n=370891&amp;date=19.01.2022&amp;dst=109&amp;field=134" TargetMode="External"/><Relationship Id="rId4" Type="http://schemas.openxmlformats.org/officeDocument/2006/relationships/hyperlink" Target="https://login.consultant.ru/link/?req=doc&amp;base=LAW&amp;n=370891&amp;date=19.01.2022&amp;dst=108&amp;field=134"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8" Type="http://schemas.openxmlformats.org/officeDocument/2006/relationships/hyperlink" Target="https://login.consultant.ru/link/?req=doc&amp;base=LAW&amp;n=370891&amp;date=19.01.2022&amp;dst=100180&amp;field=134" TargetMode="External"/><Relationship Id="rId3" Type="http://schemas.openxmlformats.org/officeDocument/2006/relationships/hyperlink" Target="https://login.consultant.ru/link/?req=doc&amp;base=LAW&amp;n=389806&amp;date=19.01.2022" TargetMode="External"/><Relationship Id="rId7" Type="http://schemas.openxmlformats.org/officeDocument/2006/relationships/hyperlink" Target="https://login.consultant.ru/link/?req=doc&amp;base=LAW&amp;n=370891&amp;date=19.01.2022&amp;dst=100179&amp;field=134" TargetMode="External"/><Relationship Id="rId2" Type="http://schemas.openxmlformats.org/officeDocument/2006/relationships/notesSlide" Target="../notesSlides/notesSlide34.xml"/><Relationship Id="rId1" Type="http://schemas.openxmlformats.org/officeDocument/2006/relationships/slideLayout" Target="../slideLayouts/slideLayout4.xml"/><Relationship Id="rId6" Type="http://schemas.openxmlformats.org/officeDocument/2006/relationships/hyperlink" Target="https://login.consultant.ru/link/?req=doc&amp;base=LAW&amp;n=382036&amp;date=19.01.2022" TargetMode="External"/><Relationship Id="rId5" Type="http://schemas.openxmlformats.org/officeDocument/2006/relationships/hyperlink" Target="https://login.consultant.ru/link/?req=doc&amp;base=LAW&amp;n=370891&amp;date=19.01.2022&amp;dst=100178&amp;field=134" TargetMode="External"/><Relationship Id="rId4" Type="http://schemas.openxmlformats.org/officeDocument/2006/relationships/hyperlink" Target="https://login.consultant.ru/link/?req=doc&amp;base=LAW&amp;n=370891&amp;date=19.01.2022&amp;dst=100177&amp;field=134" TargetMode="External"/><Relationship Id="rId9" Type="http://schemas.openxmlformats.org/officeDocument/2006/relationships/hyperlink" Target="https://login.consultant.ru/link/?req=doc&amp;base=LAW&amp;n=370891&amp;date=19.01.2022&amp;dst=100181&amp;field=134"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00194&amp;field=134" TargetMode="External"/><Relationship Id="rId2" Type="http://schemas.openxmlformats.org/officeDocument/2006/relationships/notesSlide" Target="../notesSlides/notesSlide36.xml"/><Relationship Id="rId1" Type="http://schemas.openxmlformats.org/officeDocument/2006/relationships/slideLayout" Target="../slideLayouts/slideLayout4.xml"/><Relationship Id="rId5" Type="http://schemas.openxmlformats.org/officeDocument/2006/relationships/hyperlink" Target="https://login.consultant.ru/link/?req=doc&amp;base=LAW&amp;n=370891&amp;date=19.01.2022&amp;dst=100198&amp;field=134" TargetMode="External"/><Relationship Id="rId4" Type="http://schemas.openxmlformats.org/officeDocument/2006/relationships/hyperlink" Target="https://login.consultant.ru/link/?req=doc&amp;base=LAW&amp;n=370891&amp;date=19.01.2022&amp;dst=100195&amp;field=134"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00214&amp;field=134" TargetMode="External"/><Relationship Id="rId2" Type="http://schemas.openxmlformats.org/officeDocument/2006/relationships/notesSlide" Target="../notesSlides/notesSlide37.xml"/><Relationship Id="rId1" Type="http://schemas.openxmlformats.org/officeDocument/2006/relationships/slideLayout" Target="../slideLayouts/slideLayout4.xml"/><Relationship Id="rId4" Type="http://schemas.openxmlformats.org/officeDocument/2006/relationships/hyperlink" Target="https://login.consultant.ru/link/?req=doc&amp;base=LAW&amp;n=370891&amp;date=19.01.2022&amp;dst=100216&amp;field=134"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00233&amp;field=134" TargetMode="External"/><Relationship Id="rId2" Type="http://schemas.openxmlformats.org/officeDocument/2006/relationships/notesSlide" Target="../notesSlides/notesSlide39.xml"/><Relationship Id="rId1" Type="http://schemas.openxmlformats.org/officeDocument/2006/relationships/slideLayout" Target="../slideLayouts/slideLayout4.xml"/><Relationship Id="rId5" Type="http://schemas.openxmlformats.org/officeDocument/2006/relationships/hyperlink" Target="https://login.consultant.ru/link/?req=doc&amp;base=LAW&amp;n=370891&amp;date=19.01.2022&amp;dst=100235&amp;field=134" TargetMode="External"/><Relationship Id="rId4" Type="http://schemas.openxmlformats.org/officeDocument/2006/relationships/hyperlink" Target="https://login.consultant.ru/link/?req=doc&amp;base=LAW&amp;n=370891&amp;date=19.01.2022&amp;dst=100234&amp;field=134"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hyperlink" Target="https://login.consultant.ru/link/?req=doc&amp;base=LAW&amp;n=370891&amp;date=19.01.2022&amp;dst=100249&amp;field=134" TargetMode="External"/><Relationship Id="rId7" Type="http://schemas.openxmlformats.org/officeDocument/2006/relationships/hyperlink" Target="https://login.consultant.ru/link/?req=doc&amp;base=LAW&amp;n=370891&amp;date=19.01.2022&amp;dst=100253&amp;field=134" TargetMode="External"/><Relationship Id="rId2" Type="http://schemas.openxmlformats.org/officeDocument/2006/relationships/notesSlide" Target="../notesSlides/notesSlide41.xml"/><Relationship Id="rId1" Type="http://schemas.openxmlformats.org/officeDocument/2006/relationships/slideLayout" Target="../slideLayouts/slideLayout4.xml"/><Relationship Id="rId6" Type="http://schemas.openxmlformats.org/officeDocument/2006/relationships/hyperlink" Target="https://login.consultant.ru/link/?req=doc&amp;base=LAW&amp;n=370891&amp;date=19.01.2022&amp;dst=100252&amp;field=134" TargetMode="External"/><Relationship Id="rId5" Type="http://schemas.openxmlformats.org/officeDocument/2006/relationships/hyperlink" Target="https://login.consultant.ru/link/?req=doc&amp;base=LAW&amp;n=370891&amp;date=19.01.2022&amp;dst=100251&amp;field=134" TargetMode="External"/><Relationship Id="rId4" Type="http://schemas.openxmlformats.org/officeDocument/2006/relationships/hyperlink" Target="https://login.consultant.ru/link/?req=doc&amp;base=LAW&amp;n=370891&amp;date=19.01.2022&amp;dst=100250&amp;field=134"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8" Type="http://schemas.openxmlformats.org/officeDocument/2006/relationships/hyperlink" Target="https://login.consultant.ru/link/?req=doc&amp;base=LAW&amp;n=370891&amp;date=19.01.2022&amp;dst=163&amp;field=134" TargetMode="External"/><Relationship Id="rId3" Type="http://schemas.openxmlformats.org/officeDocument/2006/relationships/hyperlink" Target="https://login.consultant.ru/link/?req=doc&amp;base=LAW&amp;n=370891&amp;date=19.01.2022&amp;dst=138&amp;field=134" TargetMode="External"/><Relationship Id="rId7" Type="http://schemas.openxmlformats.org/officeDocument/2006/relationships/hyperlink" Target="https://login.consultant.ru/link/?req=doc&amp;base=LAW&amp;n=370891&amp;date=19.01.2022&amp;dst=158&amp;field=134" TargetMode="External"/><Relationship Id="rId2" Type="http://schemas.openxmlformats.org/officeDocument/2006/relationships/notesSlide" Target="../notesSlides/notesSlide43.xml"/><Relationship Id="rId1" Type="http://schemas.openxmlformats.org/officeDocument/2006/relationships/slideLayout" Target="../slideLayouts/slideLayout4.xml"/><Relationship Id="rId6" Type="http://schemas.openxmlformats.org/officeDocument/2006/relationships/hyperlink" Target="https://login.consultant.ru/link/?req=doc&amp;base=LAW&amp;n=370891&amp;date=19.01.2022&amp;dst=153&amp;field=134" TargetMode="External"/><Relationship Id="rId5" Type="http://schemas.openxmlformats.org/officeDocument/2006/relationships/hyperlink" Target="https://login.consultant.ru/link/?req=doc&amp;base=LAW&amp;n=370891&amp;date=19.01.2022&amp;dst=148&amp;field=134" TargetMode="External"/><Relationship Id="rId10" Type="http://schemas.openxmlformats.org/officeDocument/2006/relationships/hyperlink" Target="https://login.consultant.ru/link/?req=doc&amp;base=LAW&amp;n=370891&amp;date=19.01.2022&amp;dst=123&amp;field=134" TargetMode="External"/><Relationship Id="rId4" Type="http://schemas.openxmlformats.org/officeDocument/2006/relationships/hyperlink" Target="https://login.consultant.ru/link/?req=doc&amp;base=LAW&amp;n=370891&amp;date=19.01.2022&amp;dst=143&amp;field=134" TargetMode="External"/><Relationship Id="rId9" Type="http://schemas.openxmlformats.org/officeDocument/2006/relationships/hyperlink" Target="https://login.consultant.ru/link/?req=doc&amp;base=LAW&amp;n=370891&amp;date=19.01.2022&amp;dst=122&amp;field=134"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MO-gerb.jpg" descr="MO-gerb.jpg"/>
          <p:cNvPicPr>
            <a:picLocks noChangeAspect="1"/>
          </p:cNvPicPr>
          <p:nvPr/>
        </p:nvPicPr>
        <p:blipFill>
          <a:blip r:embed="rId3"/>
          <a:srcRect l="30966" t="10306" r="30966" b="15657"/>
          <a:stretch>
            <a:fillRect/>
          </a:stretch>
        </p:blipFill>
        <p:spPr>
          <a:xfrm>
            <a:off x="21048984" y="107015"/>
            <a:ext cx="3222712" cy="3798657"/>
          </a:xfrm>
          <a:prstGeom prst="rect">
            <a:avLst/>
          </a:prstGeom>
          <a:ln w="12700">
            <a:miter lim="400000"/>
          </a:ln>
          <a:effectLst>
            <a:outerShdw blurRad="190500" dist="101600" dir="5400000" rotWithShape="0">
              <a:srgbClr val="000000">
                <a:alpha val="40000"/>
              </a:srgbClr>
            </a:outerShdw>
          </a:effectLst>
        </p:spPr>
      </p:pic>
      <p:sp>
        <p:nvSpPr>
          <p:cNvPr id="3" name="Прямоугольник 2"/>
          <p:cNvSpPr/>
          <p:nvPr/>
        </p:nvSpPr>
        <p:spPr>
          <a:xfrm>
            <a:off x="526704" y="5857726"/>
            <a:ext cx="23330592" cy="5170646"/>
          </a:xfrm>
          <a:prstGeom prst="rect">
            <a:avLst/>
          </a:prstGeom>
        </p:spPr>
        <p:txBody>
          <a:bodyPr wrap="square">
            <a:spAutoFit/>
          </a:bodyPr>
          <a:lstStyle/>
          <a:p>
            <a:r>
              <a:rPr lang="ru-RU" sz="6600" b="1" dirty="0">
                <a:solidFill>
                  <a:schemeClr val="accent6">
                    <a:lumMod val="50000"/>
                  </a:schemeClr>
                </a:solidFill>
                <a:latin typeface="Century Gothic" panose="020B0502020202020204" pitchFamily="34" charset="0"/>
              </a:rPr>
              <a:t>Вопросы представления сведений о доходах расходах, об имуществе и обязательства имущественного характера и заполнения соответствующей формы справки в 2022 году </a:t>
            </a:r>
          </a:p>
          <a:p>
            <a:r>
              <a:rPr lang="ru-RU" sz="6600" b="1" dirty="0">
                <a:solidFill>
                  <a:schemeClr val="accent6">
                    <a:lumMod val="50000"/>
                  </a:schemeClr>
                </a:solidFill>
                <a:latin typeface="Century Gothic" panose="020B0502020202020204" pitchFamily="34" charset="0"/>
              </a:rPr>
              <a:t>(за отчетный период 2021 года)</a:t>
            </a:r>
            <a:endParaRPr lang="ru-RU" sz="6600" dirty="0">
              <a:solidFill>
                <a:schemeClr val="accent6">
                  <a:lumMod val="50000"/>
                </a:schemeClr>
              </a:solidFill>
              <a:latin typeface="Century Gothic" panose="020B0502020202020204" pitchFamily="34" charset="0"/>
            </a:endParaRPr>
          </a:p>
        </p:txBody>
      </p:sp>
      <p:sp>
        <p:nvSpPr>
          <p:cNvPr id="2" name="TextBox 1"/>
          <p:cNvSpPr txBox="1"/>
          <p:nvPr/>
        </p:nvSpPr>
        <p:spPr>
          <a:xfrm>
            <a:off x="958752" y="107015"/>
            <a:ext cx="20090232" cy="2154436"/>
          </a:xfrm>
          <a:prstGeom prst="rect">
            <a:avLst/>
          </a:prstGeom>
          <a:noFill/>
        </p:spPr>
        <p:txBody>
          <a:bodyPr wrap="square" rtlCol="0">
            <a:spAutoFit/>
          </a:bodyPr>
          <a:lstStyle/>
          <a:p>
            <a:pPr algn="l"/>
            <a:r>
              <a:rPr lang="ru-RU" sz="4500" b="1" dirty="0">
                <a:solidFill>
                  <a:srgbClr val="C00000"/>
                </a:solidFill>
                <a:latin typeface="Century Gothic" panose="020B0502020202020204" pitchFamily="34" charset="0"/>
              </a:rPr>
              <a:t>Главное управление региональной безопасности</a:t>
            </a:r>
          </a:p>
          <a:p>
            <a:pPr algn="l"/>
            <a:r>
              <a:rPr lang="ru-RU" sz="4500" b="1" dirty="0">
                <a:solidFill>
                  <a:srgbClr val="C00000"/>
                </a:solidFill>
                <a:latin typeface="Century Gothic" panose="020B0502020202020204" pitchFamily="34" charset="0"/>
              </a:rPr>
              <a:t>Московской области</a:t>
            </a:r>
          </a:p>
          <a:p>
            <a:pPr algn="l"/>
            <a:r>
              <a:rPr lang="ru-RU" sz="4400" b="1" dirty="0">
                <a:solidFill>
                  <a:srgbClr val="C00000"/>
                </a:solidFill>
                <a:latin typeface="Century Gothic" panose="020B0502020202020204" pitchFamily="34" charset="0"/>
              </a:rPr>
              <a:t>Управление противодействия коррупции</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90700" y="305272"/>
            <a:ext cx="23474608" cy="1692771"/>
          </a:xfrm>
          <a:prstGeom prst="rect">
            <a:avLst/>
          </a:prstGeom>
          <a:noFill/>
        </p:spPr>
        <p:txBody>
          <a:bodyPr wrap="square" rtlCol="0">
            <a:spAutoFit/>
          </a:bodyPr>
          <a:lstStyle/>
          <a:p>
            <a:r>
              <a:rPr lang="ru-RU" sz="6000" b="1" dirty="0">
                <a:solidFill>
                  <a:schemeClr val="accent6">
                    <a:lumMod val="75000"/>
                  </a:schemeClr>
                </a:solidFill>
                <a:latin typeface="Century Gothic" panose="020B0502020202020204" pitchFamily="34" charset="0"/>
              </a:rPr>
              <a:t>РЕКОМЕНДУЕМЫЕ ДЕЙСТВИЯ </a:t>
            </a:r>
          </a:p>
          <a:p>
            <a:r>
              <a:rPr lang="ru-RU" sz="4400" b="1" dirty="0">
                <a:solidFill>
                  <a:schemeClr val="accent6">
                    <a:lumMod val="75000"/>
                  </a:schemeClr>
                </a:solidFill>
                <a:latin typeface="Century Gothic" panose="020B0502020202020204" pitchFamily="34" charset="0"/>
              </a:rPr>
              <a:t>при невозможности представить сведения в отношении члена семьи</a:t>
            </a:r>
          </a:p>
        </p:txBody>
      </p:sp>
      <p:sp>
        <p:nvSpPr>
          <p:cNvPr id="8" name="Прямоугольник 7"/>
          <p:cNvSpPr/>
          <p:nvPr/>
        </p:nvSpPr>
        <p:spPr>
          <a:xfrm>
            <a:off x="670720" y="2681536"/>
            <a:ext cx="22970552" cy="12744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5400" dirty="0">
                <a:latin typeface="Century Gothic" panose="020B0502020202020204" pitchFamily="34" charset="0"/>
              </a:rPr>
              <a:t>Указы Президента Российской Федерации</a:t>
            </a:r>
          </a:p>
        </p:txBody>
      </p:sp>
      <p:sp>
        <p:nvSpPr>
          <p:cNvPr id="10" name="Блок-схема: объединение 9"/>
          <p:cNvSpPr/>
          <p:nvPr/>
        </p:nvSpPr>
        <p:spPr>
          <a:xfrm rot="10800000" flipH="1" flipV="1">
            <a:off x="7007425" y="4193704"/>
            <a:ext cx="9793088" cy="93610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11" name="Прямоугольник 10"/>
          <p:cNvSpPr/>
          <p:nvPr/>
        </p:nvSpPr>
        <p:spPr>
          <a:xfrm>
            <a:off x="2811508" y="5345832"/>
            <a:ext cx="18326036" cy="273630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rPr>
              <a:t>Служащему (работнику) следует обратиться с заявлением, предусмотренным:</a:t>
            </a:r>
          </a:p>
          <a:p>
            <a:r>
              <a:rPr lang="ru-RU" dirty="0"/>
              <a:t> </a:t>
            </a:r>
          </a:p>
          <a:p>
            <a:pPr marL="457200" indent="-457200">
              <a:buFont typeface="Arial" panose="020B0604020202020204" pitchFamily="34" charset="0"/>
              <a:buChar char="•"/>
            </a:pPr>
            <a:r>
              <a:rPr lang="ru-RU" dirty="0">
                <a:solidFill>
                  <a:schemeClr val="accent6">
                    <a:lumMod val="50000"/>
                  </a:schemeClr>
                </a:solidFill>
                <a:latin typeface="Century Gothic" panose="020B0502020202020204" pitchFamily="34" charset="0"/>
              </a:rPr>
              <a:t> абзацем третьим подпункта «б» пункта 2 Положения,  утвержденного Указом № 233</a:t>
            </a:r>
          </a:p>
          <a:p>
            <a:pPr marL="457200" indent="-457200">
              <a:buFont typeface="Arial" panose="020B0604020202020204" pitchFamily="34" charset="0"/>
              <a:buChar char="•"/>
            </a:pPr>
            <a:r>
              <a:rPr lang="ru-RU" dirty="0">
                <a:solidFill>
                  <a:schemeClr val="accent6">
                    <a:lumMod val="50000"/>
                  </a:schemeClr>
                </a:solidFill>
                <a:latin typeface="Century Gothic" panose="020B0502020202020204" pitchFamily="34" charset="0"/>
              </a:rPr>
              <a:t> абзацем третьим подпункта «б» пункта 16 Положения, утвержденного Указом № 821</a:t>
            </a:r>
          </a:p>
        </p:txBody>
      </p:sp>
      <p:sp>
        <p:nvSpPr>
          <p:cNvPr id="12" name="Блок-схема: объединение 11"/>
          <p:cNvSpPr/>
          <p:nvPr/>
        </p:nvSpPr>
        <p:spPr>
          <a:xfrm rot="10800000" flipH="1" flipV="1">
            <a:off x="7077982" y="8442176"/>
            <a:ext cx="9793088" cy="1080120"/>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13" name="Прямоугольник 12"/>
          <p:cNvSpPr/>
          <p:nvPr/>
        </p:nvSpPr>
        <p:spPr>
          <a:xfrm>
            <a:off x="1102768" y="9738320"/>
            <a:ext cx="22106455" cy="32403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latin typeface="Century Gothic" panose="020B0502020202020204" pitchFamily="34" charset="0"/>
              </a:rPr>
              <a:t>Заявление должно быть направлено до истечения срока, установленного для представления служащим (работником) сведений о невозможности представления сведений в отношении супруги (супруга)                     или несовершеннолетних детей </a:t>
            </a:r>
          </a:p>
          <a:p>
            <a:endParaRPr lang="ru-RU" b="1" dirty="0">
              <a:solidFill>
                <a:schemeClr val="accent6">
                  <a:lumMod val="50000"/>
                </a:schemeClr>
              </a:solidFill>
              <a:latin typeface="Century Gothic" panose="020B0502020202020204" pitchFamily="34" charset="0"/>
            </a:endParaRPr>
          </a:p>
          <a:p>
            <a:r>
              <a:rPr lang="ru-RU" b="1" dirty="0">
                <a:solidFill>
                  <a:schemeClr val="accent6">
                    <a:lumMod val="50000"/>
                  </a:schemeClr>
                </a:solidFill>
                <a:latin typeface="Century Gothic" panose="020B0502020202020204" pitchFamily="34" charset="0"/>
              </a:rPr>
              <a:t>Заявление при наличии длящихся обстоятельств подается ежегодно</a:t>
            </a:r>
          </a:p>
        </p:txBody>
      </p:sp>
    </p:spTree>
    <p:extLst>
      <p:ext uri="{BB962C8B-B14F-4D97-AF65-F5344CB8AC3E}">
        <p14:creationId xmlns:p14="http://schemas.microsoft.com/office/powerpoint/2010/main" val="147864388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258652" y="233264"/>
            <a:ext cx="22034448" cy="1938992"/>
          </a:xfrm>
          <a:prstGeom prst="rect">
            <a:avLst/>
          </a:prstGeom>
        </p:spPr>
        <p:txBody>
          <a:bodyPr wrap="square">
            <a:spAutoFit/>
          </a:bodyPr>
          <a:lstStyle/>
          <a:p>
            <a:r>
              <a:rPr lang="ru-RU" sz="6000" b="1" dirty="0">
                <a:solidFill>
                  <a:schemeClr val="accent6">
                    <a:lumMod val="75000"/>
                  </a:schemeClr>
                </a:solidFill>
                <a:latin typeface="Century Gothic" panose="020B0502020202020204" pitchFamily="34" charset="0"/>
              </a:rPr>
              <a:t>Требования по заполнению сведений в СПО </a:t>
            </a:r>
          </a:p>
          <a:p>
            <a:r>
              <a:rPr lang="ru-RU" sz="6000" b="1" dirty="0">
                <a:solidFill>
                  <a:schemeClr val="accent6">
                    <a:lumMod val="75000"/>
                  </a:schemeClr>
                </a:solidFill>
                <a:latin typeface="Century Gothic" panose="020B0502020202020204" pitchFamily="34" charset="0"/>
              </a:rPr>
              <a:t>«Справки БК» </a:t>
            </a:r>
            <a:endParaRPr lang="ru-RU" sz="6000" dirty="0">
              <a:solidFill>
                <a:schemeClr val="accent6">
                  <a:lumMod val="75000"/>
                </a:schemeClr>
              </a:solidFill>
              <a:latin typeface="Century Gothic" panose="020B0502020202020204" pitchFamily="34" charset="0"/>
            </a:endParaRPr>
          </a:p>
        </p:txBody>
      </p:sp>
      <p:sp>
        <p:nvSpPr>
          <p:cNvPr id="10" name="Заголовок 3"/>
          <p:cNvSpPr>
            <a:spLocks noGrp="1"/>
          </p:cNvSpPr>
          <p:nvPr>
            <p:ph type="title"/>
          </p:nvPr>
        </p:nvSpPr>
        <p:spPr>
          <a:xfrm>
            <a:off x="670720" y="2537520"/>
            <a:ext cx="23042560" cy="2664296"/>
          </a:xfrm>
        </p:spPr>
        <p:txBody>
          <a:bodyPr>
            <a:noAutofit/>
          </a:bodyPr>
          <a:lstStyle/>
          <a:p>
            <a:r>
              <a:rPr lang="ru-RU" sz="3200" b="1" dirty="0">
                <a:solidFill>
                  <a:schemeClr val="accent6">
                    <a:lumMod val="75000"/>
                  </a:schemeClr>
                </a:solidFill>
                <a:effectLst/>
                <a:latin typeface="Century Gothic" panose="020B0502020202020204" pitchFamily="34" charset="0"/>
              </a:rPr>
              <a:t>Форма справки является унифицированной для всех лиц, на которых распространяется обязанность представлять сведения </a:t>
            </a:r>
            <a:br>
              <a:rPr lang="ru-RU" sz="3200" b="1" dirty="0">
                <a:solidFill>
                  <a:schemeClr val="accent6">
                    <a:lumMod val="75000"/>
                  </a:schemeClr>
                </a:solidFill>
                <a:effectLst/>
                <a:latin typeface="Century Gothic" panose="020B0502020202020204" pitchFamily="34" charset="0"/>
              </a:rPr>
            </a:br>
            <a:br>
              <a:rPr lang="ru-RU" sz="3200" b="1" dirty="0">
                <a:solidFill>
                  <a:schemeClr val="accent6">
                    <a:lumMod val="75000"/>
                  </a:schemeClr>
                </a:solidFill>
                <a:effectLst/>
                <a:latin typeface="Century Gothic" panose="020B0502020202020204" pitchFamily="34" charset="0"/>
              </a:rPr>
            </a:br>
            <a:r>
              <a:rPr lang="ru-RU" sz="3200" b="1" dirty="0">
                <a:solidFill>
                  <a:schemeClr val="accent6">
                    <a:lumMod val="75000"/>
                  </a:schemeClr>
                </a:solidFill>
                <a:effectLst/>
                <a:latin typeface="Century Gothic" panose="020B0502020202020204" pitchFamily="34" charset="0"/>
              </a:rPr>
              <a:t>Справку рекомендуется заполнять на основании правоустанавливающих и иных подтверждающих официальных документов </a:t>
            </a:r>
            <a:endParaRPr lang="ru-RU" sz="3200" b="1" dirty="0">
              <a:solidFill>
                <a:schemeClr val="accent6">
                  <a:lumMod val="75000"/>
                </a:schemeClr>
              </a:solidFill>
              <a:latin typeface="Century Gothic" panose="020B0502020202020204" pitchFamily="34" charset="0"/>
            </a:endParaRPr>
          </a:p>
        </p:txBody>
      </p:sp>
      <p:sp>
        <p:nvSpPr>
          <p:cNvPr id="11" name="Скругленный прямоугольник 10"/>
          <p:cNvSpPr/>
          <p:nvPr/>
        </p:nvSpPr>
        <p:spPr>
          <a:xfrm>
            <a:off x="378514" y="7506072"/>
            <a:ext cx="7272808" cy="28803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600" dirty="0">
                <a:solidFill>
                  <a:schemeClr val="accent6">
                    <a:lumMod val="50000"/>
                  </a:schemeClr>
                </a:solidFill>
                <a:latin typeface="Century Gothic" panose="020B0502020202020204" pitchFamily="34" charset="0"/>
              </a:rPr>
              <a:t>личной подписью заверяется только последний лист справки</a:t>
            </a:r>
            <a:endParaRPr lang="ru-RU" sz="3600" b="1" dirty="0">
              <a:solidFill>
                <a:schemeClr val="accent6">
                  <a:lumMod val="50000"/>
                </a:schemeClr>
              </a:solidFill>
              <a:latin typeface="Century Gothic" panose="020B0502020202020204" pitchFamily="34" charset="0"/>
            </a:endParaRPr>
          </a:p>
        </p:txBody>
      </p:sp>
      <p:sp>
        <p:nvSpPr>
          <p:cNvPr id="12" name="Скругленный прямоугольник 11"/>
          <p:cNvSpPr/>
          <p:nvPr/>
        </p:nvSpPr>
        <p:spPr>
          <a:xfrm>
            <a:off x="8663608" y="7506072"/>
            <a:ext cx="7308812" cy="292158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600" dirty="0">
                <a:solidFill>
                  <a:schemeClr val="accent6">
                    <a:lumMod val="50000"/>
                  </a:schemeClr>
                </a:solidFill>
                <a:latin typeface="Century Gothic" panose="020B0502020202020204" pitchFamily="34" charset="0"/>
              </a:rPr>
              <a:t>запрещено осуществлять подмену листов справки, листами, напечатанными                 в иной момент времени</a:t>
            </a:r>
            <a:endParaRPr lang="ru-RU" sz="3600" b="1" dirty="0">
              <a:solidFill>
                <a:schemeClr val="accent6">
                  <a:lumMod val="50000"/>
                </a:schemeClr>
              </a:solidFill>
              <a:latin typeface="Century Gothic" panose="020B0502020202020204" pitchFamily="34" charset="0"/>
            </a:endParaRPr>
          </a:p>
        </p:txBody>
      </p:sp>
      <p:sp>
        <p:nvSpPr>
          <p:cNvPr id="13" name="Скругленный прямоугольник 12"/>
          <p:cNvSpPr/>
          <p:nvPr/>
        </p:nvSpPr>
        <p:spPr>
          <a:xfrm>
            <a:off x="16944528" y="7506072"/>
            <a:ext cx="7128792" cy="28803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600" dirty="0">
                <a:solidFill>
                  <a:schemeClr val="accent6">
                    <a:lumMod val="50000"/>
                  </a:schemeClr>
                </a:solidFill>
                <a:latin typeface="Century Gothic" panose="020B0502020202020204" pitchFamily="34" charset="0"/>
              </a:rPr>
              <a:t>не допускаются рукописные правки, справки не следует прошивать и фиксировать скрепкой</a:t>
            </a:r>
            <a:endParaRPr lang="ru-RU" sz="3600" b="1" dirty="0">
              <a:solidFill>
                <a:schemeClr val="accent6">
                  <a:lumMod val="50000"/>
                </a:schemeClr>
              </a:solidFill>
              <a:latin typeface="Century Gothic" panose="020B0502020202020204" pitchFamily="34" charset="0"/>
            </a:endParaRPr>
          </a:p>
        </p:txBody>
      </p:sp>
      <p:sp>
        <p:nvSpPr>
          <p:cNvPr id="24" name="Прямоугольник 23"/>
          <p:cNvSpPr/>
          <p:nvPr/>
        </p:nvSpPr>
        <p:spPr>
          <a:xfrm>
            <a:off x="686181" y="5700633"/>
            <a:ext cx="22970552" cy="134379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dirty="0">
                <a:solidFill>
                  <a:srgbClr val="C00000"/>
                </a:solidFill>
                <a:latin typeface="Century Gothic" panose="020B0502020202020204" pitchFamily="34" charset="0"/>
              </a:rPr>
              <a:t>СПО «Справки БК» размещено на официальном сайте Президента Российской Федерации http://www.kremlin.ru/structure/additional/12</a:t>
            </a:r>
          </a:p>
        </p:txBody>
      </p:sp>
      <p:sp>
        <p:nvSpPr>
          <p:cNvPr id="2" name="Скругленный прямоугольник 1"/>
          <p:cNvSpPr/>
          <p:nvPr/>
        </p:nvSpPr>
        <p:spPr>
          <a:xfrm>
            <a:off x="3335016" y="10746432"/>
            <a:ext cx="8424936" cy="201622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600" dirty="0">
                <a:solidFill>
                  <a:schemeClr val="accent6">
                    <a:lumMod val="50000"/>
                  </a:schemeClr>
                </a:solidFill>
                <a:latin typeface="Century Gothic" panose="020B0502020202020204" pitchFamily="34" charset="0"/>
              </a:rPr>
              <a:t>печатать справки рекомендуется только на одной стороне листа</a:t>
            </a:r>
          </a:p>
        </p:txBody>
      </p:sp>
      <p:sp>
        <p:nvSpPr>
          <p:cNvPr id="3" name="Скругленный прямоугольник 2"/>
          <p:cNvSpPr/>
          <p:nvPr/>
        </p:nvSpPr>
        <p:spPr>
          <a:xfrm>
            <a:off x="13344127" y="10798006"/>
            <a:ext cx="8057891" cy="201622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600" dirty="0">
                <a:solidFill>
                  <a:schemeClr val="accent6">
                    <a:lumMod val="50000"/>
                  </a:schemeClr>
                </a:solidFill>
                <a:latin typeface="Century Gothic" panose="020B0502020202020204" pitchFamily="34" charset="0"/>
              </a:rPr>
              <a:t>на последней странице подпись ставится в специально отведенном месте</a:t>
            </a:r>
          </a:p>
        </p:txBody>
      </p:sp>
      <p:sp>
        <p:nvSpPr>
          <p:cNvPr id="7" name="Двойная стрелка влево/вправо 6"/>
          <p:cNvSpPr/>
          <p:nvPr/>
        </p:nvSpPr>
        <p:spPr>
          <a:xfrm>
            <a:off x="7743074" y="8984903"/>
            <a:ext cx="792088" cy="30340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Двойная стрелка влево/вправо 7"/>
          <p:cNvSpPr/>
          <p:nvPr/>
        </p:nvSpPr>
        <p:spPr>
          <a:xfrm>
            <a:off x="15989696" y="8946232"/>
            <a:ext cx="899592" cy="32403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Двойная стрелка влево/вправо 8"/>
          <p:cNvSpPr/>
          <p:nvPr/>
        </p:nvSpPr>
        <p:spPr>
          <a:xfrm>
            <a:off x="11924984" y="11563802"/>
            <a:ext cx="1216152" cy="34949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Двойная стрелка влево/вправо 13"/>
          <p:cNvSpPr/>
          <p:nvPr/>
        </p:nvSpPr>
        <p:spPr>
          <a:xfrm rot="2728882">
            <a:off x="1524561" y="11077891"/>
            <a:ext cx="1636117" cy="44105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Двойная стрелка влево/вправо 15"/>
          <p:cNvSpPr/>
          <p:nvPr/>
        </p:nvSpPr>
        <p:spPr>
          <a:xfrm rot="19208170">
            <a:off x="21498358" y="11108806"/>
            <a:ext cx="1593732" cy="47156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22362119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ТИТУЛЬНЫЙ ЛИСТ</a:t>
            </a:r>
          </a:p>
        </p:txBody>
      </p:sp>
      <p:sp>
        <p:nvSpPr>
          <p:cNvPr id="7" name="Объект 6"/>
          <p:cNvSpPr>
            <a:spLocks noGrp="1"/>
          </p:cNvSpPr>
          <p:nvPr>
            <p:ph sz="half" idx="1"/>
          </p:nvPr>
        </p:nvSpPr>
        <p:spPr>
          <a:xfrm>
            <a:off x="812800" y="2393504"/>
            <a:ext cx="9434984" cy="11322496"/>
          </a:xfrm>
        </p:spPr>
        <p:txBody>
          <a:bodyPr>
            <a:normAutofit fontScale="92500" lnSpcReduction="20000"/>
          </a:bodyPr>
          <a:lstStyle/>
          <a:p>
            <a:r>
              <a:rPr lang="ru-RU" sz="3500" b="1" dirty="0">
                <a:solidFill>
                  <a:schemeClr val="accent6">
                    <a:lumMod val="50000"/>
                  </a:schemeClr>
                </a:solidFill>
                <a:latin typeface="Century Gothic" panose="020B0502020202020204" pitchFamily="34" charset="0"/>
              </a:rPr>
              <a:t>фамилия, имя и отчество</a:t>
            </a:r>
          </a:p>
          <a:p>
            <a:pPr marL="0" indent="0">
              <a:buNone/>
            </a:pPr>
            <a:endParaRPr lang="ru-RU" sz="3500" b="1" dirty="0">
              <a:solidFill>
                <a:schemeClr val="accent6">
                  <a:lumMod val="50000"/>
                </a:schemeClr>
              </a:solidFill>
              <a:latin typeface="Century Gothic" panose="020B0502020202020204" pitchFamily="34" charset="0"/>
            </a:endParaRPr>
          </a:p>
          <a:p>
            <a:r>
              <a:rPr lang="ru-RU" sz="3500" b="1" dirty="0">
                <a:solidFill>
                  <a:schemeClr val="accent6">
                    <a:lumMod val="50000"/>
                  </a:schemeClr>
                </a:solidFill>
                <a:latin typeface="Century Gothic" panose="020B0502020202020204" pitchFamily="34" charset="0"/>
              </a:rPr>
              <a:t>дата рождения, год рождения </a:t>
            </a:r>
          </a:p>
          <a:p>
            <a:pPr marL="0" indent="0">
              <a:buNone/>
            </a:pPr>
            <a:endParaRPr lang="ru-RU" sz="3500" b="1" dirty="0">
              <a:solidFill>
                <a:schemeClr val="accent6">
                  <a:lumMod val="50000"/>
                </a:schemeClr>
              </a:solidFill>
              <a:latin typeface="Century Gothic" panose="020B0502020202020204" pitchFamily="34" charset="0"/>
            </a:endParaRPr>
          </a:p>
          <a:p>
            <a:r>
              <a:rPr lang="ru-RU" sz="3500" b="1" dirty="0">
                <a:solidFill>
                  <a:schemeClr val="accent6">
                    <a:lumMod val="50000"/>
                  </a:schemeClr>
                </a:solidFill>
                <a:latin typeface="Century Gothic" panose="020B0502020202020204" pitchFamily="34" charset="0"/>
              </a:rPr>
              <a:t>СНИЛС</a:t>
            </a:r>
          </a:p>
          <a:p>
            <a:pPr marL="0" indent="0">
              <a:buNone/>
            </a:pPr>
            <a:endParaRPr lang="ru-RU" sz="3500" b="1" dirty="0">
              <a:solidFill>
                <a:schemeClr val="accent6">
                  <a:lumMod val="50000"/>
                </a:schemeClr>
              </a:solidFill>
              <a:latin typeface="Century Gothic" panose="020B0502020202020204" pitchFamily="34" charset="0"/>
            </a:endParaRPr>
          </a:p>
          <a:p>
            <a:r>
              <a:rPr lang="ru-RU" sz="3500" b="1" dirty="0">
                <a:solidFill>
                  <a:schemeClr val="accent6">
                    <a:lumMod val="50000"/>
                  </a:schemeClr>
                </a:solidFill>
                <a:latin typeface="Century Gothic" panose="020B0502020202020204" pitchFamily="34" charset="0"/>
              </a:rPr>
              <a:t>место службы (работы) и замещаемая (занимаемая) должность</a:t>
            </a:r>
          </a:p>
          <a:p>
            <a:endParaRPr lang="ru-RU" sz="3500" b="1" dirty="0">
              <a:solidFill>
                <a:schemeClr val="accent6">
                  <a:lumMod val="50000"/>
                </a:schemeClr>
              </a:solidFill>
              <a:latin typeface="Century Gothic" panose="020B0502020202020204" pitchFamily="34" charset="0"/>
            </a:endParaRPr>
          </a:p>
          <a:p>
            <a:r>
              <a:rPr lang="ru-RU" sz="3500" b="1" dirty="0">
                <a:solidFill>
                  <a:schemeClr val="accent6">
                    <a:lumMod val="50000"/>
                  </a:schemeClr>
                </a:solidFill>
                <a:latin typeface="Century Gothic" panose="020B0502020202020204" pitchFamily="34" charset="0"/>
              </a:rPr>
              <a:t>Неработающий гражданин, претендующий на замещение вакантной должности</a:t>
            </a:r>
          </a:p>
          <a:p>
            <a:pPr marL="0" indent="0">
              <a:buNone/>
            </a:pPr>
            <a:endParaRPr lang="ru-RU" sz="3500" b="1" dirty="0">
              <a:solidFill>
                <a:schemeClr val="accent6">
                  <a:lumMod val="50000"/>
                </a:schemeClr>
              </a:solidFill>
              <a:latin typeface="Century Gothic" panose="020B0502020202020204" pitchFamily="34" charset="0"/>
            </a:endParaRPr>
          </a:p>
          <a:p>
            <a:pPr marL="0" indent="0">
              <a:buNone/>
            </a:pPr>
            <a:endParaRPr lang="ru-RU" sz="3500" b="1" dirty="0">
              <a:solidFill>
                <a:schemeClr val="accent6">
                  <a:lumMod val="50000"/>
                </a:schemeClr>
              </a:solidFill>
              <a:latin typeface="Century Gothic" panose="020B0502020202020204" pitchFamily="34" charset="0"/>
            </a:endParaRPr>
          </a:p>
          <a:p>
            <a:r>
              <a:rPr lang="ru-RU" sz="3500" b="1" dirty="0">
                <a:solidFill>
                  <a:schemeClr val="accent6">
                    <a:lumMod val="50000"/>
                  </a:schemeClr>
                </a:solidFill>
                <a:latin typeface="Century Gothic" panose="020B0502020202020204" pitchFamily="34" charset="0"/>
              </a:rPr>
              <a:t>Лица, зарегистрированные </a:t>
            </a:r>
          </a:p>
          <a:p>
            <a:pPr marL="0" indent="0">
              <a:buNone/>
            </a:pPr>
            <a:r>
              <a:rPr lang="ru-RU" sz="3500" b="1" dirty="0">
                <a:solidFill>
                  <a:schemeClr val="accent6">
                    <a:lumMod val="50000"/>
                  </a:schemeClr>
                </a:solidFill>
                <a:latin typeface="Century Gothic" panose="020B0502020202020204" pitchFamily="34" charset="0"/>
              </a:rPr>
              <a:t>       в службах занятости</a:t>
            </a:r>
          </a:p>
          <a:p>
            <a:endParaRPr lang="ru-RU" sz="3500" b="1" dirty="0">
              <a:solidFill>
                <a:schemeClr val="accent6">
                  <a:lumMod val="50000"/>
                </a:schemeClr>
              </a:solidFill>
              <a:latin typeface="Century Gothic" panose="020B0502020202020204" pitchFamily="34" charset="0"/>
            </a:endParaRPr>
          </a:p>
          <a:p>
            <a:r>
              <a:rPr lang="ru-RU" sz="3500" b="1" dirty="0">
                <a:solidFill>
                  <a:schemeClr val="accent6">
                    <a:lumMod val="50000"/>
                  </a:schemeClr>
                </a:solidFill>
                <a:latin typeface="Century Gothic" panose="020B0502020202020204" pitchFamily="34" charset="0"/>
              </a:rPr>
              <a:t>Безработные лица, </a:t>
            </a:r>
          </a:p>
          <a:p>
            <a:pPr marL="0" indent="0">
              <a:buNone/>
            </a:pPr>
            <a:r>
              <a:rPr lang="ru-RU" sz="3500" b="1" dirty="0">
                <a:solidFill>
                  <a:schemeClr val="accent6">
                    <a:lumMod val="50000"/>
                  </a:schemeClr>
                </a:solidFill>
                <a:latin typeface="Century Gothic" panose="020B0502020202020204" pitchFamily="34" charset="0"/>
              </a:rPr>
              <a:t>       не зарегистрированные </a:t>
            </a:r>
          </a:p>
          <a:p>
            <a:pPr marL="0" indent="0">
              <a:buNone/>
            </a:pPr>
            <a:r>
              <a:rPr lang="ru-RU" sz="3500" b="1" dirty="0">
                <a:solidFill>
                  <a:schemeClr val="accent6">
                    <a:lumMod val="50000"/>
                  </a:schemeClr>
                </a:solidFill>
                <a:latin typeface="Century Gothic" panose="020B0502020202020204" pitchFamily="34" charset="0"/>
              </a:rPr>
              <a:t>       в службах занятости</a:t>
            </a:r>
          </a:p>
          <a:p>
            <a:r>
              <a:rPr lang="ru-RU" sz="3500" b="1" dirty="0">
                <a:solidFill>
                  <a:schemeClr val="accent6">
                    <a:lumMod val="50000"/>
                  </a:schemeClr>
                </a:solidFill>
                <a:latin typeface="Century Gothic" panose="020B0502020202020204" pitchFamily="34" charset="0"/>
              </a:rPr>
              <a:t>Лицо, осуществляющее </a:t>
            </a:r>
          </a:p>
          <a:p>
            <a:pPr marL="0" indent="0">
              <a:buNone/>
            </a:pPr>
            <a:r>
              <a:rPr lang="ru-RU" sz="3500" b="1" dirty="0">
                <a:solidFill>
                  <a:schemeClr val="accent6">
                    <a:lumMod val="50000"/>
                  </a:schemeClr>
                </a:solidFill>
                <a:latin typeface="Century Gothic" panose="020B0502020202020204" pitchFamily="34" charset="0"/>
              </a:rPr>
              <a:t>       уход  за нетрудоспособными</a:t>
            </a:r>
          </a:p>
          <a:p>
            <a:pPr marL="0" indent="0">
              <a:buNone/>
            </a:pPr>
            <a:r>
              <a:rPr lang="ru-RU" sz="3500" b="1" dirty="0">
                <a:solidFill>
                  <a:schemeClr val="accent6">
                    <a:lumMod val="50000"/>
                  </a:schemeClr>
                </a:solidFill>
                <a:latin typeface="Century Gothic" panose="020B0502020202020204" pitchFamily="34" charset="0"/>
              </a:rPr>
              <a:t>       гражданами</a:t>
            </a:r>
          </a:p>
          <a:p>
            <a:endParaRPr lang="ru-RU" sz="3600" dirty="0">
              <a:latin typeface="Century Gothic" panose="020B0502020202020204" pitchFamily="34" charset="0"/>
            </a:endParaRPr>
          </a:p>
          <a:p>
            <a:pPr marL="0" indent="0">
              <a:buNone/>
            </a:pPr>
            <a:endParaRPr lang="ru-RU" sz="3600" dirty="0">
              <a:latin typeface="Century Gothic" panose="020B0502020202020204" pitchFamily="34" charset="0"/>
            </a:endParaRPr>
          </a:p>
          <a:p>
            <a:endParaRPr lang="ru-RU" sz="3600" dirty="0">
              <a:latin typeface="Century Gothic" panose="020B0502020202020204" pitchFamily="34" charset="0"/>
            </a:endParaRPr>
          </a:p>
        </p:txBody>
      </p:sp>
      <p:sp>
        <p:nvSpPr>
          <p:cNvPr id="9" name="Объект 8"/>
          <p:cNvSpPr>
            <a:spLocks noGrp="1"/>
          </p:cNvSpPr>
          <p:nvPr>
            <p:ph sz="half" idx="2"/>
          </p:nvPr>
        </p:nvSpPr>
        <p:spPr>
          <a:xfrm>
            <a:off x="11111880" y="2393504"/>
            <a:ext cx="12865720" cy="11322496"/>
          </a:xfrm>
        </p:spPr>
        <p:txBody>
          <a:bodyPr>
            <a:normAutofit fontScale="92500" lnSpcReduction="20000"/>
          </a:bodyPr>
          <a:lstStyle/>
          <a:p>
            <a:r>
              <a:rPr lang="ru-RU" sz="3600" dirty="0">
                <a:solidFill>
                  <a:schemeClr val="accent6">
                    <a:lumMod val="50000"/>
                  </a:schemeClr>
                </a:solidFill>
                <a:latin typeface="Century Gothic" panose="020B0502020202020204" pitchFamily="34" charset="0"/>
              </a:rPr>
              <a:t>указываются в именительном падеже полностью</a:t>
            </a:r>
          </a:p>
          <a:p>
            <a:pPr marL="0" indent="0">
              <a:buNone/>
            </a:pPr>
            <a:endParaRPr lang="ru-RU" sz="3600" dirty="0">
              <a:solidFill>
                <a:schemeClr val="accent6">
                  <a:lumMod val="50000"/>
                </a:schemeClr>
              </a:solidFill>
              <a:latin typeface="Century Gothic" panose="020B0502020202020204" pitchFamily="34" charset="0"/>
            </a:endParaRPr>
          </a:p>
          <a:p>
            <a:r>
              <a:rPr lang="ru-RU" sz="3600" dirty="0">
                <a:solidFill>
                  <a:schemeClr val="accent6">
                    <a:lumMod val="50000"/>
                  </a:schemeClr>
                </a:solidFill>
                <a:latin typeface="Century Gothic" panose="020B0502020202020204" pitchFamily="34" charset="0"/>
              </a:rPr>
              <a:t>указывается в соответствии с записью в документе, удостоверяющем личность;</a:t>
            </a:r>
          </a:p>
          <a:p>
            <a:r>
              <a:rPr lang="ru-RU" sz="3600" dirty="0">
                <a:solidFill>
                  <a:schemeClr val="accent6">
                    <a:lumMod val="50000"/>
                  </a:schemeClr>
                </a:solidFill>
                <a:latin typeface="Century Gothic" panose="020B0502020202020204" pitchFamily="34" charset="0"/>
              </a:rPr>
              <a:t>Указывается в соответствии с Федеральным законом от 01.04.1996 № 27-ФЗ</a:t>
            </a:r>
          </a:p>
          <a:p>
            <a:r>
              <a:rPr lang="ru-RU" sz="3600" dirty="0">
                <a:solidFill>
                  <a:schemeClr val="accent6">
                    <a:lumMod val="50000"/>
                  </a:schemeClr>
                </a:solidFill>
                <a:latin typeface="Century Gothic" panose="020B0502020202020204" pitchFamily="34" charset="0"/>
              </a:rPr>
              <a:t>указываются в соответствии с приказом о назначении и служебным контрактом (трудовым договором)          на отчетную дату</a:t>
            </a:r>
          </a:p>
          <a:p>
            <a:pPr marL="0" indent="0">
              <a:buNone/>
            </a:pPr>
            <a:r>
              <a:rPr lang="ru-RU" sz="3600" dirty="0">
                <a:solidFill>
                  <a:schemeClr val="accent6">
                    <a:lumMod val="50000"/>
                  </a:schemeClr>
                </a:solidFill>
                <a:latin typeface="Century Gothic" panose="020B0502020202020204" pitchFamily="34" charset="0"/>
              </a:rPr>
              <a:t> </a:t>
            </a:r>
          </a:p>
          <a:p>
            <a:r>
              <a:rPr lang="ru-RU" sz="3600" dirty="0">
                <a:solidFill>
                  <a:schemeClr val="accent6">
                    <a:lumMod val="50000"/>
                  </a:schemeClr>
                </a:solidFill>
                <a:latin typeface="Century Gothic" panose="020B0502020202020204" pitchFamily="34" charset="0"/>
              </a:rPr>
              <a:t>указывается: «временно неработающий, претендующий на замещение «наименование должности»</a:t>
            </a:r>
          </a:p>
          <a:p>
            <a:pPr marL="0" indent="0">
              <a:buNone/>
            </a:pPr>
            <a:endParaRPr lang="ru-RU" sz="3600" dirty="0">
              <a:solidFill>
                <a:schemeClr val="accent6">
                  <a:lumMod val="50000"/>
                </a:schemeClr>
              </a:solidFill>
              <a:latin typeface="Century Gothic" panose="020B0502020202020204" pitchFamily="34" charset="0"/>
            </a:endParaRPr>
          </a:p>
          <a:p>
            <a:pPr marL="0" indent="0">
              <a:buNone/>
            </a:pPr>
            <a:endParaRPr lang="ru-RU" sz="3600" dirty="0">
              <a:solidFill>
                <a:schemeClr val="accent6">
                  <a:lumMod val="50000"/>
                </a:schemeClr>
              </a:solidFill>
              <a:latin typeface="Century Gothic" panose="020B0502020202020204" pitchFamily="34" charset="0"/>
            </a:endParaRPr>
          </a:p>
          <a:p>
            <a:r>
              <a:rPr lang="ru-RU" sz="3600" dirty="0">
                <a:solidFill>
                  <a:schemeClr val="accent6">
                    <a:lumMod val="50000"/>
                  </a:schemeClr>
                </a:solidFill>
                <a:latin typeface="Century Gothic" panose="020B0502020202020204" pitchFamily="34" charset="0"/>
              </a:rPr>
              <a:t>указывать "безработный»</a:t>
            </a:r>
          </a:p>
          <a:p>
            <a:pPr marL="0" indent="0">
              <a:buNone/>
            </a:pPr>
            <a:endParaRPr lang="ru-RU" sz="3600" dirty="0">
              <a:solidFill>
                <a:schemeClr val="accent6">
                  <a:lumMod val="50000"/>
                </a:schemeClr>
              </a:solidFill>
              <a:latin typeface="Century Gothic" panose="020B0502020202020204" pitchFamily="34" charset="0"/>
            </a:endParaRPr>
          </a:p>
          <a:p>
            <a:pPr marL="0" indent="0">
              <a:buNone/>
            </a:pPr>
            <a:endParaRPr lang="ru-RU" sz="3600" dirty="0">
              <a:solidFill>
                <a:schemeClr val="accent6">
                  <a:lumMod val="50000"/>
                </a:schemeClr>
              </a:solidFill>
              <a:latin typeface="Century Gothic" panose="020B0502020202020204" pitchFamily="34" charset="0"/>
            </a:endParaRPr>
          </a:p>
          <a:p>
            <a:r>
              <a:rPr lang="ru-RU" sz="3600" dirty="0">
                <a:solidFill>
                  <a:schemeClr val="accent6">
                    <a:lumMod val="50000"/>
                  </a:schemeClr>
                </a:solidFill>
                <a:latin typeface="Century Gothic" panose="020B0502020202020204" pitchFamily="34" charset="0"/>
              </a:rPr>
              <a:t>указывать «временно неработающий» </a:t>
            </a:r>
            <a:br>
              <a:rPr lang="ru-RU" sz="3600" dirty="0">
                <a:solidFill>
                  <a:schemeClr val="accent6">
                    <a:lumMod val="50000"/>
                  </a:schemeClr>
                </a:solidFill>
                <a:latin typeface="Century Gothic" panose="020B0502020202020204" pitchFamily="34" charset="0"/>
              </a:rPr>
            </a:br>
            <a:r>
              <a:rPr lang="ru-RU" sz="3600" dirty="0">
                <a:solidFill>
                  <a:schemeClr val="accent6">
                    <a:lumMod val="50000"/>
                  </a:schemeClr>
                </a:solidFill>
                <a:latin typeface="Century Gothic" panose="020B0502020202020204" pitchFamily="34" charset="0"/>
              </a:rPr>
              <a:t>или «домохозяйка» («домохозяин»)</a:t>
            </a:r>
          </a:p>
          <a:p>
            <a:pPr marL="0" indent="0">
              <a:buNone/>
            </a:pPr>
            <a:endParaRPr lang="ru-RU" sz="3600" dirty="0">
              <a:solidFill>
                <a:schemeClr val="accent6">
                  <a:lumMod val="50000"/>
                </a:schemeClr>
              </a:solidFill>
              <a:latin typeface="Century Gothic" panose="020B0502020202020204" pitchFamily="34" charset="0"/>
            </a:endParaRPr>
          </a:p>
          <a:p>
            <a:r>
              <a:rPr lang="ru-RU" sz="3600" dirty="0">
                <a:solidFill>
                  <a:schemeClr val="accent6">
                    <a:lumMod val="50000"/>
                  </a:schemeClr>
                </a:solidFill>
                <a:latin typeface="Century Gothic" panose="020B0502020202020204" pitchFamily="34" charset="0"/>
              </a:rPr>
              <a:t>указывать «осуществляющий уход </a:t>
            </a:r>
            <a:br>
              <a:rPr lang="ru-RU" sz="3600" dirty="0">
                <a:solidFill>
                  <a:schemeClr val="accent6">
                    <a:lumMod val="50000"/>
                  </a:schemeClr>
                </a:solidFill>
                <a:latin typeface="Century Gothic" panose="020B0502020202020204" pitchFamily="34" charset="0"/>
              </a:rPr>
            </a:br>
            <a:r>
              <a:rPr lang="ru-RU" sz="3600" dirty="0">
                <a:solidFill>
                  <a:schemeClr val="accent6">
                    <a:lumMod val="50000"/>
                  </a:schemeClr>
                </a:solidFill>
                <a:latin typeface="Century Gothic" panose="020B0502020202020204" pitchFamily="34" charset="0"/>
              </a:rPr>
              <a:t>за нетрудоспособным гражданином»</a:t>
            </a:r>
          </a:p>
          <a:p>
            <a:endParaRPr lang="ru-RU" sz="3600" dirty="0">
              <a:solidFill>
                <a:schemeClr val="accent6">
                  <a:lumMod val="50000"/>
                </a:schemeClr>
              </a:solidFill>
              <a:latin typeface="Century Gothic" panose="020B0502020202020204" pitchFamily="34" charset="0"/>
            </a:endParaRPr>
          </a:p>
          <a:p>
            <a:endParaRPr lang="ru-RU" sz="3600" dirty="0">
              <a:latin typeface="Century Gothic" panose="020B0502020202020204" pitchFamily="34" charset="0"/>
            </a:endParaRPr>
          </a:p>
          <a:p>
            <a:pPr algn="r"/>
            <a:endParaRPr lang="ru-RU" sz="3600" dirty="0">
              <a:latin typeface="Century Gothic" panose="020B0502020202020204" pitchFamily="34" charset="0"/>
            </a:endParaRPr>
          </a:p>
        </p:txBody>
      </p:sp>
      <p:cxnSp>
        <p:nvCxnSpPr>
          <p:cNvPr id="21" name="Прямая со стрелкой 20"/>
          <p:cNvCxnSpPr/>
          <p:nvPr/>
        </p:nvCxnSpPr>
        <p:spPr>
          <a:xfrm>
            <a:off x="9020418" y="2691009"/>
            <a:ext cx="129614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Прямая со стрелкой 23"/>
          <p:cNvCxnSpPr/>
          <p:nvPr/>
        </p:nvCxnSpPr>
        <p:spPr>
          <a:xfrm>
            <a:off x="9033920" y="3689648"/>
            <a:ext cx="129614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Прямая со стрелкой 27"/>
          <p:cNvCxnSpPr/>
          <p:nvPr/>
        </p:nvCxnSpPr>
        <p:spPr>
          <a:xfrm>
            <a:off x="9033920" y="4697760"/>
            <a:ext cx="129614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Прямая со стрелкой 30"/>
          <p:cNvCxnSpPr/>
          <p:nvPr/>
        </p:nvCxnSpPr>
        <p:spPr>
          <a:xfrm>
            <a:off x="9033920" y="5489848"/>
            <a:ext cx="128264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Прямая со стрелкой 33"/>
          <p:cNvCxnSpPr/>
          <p:nvPr/>
        </p:nvCxnSpPr>
        <p:spPr>
          <a:xfrm>
            <a:off x="9033920" y="7454897"/>
            <a:ext cx="129614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7" name="Прямая со стрелкой 36"/>
          <p:cNvCxnSpPr/>
          <p:nvPr/>
        </p:nvCxnSpPr>
        <p:spPr>
          <a:xfrm>
            <a:off x="9033920" y="9522296"/>
            <a:ext cx="129614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Прямая со стрелкой 39"/>
          <p:cNvCxnSpPr/>
          <p:nvPr/>
        </p:nvCxnSpPr>
        <p:spPr>
          <a:xfrm>
            <a:off x="9020418" y="11034464"/>
            <a:ext cx="129614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3" name="Прямая со стрелкой 42"/>
          <p:cNvCxnSpPr/>
          <p:nvPr/>
        </p:nvCxnSpPr>
        <p:spPr>
          <a:xfrm>
            <a:off x="9020418" y="12474624"/>
            <a:ext cx="129614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783116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ТИТУЛЬНЫЙ ЛИСТ</a:t>
            </a:r>
          </a:p>
        </p:txBody>
      </p:sp>
      <p:sp>
        <p:nvSpPr>
          <p:cNvPr id="7" name="Объект 6"/>
          <p:cNvSpPr>
            <a:spLocks noGrp="1"/>
          </p:cNvSpPr>
          <p:nvPr>
            <p:ph sz="half" idx="1"/>
          </p:nvPr>
        </p:nvSpPr>
        <p:spPr>
          <a:xfrm>
            <a:off x="884808" y="2393504"/>
            <a:ext cx="9434984" cy="11322496"/>
          </a:xfrm>
        </p:spPr>
        <p:txBody>
          <a:bodyPr>
            <a:normAutofit/>
          </a:bodyPr>
          <a:lstStyle/>
          <a:p>
            <a:r>
              <a:rPr lang="ru-RU" sz="3400" b="1" dirty="0">
                <a:solidFill>
                  <a:schemeClr val="accent6">
                    <a:lumMod val="50000"/>
                  </a:schemeClr>
                </a:solidFill>
                <a:latin typeface="Century Gothic" panose="020B0502020202020204" pitchFamily="34" charset="0"/>
              </a:rPr>
              <a:t>в отношении </a:t>
            </a:r>
          </a:p>
          <a:p>
            <a:pPr marL="0" indent="0">
              <a:buNone/>
            </a:pPr>
            <a:r>
              <a:rPr lang="ru-RU" sz="3400" b="1" dirty="0">
                <a:solidFill>
                  <a:schemeClr val="accent6">
                    <a:lumMod val="50000"/>
                  </a:schemeClr>
                </a:solidFill>
                <a:latin typeface="Century Gothic" panose="020B0502020202020204" pitchFamily="34" charset="0"/>
              </a:rPr>
              <a:t>       несовершеннолетнего ребенка</a:t>
            </a:r>
          </a:p>
          <a:p>
            <a:r>
              <a:rPr lang="ru-RU" sz="3400" b="1" dirty="0">
                <a:solidFill>
                  <a:schemeClr val="accent6">
                    <a:lumMod val="50000"/>
                  </a:schemeClr>
                </a:solidFill>
                <a:latin typeface="Century Gothic" panose="020B0502020202020204" pitchFamily="34" charset="0"/>
              </a:rPr>
              <a:t>при наличии нескольких мест работы</a:t>
            </a:r>
          </a:p>
          <a:p>
            <a:r>
              <a:rPr lang="ru-RU" sz="3400" b="1" dirty="0">
                <a:solidFill>
                  <a:schemeClr val="accent6">
                    <a:lumMod val="50000"/>
                  </a:schemeClr>
                </a:solidFill>
                <a:latin typeface="Century Gothic" panose="020B0502020202020204" pitchFamily="34" charset="0"/>
              </a:rPr>
              <a:t>лицом, замещающим муниципальную должность                    на непостоянной основе</a:t>
            </a:r>
          </a:p>
          <a:p>
            <a:r>
              <a:rPr lang="ru-RU" sz="3400" b="1" dirty="0">
                <a:solidFill>
                  <a:schemeClr val="accent6">
                    <a:lumMod val="50000"/>
                  </a:schemeClr>
                </a:solidFill>
                <a:latin typeface="Century Gothic" panose="020B0502020202020204" pitchFamily="34" charset="0"/>
              </a:rPr>
              <a:t>адрес места регистрации </a:t>
            </a:r>
          </a:p>
          <a:p>
            <a:pPr marL="0" indent="0">
              <a:buNone/>
            </a:pPr>
            <a:endParaRPr lang="ru-RU" sz="3400" b="1" dirty="0">
              <a:solidFill>
                <a:schemeClr val="accent6">
                  <a:lumMod val="50000"/>
                </a:schemeClr>
              </a:solidFill>
              <a:latin typeface="Century Gothic" panose="020B0502020202020204" pitchFamily="34" charset="0"/>
            </a:endParaRPr>
          </a:p>
          <a:p>
            <a:r>
              <a:rPr lang="ru-RU" sz="3400" b="1" dirty="0">
                <a:solidFill>
                  <a:schemeClr val="accent6">
                    <a:lumMod val="50000"/>
                  </a:schemeClr>
                </a:solidFill>
                <a:latin typeface="Century Gothic" panose="020B0502020202020204" pitchFamily="34" charset="0"/>
              </a:rPr>
              <a:t>временная регистрация</a:t>
            </a:r>
          </a:p>
          <a:p>
            <a:pPr marL="0" indent="0">
              <a:buNone/>
            </a:pPr>
            <a:endParaRPr lang="ru-RU" sz="3400" b="1" dirty="0">
              <a:solidFill>
                <a:schemeClr val="accent6">
                  <a:lumMod val="50000"/>
                </a:schemeClr>
              </a:solidFill>
              <a:latin typeface="Century Gothic" panose="020B0502020202020204" pitchFamily="34" charset="0"/>
            </a:endParaRPr>
          </a:p>
          <a:p>
            <a:r>
              <a:rPr lang="ru-RU" sz="3400" b="1" dirty="0">
                <a:solidFill>
                  <a:schemeClr val="accent6">
                    <a:lumMod val="50000"/>
                  </a:schemeClr>
                </a:solidFill>
                <a:latin typeface="Century Gothic" panose="020B0502020202020204" pitchFamily="34" charset="0"/>
              </a:rPr>
              <a:t>при отсутствии постоянной регистрации </a:t>
            </a:r>
          </a:p>
          <a:p>
            <a:pPr marL="0" indent="0">
              <a:buNone/>
            </a:pPr>
            <a:endParaRPr lang="ru-RU" sz="3400" b="1" dirty="0">
              <a:solidFill>
                <a:schemeClr val="accent6">
                  <a:lumMod val="50000"/>
                </a:schemeClr>
              </a:solidFill>
              <a:latin typeface="Century Gothic" panose="020B0502020202020204" pitchFamily="34" charset="0"/>
            </a:endParaRPr>
          </a:p>
          <a:p>
            <a:r>
              <a:rPr lang="ru-RU" sz="3400" b="1" dirty="0">
                <a:solidFill>
                  <a:schemeClr val="accent6">
                    <a:lumMod val="50000"/>
                  </a:schemeClr>
                </a:solidFill>
                <a:latin typeface="Century Gothic" panose="020B0502020202020204" pitchFamily="34" charset="0"/>
              </a:rPr>
              <a:t>если служащий (работник), гражданин, член семьи не проживает по адресу места регистрации</a:t>
            </a:r>
          </a:p>
          <a:p>
            <a:endParaRPr lang="ru-RU" sz="3600" dirty="0"/>
          </a:p>
          <a:p>
            <a:endParaRPr lang="ru-RU" sz="3600" dirty="0">
              <a:latin typeface="Century Gothic" panose="020B0502020202020204" pitchFamily="34" charset="0"/>
            </a:endParaRPr>
          </a:p>
          <a:p>
            <a:endParaRPr lang="ru-RU" sz="3600" dirty="0">
              <a:latin typeface="Century Gothic" panose="020B0502020202020204" pitchFamily="34" charset="0"/>
            </a:endParaRPr>
          </a:p>
        </p:txBody>
      </p:sp>
      <p:sp>
        <p:nvSpPr>
          <p:cNvPr id="9" name="Объект 8"/>
          <p:cNvSpPr>
            <a:spLocks noGrp="1"/>
          </p:cNvSpPr>
          <p:nvPr>
            <p:ph sz="half" idx="2"/>
          </p:nvPr>
        </p:nvSpPr>
        <p:spPr>
          <a:xfrm>
            <a:off x="11068726" y="2382325"/>
            <a:ext cx="12937728" cy="11322496"/>
          </a:xfrm>
        </p:spPr>
        <p:txBody>
          <a:bodyPr>
            <a:normAutofit/>
          </a:bodyPr>
          <a:lstStyle/>
          <a:p>
            <a:r>
              <a:rPr lang="ru-RU" sz="3600" dirty="0">
                <a:solidFill>
                  <a:schemeClr val="accent6">
                    <a:lumMod val="50000"/>
                  </a:schemeClr>
                </a:solidFill>
                <a:latin typeface="Century Gothic" panose="020B0502020202020204" pitchFamily="34" charset="0"/>
              </a:rPr>
              <a:t>название образовательной организации или указать  -  «находится на домашнем воспитании»</a:t>
            </a:r>
          </a:p>
          <a:p>
            <a:r>
              <a:rPr lang="ru-RU" sz="3600" dirty="0">
                <a:solidFill>
                  <a:schemeClr val="accent6">
                    <a:lumMod val="50000"/>
                  </a:schemeClr>
                </a:solidFill>
                <a:latin typeface="Century Gothic" panose="020B0502020202020204" pitchFamily="34" charset="0"/>
              </a:rPr>
              <a:t>указывается основное место работы и иные места работы</a:t>
            </a:r>
          </a:p>
          <a:p>
            <a:r>
              <a:rPr lang="ru-RU" sz="3600" dirty="0">
                <a:solidFill>
                  <a:schemeClr val="accent6">
                    <a:lumMod val="50000"/>
                  </a:schemeClr>
                </a:solidFill>
                <a:latin typeface="Century Gothic" panose="020B0502020202020204" pitchFamily="34" charset="0"/>
              </a:rPr>
              <a:t>указывается муниципальная должность                          и основное место работы (службы) или род занятий</a:t>
            </a:r>
          </a:p>
          <a:p>
            <a:r>
              <a:rPr lang="ru-RU" sz="3600" dirty="0">
                <a:solidFill>
                  <a:schemeClr val="accent6">
                    <a:lumMod val="50000"/>
                  </a:schemeClr>
                </a:solidFill>
                <a:latin typeface="Century Gothic" panose="020B0502020202020204" pitchFamily="34" charset="0"/>
              </a:rPr>
              <a:t>указывается по состоянию на дату представления справки на основании записи в паспорте</a:t>
            </a:r>
          </a:p>
          <a:p>
            <a:r>
              <a:rPr lang="ru-RU" sz="3600" dirty="0">
                <a:solidFill>
                  <a:schemeClr val="accent6">
                    <a:lumMod val="50000"/>
                  </a:schemeClr>
                </a:solidFill>
                <a:latin typeface="Century Gothic" panose="020B0502020202020204" pitchFamily="34" charset="0"/>
              </a:rPr>
              <a:t>адрес указывается в СПО «Справки БК» - в графе «доп. Раздел»</a:t>
            </a:r>
          </a:p>
          <a:p>
            <a:r>
              <a:rPr lang="ru-RU" sz="3600" dirty="0">
                <a:solidFill>
                  <a:schemeClr val="accent6">
                    <a:lumMod val="50000"/>
                  </a:schemeClr>
                </a:solidFill>
                <a:latin typeface="Century Gothic" panose="020B0502020202020204" pitchFamily="34" charset="0"/>
              </a:rPr>
              <a:t>указывается временная (по паспорту)</a:t>
            </a:r>
          </a:p>
          <a:p>
            <a:pPr marL="0" indent="0">
              <a:buNone/>
            </a:pPr>
            <a:endParaRPr lang="ru-RU" sz="3600" dirty="0">
              <a:solidFill>
                <a:schemeClr val="accent6">
                  <a:lumMod val="50000"/>
                </a:schemeClr>
              </a:solidFill>
              <a:latin typeface="Century Gothic" panose="020B0502020202020204" pitchFamily="34" charset="0"/>
            </a:endParaRPr>
          </a:p>
          <a:p>
            <a:pPr marL="0" indent="0">
              <a:buNone/>
            </a:pPr>
            <a:endParaRPr lang="ru-RU" sz="3600" dirty="0">
              <a:solidFill>
                <a:schemeClr val="accent6">
                  <a:lumMod val="50000"/>
                </a:schemeClr>
              </a:solidFill>
              <a:latin typeface="Century Gothic" panose="020B0502020202020204" pitchFamily="34" charset="0"/>
            </a:endParaRPr>
          </a:p>
          <a:p>
            <a:r>
              <a:rPr lang="ru-RU" sz="3600" dirty="0">
                <a:solidFill>
                  <a:schemeClr val="accent6">
                    <a:lumMod val="50000"/>
                  </a:schemeClr>
                </a:solidFill>
                <a:latin typeface="Century Gothic" panose="020B0502020202020204" pitchFamily="34" charset="0"/>
              </a:rPr>
              <a:t>в графе «доп. раздел» указывается адрес фактического проживания</a:t>
            </a:r>
          </a:p>
          <a:p>
            <a:endParaRPr lang="ru-RU" sz="3600" dirty="0">
              <a:latin typeface="Century Gothic" panose="020B0502020202020204" pitchFamily="34" charset="0"/>
            </a:endParaRPr>
          </a:p>
          <a:p>
            <a:endParaRPr lang="ru-RU" sz="3600" dirty="0">
              <a:latin typeface="Century Gothic" panose="020B0502020202020204" pitchFamily="34" charset="0"/>
            </a:endParaRPr>
          </a:p>
          <a:p>
            <a:endParaRPr lang="ru-RU" sz="3600" dirty="0">
              <a:latin typeface="Century Gothic" panose="020B0502020202020204" pitchFamily="34" charset="0"/>
            </a:endParaRPr>
          </a:p>
          <a:p>
            <a:endParaRPr lang="ru-RU" sz="3600" dirty="0">
              <a:latin typeface="Century Gothic" panose="020B0502020202020204" pitchFamily="34" charset="0"/>
            </a:endParaRPr>
          </a:p>
          <a:p>
            <a:endParaRPr lang="ru-RU" sz="3600" dirty="0">
              <a:latin typeface="Century Gothic" panose="020B0502020202020204" pitchFamily="34" charset="0"/>
            </a:endParaRPr>
          </a:p>
          <a:p>
            <a:endParaRPr lang="ru-RU" sz="3600" dirty="0">
              <a:latin typeface="Century Gothic" panose="020B0502020202020204" pitchFamily="34" charset="0"/>
            </a:endParaRPr>
          </a:p>
        </p:txBody>
      </p:sp>
      <p:cxnSp>
        <p:nvCxnSpPr>
          <p:cNvPr id="10" name="Прямая со стрелкой 9"/>
          <p:cNvCxnSpPr/>
          <p:nvPr/>
        </p:nvCxnSpPr>
        <p:spPr>
          <a:xfrm>
            <a:off x="9743728" y="2773433"/>
            <a:ext cx="115212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Прямая со стрелкой 12"/>
          <p:cNvCxnSpPr/>
          <p:nvPr/>
        </p:nvCxnSpPr>
        <p:spPr>
          <a:xfrm>
            <a:off x="9755233" y="4049688"/>
            <a:ext cx="122907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Прямая со стрелкой 16"/>
          <p:cNvCxnSpPr/>
          <p:nvPr/>
        </p:nvCxnSpPr>
        <p:spPr>
          <a:xfrm>
            <a:off x="9832177" y="5273824"/>
            <a:ext cx="115212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Прямая со стрелкой 19"/>
          <p:cNvCxnSpPr/>
          <p:nvPr/>
        </p:nvCxnSpPr>
        <p:spPr>
          <a:xfrm>
            <a:off x="9832177" y="6930008"/>
            <a:ext cx="115212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Прямая со стрелкой 23"/>
          <p:cNvCxnSpPr/>
          <p:nvPr/>
        </p:nvCxnSpPr>
        <p:spPr>
          <a:xfrm>
            <a:off x="9793705" y="8195810"/>
            <a:ext cx="115212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Прямая со стрелкой 26"/>
          <p:cNvCxnSpPr/>
          <p:nvPr/>
        </p:nvCxnSpPr>
        <p:spPr>
          <a:xfrm>
            <a:off x="9897544" y="9450288"/>
            <a:ext cx="115212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 name="Прямая со стрелкой 29"/>
          <p:cNvCxnSpPr/>
          <p:nvPr/>
        </p:nvCxnSpPr>
        <p:spPr>
          <a:xfrm>
            <a:off x="9843755" y="11394504"/>
            <a:ext cx="115212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65302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310680" y="2370022"/>
            <a:ext cx="6480720" cy="297581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Доход по основному месту работы</a:t>
            </a:r>
          </a:p>
        </p:txBody>
      </p:sp>
      <p:sp>
        <p:nvSpPr>
          <p:cNvPr id="4" name="Прямоугольник 3"/>
          <p:cNvSpPr/>
          <p:nvPr/>
        </p:nvSpPr>
        <p:spPr>
          <a:xfrm>
            <a:off x="8951640" y="2370022"/>
            <a:ext cx="15049672" cy="729629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указывается доход, полученный служащим (работником)                в том государственном органе (организации), в котором он замещал должность на отчетную дату </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указанию подлежит общая сумма дохода, содержащаяся             в справке по </a:t>
            </a:r>
            <a:r>
              <a:rPr lang="ru-RU" sz="3600" dirty="0">
                <a:solidFill>
                  <a:schemeClr val="accent6">
                    <a:lumMod val="50000"/>
                  </a:schemeClr>
                </a:solidFill>
                <a:latin typeface="Century Gothic" panose="020B0502020202020204" pitchFamily="34" charset="0"/>
                <a:hlinkClick r:id="rId3"/>
              </a:rPr>
              <a:t>форме 2-НДФЛ</a:t>
            </a:r>
            <a:r>
              <a:rPr lang="ru-RU" sz="3600" dirty="0">
                <a:solidFill>
                  <a:schemeClr val="accent6">
                    <a:lumMod val="50000"/>
                  </a:schemeClr>
                </a:solidFill>
                <a:latin typeface="Century Gothic" panose="020B0502020202020204" pitchFamily="34" charset="0"/>
              </a:rPr>
              <a:t>, выдаваемой по месту службы (работы)</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если по основному месту работы получен доход, который  не включен в справку по </a:t>
            </a:r>
            <a:r>
              <a:rPr lang="ru-RU" sz="3600" dirty="0">
                <a:solidFill>
                  <a:schemeClr val="accent6">
                    <a:lumMod val="50000"/>
                  </a:schemeClr>
                </a:solidFill>
                <a:latin typeface="Century Gothic" panose="020B0502020202020204" pitchFamily="34" charset="0"/>
                <a:hlinkClick r:id="rId3"/>
              </a:rPr>
              <a:t>форме 2-НДФЛ</a:t>
            </a:r>
            <a:r>
              <a:rPr lang="ru-RU" sz="3600" dirty="0">
                <a:solidFill>
                  <a:schemeClr val="accent6">
                    <a:lumMod val="50000"/>
                  </a:schemeClr>
                </a:solidFill>
                <a:latin typeface="Century Gothic" panose="020B0502020202020204" pitchFamily="34" charset="0"/>
              </a:rPr>
              <a:t>, он подлежит указанию в иных доходах</a:t>
            </a:r>
          </a:p>
        </p:txBody>
      </p:sp>
      <p:sp>
        <p:nvSpPr>
          <p:cNvPr id="6" name="Прямоугольник 5"/>
          <p:cNvSpPr/>
          <p:nvPr/>
        </p:nvSpPr>
        <p:spPr>
          <a:xfrm>
            <a:off x="282334" y="9666312"/>
            <a:ext cx="23690632" cy="3416320"/>
          </a:xfrm>
          <a:prstGeom prst="rect">
            <a:avLst/>
          </a:prstGeom>
        </p:spPr>
        <p:txBody>
          <a:bodyPr wrap="square">
            <a:spAutoFit/>
          </a:bodyPr>
          <a:lstStyle/>
          <a:p>
            <a:pPr algn="l"/>
            <a:r>
              <a:rPr lang="ru-RU" sz="3600" b="1" dirty="0">
                <a:solidFill>
                  <a:srgbClr val="FF0000"/>
                </a:solidFill>
                <a:latin typeface="Century Gothic" panose="020B0502020202020204" pitchFamily="34" charset="0"/>
              </a:rPr>
              <a:t>ВАЖНО! </a:t>
            </a:r>
          </a:p>
          <a:p>
            <a:pPr algn="l"/>
            <a:r>
              <a:rPr lang="ru-RU" sz="3600" b="1" dirty="0">
                <a:solidFill>
                  <a:schemeClr val="accent6">
                    <a:lumMod val="75000"/>
                  </a:schemeClr>
                </a:solidFill>
                <a:latin typeface="Century Gothic" panose="020B0502020202020204" pitchFamily="34" charset="0"/>
              </a:rPr>
              <a:t>Если замещение государственной должности или муниципальной должности, поступление                 на государственную (муниципальную) службу, трудоустройство в организацию состоялось                  в отчетном периоде (смена основного места работы), доход, полученный по предыдущему месту службы (работы), указывается в строке «Иные доходы»</a:t>
            </a:r>
          </a:p>
          <a:p>
            <a:pPr algn="l"/>
            <a:r>
              <a:rPr lang="ru-RU" sz="3600" b="1" dirty="0">
                <a:solidFill>
                  <a:schemeClr val="accent6">
                    <a:lumMod val="75000"/>
                  </a:schemeClr>
                </a:solidFill>
                <a:latin typeface="Century Gothic" panose="020B0502020202020204" pitchFamily="34" charset="0"/>
              </a:rPr>
              <a:t>При этом в графе «Вид дохода» указывается предыдущее место работы</a:t>
            </a:r>
          </a:p>
        </p:txBody>
      </p:sp>
      <p:sp>
        <p:nvSpPr>
          <p:cNvPr id="8" name="Стрелка вправо 7"/>
          <p:cNvSpPr/>
          <p:nvPr/>
        </p:nvSpPr>
        <p:spPr>
          <a:xfrm>
            <a:off x="7007424" y="3857927"/>
            <a:ext cx="1728192"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662271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6134"/>
            <a:ext cx="18794088" cy="2123658"/>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Личный кабинет налогоплательщика – физического лица</a:t>
            </a:r>
          </a:p>
        </p:txBody>
      </p:sp>
      <p:sp>
        <p:nvSpPr>
          <p:cNvPr id="4" name="Прямоугольник 3"/>
          <p:cNvSpPr/>
          <p:nvPr/>
        </p:nvSpPr>
        <p:spPr>
          <a:xfrm>
            <a:off x="8951640" y="2897560"/>
            <a:ext cx="15049672" cy="412793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l"/>
            <a:r>
              <a:rPr lang="ru-RU" sz="3600" dirty="0">
                <a:solidFill>
                  <a:schemeClr val="accent6">
                    <a:lumMod val="50000"/>
                  </a:schemeClr>
                </a:solidFill>
                <a:latin typeface="Century Gothic" panose="020B0502020202020204" pitchFamily="34" charset="0"/>
              </a:rPr>
              <a:t> </a:t>
            </a:r>
          </a:p>
          <a:p>
            <a:pPr algn="l"/>
            <a:r>
              <a:rPr lang="ru-RU" sz="3600" b="1" dirty="0">
                <a:solidFill>
                  <a:schemeClr val="accent6">
                    <a:lumMod val="50000"/>
                  </a:schemeClr>
                </a:solidFill>
                <a:latin typeface="Century Gothic" panose="020B0502020202020204" pitchFamily="34" charset="0"/>
              </a:rPr>
              <a:t>Интернет-сервис  позволяет получать информацию: </a:t>
            </a:r>
          </a:p>
          <a:p>
            <a:pPr algn="l"/>
            <a:endParaRPr lang="ru-RU" sz="36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об объектах имущества</a:t>
            </a:r>
          </a:p>
          <a:p>
            <a:pPr algn="l"/>
            <a:endParaRPr lang="ru-RU" sz="36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о транспортных средствах</a:t>
            </a:r>
          </a:p>
          <a:p>
            <a:pPr algn="l"/>
            <a:endParaRPr lang="ru-RU" sz="36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о суммах начисленных и уплаченных налоговых платежей</a:t>
            </a:r>
          </a:p>
          <a:p>
            <a:pPr algn="l"/>
            <a:endParaRPr lang="ru-RU" sz="3600" dirty="0">
              <a:solidFill>
                <a:schemeClr val="accent6">
                  <a:lumMod val="50000"/>
                </a:schemeClr>
              </a:solidFill>
              <a:latin typeface="Century Gothic" panose="020B0502020202020204" pitchFamily="34" charset="0"/>
            </a:endParaRPr>
          </a:p>
        </p:txBody>
      </p:sp>
      <p:sp>
        <p:nvSpPr>
          <p:cNvPr id="6" name="Прямоугольник 5"/>
          <p:cNvSpPr/>
          <p:nvPr/>
        </p:nvSpPr>
        <p:spPr>
          <a:xfrm>
            <a:off x="8951640" y="8514184"/>
            <a:ext cx="15049672" cy="4647426"/>
          </a:xfrm>
          <a:prstGeom prst="rect">
            <a:avLst/>
          </a:prstGeom>
        </p:spPr>
        <p:txBody>
          <a:bodyPr wrap="square">
            <a:spAutoFit/>
          </a:bodyPr>
          <a:lstStyle/>
          <a:p>
            <a:pPr algn="l"/>
            <a:r>
              <a:rPr lang="ru-RU" sz="4400" b="1" dirty="0">
                <a:solidFill>
                  <a:srgbClr val="FF0000"/>
                </a:solidFill>
                <a:latin typeface="Century Gothic" panose="020B0502020202020204" pitchFamily="34" charset="0"/>
              </a:rPr>
              <a:t>ВАЖНО! </a:t>
            </a:r>
          </a:p>
          <a:p>
            <a:pPr algn="l"/>
            <a:endParaRPr lang="ru-RU" sz="3600" b="1" dirty="0">
              <a:solidFill>
                <a:srgbClr val="FF0000"/>
              </a:solidFill>
              <a:latin typeface="Century Gothic" panose="020B0502020202020204" pitchFamily="34" charset="0"/>
            </a:endParaRPr>
          </a:p>
          <a:p>
            <a:pPr algn="l"/>
            <a:r>
              <a:rPr lang="ru-RU" sz="3600" b="1" dirty="0">
                <a:solidFill>
                  <a:schemeClr val="accent6">
                    <a:lumMod val="75000"/>
                  </a:schemeClr>
                </a:solidFill>
                <a:latin typeface="Century Gothic" panose="020B0502020202020204" pitchFamily="34" charset="0"/>
              </a:rPr>
              <a:t>Для регистрации в личном кабинете необходимо пройти                 по ссылке: </a:t>
            </a:r>
            <a:r>
              <a:rPr lang="en-US" sz="3600" b="1" dirty="0">
                <a:solidFill>
                  <a:srgbClr val="FF0000"/>
                </a:solidFill>
                <a:latin typeface="Century Gothic" panose="020B0502020202020204" pitchFamily="34" charset="0"/>
                <a:hlinkClick r:id="rId3"/>
              </a:rPr>
              <a:t>https://lkfl2.nalog.ru/lkfl/login</a:t>
            </a:r>
            <a:endParaRPr lang="ru-RU" sz="3600" b="1" dirty="0">
              <a:solidFill>
                <a:srgbClr val="FF0000"/>
              </a:solidFill>
              <a:latin typeface="Century Gothic" panose="020B0502020202020204" pitchFamily="34" charset="0"/>
            </a:endParaRPr>
          </a:p>
          <a:p>
            <a:pPr algn="l"/>
            <a:endParaRPr lang="ru-RU" sz="3600" b="1" dirty="0">
              <a:solidFill>
                <a:srgbClr val="FF0000"/>
              </a:solidFill>
              <a:latin typeface="Century Gothic" panose="020B0502020202020204" pitchFamily="34" charset="0"/>
            </a:endParaRPr>
          </a:p>
          <a:p>
            <a:pPr algn="l"/>
            <a:r>
              <a:rPr lang="ru-RU" sz="3600" b="1" dirty="0">
                <a:solidFill>
                  <a:schemeClr val="accent6">
                    <a:lumMod val="75000"/>
                  </a:schemeClr>
                </a:solidFill>
                <a:latin typeface="Century Gothic" panose="020B0502020202020204" pitchFamily="34" charset="0"/>
              </a:rPr>
              <a:t>Имеется возможность перейти на сайт через портал государственных услуг: </a:t>
            </a:r>
            <a:r>
              <a:rPr lang="en-US" sz="3600" b="1" dirty="0">
                <a:solidFill>
                  <a:srgbClr val="FF0000"/>
                </a:solidFill>
                <a:latin typeface="Century Gothic" panose="020B0502020202020204" pitchFamily="34" charset="0"/>
                <a:hlinkClick r:id="rId4"/>
              </a:rPr>
              <a:t>https://esia.gosuslugi.ru/login/</a:t>
            </a:r>
            <a:endParaRPr lang="ru-RU" sz="3600" b="1" dirty="0">
              <a:solidFill>
                <a:srgbClr val="FF0000"/>
              </a:solidFill>
              <a:latin typeface="Century Gothic" panose="020B0502020202020204" pitchFamily="34" charset="0"/>
            </a:endParaRPr>
          </a:p>
          <a:p>
            <a:pPr algn="l"/>
            <a:endParaRPr lang="ru-RU" sz="3600" b="1" dirty="0">
              <a:solidFill>
                <a:srgbClr val="FF0000"/>
              </a:solidFill>
              <a:latin typeface="Century Gothic" panose="020B0502020202020204" pitchFamily="34" charset="0"/>
            </a:endParaRPr>
          </a:p>
        </p:txBody>
      </p:sp>
      <p:sp>
        <p:nvSpPr>
          <p:cNvPr id="8" name="Стрелка вправо 7"/>
          <p:cNvSpPr/>
          <p:nvPr/>
        </p:nvSpPr>
        <p:spPr>
          <a:xfrm>
            <a:off x="7871520" y="3857926"/>
            <a:ext cx="864096" cy="587335"/>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pic>
        <p:nvPicPr>
          <p:cNvPr id="1026" name="Picture 2" descr="C:\Users\Администратор\Desktop\24.02 - семинар\картинка личного кабинета.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058" y="2897560"/>
            <a:ext cx="7422350" cy="410539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Администратор\Desktop\24.02 - семинар\госуслуги.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62023" y="7362056"/>
            <a:ext cx="5220580" cy="574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201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6134"/>
            <a:ext cx="18794088" cy="2123658"/>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Личный кабинет налогоплательщика – </a:t>
            </a:r>
          </a:p>
          <a:p>
            <a:r>
              <a:rPr lang="ru-RU" sz="6600" b="1" dirty="0">
                <a:solidFill>
                  <a:schemeClr val="accent6">
                    <a:lumMod val="50000"/>
                  </a:schemeClr>
                </a:solidFill>
                <a:latin typeface="Century Gothic" panose="020B0502020202020204" pitchFamily="34" charset="0"/>
              </a:rPr>
              <a:t>физического лица</a:t>
            </a:r>
          </a:p>
        </p:txBody>
      </p:sp>
      <p:sp>
        <p:nvSpPr>
          <p:cNvPr id="4" name="Прямоугольник 3"/>
          <p:cNvSpPr/>
          <p:nvPr/>
        </p:nvSpPr>
        <p:spPr>
          <a:xfrm>
            <a:off x="456023" y="2753544"/>
            <a:ext cx="23474608" cy="107382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l"/>
            <a:r>
              <a:rPr lang="ru-RU" sz="3600" dirty="0">
                <a:solidFill>
                  <a:schemeClr val="accent6">
                    <a:lumMod val="50000"/>
                  </a:schemeClr>
                </a:solidFill>
                <a:latin typeface="Century Gothic" panose="020B0502020202020204" pitchFamily="34" charset="0"/>
              </a:rPr>
              <a:t> </a:t>
            </a:r>
          </a:p>
          <a:p>
            <a:pPr algn="l"/>
            <a:endParaRPr lang="ru-RU" sz="3300" b="1" dirty="0">
              <a:solidFill>
                <a:schemeClr val="accent6">
                  <a:lumMod val="50000"/>
                </a:schemeClr>
              </a:solidFill>
              <a:latin typeface="Century Gothic" panose="020B0502020202020204" pitchFamily="34" charset="0"/>
            </a:endParaRPr>
          </a:p>
          <a:p>
            <a:pPr algn="l"/>
            <a:r>
              <a:rPr lang="ru-RU" sz="3300" b="1" dirty="0">
                <a:solidFill>
                  <a:schemeClr val="accent6">
                    <a:lumMod val="50000"/>
                  </a:schemeClr>
                </a:solidFill>
                <a:latin typeface="Century Gothic" panose="020B0502020202020204" pitchFamily="34" charset="0"/>
              </a:rPr>
              <a:t>    </a:t>
            </a:r>
            <a:r>
              <a:rPr lang="ru-RU" sz="3300" b="1" dirty="0">
                <a:solidFill>
                  <a:srgbClr val="C00000"/>
                </a:solidFill>
                <a:latin typeface="Century Gothic" panose="020B0502020202020204" pitchFamily="34" charset="0"/>
              </a:rPr>
              <a:t>Способы получения доступа к личному кабинету:</a:t>
            </a:r>
          </a:p>
          <a:p>
            <a:pPr algn="l"/>
            <a:endParaRPr lang="ru-RU" sz="3300" b="1" dirty="0">
              <a:solidFill>
                <a:schemeClr val="accent6">
                  <a:lumMod val="50000"/>
                </a:schemeClr>
              </a:solidFill>
              <a:latin typeface="Century Gothic" panose="020B0502020202020204" pitchFamily="34" charset="0"/>
            </a:endParaRPr>
          </a:p>
          <a:p>
            <a:pPr marL="457200" lvl="0" indent="-457200" algn="l">
              <a:buFont typeface="Arial" panose="020B0604020202020204" pitchFamily="34" charset="0"/>
              <a:buChar char="•"/>
            </a:pPr>
            <a:r>
              <a:rPr lang="ru-RU" sz="3300" b="1" dirty="0">
                <a:solidFill>
                  <a:schemeClr val="accent6">
                    <a:lumMod val="50000"/>
                  </a:schemeClr>
                </a:solidFill>
                <a:latin typeface="Century Gothic" panose="020B0502020202020204" pitchFamily="34" charset="0"/>
              </a:rPr>
              <a:t>С помощью логина и пароля, указанных в регистрационной карте</a:t>
            </a:r>
          </a:p>
          <a:p>
            <a:pPr marL="457200" indent="-457200" algn="l">
              <a:buFont typeface="Arial" panose="020B0604020202020204" pitchFamily="34" charset="0"/>
              <a:buChar char="•"/>
            </a:pPr>
            <a:r>
              <a:rPr lang="ru-RU" sz="3300" dirty="0">
                <a:solidFill>
                  <a:schemeClr val="accent6">
                    <a:lumMod val="50000"/>
                  </a:schemeClr>
                </a:solidFill>
                <a:latin typeface="Century Gothic" panose="020B0502020202020204" pitchFamily="34" charset="0"/>
              </a:rPr>
              <a:t>получить регистрационную карту вы можете лично в любом налоговом органе России, независимо                                 от места постановки на учет. При обращении в налоговый орган России при себе необходимо иметь документ, удостоверяющий личность (например, общегражданский паспорт)</a:t>
            </a:r>
          </a:p>
          <a:p>
            <a:pPr marL="457200" indent="-457200" algn="l">
              <a:buFont typeface="Arial" panose="020B0604020202020204" pitchFamily="34" charset="0"/>
              <a:buChar char="•"/>
            </a:pPr>
            <a:r>
              <a:rPr lang="ru-RU" sz="3300" dirty="0">
                <a:solidFill>
                  <a:schemeClr val="accent6">
                    <a:lumMod val="50000"/>
                  </a:schemeClr>
                </a:solidFill>
                <a:latin typeface="Century Gothic" panose="020B0502020202020204" pitchFamily="34" charset="0"/>
              </a:rPr>
              <a:t>получение доступа к сервису для лиц, не достигших 14 лет, осуществляется законными представителями (родителями, усыновителями, опекунами) при условии предъявления свидетельства о рождении (иного документа, подтверждающего полномочия) и документа, удостоверяющего личность представителя.</a:t>
            </a:r>
          </a:p>
          <a:p>
            <a:pPr lvl="0" algn="l"/>
            <a:endParaRPr lang="ru-RU" sz="3300" dirty="0">
              <a:solidFill>
                <a:schemeClr val="accent6">
                  <a:lumMod val="50000"/>
                </a:schemeClr>
              </a:solidFill>
              <a:latin typeface="Century Gothic" panose="020B0502020202020204" pitchFamily="34" charset="0"/>
            </a:endParaRPr>
          </a:p>
          <a:p>
            <a:pPr marL="457200" indent="-457200" algn="l">
              <a:buFont typeface="Arial" panose="020B0604020202020204" pitchFamily="34" charset="0"/>
              <a:buChar char="•"/>
            </a:pPr>
            <a:r>
              <a:rPr lang="ru-RU" sz="3300" b="1" dirty="0">
                <a:solidFill>
                  <a:schemeClr val="accent6">
                    <a:lumMod val="50000"/>
                  </a:schemeClr>
                </a:solidFill>
                <a:latin typeface="Century Gothic" panose="020B0502020202020204" pitchFamily="34" charset="0"/>
              </a:rPr>
              <a:t>С помощью квалифицированной электронной подписи </a:t>
            </a:r>
          </a:p>
          <a:p>
            <a:pPr marL="457200" indent="-457200" algn="l">
              <a:buFont typeface="Arial" panose="020B0604020202020204" pitchFamily="34" charset="0"/>
              <a:buChar char="•"/>
            </a:pPr>
            <a:r>
              <a:rPr lang="ru-RU" sz="3300" dirty="0">
                <a:solidFill>
                  <a:schemeClr val="accent6">
                    <a:lumMod val="50000"/>
                  </a:schemeClr>
                </a:solidFill>
                <a:latin typeface="Century Gothic" panose="020B0502020202020204" pitchFamily="34" charset="0"/>
              </a:rPr>
              <a:t>Квалифицированный сертификат ключа проверки электронной подписи должен быть выдан Удостоверяющим центром, аккредитованным </a:t>
            </a:r>
            <a:r>
              <a:rPr lang="ru-RU" sz="3300" dirty="0" err="1">
                <a:solidFill>
                  <a:schemeClr val="accent6">
                    <a:lumMod val="50000"/>
                  </a:schemeClr>
                </a:solidFill>
                <a:latin typeface="Century Gothic" panose="020B0502020202020204" pitchFamily="34" charset="0"/>
              </a:rPr>
              <a:t>Минкомсвязи</a:t>
            </a:r>
            <a:r>
              <a:rPr lang="ru-RU" sz="3300" dirty="0">
                <a:solidFill>
                  <a:schemeClr val="accent6">
                    <a:lumMod val="50000"/>
                  </a:schemeClr>
                </a:solidFill>
                <a:latin typeface="Century Gothic" panose="020B0502020202020204" pitchFamily="34" charset="0"/>
              </a:rPr>
              <a:t> России и может храниться на любом носителе: жестком диске, USB-ключе или смарт-карте. </a:t>
            </a:r>
          </a:p>
          <a:p>
            <a:pPr algn="l"/>
            <a:endParaRPr lang="ru-RU" sz="3300" dirty="0">
              <a:solidFill>
                <a:schemeClr val="accent6">
                  <a:lumMod val="50000"/>
                </a:schemeClr>
              </a:solidFill>
              <a:latin typeface="Century Gothic" panose="020B0502020202020204" pitchFamily="34" charset="0"/>
            </a:endParaRPr>
          </a:p>
          <a:p>
            <a:pPr marL="457200" indent="-457200" algn="l">
              <a:buFont typeface="Arial" panose="020B0604020202020204" pitchFamily="34" charset="0"/>
              <a:buChar char="•"/>
            </a:pPr>
            <a:r>
              <a:rPr lang="ru-RU" sz="3300" b="1" dirty="0">
                <a:solidFill>
                  <a:schemeClr val="accent6">
                    <a:lumMod val="50000"/>
                  </a:schemeClr>
                </a:solidFill>
                <a:latin typeface="Century Gothic" panose="020B0502020202020204" pitchFamily="34" charset="0"/>
              </a:rPr>
              <a:t>С помощью учетной записи Единой системы идентификации и аутентификации (ЕСИА) </a:t>
            </a:r>
            <a:r>
              <a:rPr lang="ru-RU" sz="3300" dirty="0">
                <a:solidFill>
                  <a:schemeClr val="accent6">
                    <a:lumMod val="50000"/>
                  </a:schemeClr>
                </a:solidFill>
                <a:latin typeface="Century Gothic" panose="020B0502020202020204" pitchFamily="34" charset="0"/>
              </a:rPr>
              <a:t>– реквизитов доступа, используемых для авторизации на Едином портале государственных и муниципальных услуг</a:t>
            </a:r>
          </a:p>
          <a:p>
            <a:pPr algn="l"/>
            <a:endParaRPr lang="ru-RU" sz="3300" dirty="0">
              <a:solidFill>
                <a:schemeClr val="accent6">
                  <a:lumMod val="50000"/>
                </a:schemeClr>
              </a:solidFill>
              <a:latin typeface="Century Gothic" panose="020B0502020202020204" pitchFamily="34" charset="0"/>
            </a:endParaRPr>
          </a:p>
          <a:p>
            <a:pPr marL="457200" indent="-457200" algn="l">
              <a:buFont typeface="Arial" panose="020B0604020202020204" pitchFamily="34" charset="0"/>
              <a:buChar char="•"/>
            </a:pPr>
            <a:r>
              <a:rPr lang="ru-RU" sz="3300" b="1" dirty="0">
                <a:solidFill>
                  <a:srgbClr val="C00000"/>
                </a:solidFill>
                <a:latin typeface="Century Gothic" panose="020B0502020202020204" pitchFamily="34" charset="0"/>
              </a:rPr>
              <a:t>Внимание! </a:t>
            </a:r>
            <a:r>
              <a:rPr lang="ru-RU" sz="3300" dirty="0">
                <a:solidFill>
                  <a:schemeClr val="accent6">
                    <a:lumMod val="50000"/>
                  </a:schemeClr>
                </a:solidFill>
                <a:latin typeface="Century Gothic" panose="020B0502020202020204" pitchFamily="34" charset="0"/>
              </a:rPr>
              <a:t>Авторизация возможна только для пользователей, которые обращались для получения реквизитов доступа </a:t>
            </a:r>
            <a:r>
              <a:rPr lang="ru-RU" sz="3300" b="1" dirty="0">
                <a:solidFill>
                  <a:schemeClr val="accent6">
                    <a:lumMod val="50000"/>
                  </a:schemeClr>
                </a:solidFill>
                <a:latin typeface="Century Gothic" panose="020B0502020202020204" pitchFamily="34" charset="0"/>
              </a:rPr>
              <a:t>лично</a:t>
            </a:r>
            <a:r>
              <a:rPr lang="ru-RU" sz="3300" dirty="0">
                <a:solidFill>
                  <a:schemeClr val="accent6">
                    <a:lumMod val="50000"/>
                  </a:schemeClr>
                </a:solidFill>
                <a:latin typeface="Century Gothic" panose="020B0502020202020204" pitchFamily="34" charset="0"/>
              </a:rPr>
              <a:t> в одно из мест присутствия операторов ЕСИА.</a:t>
            </a:r>
          </a:p>
          <a:p>
            <a:pPr marL="457200" indent="-457200" algn="l">
              <a:buFont typeface="Arial" panose="020B0604020202020204" pitchFamily="34" charset="0"/>
              <a:buChar char="•"/>
            </a:pPr>
            <a:endParaRPr lang="ru-RU" sz="3200" dirty="0">
              <a:solidFill>
                <a:schemeClr val="accent6">
                  <a:lumMod val="50000"/>
                </a:schemeClr>
              </a:solidFill>
            </a:endParaRPr>
          </a:p>
          <a:p>
            <a:pPr algn="l"/>
            <a:endParaRPr lang="ru-RU" sz="3600" dirty="0"/>
          </a:p>
          <a:p>
            <a:pPr algn="l"/>
            <a:endParaRPr lang="ru-RU" sz="3600"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274211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310680" y="2370022"/>
            <a:ext cx="6480720" cy="297581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Доход                                от педагогической                и научной деятельности</a:t>
            </a:r>
          </a:p>
        </p:txBody>
      </p:sp>
      <p:sp>
        <p:nvSpPr>
          <p:cNvPr id="4" name="Прямоугольник 3"/>
          <p:cNvSpPr/>
          <p:nvPr/>
        </p:nvSpPr>
        <p:spPr>
          <a:xfrm>
            <a:off x="8735616" y="2370022"/>
            <a:ext cx="15265696" cy="693625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l"/>
            <a:r>
              <a:rPr lang="ru-RU" sz="3600" dirty="0">
                <a:latin typeface="Century Gothic" panose="020B0502020202020204" pitchFamily="34" charset="0"/>
              </a:rPr>
              <a:t>     </a:t>
            </a:r>
            <a:r>
              <a:rPr lang="ru-RU" sz="3600" dirty="0">
                <a:solidFill>
                  <a:schemeClr val="accent6">
                    <a:lumMod val="50000"/>
                  </a:schemeClr>
                </a:solidFill>
                <a:latin typeface="Century Gothic" panose="020B0502020202020204" pitchFamily="34" charset="0"/>
              </a:rPr>
              <a:t>Указывается сумма дохода: </a:t>
            </a:r>
          </a:p>
          <a:p>
            <a:pPr algn="l"/>
            <a:endParaRPr lang="ru-RU" sz="36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от педагогической деятельности (сумма дохода, содержащаяся в справке по </a:t>
            </a:r>
            <a:r>
              <a:rPr lang="ru-RU" sz="3600" dirty="0">
                <a:solidFill>
                  <a:schemeClr val="accent6">
                    <a:lumMod val="50000"/>
                  </a:schemeClr>
                </a:solidFill>
                <a:latin typeface="Century Gothic" panose="020B0502020202020204" pitchFamily="34" charset="0"/>
                <a:hlinkClick r:id="rId3"/>
              </a:rPr>
              <a:t>форме 2-НДФЛ</a:t>
            </a:r>
            <a:r>
              <a:rPr lang="ru-RU" sz="3600" dirty="0">
                <a:solidFill>
                  <a:schemeClr val="accent6">
                    <a:lumMod val="50000"/>
                  </a:schemeClr>
                </a:solidFill>
                <a:latin typeface="Century Gothic" panose="020B0502020202020204" pitchFamily="34" charset="0"/>
              </a:rPr>
              <a:t>, выданной                   по месту преподавания) </a:t>
            </a:r>
          </a:p>
          <a:p>
            <a:pPr algn="l"/>
            <a:endParaRPr lang="ru-RU" sz="36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от научной деятельности (доходы, полученные по результатам заключенных договоров на выполнение НИОКР и за оказание возмездных услуг в области интеллектуальной деятельности, от публикации статей, учебных пособий и монографий,              от использования авторских или иных смежных прав и т.д.)</a:t>
            </a:r>
          </a:p>
        </p:txBody>
      </p:sp>
      <p:sp>
        <p:nvSpPr>
          <p:cNvPr id="8" name="Стрелка вправо 7"/>
          <p:cNvSpPr/>
          <p:nvPr/>
        </p:nvSpPr>
        <p:spPr>
          <a:xfrm>
            <a:off x="7079432" y="3615611"/>
            <a:ext cx="1443862"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5" name="Прямоугольник 4"/>
          <p:cNvSpPr/>
          <p:nvPr/>
        </p:nvSpPr>
        <p:spPr>
          <a:xfrm>
            <a:off x="832194" y="9306272"/>
            <a:ext cx="23114568" cy="3416320"/>
          </a:xfrm>
          <a:prstGeom prst="rect">
            <a:avLst/>
          </a:prstGeom>
        </p:spPr>
        <p:txBody>
          <a:bodyPr wrap="square">
            <a:spAutoFit/>
          </a:bodyPr>
          <a:lstStyle/>
          <a:p>
            <a:pPr algn="l"/>
            <a:r>
              <a:rPr lang="ru-RU" sz="3600" b="1" dirty="0">
                <a:solidFill>
                  <a:srgbClr val="FF0000"/>
                </a:solidFill>
                <a:latin typeface="Century Gothic" panose="020B0502020202020204" pitchFamily="34" charset="0"/>
              </a:rPr>
              <a:t>ВАЖНО! </a:t>
            </a:r>
          </a:p>
          <a:p>
            <a:pPr algn="l"/>
            <a:r>
              <a:rPr lang="ru-RU" sz="3600" b="1" dirty="0">
                <a:solidFill>
                  <a:schemeClr val="accent6">
                    <a:lumMod val="75000"/>
                  </a:schemeClr>
                </a:solidFill>
                <a:latin typeface="Century Gothic" panose="020B0502020202020204" pitchFamily="34" charset="0"/>
              </a:rPr>
              <a:t>Если педагогическая или научная деятельность являлась деятельностью по основному месту работы (например, супруга служащего (работника), гражданина либо сам гражданин                          в отчетном периоде работали преподавателем в образовательной организации), то сведения               о полученных от нее доходах следует указывать в графе «Доход по основному месту работы», а не в графе «Доход от педагогической и научной деятельности»</a:t>
            </a:r>
          </a:p>
        </p:txBody>
      </p:sp>
    </p:spTree>
    <p:extLst>
      <p:ext uri="{BB962C8B-B14F-4D97-AF65-F5344CB8AC3E}">
        <p14:creationId xmlns:p14="http://schemas.microsoft.com/office/powerpoint/2010/main" val="3143343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832194" y="2525779"/>
            <a:ext cx="5959206" cy="297581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Доход                                от иной творческой                деятельности</a:t>
            </a:r>
          </a:p>
        </p:txBody>
      </p:sp>
      <p:sp>
        <p:nvSpPr>
          <p:cNvPr id="4" name="Прямоугольник 3"/>
          <p:cNvSpPr/>
          <p:nvPr/>
        </p:nvSpPr>
        <p:spPr>
          <a:xfrm>
            <a:off x="8692825" y="2525779"/>
            <a:ext cx="14876439" cy="564010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l"/>
            <a:r>
              <a:rPr lang="ru-RU" sz="3600" dirty="0">
                <a:solidFill>
                  <a:schemeClr val="accent6">
                    <a:lumMod val="50000"/>
                  </a:schemeClr>
                </a:solidFill>
                <a:latin typeface="Century Gothic" panose="020B0502020202020204" pitchFamily="34" charset="0"/>
              </a:rPr>
              <a:t>Указывается сумма доходов, полученных в разных сферах    творческой деятельности (технической, художественной, публицистической и т.д.), включающих доход от создания литературных произведений (их публикации), фоторабот           для печати, произведений архитектуры и дизайна, произведений скульптуры, аудиовизуальных произведений (видео-, теле- и кинофильмов), музыкальных произведений, гонорары за участие в съемках и т.д.</a:t>
            </a:r>
          </a:p>
        </p:txBody>
      </p:sp>
      <p:sp>
        <p:nvSpPr>
          <p:cNvPr id="8" name="Стрелка вправо 7"/>
          <p:cNvSpPr/>
          <p:nvPr/>
        </p:nvSpPr>
        <p:spPr>
          <a:xfrm>
            <a:off x="7079432" y="3615611"/>
            <a:ext cx="1443862"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5" name="Прямоугольник 4"/>
          <p:cNvSpPr/>
          <p:nvPr/>
        </p:nvSpPr>
        <p:spPr>
          <a:xfrm>
            <a:off x="832194" y="9306272"/>
            <a:ext cx="23114568" cy="3970318"/>
          </a:xfrm>
          <a:prstGeom prst="rect">
            <a:avLst/>
          </a:prstGeom>
        </p:spPr>
        <p:txBody>
          <a:bodyPr wrap="square">
            <a:spAutoFit/>
          </a:bodyPr>
          <a:lstStyle/>
          <a:p>
            <a:pPr algn="l"/>
            <a:r>
              <a:rPr lang="ru-RU" sz="3600" b="1" dirty="0">
                <a:solidFill>
                  <a:srgbClr val="FF0000"/>
                </a:solidFill>
                <a:latin typeface="Century Gothic" panose="020B0502020202020204" pitchFamily="34" charset="0"/>
              </a:rPr>
              <a:t>ВАЖНО! </a:t>
            </a:r>
          </a:p>
          <a:p>
            <a:pPr algn="l"/>
            <a:r>
              <a:rPr lang="ru-RU" sz="3600" b="1" dirty="0">
                <a:solidFill>
                  <a:schemeClr val="accent6">
                    <a:lumMod val="75000"/>
                  </a:schemeClr>
                </a:solidFill>
                <a:latin typeface="Century Gothic" panose="020B0502020202020204" pitchFamily="34" charset="0"/>
              </a:rPr>
              <a:t>Подлежат указанию в </a:t>
            </a:r>
            <a:r>
              <a:rPr lang="ru-RU" sz="3600" b="1" dirty="0">
                <a:solidFill>
                  <a:schemeClr val="accent6">
                    <a:lumMod val="75000"/>
                  </a:schemeClr>
                </a:solidFill>
                <a:latin typeface="Century Gothic" panose="020B0502020202020204" pitchFamily="34" charset="0"/>
                <a:hlinkClick r:id="rId3"/>
              </a:rPr>
              <a:t>строках 2</a:t>
            </a:r>
            <a:r>
              <a:rPr lang="ru-RU" sz="3600" b="1" dirty="0">
                <a:solidFill>
                  <a:schemeClr val="accent6">
                    <a:lumMod val="75000"/>
                  </a:schemeClr>
                </a:solidFill>
                <a:latin typeface="Century Gothic" panose="020B0502020202020204" pitchFamily="34" charset="0"/>
              </a:rPr>
              <a:t>, </a:t>
            </a:r>
            <a:r>
              <a:rPr lang="ru-RU" sz="3600" b="1" dirty="0">
                <a:solidFill>
                  <a:schemeClr val="accent6">
                    <a:lumMod val="75000"/>
                  </a:schemeClr>
                </a:solidFill>
                <a:latin typeface="Century Gothic" panose="020B0502020202020204" pitchFamily="34" charset="0"/>
                <a:hlinkClick r:id="rId4"/>
              </a:rPr>
              <a:t>3</a:t>
            </a:r>
            <a:r>
              <a:rPr lang="ru-RU" sz="3600" b="1" dirty="0">
                <a:solidFill>
                  <a:schemeClr val="accent6">
                    <a:lumMod val="75000"/>
                  </a:schemeClr>
                </a:solidFill>
                <a:latin typeface="Century Gothic" panose="020B0502020202020204" pitchFamily="34" charset="0"/>
              </a:rPr>
              <a:t> суммы, полученные в виде грантов, предоставляемых                 для поддержки науки и образования, культуры и искусства в Российской Федерации                         от международных и иных организаций, в виде международных (и иных) премий                                  за выдающиеся достижения в области науки и техники, литературы и искусства, образования, культуры и т.д.</a:t>
            </a:r>
          </a:p>
          <a:p>
            <a:pPr algn="l"/>
            <a:endParaRPr lang="ru-RU" sz="3600" b="1"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2141702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832194" y="2525779"/>
            <a:ext cx="5959206" cy="390017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Доходы                                от вкладов в банках и иных кредитных организациях                </a:t>
            </a:r>
          </a:p>
        </p:txBody>
      </p:sp>
      <p:sp>
        <p:nvSpPr>
          <p:cNvPr id="4" name="Прямоугольник 3"/>
          <p:cNvSpPr/>
          <p:nvPr/>
        </p:nvSpPr>
        <p:spPr>
          <a:xfrm>
            <a:off x="8660160" y="2613725"/>
            <a:ext cx="15229910" cy="467632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l"/>
            <a:r>
              <a:rPr lang="ru-RU" sz="3600" dirty="0">
                <a:solidFill>
                  <a:schemeClr val="accent6">
                    <a:lumMod val="50000"/>
                  </a:schemeClr>
                </a:solidFill>
                <a:latin typeface="Century Gothic" panose="020B0502020202020204" pitchFamily="34" charset="0"/>
              </a:rPr>
              <a:t>Указывается общая сумма доходов, выплаченных </a:t>
            </a:r>
            <a:br>
              <a:rPr lang="ru-RU" sz="3600" dirty="0">
                <a:solidFill>
                  <a:schemeClr val="accent6">
                    <a:lumMod val="50000"/>
                  </a:schemeClr>
                </a:solidFill>
                <a:latin typeface="Century Gothic" panose="020B0502020202020204" pitchFamily="34" charset="0"/>
              </a:rPr>
            </a:br>
            <a:r>
              <a:rPr lang="ru-RU" sz="3600" dirty="0">
                <a:solidFill>
                  <a:schemeClr val="accent6">
                    <a:lumMod val="50000"/>
                  </a:schemeClr>
                </a:solidFill>
                <a:latin typeface="Century Gothic" panose="020B0502020202020204" pitchFamily="34" charset="0"/>
              </a:rPr>
              <a:t>в отчетном периоде в виде процентов по любым вкладам (счетам) в банках и иных кредитных организациях,                      вне зависимости от их вида и валюты, включая такие доходы               от вкладов (счетов), закрытых в отчетном периоде. </a:t>
            </a:r>
          </a:p>
          <a:p>
            <a:pPr algn="l"/>
            <a:r>
              <a:rPr lang="ru-RU" sz="3600" dirty="0">
                <a:solidFill>
                  <a:schemeClr val="accent6">
                    <a:lumMod val="50000"/>
                  </a:schemeClr>
                </a:solidFill>
                <a:latin typeface="Century Gothic" panose="020B0502020202020204" pitchFamily="34" charset="0"/>
              </a:rPr>
              <a:t>Следует учитывать срок вклада и периодичность начисления             по нему процентов</a:t>
            </a:r>
          </a:p>
        </p:txBody>
      </p:sp>
      <p:sp>
        <p:nvSpPr>
          <p:cNvPr id="8" name="Стрелка вправо 7"/>
          <p:cNvSpPr/>
          <p:nvPr/>
        </p:nvSpPr>
        <p:spPr>
          <a:xfrm>
            <a:off x="7079432" y="3615611"/>
            <a:ext cx="1443862"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5" name="Прямоугольник 4"/>
          <p:cNvSpPr/>
          <p:nvPr/>
        </p:nvSpPr>
        <p:spPr>
          <a:xfrm>
            <a:off x="775502" y="7596509"/>
            <a:ext cx="23114568" cy="5909310"/>
          </a:xfrm>
          <a:prstGeom prst="rect">
            <a:avLst/>
          </a:prstGeom>
        </p:spPr>
        <p:txBody>
          <a:bodyPr wrap="square">
            <a:spAutoFit/>
          </a:bodyPr>
          <a:lstStyle/>
          <a:p>
            <a:pPr algn="l"/>
            <a:r>
              <a:rPr lang="ru-RU" sz="3600" b="1" dirty="0">
                <a:solidFill>
                  <a:srgbClr val="FF0000"/>
                </a:solidFill>
                <a:latin typeface="Century Gothic" panose="020B0502020202020204" pitchFamily="34" charset="0"/>
              </a:rPr>
              <a:t>ВАЖНО! </a:t>
            </a:r>
          </a:p>
          <a:p>
            <a:pPr marL="571500" indent="-571500" algn="l">
              <a:buFont typeface="Arial" panose="020B0604020202020204" pitchFamily="34" charset="0"/>
              <a:buChar char="•"/>
            </a:pPr>
            <a:r>
              <a:rPr lang="ru-RU" sz="3400" b="1" dirty="0">
                <a:solidFill>
                  <a:schemeClr val="accent6">
                    <a:lumMod val="75000"/>
                  </a:schemeClr>
                </a:solidFill>
                <a:latin typeface="Century Gothic" panose="020B0502020202020204" pitchFamily="34" charset="0"/>
                <a:ea typeface="Calibri"/>
                <a:cs typeface="Times New Roman"/>
              </a:rPr>
              <a:t>Сведения о наличии соответствующих банковских счетов и вкладов указываются в </a:t>
            </a:r>
            <a:r>
              <a:rPr lang="ru-RU" sz="3400" b="1" dirty="0">
                <a:solidFill>
                  <a:schemeClr val="accent6">
                    <a:lumMod val="75000"/>
                  </a:schemeClr>
                </a:solidFill>
                <a:latin typeface="Century Gothic" panose="020B0502020202020204" pitchFamily="34" charset="0"/>
                <a:ea typeface="Calibri"/>
                <a:cs typeface="Times New Roman"/>
                <a:hlinkClick r:id="rId3"/>
              </a:rPr>
              <a:t>разделе 4</a:t>
            </a:r>
            <a:r>
              <a:rPr lang="ru-RU" sz="3400" b="1" dirty="0">
                <a:solidFill>
                  <a:schemeClr val="accent6">
                    <a:lumMod val="75000"/>
                  </a:schemeClr>
                </a:solidFill>
                <a:latin typeface="Century Gothic" panose="020B0502020202020204" pitchFamily="34" charset="0"/>
                <a:ea typeface="Calibri"/>
                <a:cs typeface="Times New Roman"/>
              </a:rPr>
              <a:t> справки</a:t>
            </a:r>
          </a:p>
          <a:p>
            <a:pPr marL="571500" indent="-571500" algn="l">
              <a:buFont typeface="Arial" panose="020B0604020202020204" pitchFamily="34" charset="0"/>
              <a:buChar char="•"/>
            </a:pPr>
            <a:r>
              <a:rPr lang="ru-RU" sz="3400" b="1" dirty="0">
                <a:solidFill>
                  <a:schemeClr val="accent6">
                    <a:lumMod val="75000"/>
                  </a:schemeClr>
                </a:solidFill>
                <a:latin typeface="Century Gothic" panose="020B0502020202020204" pitchFamily="34" charset="0"/>
                <a:ea typeface="Calibri"/>
                <a:cs typeface="Times New Roman"/>
              </a:rPr>
              <a:t>Доход, полученный в иностранной валюте, указывается в рублях по курсу Банка России на дату получения дохода</a:t>
            </a:r>
          </a:p>
          <a:p>
            <a:pPr marL="571500" indent="-571500" algn="l">
              <a:buFont typeface="Arial" panose="020B0604020202020204" pitchFamily="34" charset="0"/>
              <a:buChar char="•"/>
            </a:pPr>
            <a:r>
              <a:rPr lang="ru-RU" sz="3400" b="1" dirty="0">
                <a:solidFill>
                  <a:schemeClr val="accent6">
                    <a:lumMod val="75000"/>
                  </a:schemeClr>
                </a:solidFill>
                <a:latin typeface="Century Gothic" panose="020B0502020202020204" pitchFamily="34" charset="0"/>
                <a:ea typeface="Calibri"/>
                <a:cs typeface="Times New Roman"/>
              </a:rPr>
              <a:t>Датой получения дохода по вкладам в банках является день выплаты дохода, в том числе день перечисления дохода на счет служащего (работника) либо по его поручению на счета третьих лиц</a:t>
            </a:r>
          </a:p>
          <a:p>
            <a:pPr marL="571500" indent="-571500" algn="l">
              <a:buFont typeface="Arial" panose="020B0604020202020204" pitchFamily="34" charset="0"/>
              <a:buChar char="•"/>
            </a:pPr>
            <a:r>
              <a:rPr lang="ru-RU" sz="3400" b="1" dirty="0">
                <a:solidFill>
                  <a:schemeClr val="accent6">
                    <a:lumMod val="75000"/>
                  </a:schemeClr>
                </a:solidFill>
                <a:latin typeface="Century Gothic" panose="020B0502020202020204" pitchFamily="34" charset="0"/>
              </a:rPr>
              <a:t>Денежные средства, выплачиваемые кредитной организацией вкладчику (владельцу счета)                           при закрытии вклада (счета), в том числе вклада (счета) в драгоценных металлах, за исключением процентов по вкладу (счету), не подлежат отражению в справке</a:t>
            </a:r>
            <a:endParaRPr lang="ru-RU" sz="3400" dirty="0">
              <a:latin typeface="Century Gothic" panose="020B0502020202020204" pitchFamily="34" charset="0"/>
            </a:endParaRPr>
          </a:p>
          <a:p>
            <a:pPr marL="571500" indent="-571500" algn="l">
              <a:buFont typeface="Arial" panose="020B0604020202020204" pitchFamily="34" charset="0"/>
              <a:buChar char="•"/>
            </a:pPr>
            <a:endParaRPr lang="ru-RU" sz="3600" b="1"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1993630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79504" y="233264"/>
            <a:ext cx="23258583" cy="1938992"/>
          </a:xfrm>
          <a:prstGeom prst="rect">
            <a:avLst/>
          </a:prstGeom>
          <a:noFill/>
        </p:spPr>
        <p:txBody>
          <a:bodyPr wrap="square" rtlCol="0">
            <a:spAutoFit/>
          </a:bodyPr>
          <a:lstStyle/>
          <a:p>
            <a:r>
              <a:rPr lang="ru-RU" sz="4000" b="1" dirty="0">
                <a:solidFill>
                  <a:schemeClr val="accent6">
                    <a:lumMod val="50000"/>
                  </a:schemeClr>
                </a:solidFill>
                <a:latin typeface="Century Gothic" panose="020B0502020202020204" pitchFamily="34" charset="0"/>
              </a:rPr>
              <a:t>Нормативные правовые акты Московской области, определяющие категории государственных и муниципальных служащих Московской области, в чьи обязанности входит  представление сведений</a:t>
            </a:r>
            <a:endParaRPr lang="ru-RU" sz="4000" dirty="0">
              <a:solidFill>
                <a:schemeClr val="accent6">
                  <a:lumMod val="50000"/>
                </a:schemeClr>
              </a:solidFill>
              <a:latin typeface="Century Gothic" panose="020B0502020202020204" pitchFamily="34" charset="0"/>
            </a:endParaRPr>
          </a:p>
        </p:txBody>
      </p:sp>
      <p:sp>
        <p:nvSpPr>
          <p:cNvPr id="11" name="Объект 10"/>
          <p:cNvSpPr>
            <a:spLocks noGrp="1"/>
          </p:cNvSpPr>
          <p:nvPr>
            <p:ph sz="half" idx="1"/>
          </p:nvPr>
        </p:nvSpPr>
        <p:spPr>
          <a:xfrm>
            <a:off x="658889" y="3617640"/>
            <a:ext cx="12531328" cy="9751640"/>
          </a:xfrm>
        </p:spPr>
        <p:txBody>
          <a:bodyPr>
            <a:normAutofit/>
          </a:bodyPr>
          <a:lstStyle/>
          <a:p>
            <a:r>
              <a:rPr lang="ru-RU" sz="4000" b="1" dirty="0">
                <a:solidFill>
                  <a:srgbClr val="C00000"/>
                </a:solidFill>
                <a:latin typeface="Century Gothic" panose="020B0502020202020204" pitchFamily="34" charset="0"/>
              </a:rPr>
              <a:t>Постановление Губернатора Московской области от 01.09.2009  № 122-ПГ</a:t>
            </a:r>
          </a:p>
          <a:p>
            <a:pPr marL="0" indent="0">
              <a:buNone/>
            </a:pPr>
            <a:endParaRPr lang="ru-RU" sz="4400" b="1" dirty="0">
              <a:solidFill>
                <a:srgbClr val="C00000"/>
              </a:solidFill>
              <a:latin typeface="Century Gothic" panose="020B0502020202020204" pitchFamily="34" charset="0"/>
            </a:endParaRPr>
          </a:p>
          <a:p>
            <a:r>
              <a:rPr lang="ru-RU" sz="4000" b="1" dirty="0">
                <a:solidFill>
                  <a:srgbClr val="C00000"/>
                </a:solidFill>
                <a:latin typeface="Century Gothic" panose="020B0502020202020204" pitchFamily="34" charset="0"/>
              </a:rPr>
              <a:t>Постановление Губернатора Московской области от 01.09.2009 № 123-ПГ</a:t>
            </a:r>
          </a:p>
          <a:p>
            <a:pPr marL="0" indent="0">
              <a:buNone/>
            </a:pPr>
            <a:endParaRPr lang="ru-RU" sz="4400" b="1" dirty="0">
              <a:solidFill>
                <a:srgbClr val="C00000"/>
              </a:solidFill>
              <a:latin typeface="Century Gothic" panose="020B0502020202020204" pitchFamily="34" charset="0"/>
            </a:endParaRPr>
          </a:p>
          <a:p>
            <a:r>
              <a:rPr lang="ru-RU" sz="4000" b="1" dirty="0">
                <a:solidFill>
                  <a:srgbClr val="C00000"/>
                </a:solidFill>
                <a:latin typeface="Century Gothic" panose="020B0502020202020204" pitchFamily="34" charset="0"/>
              </a:rPr>
              <a:t>Закон Московской области                           от 8 ноября 2017 года № 189/2017-ОЗ</a:t>
            </a:r>
          </a:p>
          <a:p>
            <a:pPr marL="0" indent="0">
              <a:buNone/>
            </a:pPr>
            <a:endParaRPr lang="ru-RU" sz="4000" b="1" dirty="0">
              <a:solidFill>
                <a:srgbClr val="C00000"/>
              </a:solidFill>
              <a:latin typeface="Century Gothic" panose="020B0502020202020204" pitchFamily="34" charset="0"/>
            </a:endParaRPr>
          </a:p>
          <a:p>
            <a:r>
              <a:rPr lang="ru-RU" sz="4000" b="1" dirty="0">
                <a:solidFill>
                  <a:srgbClr val="C00000"/>
                </a:solidFill>
                <a:latin typeface="Century Gothic" panose="020B0502020202020204" pitchFamily="34" charset="0"/>
              </a:rPr>
              <a:t>Закон Московской области № 137/2007-ОЗ</a:t>
            </a:r>
          </a:p>
          <a:p>
            <a:endParaRPr lang="ru-RU" sz="4000" dirty="0"/>
          </a:p>
          <a:p>
            <a:endParaRPr lang="ru-RU" sz="4400" dirty="0"/>
          </a:p>
          <a:p>
            <a:endParaRPr lang="ru-RU" sz="4400" b="1" dirty="0">
              <a:latin typeface="Century Gothic" panose="020B0502020202020204" pitchFamily="34" charset="0"/>
            </a:endParaRPr>
          </a:p>
        </p:txBody>
      </p:sp>
      <p:sp>
        <p:nvSpPr>
          <p:cNvPr id="12" name="Объект 11"/>
          <p:cNvSpPr>
            <a:spLocks noGrp="1"/>
          </p:cNvSpPr>
          <p:nvPr>
            <p:ph sz="half" idx="2"/>
          </p:nvPr>
        </p:nvSpPr>
        <p:spPr>
          <a:xfrm>
            <a:off x="14584343" y="3532312"/>
            <a:ext cx="9353744" cy="10183688"/>
          </a:xfrm>
        </p:spPr>
        <p:txBody>
          <a:bodyPr>
            <a:normAutofit/>
          </a:bodyPr>
          <a:lstStyle/>
          <a:p>
            <a:r>
              <a:rPr lang="ru-RU" sz="4000" b="1" dirty="0">
                <a:solidFill>
                  <a:schemeClr val="accent6">
                    <a:lumMod val="50000"/>
                  </a:schemeClr>
                </a:solidFill>
                <a:latin typeface="Century Gothic" panose="020B0502020202020204" pitchFamily="34" charset="0"/>
              </a:rPr>
              <a:t>лица, замещающие государственные должности</a:t>
            </a:r>
          </a:p>
          <a:p>
            <a:pPr marL="0" indent="0">
              <a:buNone/>
            </a:pPr>
            <a:endParaRPr lang="ru-RU" sz="4000" b="1" dirty="0">
              <a:solidFill>
                <a:schemeClr val="accent6">
                  <a:lumMod val="50000"/>
                </a:schemeClr>
              </a:solidFill>
              <a:latin typeface="Century Gothic" panose="020B0502020202020204" pitchFamily="34" charset="0"/>
            </a:endParaRPr>
          </a:p>
          <a:p>
            <a:r>
              <a:rPr lang="ru-RU" sz="4000" b="1" dirty="0">
                <a:solidFill>
                  <a:schemeClr val="accent6">
                    <a:lumMod val="50000"/>
                  </a:schemeClr>
                </a:solidFill>
                <a:latin typeface="Century Gothic" panose="020B0502020202020204" pitchFamily="34" charset="0"/>
              </a:rPr>
              <a:t>государственные гражданские служащие</a:t>
            </a:r>
          </a:p>
          <a:p>
            <a:pPr marL="0" indent="0">
              <a:buNone/>
            </a:pPr>
            <a:endParaRPr lang="ru-RU" sz="4000" b="1" dirty="0">
              <a:solidFill>
                <a:schemeClr val="accent6">
                  <a:lumMod val="50000"/>
                </a:schemeClr>
              </a:solidFill>
              <a:latin typeface="Century Gothic" panose="020B0502020202020204" pitchFamily="34" charset="0"/>
            </a:endParaRPr>
          </a:p>
          <a:p>
            <a:r>
              <a:rPr lang="ru-RU" sz="4000" b="1" dirty="0">
                <a:solidFill>
                  <a:schemeClr val="accent6">
                    <a:lumMod val="50000"/>
                  </a:schemeClr>
                </a:solidFill>
                <a:latin typeface="Century Gothic" panose="020B0502020202020204" pitchFamily="34" charset="0"/>
              </a:rPr>
              <a:t>лица, замещающие муниципальные должности </a:t>
            </a:r>
          </a:p>
          <a:p>
            <a:pPr marL="0" indent="0">
              <a:buNone/>
            </a:pPr>
            <a:endParaRPr lang="ru-RU" sz="4000" b="1" dirty="0">
              <a:solidFill>
                <a:schemeClr val="accent6">
                  <a:lumMod val="50000"/>
                </a:schemeClr>
              </a:solidFill>
              <a:latin typeface="Century Gothic" panose="020B0502020202020204" pitchFamily="34" charset="0"/>
            </a:endParaRPr>
          </a:p>
          <a:p>
            <a:r>
              <a:rPr lang="ru-RU" sz="4000" b="1" dirty="0">
                <a:solidFill>
                  <a:schemeClr val="accent6">
                    <a:lumMod val="50000"/>
                  </a:schemeClr>
                </a:solidFill>
                <a:latin typeface="Century Gothic" panose="020B0502020202020204" pitchFamily="34" charset="0"/>
              </a:rPr>
              <a:t>муниципальные служащие</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832194" y="2525779"/>
            <a:ext cx="5959206" cy="454824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Доходы                                от ценных бумаг           и долей участия            в коммерческих организациях</a:t>
            </a:r>
          </a:p>
        </p:txBody>
      </p:sp>
      <p:sp>
        <p:nvSpPr>
          <p:cNvPr id="4" name="Прямоугольник 3"/>
          <p:cNvSpPr/>
          <p:nvPr/>
        </p:nvSpPr>
        <p:spPr>
          <a:xfrm>
            <a:off x="8660160" y="2613725"/>
            <a:ext cx="15229910" cy="770065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lnSpc>
                <a:spcPct val="115000"/>
              </a:lnSpc>
            </a:pPr>
            <a:endParaRPr lang="ru-RU" sz="3200" dirty="0">
              <a:latin typeface="Century Gothic" panose="020B0502020202020204" pitchFamily="34" charset="0"/>
              <a:ea typeface="Times New Roman"/>
            </a:endParaRPr>
          </a:p>
          <a:p>
            <a:pPr indent="450215" algn="just">
              <a:lnSpc>
                <a:spcPct val="115000"/>
              </a:lnSpc>
            </a:pPr>
            <a:r>
              <a:rPr lang="ru-RU" sz="3200" dirty="0">
                <a:solidFill>
                  <a:schemeClr val="accent6">
                    <a:lumMod val="50000"/>
                  </a:schemeClr>
                </a:solidFill>
                <a:latin typeface="Century Gothic" panose="020B0502020202020204" pitchFamily="34" charset="0"/>
                <a:ea typeface="Times New Roman"/>
              </a:rPr>
              <a:t>Указывается сумма доходов от ценных бумаг и долей участия</a:t>
            </a:r>
          </a:p>
          <a:p>
            <a:pPr indent="450215" algn="just">
              <a:lnSpc>
                <a:spcPct val="115000"/>
              </a:lnSpc>
            </a:pPr>
            <a:r>
              <a:rPr lang="ru-RU" sz="3200" dirty="0">
                <a:solidFill>
                  <a:schemeClr val="accent6">
                    <a:lumMod val="50000"/>
                  </a:schemeClr>
                </a:solidFill>
                <a:latin typeface="Century Gothic" panose="020B0502020202020204" pitchFamily="34" charset="0"/>
                <a:ea typeface="Times New Roman"/>
              </a:rPr>
              <a:t>в коммерческих организациях, в том числе при владении</a:t>
            </a:r>
          </a:p>
          <a:p>
            <a:pPr indent="450215" algn="just">
              <a:lnSpc>
                <a:spcPct val="115000"/>
              </a:lnSpc>
            </a:pPr>
            <a:r>
              <a:rPr lang="ru-RU" sz="3200" dirty="0">
                <a:solidFill>
                  <a:schemeClr val="accent6">
                    <a:lumMod val="50000"/>
                  </a:schemeClr>
                </a:solidFill>
                <a:latin typeface="Century Gothic" panose="020B0502020202020204" pitchFamily="34" charset="0"/>
                <a:ea typeface="Times New Roman"/>
              </a:rPr>
              <a:t>инвестиционным фондом, включающая:</a:t>
            </a:r>
          </a:p>
          <a:p>
            <a:pPr marL="457200" indent="-457200" algn="just">
              <a:lnSpc>
                <a:spcPct val="115000"/>
              </a:lnSpc>
              <a:buFont typeface="Arial" panose="020B0604020202020204" pitchFamily="34" charset="0"/>
              <a:buChar char="•"/>
            </a:pPr>
            <a:r>
              <a:rPr lang="ru-RU" sz="3200" dirty="0">
                <a:solidFill>
                  <a:schemeClr val="accent6">
                    <a:lumMod val="50000"/>
                  </a:schemeClr>
                </a:solidFill>
                <a:latin typeface="Century Gothic" panose="020B0502020202020204" pitchFamily="34" charset="0"/>
                <a:ea typeface="Calibri"/>
                <a:cs typeface="Times New Roman"/>
              </a:rPr>
              <a:t>дивиденды, полученные служащим (работником), членом его семьи - акционером (участником) от организации при распределении прибыли, остающейся после налогообложения </a:t>
            </a:r>
          </a:p>
          <a:p>
            <a:pPr marL="457200" indent="-457200" algn="just">
              <a:lnSpc>
                <a:spcPct val="115000"/>
              </a:lnSpc>
              <a:buFont typeface="Arial" panose="020B0604020202020204" pitchFamily="34" charset="0"/>
              <a:buChar char="•"/>
            </a:pPr>
            <a:r>
              <a:rPr lang="ru-RU" sz="3200" dirty="0">
                <a:solidFill>
                  <a:schemeClr val="accent6">
                    <a:lumMod val="50000"/>
                  </a:schemeClr>
                </a:solidFill>
                <a:latin typeface="Century Gothic" panose="020B0502020202020204" pitchFamily="34" charset="0"/>
                <a:ea typeface="Calibri"/>
                <a:cs typeface="Times New Roman"/>
              </a:rPr>
              <a:t>выплаченный купонный доход по облигациям, уменьшенный </a:t>
            </a:r>
            <a:br>
              <a:rPr lang="ru-RU" sz="3200" dirty="0">
                <a:solidFill>
                  <a:schemeClr val="accent6">
                    <a:lumMod val="50000"/>
                  </a:schemeClr>
                </a:solidFill>
                <a:latin typeface="Century Gothic" panose="020B0502020202020204" pitchFamily="34" charset="0"/>
                <a:ea typeface="Calibri"/>
                <a:cs typeface="Times New Roman"/>
              </a:rPr>
            </a:br>
            <a:r>
              <a:rPr lang="ru-RU" sz="3200" dirty="0">
                <a:solidFill>
                  <a:schemeClr val="accent6">
                    <a:lumMod val="50000"/>
                  </a:schemeClr>
                </a:solidFill>
                <a:latin typeface="Century Gothic" panose="020B0502020202020204" pitchFamily="34" charset="0"/>
                <a:ea typeface="Calibri"/>
                <a:cs typeface="Times New Roman"/>
              </a:rPr>
              <a:t>на уплаченный накопленный купонный доход при приобретении облигации</a:t>
            </a:r>
          </a:p>
          <a:p>
            <a:pPr marL="457200" indent="-457200" algn="just">
              <a:lnSpc>
                <a:spcPct val="115000"/>
              </a:lnSpc>
              <a:buFont typeface="Arial" panose="020B0604020202020204" pitchFamily="34" charset="0"/>
              <a:buChar char="•"/>
            </a:pPr>
            <a:r>
              <a:rPr lang="ru-RU" sz="3200" dirty="0">
                <a:solidFill>
                  <a:schemeClr val="accent6">
                    <a:lumMod val="50000"/>
                  </a:schemeClr>
                </a:solidFill>
                <a:latin typeface="Century Gothic" panose="020B0502020202020204" pitchFamily="34" charset="0"/>
                <a:ea typeface="Calibri"/>
                <a:cs typeface="Times New Roman"/>
              </a:rPr>
              <a:t>доход от операций с ценными бумагами, в том числе доход                   от погашения (продажи) сберегательных сертификатов                           и погашения (продажи) облигаций</a:t>
            </a:r>
          </a:p>
          <a:p>
            <a:pPr marL="457200" indent="-457200" algn="just">
              <a:lnSpc>
                <a:spcPct val="115000"/>
              </a:lnSpc>
              <a:buFont typeface="Arial" panose="020B0604020202020204" pitchFamily="34" charset="0"/>
              <a:buChar char="•"/>
            </a:pPr>
            <a:endParaRPr lang="ru-RU" sz="3400" dirty="0">
              <a:solidFill>
                <a:schemeClr val="accent6">
                  <a:lumMod val="50000"/>
                </a:schemeClr>
              </a:solidFill>
              <a:latin typeface="Century Gothic" panose="020B0502020202020204" pitchFamily="34" charset="0"/>
              <a:ea typeface="Times New Roman"/>
            </a:endParaRPr>
          </a:p>
        </p:txBody>
      </p:sp>
      <p:sp>
        <p:nvSpPr>
          <p:cNvPr id="8" name="Стрелка вправо 7"/>
          <p:cNvSpPr/>
          <p:nvPr/>
        </p:nvSpPr>
        <p:spPr>
          <a:xfrm>
            <a:off x="7079432" y="3615611"/>
            <a:ext cx="1443862"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6" name="Прямоугольник 5"/>
          <p:cNvSpPr/>
          <p:nvPr/>
        </p:nvSpPr>
        <p:spPr>
          <a:xfrm>
            <a:off x="832194" y="10098360"/>
            <a:ext cx="23057876" cy="3939540"/>
          </a:xfrm>
          <a:prstGeom prst="rect">
            <a:avLst/>
          </a:prstGeom>
        </p:spPr>
        <p:txBody>
          <a:bodyPr wrap="square">
            <a:spAutoFit/>
          </a:bodyPr>
          <a:lstStyle/>
          <a:p>
            <a:pPr algn="l"/>
            <a:r>
              <a:rPr lang="ru-RU" sz="4000" b="1" dirty="0">
                <a:solidFill>
                  <a:srgbClr val="FF0000"/>
                </a:solidFill>
                <a:latin typeface="Century Gothic" panose="020B0502020202020204" pitchFamily="34" charset="0"/>
              </a:rPr>
              <a:t>ВАЖНО</a:t>
            </a:r>
            <a:r>
              <a:rPr lang="ru-RU" sz="4400" b="1" dirty="0">
                <a:solidFill>
                  <a:srgbClr val="FF0000"/>
                </a:solidFill>
                <a:latin typeface="Century Gothic" panose="020B0502020202020204" pitchFamily="34" charset="0"/>
              </a:rPr>
              <a:t>!</a:t>
            </a:r>
            <a:r>
              <a:rPr lang="ru-RU" sz="4400" dirty="0">
                <a:latin typeface="Century Gothic" panose="020B0502020202020204" pitchFamily="34" charset="0"/>
              </a:rPr>
              <a:t> </a:t>
            </a:r>
          </a:p>
          <a:p>
            <a:pPr marL="457200" indent="-457200" algn="l">
              <a:buFont typeface="Arial" panose="020B0604020202020204" pitchFamily="34" charset="0"/>
              <a:buChar char="•"/>
            </a:pPr>
            <a:r>
              <a:rPr lang="ru-RU" sz="3600" b="1" dirty="0">
                <a:solidFill>
                  <a:schemeClr val="accent6">
                    <a:lumMod val="75000"/>
                  </a:schemeClr>
                </a:solidFill>
                <a:latin typeface="Century Gothic" panose="020B0502020202020204" pitchFamily="34" charset="0"/>
              </a:rPr>
              <a:t>Нулевой или отрицательный доход (нулевой или отрицательный финансовый результат)                   в справке не указывается</a:t>
            </a:r>
          </a:p>
          <a:p>
            <a:pPr marL="457200" indent="-457200" algn="l">
              <a:buFont typeface="Arial" panose="020B0604020202020204" pitchFamily="34" charset="0"/>
              <a:buChar char="•"/>
            </a:pPr>
            <a:r>
              <a:rPr lang="ru-RU" sz="3600" b="1" dirty="0">
                <a:solidFill>
                  <a:schemeClr val="accent6">
                    <a:lumMod val="75000"/>
                  </a:schemeClr>
                </a:solidFill>
                <a:latin typeface="Century Gothic" panose="020B0502020202020204" pitchFamily="34" charset="0"/>
              </a:rPr>
              <a:t>Ценные бумаги указываются в </a:t>
            </a:r>
            <a:r>
              <a:rPr lang="ru-RU" sz="3600" b="1" dirty="0">
                <a:solidFill>
                  <a:schemeClr val="accent6">
                    <a:lumMod val="75000"/>
                  </a:schemeClr>
                </a:solidFill>
                <a:latin typeface="Century Gothic" panose="020B0502020202020204" pitchFamily="34" charset="0"/>
                <a:hlinkClick r:id="rId3"/>
              </a:rPr>
              <a:t>разделе 5</a:t>
            </a:r>
            <a:r>
              <a:rPr lang="ru-RU" sz="3600" b="1" dirty="0">
                <a:solidFill>
                  <a:schemeClr val="accent6">
                    <a:lumMod val="75000"/>
                  </a:schemeClr>
                </a:solidFill>
                <a:latin typeface="Century Gothic" panose="020B0502020202020204" pitchFamily="34" charset="0"/>
              </a:rPr>
              <a:t> справки (в случае если по состоянию на отчетную дату служащий (работник), член его семьи обладал такими бумагами)</a:t>
            </a:r>
          </a:p>
          <a:p>
            <a:endParaRPr lang="ru-RU" dirty="0"/>
          </a:p>
          <a:p>
            <a:endParaRPr lang="ru-RU" dirty="0"/>
          </a:p>
        </p:txBody>
      </p:sp>
    </p:spTree>
    <p:extLst>
      <p:ext uri="{BB962C8B-B14F-4D97-AF65-F5344CB8AC3E}">
        <p14:creationId xmlns:p14="http://schemas.microsoft.com/office/powerpoint/2010/main" val="1551967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8735616" y="2177480"/>
            <a:ext cx="5959206" cy="98568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Иные доходы</a:t>
            </a:r>
          </a:p>
        </p:txBody>
      </p:sp>
      <p:sp>
        <p:nvSpPr>
          <p:cNvPr id="4" name="Прямоугольник 3"/>
          <p:cNvSpPr/>
          <p:nvPr/>
        </p:nvSpPr>
        <p:spPr>
          <a:xfrm>
            <a:off x="814736" y="3579962"/>
            <a:ext cx="23042560" cy="97210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endParaRPr lang="ru-RU" sz="3400" dirty="0">
              <a:solidFill>
                <a:schemeClr val="accent6">
                  <a:lumMod val="50000"/>
                </a:schemeClr>
              </a:solidFill>
              <a:latin typeface="Century Gothic" panose="020B0502020202020204" pitchFamily="34" charset="0"/>
              <a:ea typeface="Times New Roman"/>
            </a:endParaRPr>
          </a:p>
          <a:p>
            <a:pPr indent="450215" algn="just"/>
            <a:r>
              <a:rPr lang="ru-RU" sz="3400" b="1" dirty="0">
                <a:solidFill>
                  <a:schemeClr val="accent6">
                    <a:lumMod val="50000"/>
                  </a:schemeClr>
                </a:solidFill>
                <a:latin typeface="Century Gothic" panose="020B0502020202020204" pitchFamily="34" charset="0"/>
                <a:ea typeface="Times New Roman"/>
              </a:rPr>
              <a:t>Указываются доходы, которые не были отражены в строках 1 - 5 справки</a:t>
            </a:r>
            <a:r>
              <a:rPr lang="ru-RU" sz="3400" dirty="0">
                <a:solidFill>
                  <a:schemeClr val="accent6">
                    <a:lumMod val="50000"/>
                  </a:schemeClr>
                </a:solidFill>
                <a:latin typeface="Century Gothic" panose="020B0502020202020204" pitchFamily="34" charset="0"/>
                <a:ea typeface="Times New Roman"/>
              </a:rPr>
              <a:t>:</a:t>
            </a:r>
          </a:p>
          <a:p>
            <a:pPr indent="450215" algn="just"/>
            <a:endParaRPr lang="ru-RU" sz="3400" dirty="0">
              <a:solidFill>
                <a:schemeClr val="accent6">
                  <a:lumMod val="50000"/>
                </a:schemeClr>
              </a:solidFill>
              <a:latin typeface="Century Gothic" panose="020B0502020202020204" pitchFamily="34" charset="0"/>
              <a:ea typeface="Times New Roman"/>
            </a:endParaRP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государственная и негосударственная пенсии (при этом разные виды пенсий (по возрасту и пенсия военнослужащего) не следует суммировать)</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доплаты к пенсиям </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все виды пособий </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государственный сертификат на материнский (семейный) капитал</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суммы, причитающиеся ребенку в качестве алиментов</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стипендия</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единовременная субсидия на приобретение жилого помещения</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доходы, полученные от сдачи в аренду или иного использования недвижимого имущества, транспортных средств</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доходы от реализации недвижимого имущества, транспортных средств и иного имущества</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доходы от продажи цифрового финансового актива, цифровых прав и цифровой валюты </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доходы по трудовым договорам по совместительству</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вознаграждения по гражданско-правовым договорам</a:t>
            </a:r>
          </a:p>
          <a:p>
            <a:pPr marL="457200" indent="-457200" algn="just">
              <a:buFont typeface="Arial" panose="020B0604020202020204" pitchFamily="34" charset="0"/>
              <a:buChar char="•"/>
            </a:pPr>
            <a:endParaRPr lang="ru-RU" sz="3400" dirty="0">
              <a:solidFill>
                <a:schemeClr val="accent6">
                  <a:lumMod val="50000"/>
                </a:schemeClr>
              </a:solidFill>
              <a:latin typeface="Century Gothic" panose="020B0502020202020204" pitchFamily="34" charset="0"/>
            </a:endParaRPr>
          </a:p>
          <a:p>
            <a:pPr marL="457200" indent="-457200" algn="just">
              <a:buFont typeface="Arial" panose="020B0604020202020204" pitchFamily="34" charset="0"/>
              <a:buChar char="•"/>
            </a:pPr>
            <a:endParaRPr lang="ru-RU" sz="3400" dirty="0">
              <a:solidFill>
                <a:schemeClr val="accent6">
                  <a:lumMod val="50000"/>
                </a:schemeClr>
              </a:solidFill>
              <a:latin typeface="Century Gothic" panose="020B0502020202020204" pitchFamily="34" charset="0"/>
              <a:ea typeface="Times New Roman"/>
            </a:endParaRPr>
          </a:p>
        </p:txBody>
      </p:sp>
    </p:spTree>
    <p:extLst>
      <p:ext uri="{BB962C8B-B14F-4D97-AF65-F5344CB8AC3E}">
        <p14:creationId xmlns:p14="http://schemas.microsoft.com/office/powerpoint/2010/main" val="3874574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8735616" y="2177480"/>
            <a:ext cx="5959206" cy="98568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Иные доходы</a:t>
            </a:r>
          </a:p>
        </p:txBody>
      </p:sp>
      <p:sp>
        <p:nvSpPr>
          <p:cNvPr id="4" name="Прямоугольник 3"/>
          <p:cNvSpPr/>
          <p:nvPr/>
        </p:nvSpPr>
        <p:spPr>
          <a:xfrm>
            <a:off x="814736" y="3579962"/>
            <a:ext cx="23042560" cy="97210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just"/>
            <a:endParaRPr lang="ru-RU" sz="3400" dirty="0">
              <a:latin typeface="Century Gothic" panose="020B0502020202020204" pitchFamily="34" charset="0"/>
              <a:ea typeface="Times New Roman"/>
            </a:endParaRP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проценты по долговым обязательствам</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денежные средства, полученные в порядке дарения или наследования</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возмещение вреда, причиненного увечьем или иным повреждением здоровья</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выплаты, связанные с гибелью (смертью), выплаченные наследникам</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выплаты денежных сумм, осуществленные на основании договоров страхования</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выплаты, связанные с увольнением</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денежные средства, полученные в качестве благотворительной помощи для покупки лекарств, оплаты медицинских услуг и для иных целей</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суммы полной или частичной компенсации работникам и (или) членам их семей, бывшим работникам, уволившимся в связи с выходом на пенсию по инвалидности или по старости</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суммы полной или частичной компенсации служащим (работникам) и (или) членам их семей товара, работы и (или) услуги в виде выдачи наличных денежных средств</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меры государственной поддержки семей, имеющих детей, в целях создания условий для погашения обязательств по ипотечным жилищным кредитам (займам)</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компенсационные выплаты служащему (работнику), его супруге (супругу) (например, неработающему трудоспособному лицу, осуществляющему уход за инвалидом, за престарелым)</a:t>
            </a:r>
          </a:p>
          <a:p>
            <a:pPr marL="457200" indent="-4572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выигрыши в лотереях, букмекерских конторах, тотализаторах, конкурсах и иных играх </a:t>
            </a:r>
          </a:p>
          <a:p>
            <a:pPr marL="457200" indent="-457200" algn="just">
              <a:buFont typeface="Arial" panose="020B0604020202020204" pitchFamily="34" charset="0"/>
              <a:buChar char="•"/>
            </a:pPr>
            <a:endParaRPr lang="ru-RU" sz="3400" dirty="0">
              <a:latin typeface="Century Gothic" panose="020B0502020202020204" pitchFamily="34" charset="0"/>
              <a:ea typeface="Times New Roman"/>
            </a:endParaRPr>
          </a:p>
        </p:txBody>
      </p:sp>
    </p:spTree>
    <p:extLst>
      <p:ext uri="{BB962C8B-B14F-4D97-AF65-F5344CB8AC3E}">
        <p14:creationId xmlns:p14="http://schemas.microsoft.com/office/powerpoint/2010/main" val="1752260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8735616" y="2177480"/>
            <a:ext cx="5959206" cy="98568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Иные доходы</a:t>
            </a:r>
          </a:p>
        </p:txBody>
      </p:sp>
      <p:sp>
        <p:nvSpPr>
          <p:cNvPr id="4" name="Прямоугольник 3"/>
          <p:cNvSpPr/>
          <p:nvPr/>
        </p:nvSpPr>
        <p:spPr>
          <a:xfrm>
            <a:off x="454696" y="3905672"/>
            <a:ext cx="23546616" cy="907300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выплаты членам профсоюзных организаций, полученные от данных профсоюзных организаций</a:t>
            </a:r>
          </a:p>
          <a:p>
            <a:pPr marL="571500" indent="-5715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вознаграждение, полученное при осуществлении опеки или попечительства на возмездной основе</a:t>
            </a:r>
          </a:p>
          <a:p>
            <a:pPr marL="571500" indent="-5715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доход, полученный индивидуальным предпринимателем </a:t>
            </a:r>
          </a:p>
          <a:p>
            <a:pPr marL="571500" indent="-5715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денежные выплаты, полученные при награждении почетными грамотами и наградами федеральных государственных органов, государственных органов субъектов Российской Федерации, муниципальных образований, органов местного самоуправления, которые не включены в справку                    по </a:t>
            </a:r>
            <a:r>
              <a:rPr lang="ru-RU" sz="3400" dirty="0">
                <a:solidFill>
                  <a:schemeClr val="accent6">
                    <a:lumMod val="50000"/>
                  </a:schemeClr>
                </a:solidFill>
                <a:latin typeface="Century Gothic" panose="020B0502020202020204" pitchFamily="34" charset="0"/>
                <a:hlinkClick r:id="rId3"/>
              </a:rPr>
              <a:t>форме 2-НДФЛ</a:t>
            </a:r>
            <a:endParaRPr lang="ru-RU" sz="3400" dirty="0">
              <a:solidFill>
                <a:schemeClr val="accent6">
                  <a:lumMod val="50000"/>
                </a:schemeClr>
              </a:solidFill>
              <a:latin typeface="Century Gothic" panose="020B0502020202020204" pitchFamily="34" charset="0"/>
            </a:endParaRPr>
          </a:p>
          <a:p>
            <a:pPr marL="571500" indent="-5715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денежные средства, полученные в качестве оплаты услуг или товаров, в том числе в качестве авансового платежа</a:t>
            </a:r>
          </a:p>
          <a:p>
            <a:pPr marL="571500" indent="-5715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средства, выплаченные за исполнение государственных или общественных обязанностей (например, присяжным заседателям, членам избирательных комиссий и др.)</a:t>
            </a:r>
          </a:p>
          <a:p>
            <a:pPr marL="571500" indent="-5715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доход, полученный по договорам переуступки прав требования на строящиеся объекты недвижимости</a:t>
            </a:r>
          </a:p>
          <a:p>
            <a:pPr marL="571500" indent="-571500" algn="just">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денежные средства, полученные в качестве неустойки за неисполнение или ненадлежащее исполнение обязательства, в частности в случае просрочки исполнения, возмещения вреда, в том числе морального</a:t>
            </a:r>
          </a:p>
        </p:txBody>
      </p:sp>
    </p:spTree>
    <p:extLst>
      <p:ext uri="{BB962C8B-B14F-4D97-AF65-F5344CB8AC3E}">
        <p14:creationId xmlns:p14="http://schemas.microsoft.com/office/powerpoint/2010/main" val="2376411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8706657" y="2393504"/>
            <a:ext cx="5959206" cy="98568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Иные доходы</a:t>
            </a:r>
          </a:p>
        </p:txBody>
      </p:sp>
      <p:sp>
        <p:nvSpPr>
          <p:cNvPr id="4" name="Прямоугольник 3"/>
          <p:cNvSpPr/>
          <p:nvPr/>
        </p:nvSpPr>
        <p:spPr>
          <a:xfrm>
            <a:off x="2257138" y="8370168"/>
            <a:ext cx="20162240" cy="46805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endParaRPr lang="ru-RU" sz="3600" dirty="0"/>
          </a:p>
          <a:p>
            <a:pPr marL="571500" indent="-571500" algn="l">
              <a:buFont typeface="Arial" panose="020B0604020202020204" pitchFamily="34" charset="0"/>
              <a:buChar char="•"/>
            </a:pPr>
            <a:endParaRPr lang="ru-RU" sz="3600" dirty="0"/>
          </a:p>
          <a:p>
            <a:pPr marL="571500" indent="-571500" algn="l">
              <a:buFont typeface="Arial" panose="020B0604020202020204" pitchFamily="34" charset="0"/>
              <a:buChar char="•"/>
            </a:pPr>
            <a:r>
              <a:rPr lang="ru-RU" sz="3600" b="1" dirty="0">
                <a:solidFill>
                  <a:schemeClr val="accent6">
                    <a:lumMod val="50000"/>
                  </a:schemeClr>
                </a:solidFill>
                <a:latin typeface="Century Gothic" panose="020B0502020202020204" pitchFamily="34" charset="0"/>
              </a:rPr>
              <a:t>Указ Президента Российской Федерации от 20.03.2020 № 199</a:t>
            </a:r>
          </a:p>
          <a:p>
            <a:pPr marL="571500" indent="-571500" algn="l">
              <a:buFont typeface="Arial" panose="020B0604020202020204" pitchFamily="34" charset="0"/>
              <a:buChar char="•"/>
            </a:pPr>
            <a:r>
              <a:rPr lang="ru-RU" sz="3600" b="1" dirty="0">
                <a:solidFill>
                  <a:schemeClr val="accent6">
                    <a:lumMod val="50000"/>
                  </a:schemeClr>
                </a:solidFill>
                <a:latin typeface="Century Gothic" panose="020B0502020202020204" pitchFamily="34" charset="0"/>
              </a:rPr>
              <a:t>Указ Президента Российской Федерации от 01.02.2021 № 60</a:t>
            </a:r>
          </a:p>
          <a:p>
            <a:pPr marL="571500" indent="-571500" algn="l">
              <a:buFont typeface="Arial" panose="020B0604020202020204" pitchFamily="34" charset="0"/>
              <a:buChar char="•"/>
            </a:pPr>
            <a:r>
              <a:rPr lang="ru-RU" sz="3600" b="1" dirty="0">
                <a:solidFill>
                  <a:schemeClr val="accent6">
                    <a:lumMod val="50000"/>
                  </a:schemeClr>
                </a:solidFill>
                <a:latin typeface="Century Gothic" panose="020B0502020202020204" pitchFamily="34" charset="0"/>
              </a:rPr>
              <a:t>Указ Президента Российской Федерации от 02.07.2021 № 396</a:t>
            </a:r>
          </a:p>
          <a:p>
            <a:pPr marL="571500" indent="-571500" algn="l">
              <a:buFont typeface="Arial" panose="020B0604020202020204" pitchFamily="34" charset="0"/>
              <a:buChar char="•"/>
            </a:pPr>
            <a:r>
              <a:rPr lang="ru-RU" sz="3600" b="1" dirty="0">
                <a:solidFill>
                  <a:schemeClr val="accent6">
                    <a:lumMod val="50000"/>
                  </a:schemeClr>
                </a:solidFill>
                <a:latin typeface="Century Gothic" panose="020B0502020202020204" pitchFamily="34" charset="0"/>
              </a:rPr>
              <a:t>Указ Президента Российской Федерации от 24.08.2021 № 486</a:t>
            </a:r>
          </a:p>
          <a:p>
            <a:pPr marL="571500" indent="-571500" algn="l">
              <a:buFont typeface="Arial" panose="020B0604020202020204" pitchFamily="34" charset="0"/>
              <a:buChar char="•"/>
            </a:pPr>
            <a:r>
              <a:rPr lang="ru-RU" sz="3600" b="1" dirty="0">
                <a:solidFill>
                  <a:schemeClr val="accent6">
                    <a:lumMod val="50000"/>
                  </a:schemeClr>
                </a:solidFill>
                <a:latin typeface="Century Gothic" panose="020B0502020202020204" pitchFamily="34" charset="0"/>
              </a:rPr>
              <a:t>Указ Президента Российской Федерации от 24.08.2021 № 487</a:t>
            </a:r>
          </a:p>
          <a:p>
            <a:pPr marL="571500" indent="-571500" algn="l">
              <a:buFont typeface="Arial" panose="020B0604020202020204" pitchFamily="34" charset="0"/>
              <a:buChar char="•"/>
            </a:pPr>
            <a:r>
              <a:rPr lang="ru-RU" sz="3600" b="1" dirty="0">
                <a:solidFill>
                  <a:schemeClr val="accent6">
                    <a:lumMod val="50000"/>
                  </a:schemeClr>
                </a:solidFill>
                <a:latin typeface="Century Gothic" panose="020B0502020202020204" pitchFamily="34" charset="0"/>
              </a:rPr>
              <a:t>Указ Президента Российской Федерации от 30.08.2021 № 503</a:t>
            </a:r>
          </a:p>
          <a:p>
            <a:pPr marL="571500" indent="-571500" algn="l">
              <a:buFont typeface="Arial" panose="020B0604020202020204" pitchFamily="34" charset="0"/>
              <a:buChar char="•"/>
            </a:pPr>
            <a:r>
              <a:rPr lang="ru-RU" sz="3600" b="1" dirty="0">
                <a:solidFill>
                  <a:schemeClr val="accent6">
                    <a:lumMod val="50000"/>
                  </a:schemeClr>
                </a:solidFill>
                <a:latin typeface="Century Gothic" panose="020B0502020202020204" pitchFamily="34" charset="0"/>
              </a:rPr>
              <a:t>постановление Правительства Российской Федерации от 28.06.2021 № 1037</a:t>
            </a:r>
          </a:p>
          <a:p>
            <a:pPr marL="571500" indent="-571500" algn="l">
              <a:buFont typeface="Arial" panose="020B0604020202020204" pitchFamily="34" charset="0"/>
              <a:buChar char="•"/>
            </a:pPr>
            <a:endParaRPr lang="ru-RU" sz="3600" dirty="0">
              <a:solidFill>
                <a:schemeClr val="accent6">
                  <a:lumMod val="50000"/>
                </a:schemeClr>
              </a:solidFill>
            </a:endParaRPr>
          </a:p>
          <a:p>
            <a:pPr marL="571500" indent="-571500" algn="l">
              <a:buFont typeface="Arial" panose="020B0604020202020204" pitchFamily="34" charset="0"/>
              <a:buChar char="•"/>
            </a:pPr>
            <a:endParaRPr lang="ru-RU" sz="3600" dirty="0"/>
          </a:p>
        </p:txBody>
      </p:sp>
      <p:sp>
        <p:nvSpPr>
          <p:cNvPr id="5" name="Прямоугольник 4"/>
          <p:cNvSpPr/>
          <p:nvPr/>
        </p:nvSpPr>
        <p:spPr>
          <a:xfrm>
            <a:off x="2326904" y="3847268"/>
            <a:ext cx="20162240" cy="25202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3600" dirty="0">
              <a:solidFill>
                <a:srgbClr val="C00000"/>
              </a:solidFill>
              <a:latin typeface="Century Gothic" panose="020B0502020202020204" pitchFamily="34" charset="0"/>
            </a:endParaRPr>
          </a:p>
          <a:p>
            <a:r>
              <a:rPr lang="ru-RU" sz="3600" b="1" dirty="0">
                <a:solidFill>
                  <a:srgbClr val="C00000"/>
                </a:solidFill>
                <a:latin typeface="Century Gothic" panose="020B0502020202020204" pitchFamily="34" charset="0"/>
              </a:rPr>
              <a:t>Подлежат отражению меры поддержки, предусмотренные нормативными правовыми актами Президента Российской Федерации, Правительства Российской Федерации, субъектов Российской Федерации </a:t>
            </a:r>
            <a:br>
              <a:rPr lang="ru-RU" sz="3600" b="1" dirty="0">
                <a:solidFill>
                  <a:srgbClr val="C00000"/>
                </a:solidFill>
                <a:latin typeface="Century Gothic" panose="020B0502020202020204" pitchFamily="34" charset="0"/>
              </a:rPr>
            </a:br>
            <a:r>
              <a:rPr lang="ru-RU" sz="3600" b="1" dirty="0">
                <a:solidFill>
                  <a:srgbClr val="C00000"/>
                </a:solidFill>
                <a:latin typeface="Century Gothic" panose="020B0502020202020204" pitchFamily="34" charset="0"/>
              </a:rPr>
              <a:t>и муниципальными правовыми актами</a:t>
            </a:r>
          </a:p>
          <a:p>
            <a:endParaRPr lang="ru-RU" dirty="0"/>
          </a:p>
        </p:txBody>
      </p:sp>
      <p:sp>
        <p:nvSpPr>
          <p:cNvPr id="7" name="Стрелка вниз 6"/>
          <p:cNvSpPr/>
          <p:nvPr/>
        </p:nvSpPr>
        <p:spPr>
          <a:xfrm>
            <a:off x="11034263" y="6641976"/>
            <a:ext cx="1303995" cy="1425308"/>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064984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1.      СВЕДЕНИЯ О ДОХОДАХ</a:t>
            </a:r>
          </a:p>
        </p:txBody>
      </p:sp>
      <p:sp>
        <p:nvSpPr>
          <p:cNvPr id="3" name="Прямоугольник 2"/>
          <p:cNvSpPr/>
          <p:nvPr/>
        </p:nvSpPr>
        <p:spPr>
          <a:xfrm>
            <a:off x="8706657" y="2393504"/>
            <a:ext cx="5959206" cy="98568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75000"/>
                  </a:schemeClr>
                </a:solidFill>
                <a:latin typeface="Century Gothic" panose="020B0502020202020204" pitchFamily="34" charset="0"/>
              </a:rPr>
              <a:t>Иные доходы</a:t>
            </a:r>
          </a:p>
        </p:txBody>
      </p:sp>
      <p:sp>
        <p:nvSpPr>
          <p:cNvPr id="4" name="Прямоугольник 3"/>
          <p:cNvSpPr/>
          <p:nvPr/>
        </p:nvSpPr>
        <p:spPr>
          <a:xfrm>
            <a:off x="670720" y="6497960"/>
            <a:ext cx="23186576" cy="619268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endParaRPr lang="ru-RU" sz="3600" dirty="0"/>
          </a:p>
          <a:p>
            <a:pPr marL="571500" indent="-571500" algn="l">
              <a:buFont typeface="Arial" panose="020B0604020202020204" pitchFamily="34" charset="0"/>
              <a:buChar char="•"/>
            </a:pPr>
            <a:endParaRPr lang="ru-RU" sz="3600" dirty="0"/>
          </a:p>
          <a:p>
            <a:pPr marL="571500" indent="-571500" algn="l">
              <a:buFont typeface="Arial" panose="020B0604020202020204" pitchFamily="34" charset="0"/>
              <a:buChar char="•"/>
            </a:pPr>
            <a:endParaRPr lang="ru-RU" sz="3600" dirty="0"/>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со служебными командировками за счет средств работодателя</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с оплатой проезда и провоза багажа к месту использования отпуска и обратно</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с компенсацией расходов, связанных с переездом в другую местность в случае ротации и (или) перевода в другой орган, а также с наймом (поднаймом) жилого помещения служащим</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с приобретением проездных документов для исполнения служебных (должностных) обязанностей</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с оплатой коммунальных и иных услуг, наймом жилого помещения</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с внесением родительской платы за посещение дошкольного образовательного учреждения</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с оформлением нотариальной доверенности, почтовыми расходами</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с вознаграждением донорам за сданную кровь, ее компонентов (и иную помощь)</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в связи с возвратом денежных средств по несостоявшемуся договору купли-продажи</a:t>
            </a:r>
          </a:p>
          <a:p>
            <a:pPr marL="571500" indent="-571500" algn="l">
              <a:buFont typeface="Arial" panose="020B0604020202020204" pitchFamily="34" charset="0"/>
              <a:buChar char="•"/>
            </a:pPr>
            <a:endParaRPr lang="ru-RU" sz="32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endParaRPr lang="ru-RU" sz="3600" dirty="0"/>
          </a:p>
          <a:p>
            <a:pPr marL="571500" indent="-571500" algn="l">
              <a:buFont typeface="Arial" panose="020B0604020202020204" pitchFamily="34" charset="0"/>
              <a:buChar char="•"/>
            </a:pPr>
            <a:endParaRPr lang="ru-RU" sz="3600" dirty="0"/>
          </a:p>
        </p:txBody>
      </p:sp>
      <p:sp>
        <p:nvSpPr>
          <p:cNvPr id="5" name="Прямоугольник 4"/>
          <p:cNvSpPr/>
          <p:nvPr/>
        </p:nvSpPr>
        <p:spPr>
          <a:xfrm>
            <a:off x="2163774" y="3905636"/>
            <a:ext cx="20162240" cy="21242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800" b="1" dirty="0">
                <a:solidFill>
                  <a:srgbClr val="C00000"/>
                </a:solidFill>
                <a:latin typeface="Century Gothic" panose="020B0502020202020204" pitchFamily="34" charset="0"/>
              </a:rPr>
              <a:t>НЕ ПОДЛЕЖАТ  УКАЗАНИЮ СВЕДЕНИЯ О ДЕНЕЖНЫХ СРЕДСТВАХ,</a:t>
            </a:r>
          </a:p>
          <a:p>
            <a:r>
              <a:rPr lang="ru-RU" sz="3600" dirty="0">
                <a:solidFill>
                  <a:srgbClr val="C00000"/>
                </a:solidFill>
                <a:latin typeface="Century Gothic" panose="020B0502020202020204" pitchFamily="34" charset="0"/>
              </a:rPr>
              <a:t>касающихся возмещения расходов, понесенных служащим (работником), его супругой (супругом), несовершеннолетним ребенком, связанных: </a:t>
            </a:r>
          </a:p>
        </p:txBody>
      </p:sp>
    </p:spTree>
    <p:extLst>
      <p:ext uri="{BB962C8B-B14F-4D97-AF65-F5344CB8AC3E}">
        <p14:creationId xmlns:p14="http://schemas.microsoft.com/office/powerpoint/2010/main" val="447357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95056" y="665312"/>
            <a:ext cx="16993888" cy="1107996"/>
          </a:xfrm>
          <a:prstGeom prst="rect">
            <a:avLst/>
          </a:prstGeom>
          <a:noFill/>
        </p:spPr>
        <p:txBody>
          <a:bodyPr wrap="square" rtlCol="0">
            <a:spAutoFit/>
          </a:bodyPr>
          <a:lstStyle/>
          <a:p>
            <a:r>
              <a:rPr lang="ru-RU" sz="6600" b="1" dirty="0">
                <a:solidFill>
                  <a:schemeClr val="accent6">
                    <a:lumMod val="75000"/>
                  </a:schemeClr>
                </a:solidFill>
                <a:latin typeface="Century Gothic" panose="020B0502020202020204" pitchFamily="34" charset="0"/>
              </a:rPr>
              <a:t>Раздел 2. СВЕДЕНИЯ О РАСХОДАХ </a:t>
            </a:r>
          </a:p>
        </p:txBody>
      </p:sp>
      <p:sp>
        <p:nvSpPr>
          <p:cNvPr id="6" name="Прямоугольник 5"/>
          <p:cNvSpPr/>
          <p:nvPr/>
        </p:nvSpPr>
        <p:spPr>
          <a:xfrm>
            <a:off x="593451" y="2393504"/>
            <a:ext cx="23443866" cy="244827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dirty="0">
                <a:solidFill>
                  <a:schemeClr val="accent6">
                    <a:lumMod val="50000"/>
                  </a:schemeClr>
                </a:solidFill>
              </a:rPr>
              <a:t>Заполняется только в случае, если в отчетном периоде служащим (работником), его супругой (супругом) и несовершеннолетними детьми осуществлены расходы по сделке (сделкам) </a:t>
            </a:r>
            <a:endParaRPr lang="ru-RU" sz="4000" b="1" dirty="0">
              <a:solidFill>
                <a:schemeClr val="accent6">
                  <a:lumMod val="50000"/>
                </a:schemeClr>
              </a:solidFill>
              <a:latin typeface="Century Gothic" panose="020B0502020202020204" pitchFamily="34" charset="0"/>
            </a:endParaRPr>
          </a:p>
        </p:txBody>
      </p:sp>
      <p:sp>
        <p:nvSpPr>
          <p:cNvPr id="7" name="Блок-схема: объединение 6"/>
          <p:cNvSpPr/>
          <p:nvPr/>
        </p:nvSpPr>
        <p:spPr>
          <a:xfrm>
            <a:off x="8338918" y="5065786"/>
            <a:ext cx="8072954" cy="323237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3600" dirty="0">
              <a:latin typeface="Century Gothic" panose="020B0502020202020204" pitchFamily="34" charset="0"/>
            </a:endParaRPr>
          </a:p>
          <a:p>
            <a:r>
              <a:rPr lang="ru-RU" sz="3600" dirty="0">
                <a:solidFill>
                  <a:schemeClr val="accent6">
                    <a:lumMod val="50000"/>
                  </a:schemeClr>
                </a:solidFill>
                <a:latin typeface="Century Gothic" panose="020B0502020202020204" pitchFamily="34" charset="0"/>
              </a:rPr>
              <a:t>приобретение объекта недвижимости</a:t>
            </a:r>
            <a:endParaRPr lang="ru-RU" sz="3600" b="1" dirty="0">
              <a:solidFill>
                <a:schemeClr val="accent6">
                  <a:lumMod val="50000"/>
                </a:schemeClr>
              </a:solidFill>
              <a:latin typeface="Century Gothic" panose="020B0502020202020204" pitchFamily="34" charset="0"/>
            </a:endParaRPr>
          </a:p>
        </p:txBody>
      </p:sp>
      <p:sp>
        <p:nvSpPr>
          <p:cNvPr id="5" name="Прямоугольник 4"/>
          <p:cNvSpPr/>
          <p:nvPr/>
        </p:nvSpPr>
        <p:spPr>
          <a:xfrm>
            <a:off x="593452" y="12186591"/>
            <a:ext cx="23163564" cy="10290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l">
              <a:lnSpc>
                <a:spcPct val="115000"/>
              </a:lnSpc>
            </a:pPr>
            <a:r>
              <a:rPr lang="ru-RU" sz="3600" b="1" dirty="0">
                <a:solidFill>
                  <a:srgbClr val="FF0000"/>
                </a:solidFill>
                <a:latin typeface="Century Gothic" panose="020B0502020202020204" pitchFamily="34" charset="0"/>
                <a:ea typeface="Times New Roman"/>
              </a:rPr>
              <a:t>ВАЖНО!     </a:t>
            </a:r>
            <a:r>
              <a:rPr lang="ru-RU" sz="3600" b="1" dirty="0">
                <a:solidFill>
                  <a:schemeClr val="accent6">
                    <a:lumMod val="50000"/>
                  </a:schemeClr>
                </a:solidFill>
                <a:latin typeface="Century Gothic" panose="020B0502020202020204" pitchFamily="34" charset="0"/>
                <a:ea typeface="Times New Roman"/>
              </a:rPr>
              <a:t>Граждане, поступающие на службу (работу), </a:t>
            </a:r>
            <a:r>
              <a:rPr lang="ru-RU" sz="3600" b="1" dirty="0">
                <a:solidFill>
                  <a:schemeClr val="accent6">
                    <a:lumMod val="50000"/>
                  </a:schemeClr>
                </a:solidFill>
                <a:latin typeface="Century Gothic" panose="020B0502020202020204" pitchFamily="34" charset="0"/>
                <a:ea typeface="Times New Roman"/>
                <a:hlinkClick r:id="rId3"/>
              </a:rPr>
              <a:t>раздел 2</a:t>
            </a:r>
            <a:r>
              <a:rPr lang="ru-RU" sz="3600" b="1" dirty="0">
                <a:solidFill>
                  <a:schemeClr val="accent6">
                    <a:lumMod val="50000"/>
                  </a:schemeClr>
                </a:solidFill>
                <a:latin typeface="Century Gothic" panose="020B0502020202020204" pitchFamily="34" charset="0"/>
                <a:ea typeface="Times New Roman"/>
              </a:rPr>
              <a:t> справки не заполняют</a:t>
            </a:r>
          </a:p>
        </p:txBody>
      </p:sp>
      <p:sp>
        <p:nvSpPr>
          <p:cNvPr id="10" name="Блок-схема: объединение 9"/>
          <p:cNvSpPr/>
          <p:nvPr/>
        </p:nvSpPr>
        <p:spPr>
          <a:xfrm>
            <a:off x="16411872" y="5065786"/>
            <a:ext cx="7625444" cy="3180255"/>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4000" dirty="0">
              <a:latin typeface="Calibri"/>
              <a:ea typeface="Calibri"/>
              <a:cs typeface="Times New Roman"/>
            </a:endParaRPr>
          </a:p>
          <a:p>
            <a:r>
              <a:rPr lang="ru-RU" sz="3600" dirty="0">
                <a:solidFill>
                  <a:schemeClr val="accent6">
                    <a:lumMod val="50000"/>
                  </a:schemeClr>
                </a:solidFill>
                <a:latin typeface="Century Gothic" panose="020B0502020202020204" pitchFamily="34" charset="0"/>
                <a:ea typeface="Calibri"/>
                <a:cs typeface="Times New Roman"/>
              </a:rPr>
              <a:t>приобретение транспортного средства</a:t>
            </a:r>
            <a:endParaRPr lang="ru-RU" sz="3600" b="1" dirty="0">
              <a:solidFill>
                <a:schemeClr val="accent6">
                  <a:lumMod val="50000"/>
                </a:schemeClr>
              </a:solidFill>
              <a:latin typeface="Century Gothic" panose="020B0502020202020204" pitchFamily="34" charset="0"/>
            </a:endParaRPr>
          </a:p>
        </p:txBody>
      </p:sp>
      <p:sp>
        <p:nvSpPr>
          <p:cNvPr id="11" name="Блок-схема: объединение 10"/>
          <p:cNvSpPr/>
          <p:nvPr/>
        </p:nvSpPr>
        <p:spPr>
          <a:xfrm>
            <a:off x="593450" y="5093949"/>
            <a:ext cx="7745468" cy="3204211"/>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4000" dirty="0">
              <a:latin typeface="Calibri"/>
              <a:ea typeface="Calibri"/>
              <a:cs typeface="Times New Roman"/>
            </a:endParaRPr>
          </a:p>
          <a:p>
            <a:r>
              <a:rPr lang="ru-RU" sz="3600" dirty="0">
                <a:solidFill>
                  <a:schemeClr val="accent6">
                    <a:lumMod val="50000"/>
                  </a:schemeClr>
                </a:solidFill>
                <a:latin typeface="Century Gothic" panose="020B0502020202020204" pitchFamily="34" charset="0"/>
                <a:ea typeface="Calibri"/>
                <a:cs typeface="Times New Roman"/>
              </a:rPr>
              <a:t>приобретение земельного участка</a:t>
            </a:r>
            <a:endParaRPr lang="ru-RU" sz="3600" b="1" dirty="0">
              <a:solidFill>
                <a:schemeClr val="accent6">
                  <a:lumMod val="50000"/>
                </a:schemeClr>
              </a:solidFill>
              <a:latin typeface="Century Gothic" panose="020B0502020202020204" pitchFamily="34" charset="0"/>
            </a:endParaRPr>
          </a:p>
        </p:txBody>
      </p:sp>
      <p:sp>
        <p:nvSpPr>
          <p:cNvPr id="12" name="Блок-схема: объединение 11"/>
          <p:cNvSpPr/>
          <p:nvPr/>
        </p:nvSpPr>
        <p:spPr>
          <a:xfrm>
            <a:off x="4413829" y="8341495"/>
            <a:ext cx="7850178" cy="323237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3600" dirty="0">
              <a:latin typeface="Century Gothic" panose="020B0502020202020204" pitchFamily="34" charset="0"/>
            </a:endParaRPr>
          </a:p>
          <a:p>
            <a:r>
              <a:rPr lang="ru-RU" sz="3600" dirty="0">
                <a:solidFill>
                  <a:schemeClr val="accent6">
                    <a:lumMod val="50000"/>
                  </a:schemeClr>
                </a:solidFill>
                <a:latin typeface="Century Gothic" panose="020B0502020202020204" pitchFamily="34" charset="0"/>
              </a:rPr>
              <a:t>приобретение</a:t>
            </a:r>
          </a:p>
          <a:p>
            <a:r>
              <a:rPr lang="ru-RU" sz="3600" dirty="0">
                <a:solidFill>
                  <a:schemeClr val="accent6">
                    <a:lumMod val="50000"/>
                  </a:schemeClr>
                </a:solidFill>
                <a:latin typeface="Century Gothic" panose="020B0502020202020204" pitchFamily="34" charset="0"/>
                <a:ea typeface="Calibri"/>
                <a:cs typeface="Times New Roman"/>
              </a:rPr>
              <a:t>ценных бумаг, акций </a:t>
            </a:r>
            <a:endParaRPr lang="ru-RU" sz="3600" b="1" dirty="0">
              <a:solidFill>
                <a:schemeClr val="accent6">
                  <a:lumMod val="50000"/>
                </a:schemeClr>
              </a:solidFill>
              <a:latin typeface="Century Gothic" panose="020B0502020202020204" pitchFamily="34" charset="0"/>
            </a:endParaRPr>
          </a:p>
        </p:txBody>
      </p:sp>
      <p:sp>
        <p:nvSpPr>
          <p:cNvPr id="13" name="Блок-схема: объединение 12"/>
          <p:cNvSpPr/>
          <p:nvPr/>
        </p:nvSpPr>
        <p:spPr>
          <a:xfrm>
            <a:off x="12566848" y="8298160"/>
            <a:ext cx="7690048" cy="323237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l"/>
            <a:endParaRPr lang="ru-RU" sz="2800" dirty="0">
              <a:latin typeface="Century Gothic" panose="020B0502020202020204" pitchFamily="34" charset="0"/>
            </a:endParaRPr>
          </a:p>
          <a:p>
            <a:endParaRPr lang="ru-RU" sz="2800" dirty="0">
              <a:solidFill>
                <a:schemeClr val="accent6">
                  <a:lumMod val="50000"/>
                </a:schemeClr>
              </a:solidFill>
              <a:latin typeface="Century Gothic" panose="020B0502020202020204" pitchFamily="34" charset="0"/>
            </a:endParaRPr>
          </a:p>
          <a:p>
            <a:r>
              <a:rPr lang="ru-RU" sz="2800" dirty="0">
                <a:solidFill>
                  <a:schemeClr val="accent6">
                    <a:lumMod val="50000"/>
                  </a:schemeClr>
                </a:solidFill>
                <a:latin typeface="Century Gothic" panose="020B0502020202020204" pitchFamily="34" charset="0"/>
              </a:rPr>
              <a:t>приобретение ц</a:t>
            </a:r>
            <a:r>
              <a:rPr lang="ru-RU" sz="2800" dirty="0">
                <a:solidFill>
                  <a:schemeClr val="accent6">
                    <a:lumMod val="50000"/>
                  </a:schemeClr>
                </a:solidFill>
                <a:latin typeface="Century Gothic" panose="020B0502020202020204" pitchFamily="34" charset="0"/>
                <a:ea typeface="Calibri"/>
                <a:cs typeface="Times New Roman"/>
              </a:rPr>
              <a:t>ифровых финансовых активов, цифровой валюты</a:t>
            </a:r>
            <a:endParaRPr lang="ru-RU" sz="2800" b="1"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1229624154"/>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95056" y="665312"/>
            <a:ext cx="16993888" cy="1107996"/>
          </a:xfrm>
          <a:prstGeom prst="rect">
            <a:avLst/>
          </a:prstGeom>
          <a:noFill/>
        </p:spPr>
        <p:txBody>
          <a:bodyPr wrap="square" rtlCol="0">
            <a:spAutoFit/>
          </a:bodyPr>
          <a:lstStyle/>
          <a:p>
            <a:r>
              <a:rPr lang="ru-RU" sz="6600" b="1" dirty="0">
                <a:solidFill>
                  <a:schemeClr val="accent6">
                    <a:lumMod val="75000"/>
                  </a:schemeClr>
                </a:solidFill>
                <a:latin typeface="Century Gothic" panose="020B0502020202020204" pitchFamily="34" charset="0"/>
              </a:rPr>
              <a:t>Раздел 2. СВЕДЕНИЯ О РАСХОДАХ </a:t>
            </a:r>
          </a:p>
        </p:txBody>
      </p:sp>
      <p:sp>
        <p:nvSpPr>
          <p:cNvPr id="6" name="Прямоугольник 5"/>
          <p:cNvSpPr/>
          <p:nvPr/>
        </p:nvSpPr>
        <p:spPr>
          <a:xfrm>
            <a:off x="3695057" y="2393504"/>
            <a:ext cx="16993888" cy="10801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dirty="0">
                <a:solidFill>
                  <a:schemeClr val="accent6">
                    <a:lumMod val="50000"/>
                  </a:schemeClr>
                </a:solidFill>
              </a:rPr>
              <a:t>Раздел не заполняется в трех случаях :</a:t>
            </a:r>
            <a:endParaRPr lang="ru-RU" sz="4000" b="1" dirty="0">
              <a:solidFill>
                <a:schemeClr val="accent6">
                  <a:lumMod val="50000"/>
                </a:schemeClr>
              </a:solidFill>
              <a:latin typeface="Century Gothic" panose="020B0502020202020204" pitchFamily="34" charset="0"/>
            </a:endParaRPr>
          </a:p>
        </p:txBody>
      </p:sp>
      <p:sp>
        <p:nvSpPr>
          <p:cNvPr id="10" name="Блок-схема: объединение 9"/>
          <p:cNvSpPr/>
          <p:nvPr/>
        </p:nvSpPr>
        <p:spPr>
          <a:xfrm>
            <a:off x="13056093" y="3857620"/>
            <a:ext cx="10981221" cy="8472988"/>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500" b="1" dirty="0">
                <a:solidFill>
                  <a:schemeClr val="accent6">
                    <a:lumMod val="50000"/>
                  </a:schemeClr>
                </a:solidFill>
                <a:latin typeface="Century Gothic" panose="020B0502020202020204" pitchFamily="34" charset="0"/>
                <a:ea typeface="Calibri"/>
                <a:cs typeface="Times New Roman"/>
              </a:rPr>
              <a:t>имущество приобретено </a:t>
            </a:r>
          </a:p>
          <a:p>
            <a:r>
              <a:rPr lang="ru-RU" sz="3500" b="1" dirty="0">
                <a:solidFill>
                  <a:schemeClr val="accent6">
                    <a:lumMod val="50000"/>
                  </a:schemeClr>
                </a:solidFill>
                <a:latin typeface="Century Gothic" panose="020B0502020202020204" pitchFamily="34" charset="0"/>
                <a:ea typeface="Calibri"/>
                <a:cs typeface="Times New Roman"/>
              </a:rPr>
              <a:t> в результате безвозмездной сделки (наследование, дарение)</a:t>
            </a:r>
            <a:endParaRPr lang="ru-RU" sz="3500" b="1" dirty="0">
              <a:solidFill>
                <a:schemeClr val="accent6">
                  <a:lumMod val="50000"/>
                </a:schemeClr>
              </a:solidFill>
              <a:latin typeface="Century Gothic" panose="020B0502020202020204" pitchFamily="34" charset="0"/>
            </a:endParaRPr>
          </a:p>
        </p:txBody>
      </p:sp>
      <p:sp>
        <p:nvSpPr>
          <p:cNvPr id="11" name="Блок-схема: объединение 10"/>
          <p:cNvSpPr/>
          <p:nvPr/>
        </p:nvSpPr>
        <p:spPr>
          <a:xfrm>
            <a:off x="310680" y="3833664"/>
            <a:ext cx="12457384" cy="849694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l"/>
            <a:endParaRPr lang="ru-RU" sz="4000" dirty="0">
              <a:latin typeface="Calibri"/>
              <a:ea typeface="Calibri"/>
              <a:cs typeface="Times New Roman"/>
            </a:endParaRPr>
          </a:p>
          <a:p>
            <a:r>
              <a:rPr lang="ru-RU" sz="3500" b="1" dirty="0">
                <a:solidFill>
                  <a:schemeClr val="accent6">
                    <a:lumMod val="50000"/>
                  </a:schemeClr>
                </a:solidFill>
                <a:latin typeface="Century Gothic" panose="020B0502020202020204" pitchFamily="34" charset="0"/>
                <a:ea typeface="Calibri"/>
                <a:cs typeface="Times New Roman"/>
              </a:rPr>
              <a:t>при отсутствии правовых оснований </a:t>
            </a:r>
          </a:p>
          <a:p>
            <a:r>
              <a:rPr lang="ru-RU" sz="3500" b="1" dirty="0">
                <a:solidFill>
                  <a:schemeClr val="accent6">
                    <a:lumMod val="50000"/>
                  </a:schemeClr>
                </a:solidFill>
                <a:latin typeface="Century Gothic" panose="020B0502020202020204" pitchFamily="34" charset="0"/>
                <a:ea typeface="Calibri"/>
                <a:cs typeface="Times New Roman"/>
              </a:rPr>
              <a:t>для представления сведений</a:t>
            </a:r>
            <a:br>
              <a:rPr lang="ru-RU" sz="3500" b="1" dirty="0">
                <a:solidFill>
                  <a:schemeClr val="accent6">
                    <a:lumMod val="50000"/>
                  </a:schemeClr>
                </a:solidFill>
                <a:latin typeface="Century Gothic" panose="020B0502020202020204" pitchFamily="34" charset="0"/>
                <a:ea typeface="Calibri"/>
                <a:cs typeface="Times New Roman"/>
              </a:rPr>
            </a:br>
            <a:r>
              <a:rPr lang="ru-RU" sz="3500" b="1" dirty="0">
                <a:solidFill>
                  <a:schemeClr val="accent6">
                    <a:lumMod val="50000"/>
                  </a:schemeClr>
                </a:solidFill>
                <a:latin typeface="Century Gothic" panose="020B0502020202020204" pitchFamily="34" charset="0"/>
                <a:ea typeface="Calibri"/>
                <a:cs typeface="Times New Roman"/>
              </a:rPr>
              <a:t>о расходах (приобретенное имущество не предусмотрено 230-ФЗ)</a:t>
            </a:r>
          </a:p>
        </p:txBody>
      </p:sp>
      <p:sp>
        <p:nvSpPr>
          <p:cNvPr id="2" name="Равнобедренный треугольник 1"/>
          <p:cNvSpPr/>
          <p:nvPr/>
        </p:nvSpPr>
        <p:spPr>
          <a:xfrm>
            <a:off x="6842938" y="4193704"/>
            <a:ext cx="11513123" cy="8136904"/>
          </a:xfrm>
          <a:prstGeom prst="triangle">
            <a:avLst>
              <a:gd name="adj" fmla="val 5261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3500" b="1" dirty="0">
                <a:solidFill>
                  <a:schemeClr val="accent6">
                    <a:lumMod val="50000"/>
                  </a:schemeClr>
                </a:solidFill>
                <a:latin typeface="Century Gothic" panose="020B0502020202020204" pitchFamily="34" charset="0"/>
              </a:rPr>
              <a:t>оформления имущества                            без совершения сделки (возведение жилого дома на земельном участке</a:t>
            </a:r>
            <a:r>
              <a:rPr lang="ru-RU" sz="3200" b="1" dirty="0">
                <a:solidFill>
                  <a:schemeClr val="accent6">
                    <a:lumMod val="50000"/>
                  </a:schemeClr>
                </a:solidFill>
                <a:latin typeface="Century Gothic" panose="020B0502020202020204" pitchFamily="34" charset="0"/>
              </a:rPr>
              <a:t>)</a:t>
            </a:r>
          </a:p>
        </p:txBody>
      </p:sp>
    </p:spTree>
    <p:extLst>
      <p:ext uri="{BB962C8B-B14F-4D97-AF65-F5344CB8AC3E}">
        <p14:creationId xmlns:p14="http://schemas.microsoft.com/office/powerpoint/2010/main" val="1813564117"/>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2.      СВЕДЕНИЯ О РАСХОДАХ</a:t>
            </a:r>
          </a:p>
        </p:txBody>
      </p:sp>
      <p:sp>
        <p:nvSpPr>
          <p:cNvPr id="3" name="Прямоугольник 2"/>
          <p:cNvSpPr/>
          <p:nvPr/>
        </p:nvSpPr>
        <p:spPr>
          <a:xfrm>
            <a:off x="832193" y="2525779"/>
            <a:ext cx="6257001" cy="390017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50000"/>
                  </a:schemeClr>
                </a:solidFill>
                <a:latin typeface="Century Gothic" panose="020B0502020202020204" pitchFamily="34" charset="0"/>
              </a:rPr>
              <a:t>Графа   «Вид приобретенного имущества»</a:t>
            </a:r>
            <a:r>
              <a:rPr lang="ru-RU" sz="4400" b="1" dirty="0">
                <a:solidFill>
                  <a:schemeClr val="accent6">
                    <a:lumMod val="75000"/>
                  </a:schemeClr>
                </a:solidFill>
                <a:latin typeface="Century Gothic" panose="020B0502020202020204" pitchFamily="34" charset="0"/>
              </a:rPr>
              <a:t>                                </a:t>
            </a:r>
          </a:p>
        </p:txBody>
      </p:sp>
      <p:sp>
        <p:nvSpPr>
          <p:cNvPr id="4" name="Прямоугольник 3"/>
          <p:cNvSpPr/>
          <p:nvPr/>
        </p:nvSpPr>
        <p:spPr>
          <a:xfrm>
            <a:off x="11759952" y="2855684"/>
            <a:ext cx="11990132" cy="324036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just">
              <a:lnSpc>
                <a:spcPct val="115000"/>
              </a:lnSpc>
              <a:buFont typeface="Arial" panose="020B0604020202020204" pitchFamily="34" charset="0"/>
              <a:buChar char="•"/>
            </a:pPr>
            <a:r>
              <a:rPr lang="ru-RU" sz="3600" dirty="0">
                <a:solidFill>
                  <a:schemeClr val="accent6">
                    <a:lumMod val="50000"/>
                  </a:schemeClr>
                </a:solidFill>
                <a:latin typeface="Century Gothic" panose="020B0502020202020204" pitchFamily="34" charset="0"/>
                <a:ea typeface="Times New Roman"/>
              </a:rPr>
              <a:t>земельный участок для ведения личного подсобного хозяйства, огородничества, садоводства, индивидуального гаражного                    или индивидуального жилищного строительства</a:t>
            </a:r>
          </a:p>
        </p:txBody>
      </p:sp>
      <p:sp>
        <p:nvSpPr>
          <p:cNvPr id="6" name="Прямоугольник 5"/>
          <p:cNvSpPr/>
          <p:nvPr/>
        </p:nvSpPr>
        <p:spPr>
          <a:xfrm>
            <a:off x="7367464" y="6930008"/>
            <a:ext cx="16382620" cy="12241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endParaRPr lang="ru-RU" sz="3200" dirty="0">
              <a:latin typeface="Times New Roman"/>
              <a:ea typeface="Times New Roman"/>
            </a:endParaRPr>
          </a:p>
          <a:p>
            <a:pPr marL="457200" indent="-457200" algn="l">
              <a:buFont typeface="Arial" panose="020B0604020202020204" pitchFamily="34" charset="0"/>
              <a:buChar char="•"/>
            </a:pPr>
            <a:r>
              <a:rPr lang="ru-RU" sz="3400" dirty="0">
                <a:solidFill>
                  <a:schemeClr val="accent6">
                    <a:lumMod val="50000"/>
                  </a:schemeClr>
                </a:solidFill>
                <a:latin typeface="Century Gothic" panose="020B0502020202020204" pitchFamily="34" charset="0"/>
                <a:ea typeface="Times New Roman"/>
              </a:rPr>
              <a:t>объект недвижимого имущества, его местонахождение (адрес)                     и площадь </a:t>
            </a:r>
          </a:p>
          <a:p>
            <a:pPr algn="ctr"/>
            <a:endParaRPr lang="ru-RU" sz="3400" dirty="0">
              <a:latin typeface="Century Gothic" panose="020B0502020202020204" pitchFamily="34" charset="0"/>
            </a:endParaRPr>
          </a:p>
        </p:txBody>
      </p:sp>
      <p:sp>
        <p:nvSpPr>
          <p:cNvPr id="7" name="Прямоугольник 6"/>
          <p:cNvSpPr/>
          <p:nvPr/>
        </p:nvSpPr>
        <p:spPr>
          <a:xfrm>
            <a:off x="7367464" y="8514184"/>
            <a:ext cx="16382618" cy="113042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r>
              <a:rPr lang="ru-RU" sz="3400" dirty="0">
                <a:solidFill>
                  <a:schemeClr val="accent6">
                    <a:lumMod val="50000"/>
                  </a:schemeClr>
                </a:solidFill>
                <a:latin typeface="Century Gothic" panose="020B0502020202020204" pitchFamily="34" charset="0"/>
                <a:ea typeface="Times New Roman"/>
              </a:rPr>
              <a:t>транспортное средство, его вид, марку, модель транспортного средства, год изготовления</a:t>
            </a:r>
            <a:endParaRPr lang="ru-RU" sz="3400" dirty="0">
              <a:solidFill>
                <a:schemeClr val="accent6">
                  <a:lumMod val="50000"/>
                </a:schemeClr>
              </a:solidFill>
              <a:latin typeface="Century Gothic" panose="020B0502020202020204" pitchFamily="34" charset="0"/>
            </a:endParaRPr>
          </a:p>
        </p:txBody>
      </p:sp>
      <p:sp>
        <p:nvSpPr>
          <p:cNvPr id="9" name="Прямоугольник 8"/>
          <p:cNvSpPr/>
          <p:nvPr/>
        </p:nvSpPr>
        <p:spPr>
          <a:xfrm>
            <a:off x="7367464" y="10098360"/>
            <a:ext cx="16382620" cy="158417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r>
              <a:rPr lang="ru-RU" sz="3400" dirty="0">
                <a:solidFill>
                  <a:schemeClr val="accent6">
                    <a:lumMod val="50000"/>
                  </a:schemeClr>
                </a:solidFill>
                <a:latin typeface="Century Gothic" panose="020B0502020202020204" pitchFamily="34" charset="0"/>
                <a:ea typeface="Times New Roman"/>
              </a:rPr>
              <a:t> ценные бумаги, вид ценной бумаги, сведения о выпустившем ее лице (для юридических лиц - наименование, организационно-правовую форму, местонахождение</a:t>
            </a:r>
            <a:r>
              <a:rPr lang="ru-RU" sz="3400" dirty="0">
                <a:latin typeface="Century Gothic" panose="020B0502020202020204" pitchFamily="34" charset="0"/>
                <a:ea typeface="Times New Roman"/>
              </a:rPr>
              <a:t>) </a:t>
            </a:r>
            <a:endParaRPr lang="ru-RU" sz="3400" dirty="0">
              <a:latin typeface="Century Gothic" panose="020B0502020202020204" pitchFamily="34" charset="0"/>
            </a:endParaRPr>
          </a:p>
        </p:txBody>
      </p:sp>
      <p:sp>
        <p:nvSpPr>
          <p:cNvPr id="10" name="Прямоугольник 9"/>
          <p:cNvSpPr/>
          <p:nvPr/>
        </p:nvSpPr>
        <p:spPr>
          <a:xfrm>
            <a:off x="7367463" y="12017424"/>
            <a:ext cx="16357793" cy="11772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r>
              <a:rPr lang="ru-RU" sz="3400" dirty="0">
                <a:solidFill>
                  <a:schemeClr val="accent6">
                    <a:lumMod val="50000"/>
                  </a:schemeClr>
                </a:solidFill>
                <a:latin typeface="Century Gothic" panose="020B0502020202020204" pitchFamily="34" charset="0"/>
                <a:ea typeface="Times New Roman"/>
              </a:rPr>
              <a:t>цифровые финансовые активы и цифровые валюты - наименование</a:t>
            </a:r>
            <a:endParaRPr lang="ru-RU" sz="3400" dirty="0">
              <a:solidFill>
                <a:schemeClr val="accent6">
                  <a:lumMod val="50000"/>
                </a:schemeClr>
              </a:solidFill>
              <a:latin typeface="Century Gothic" panose="020B0502020202020204" pitchFamily="34" charset="0"/>
            </a:endParaRPr>
          </a:p>
        </p:txBody>
      </p:sp>
      <p:cxnSp>
        <p:nvCxnSpPr>
          <p:cNvPr id="18" name="Соединительная линия уступом 17"/>
          <p:cNvCxnSpPr/>
          <p:nvPr/>
        </p:nvCxnSpPr>
        <p:spPr>
          <a:xfrm>
            <a:off x="7089195" y="3502110"/>
            <a:ext cx="4382725" cy="121826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3811797" y="6425952"/>
            <a:ext cx="1" cy="59766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Прямая со стрелкой 46"/>
          <p:cNvCxnSpPr/>
          <p:nvPr/>
        </p:nvCxnSpPr>
        <p:spPr>
          <a:xfrm>
            <a:off x="3811797" y="12606064"/>
            <a:ext cx="297960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Прямая со стрелкой 49"/>
          <p:cNvCxnSpPr/>
          <p:nvPr/>
        </p:nvCxnSpPr>
        <p:spPr>
          <a:xfrm>
            <a:off x="3811797" y="10890448"/>
            <a:ext cx="297960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Прямая со стрелкой 53"/>
          <p:cNvCxnSpPr/>
          <p:nvPr/>
        </p:nvCxnSpPr>
        <p:spPr>
          <a:xfrm>
            <a:off x="3811797" y="9079396"/>
            <a:ext cx="297960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p:nvPr/>
        </p:nvCxnSpPr>
        <p:spPr>
          <a:xfrm>
            <a:off x="3811797" y="7542076"/>
            <a:ext cx="297960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033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2.      СВЕДЕНИЯ О РАСХОДАХ</a:t>
            </a:r>
          </a:p>
        </p:txBody>
      </p:sp>
      <p:sp>
        <p:nvSpPr>
          <p:cNvPr id="3" name="Прямоугольник 2"/>
          <p:cNvSpPr/>
          <p:nvPr/>
        </p:nvSpPr>
        <p:spPr>
          <a:xfrm>
            <a:off x="832193" y="2525779"/>
            <a:ext cx="7399367" cy="411619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50000"/>
                  </a:schemeClr>
                </a:solidFill>
                <a:latin typeface="Century Gothic" panose="020B0502020202020204" pitchFamily="34" charset="0"/>
              </a:rPr>
              <a:t>Графа   «Источник получения средств, </a:t>
            </a:r>
          </a:p>
          <a:p>
            <a:pPr algn="ctr"/>
            <a:r>
              <a:rPr lang="ru-RU" sz="4400" b="1" dirty="0">
                <a:solidFill>
                  <a:schemeClr val="accent6">
                    <a:lumMod val="50000"/>
                  </a:schemeClr>
                </a:solidFill>
                <a:latin typeface="Century Gothic" panose="020B0502020202020204" pitchFamily="34" charset="0"/>
              </a:rPr>
              <a:t>за счет которых приобретено имущество»</a:t>
            </a:r>
            <a:r>
              <a:rPr lang="ru-RU" sz="4400" b="1" dirty="0">
                <a:solidFill>
                  <a:schemeClr val="accent6">
                    <a:lumMod val="75000"/>
                  </a:schemeClr>
                </a:solidFill>
                <a:latin typeface="Century Gothic" panose="020B0502020202020204" pitchFamily="34" charset="0"/>
              </a:rPr>
              <a:t>                                </a:t>
            </a:r>
          </a:p>
        </p:txBody>
      </p:sp>
      <p:sp>
        <p:nvSpPr>
          <p:cNvPr id="4" name="Прямоугольник 3"/>
          <p:cNvSpPr/>
          <p:nvPr/>
        </p:nvSpPr>
        <p:spPr>
          <a:xfrm>
            <a:off x="10535816" y="2503792"/>
            <a:ext cx="13214268" cy="41381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lnSpc>
                <a:spcPct val="115000"/>
              </a:lnSpc>
              <a:buFont typeface="Arial" panose="020B0604020202020204" pitchFamily="34" charset="0"/>
              <a:buChar char="•"/>
            </a:pPr>
            <a:endParaRPr lang="ru-RU" sz="3400" dirty="0">
              <a:solidFill>
                <a:schemeClr val="accent6">
                  <a:lumMod val="75000"/>
                </a:schemeClr>
              </a:solidFill>
              <a:latin typeface="Century Gothic" panose="020B0502020202020204" pitchFamily="34" charset="0"/>
            </a:endParaRPr>
          </a:p>
          <a:p>
            <a:pPr marL="571500" indent="-571500" algn="l">
              <a:lnSpc>
                <a:spcPct val="115000"/>
              </a:lnSpc>
              <a:buFont typeface="Arial" panose="020B0604020202020204" pitchFamily="34" charset="0"/>
              <a:buChar char="•"/>
            </a:pPr>
            <a:r>
              <a:rPr lang="ru-RU" sz="3400" dirty="0">
                <a:solidFill>
                  <a:schemeClr val="accent6">
                    <a:lumMod val="75000"/>
                  </a:schemeClr>
                </a:solidFill>
                <a:latin typeface="Century Gothic" panose="020B0502020202020204" pitchFamily="34" charset="0"/>
              </a:rPr>
              <a:t>наименование источника получения средств и размер полученного дохода по каждому из источников (весь объем законных доходов, которые использованы служащим (работником), его супругой (супругом)               и (или) несовершеннолетними детьми для осуществления расходов по сделке (сделкам)</a:t>
            </a:r>
          </a:p>
          <a:p>
            <a:pPr algn="just">
              <a:lnSpc>
                <a:spcPct val="115000"/>
              </a:lnSpc>
            </a:pPr>
            <a:r>
              <a:rPr lang="ru-RU" sz="3600" dirty="0"/>
              <a:t> </a:t>
            </a:r>
            <a:endParaRPr lang="ru-RU" sz="3600" dirty="0">
              <a:solidFill>
                <a:schemeClr val="accent6">
                  <a:lumMod val="50000"/>
                </a:schemeClr>
              </a:solidFill>
              <a:latin typeface="Century Gothic" panose="020B0502020202020204" pitchFamily="34" charset="0"/>
              <a:ea typeface="Times New Roman"/>
            </a:endParaRPr>
          </a:p>
        </p:txBody>
      </p:sp>
      <p:sp>
        <p:nvSpPr>
          <p:cNvPr id="7" name="Прямоугольник 6"/>
          <p:cNvSpPr/>
          <p:nvPr/>
        </p:nvSpPr>
        <p:spPr>
          <a:xfrm>
            <a:off x="10535816" y="7722096"/>
            <a:ext cx="13214266" cy="548434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endParaRPr lang="ru-RU" sz="3200" dirty="0">
              <a:solidFill>
                <a:schemeClr val="accent6">
                  <a:lumMod val="50000"/>
                </a:schemeClr>
              </a:solidFill>
              <a:latin typeface="Century Gothic" panose="020B0502020202020204" pitchFamily="34" charset="0"/>
            </a:endParaRPr>
          </a:p>
          <a:p>
            <a:pPr marL="457200" indent="-4572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регистрационный номер и дата записи в ЕГРН</a:t>
            </a:r>
          </a:p>
          <a:p>
            <a:pPr marL="457200" indent="-4572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наименование и реквизиты документа, являющегося основанием для приобретения права собственности           на недвижимое имущество</a:t>
            </a:r>
          </a:p>
          <a:p>
            <a:pPr marL="457200" indent="-4572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реквизиты записи о цифровых финансовых активах</a:t>
            </a:r>
            <a:br>
              <a:rPr lang="ru-RU" sz="3200" dirty="0">
                <a:solidFill>
                  <a:schemeClr val="accent6">
                    <a:lumMod val="50000"/>
                  </a:schemeClr>
                </a:solidFill>
                <a:latin typeface="Century Gothic" panose="020B0502020202020204" pitchFamily="34" charset="0"/>
              </a:rPr>
            </a:br>
            <a:r>
              <a:rPr lang="ru-RU" sz="3200" dirty="0">
                <a:solidFill>
                  <a:schemeClr val="accent6">
                    <a:lumMod val="50000"/>
                  </a:schemeClr>
                </a:solidFill>
                <a:latin typeface="Century Gothic" panose="020B0502020202020204" pitchFamily="34" charset="0"/>
              </a:rPr>
              <a:t>в информационной системе, с приложением выписки</a:t>
            </a:r>
          </a:p>
          <a:p>
            <a:pPr marL="457200" indent="-4572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идентификационный номер и дата транзакции цифровой валюты, выписка о транзакции  </a:t>
            </a:r>
          </a:p>
          <a:p>
            <a:pPr marL="457200" indent="-4572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документы о второй стороне сделки по приобретению цифровых финансовых активов и цифровой валюты </a:t>
            </a:r>
          </a:p>
          <a:p>
            <a:pPr algn="l"/>
            <a:endParaRPr lang="ru-RU" sz="3200" dirty="0">
              <a:solidFill>
                <a:schemeClr val="accent6">
                  <a:lumMod val="50000"/>
                </a:schemeClr>
              </a:solidFill>
              <a:latin typeface="Century Gothic" panose="020B0502020202020204" pitchFamily="34" charset="0"/>
            </a:endParaRPr>
          </a:p>
        </p:txBody>
      </p:sp>
      <p:sp>
        <p:nvSpPr>
          <p:cNvPr id="11" name="Прямоугольник 10"/>
          <p:cNvSpPr/>
          <p:nvPr/>
        </p:nvSpPr>
        <p:spPr>
          <a:xfrm>
            <a:off x="832192" y="7722096"/>
            <a:ext cx="7399367" cy="548434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50000"/>
                  </a:schemeClr>
                </a:solidFill>
                <a:latin typeface="Century Gothic" panose="020B0502020202020204" pitchFamily="34" charset="0"/>
              </a:rPr>
              <a:t>Графа   «Основания приобретения  имущества»</a:t>
            </a:r>
            <a:r>
              <a:rPr lang="ru-RU" sz="4400" b="1" dirty="0">
                <a:solidFill>
                  <a:schemeClr val="accent6">
                    <a:lumMod val="75000"/>
                  </a:schemeClr>
                </a:solidFill>
                <a:latin typeface="Century Gothic" panose="020B0502020202020204" pitchFamily="34" charset="0"/>
              </a:rPr>
              <a:t>                                </a:t>
            </a:r>
          </a:p>
        </p:txBody>
      </p:sp>
      <p:sp>
        <p:nvSpPr>
          <p:cNvPr id="5" name="Стрелка вправо 4"/>
          <p:cNvSpPr/>
          <p:nvPr/>
        </p:nvSpPr>
        <p:spPr>
          <a:xfrm>
            <a:off x="8968372" y="4726612"/>
            <a:ext cx="978408"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6" name="Стрелка вправо 5"/>
          <p:cNvSpPr/>
          <p:nvPr/>
        </p:nvSpPr>
        <p:spPr>
          <a:xfrm>
            <a:off x="8968372" y="10617997"/>
            <a:ext cx="978408"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03568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1"/>
          </p:nvPr>
        </p:nvSpPr>
        <p:spPr>
          <a:xfrm>
            <a:off x="952500" y="2681536"/>
            <a:ext cx="22688772" cy="10043864"/>
          </a:xfrm>
        </p:spPr>
        <p:txBody>
          <a:bodyPr>
            <a:normAutofit/>
          </a:bodyPr>
          <a:lstStyle/>
          <a:p>
            <a:endParaRPr lang="ru-RU" dirty="0"/>
          </a:p>
          <a:p>
            <a:r>
              <a:rPr lang="ru-RU" sz="4000" b="1" dirty="0">
                <a:latin typeface="Century Gothic" panose="020B0502020202020204" pitchFamily="34" charset="0"/>
              </a:rPr>
              <a:t>Требованиями антикоррупционного законодательства не предусматривается освобождение служащего (работника) от исполнения обязанности представлять сведения, в частности, в период нахождения его в отпуске, в период временной нетрудоспособности или иной период неисполнения должностных обязанностей</a:t>
            </a:r>
          </a:p>
          <a:p>
            <a:endParaRPr lang="ru-RU" sz="4000" b="1" dirty="0">
              <a:latin typeface="Century Gothic" panose="020B0502020202020204" pitchFamily="34" charset="0"/>
            </a:endParaRPr>
          </a:p>
          <a:p>
            <a:r>
              <a:rPr lang="ru-RU" sz="4000" b="1" dirty="0">
                <a:latin typeface="Century Gothic" panose="020B0502020202020204" pitchFamily="34" charset="0"/>
              </a:rPr>
              <a:t>При невозможности представить сведения лично служащему (работнику) рекомендуется направить их в государственный орган, орган местного самоуправления, организацию посредством почтовой связи. Сведения, направленные через организацию почтовой связи, считаются представленными    в срок, если были сданы в организацию почтовой связи до 24 часов последнего дня срока </a:t>
            </a:r>
          </a:p>
          <a:p>
            <a:endParaRPr lang="ru-RU" dirty="0"/>
          </a:p>
        </p:txBody>
      </p:sp>
      <p:sp>
        <p:nvSpPr>
          <p:cNvPr id="4" name="Прямоугольник 3"/>
          <p:cNvSpPr/>
          <p:nvPr/>
        </p:nvSpPr>
        <p:spPr>
          <a:xfrm>
            <a:off x="1102768" y="686146"/>
            <a:ext cx="22538504" cy="923330"/>
          </a:xfrm>
          <a:prstGeom prst="rect">
            <a:avLst/>
          </a:prstGeom>
          <a:noFill/>
        </p:spPr>
        <p:txBody>
          <a:bodyPr wrap="square" lIns="91440" tIns="45720" rIns="91440" bIns="45720">
            <a:spAutoFit/>
          </a:bodyPr>
          <a:lstStyle/>
          <a:p>
            <a:pPr algn="ctr"/>
            <a:r>
              <a:rPr lang="ru-RU" sz="5400" b="1" cap="none" spc="0" dirty="0">
                <a:ln w="1905"/>
                <a:solidFill>
                  <a:schemeClr val="accent6">
                    <a:lumMod val="75000"/>
                  </a:schemeClr>
                </a:solidFill>
                <a:effectLst>
                  <a:innerShdw blurRad="69850" dist="43180" dir="5400000">
                    <a:srgbClr val="000000">
                      <a:alpha val="65000"/>
                    </a:srgbClr>
                  </a:innerShdw>
                </a:effectLst>
                <a:latin typeface="Century Gothic" panose="020B0502020202020204" pitchFamily="34" charset="0"/>
              </a:rPr>
              <a:t>Обязательность представления сведений</a:t>
            </a:r>
            <a:endParaRPr lang="ru-RU" sz="5400" b="1" cap="none" spc="0" dirty="0">
              <a:ln w="1905"/>
              <a:solidFill>
                <a:schemeClr val="accent6">
                  <a:lumMod val="75000"/>
                </a:schemeClr>
              </a:solidFill>
              <a:effectLst>
                <a:innerShdw blurRad="69850" dist="43180" dir="5400000">
                  <a:srgbClr val="000000">
                    <a:alpha val="65000"/>
                  </a:srgbClr>
                </a:innerShdw>
              </a:effectLst>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2.      СВЕДЕНИЯ О РАСХОДАХ</a:t>
            </a:r>
          </a:p>
        </p:txBody>
      </p:sp>
      <p:sp>
        <p:nvSpPr>
          <p:cNvPr id="3" name="Прямоугольник 2"/>
          <p:cNvSpPr/>
          <p:nvPr/>
        </p:nvSpPr>
        <p:spPr>
          <a:xfrm>
            <a:off x="832193" y="2525779"/>
            <a:ext cx="7399367" cy="49082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50000"/>
                  </a:schemeClr>
                </a:solidFill>
                <a:latin typeface="Century Gothic" panose="020B0502020202020204" pitchFamily="34" charset="0"/>
              </a:rPr>
              <a:t>Графа   «Источник получения средств, </a:t>
            </a:r>
          </a:p>
          <a:p>
            <a:pPr algn="ctr"/>
            <a:r>
              <a:rPr lang="ru-RU" sz="4400" b="1" dirty="0">
                <a:solidFill>
                  <a:schemeClr val="accent6">
                    <a:lumMod val="50000"/>
                  </a:schemeClr>
                </a:solidFill>
                <a:latin typeface="Century Gothic" panose="020B0502020202020204" pitchFamily="34" charset="0"/>
              </a:rPr>
              <a:t>за счет которых приобретено имущество»</a:t>
            </a:r>
            <a:r>
              <a:rPr lang="ru-RU" sz="4400" b="1" dirty="0">
                <a:solidFill>
                  <a:schemeClr val="accent6">
                    <a:lumMod val="75000"/>
                  </a:schemeClr>
                </a:solidFill>
                <a:latin typeface="Century Gothic" panose="020B0502020202020204" pitchFamily="34" charset="0"/>
              </a:rPr>
              <a:t>                                </a:t>
            </a:r>
          </a:p>
        </p:txBody>
      </p:sp>
      <p:sp>
        <p:nvSpPr>
          <p:cNvPr id="4" name="Прямоугольник 3"/>
          <p:cNvSpPr/>
          <p:nvPr/>
        </p:nvSpPr>
        <p:spPr>
          <a:xfrm>
            <a:off x="10535816" y="2503792"/>
            <a:ext cx="13214268" cy="493027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lnSpc>
                <a:spcPct val="115000"/>
              </a:lnSpc>
              <a:buFont typeface="Arial" panose="020B0604020202020204" pitchFamily="34" charset="0"/>
              <a:buChar char="•"/>
            </a:pPr>
            <a:r>
              <a:rPr lang="ru-RU" sz="3400" dirty="0">
                <a:solidFill>
                  <a:schemeClr val="accent6">
                    <a:lumMod val="75000"/>
                  </a:schemeClr>
                </a:solidFill>
                <a:latin typeface="Century Gothic" panose="020B0502020202020204" pitchFamily="34" charset="0"/>
              </a:rPr>
              <a:t>наименование источника получения средств и размер полученного дохода по каждому из источников (весь объем законных доходов, которые использованы служащим (работником), его супругой (супругом)               и (или) несовершеннолетними детьми для осуществления расходов по сделке (сделкам)</a:t>
            </a:r>
          </a:p>
          <a:p>
            <a:pPr algn="just">
              <a:lnSpc>
                <a:spcPct val="115000"/>
              </a:lnSpc>
            </a:pPr>
            <a:r>
              <a:rPr lang="ru-RU" sz="3600" dirty="0"/>
              <a:t> </a:t>
            </a:r>
            <a:endParaRPr lang="ru-RU" sz="3600" dirty="0">
              <a:solidFill>
                <a:schemeClr val="accent6">
                  <a:lumMod val="50000"/>
                </a:schemeClr>
              </a:solidFill>
              <a:latin typeface="Century Gothic" panose="020B0502020202020204" pitchFamily="34" charset="0"/>
              <a:ea typeface="Times New Roman"/>
            </a:endParaRPr>
          </a:p>
        </p:txBody>
      </p:sp>
      <p:sp>
        <p:nvSpPr>
          <p:cNvPr id="7" name="Прямоугольник 6"/>
          <p:cNvSpPr/>
          <p:nvPr/>
        </p:nvSpPr>
        <p:spPr>
          <a:xfrm>
            <a:off x="10535816" y="8298161"/>
            <a:ext cx="13214266" cy="49082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регистрационный номер и дата записи в Едином государственном реестре недвижимости (ЕГРН)</a:t>
            </a:r>
          </a:p>
          <a:p>
            <a:pPr algn="l"/>
            <a:endParaRPr lang="ru-RU" sz="3400" dirty="0">
              <a:solidFill>
                <a:schemeClr val="accent6">
                  <a:lumMod val="50000"/>
                </a:schemeClr>
              </a:solidFill>
              <a:latin typeface="Century Gothic" panose="020B0502020202020204" pitchFamily="34" charset="0"/>
            </a:endParaRPr>
          </a:p>
          <a:p>
            <a:pPr marL="457200" indent="-457200" algn="l">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наименование и реквизиты документа, являющегося основанием для приобретения права собственности           на недвижимое имущество (договор купли-продажи, договор мены, решение суда и др.)</a:t>
            </a:r>
          </a:p>
        </p:txBody>
      </p:sp>
      <p:sp>
        <p:nvSpPr>
          <p:cNvPr id="11" name="Прямоугольник 10"/>
          <p:cNvSpPr/>
          <p:nvPr/>
        </p:nvSpPr>
        <p:spPr>
          <a:xfrm>
            <a:off x="832192" y="8298160"/>
            <a:ext cx="7399367" cy="49082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400" b="1" dirty="0">
                <a:solidFill>
                  <a:schemeClr val="accent6">
                    <a:lumMod val="50000"/>
                  </a:schemeClr>
                </a:solidFill>
                <a:latin typeface="Century Gothic" panose="020B0502020202020204" pitchFamily="34" charset="0"/>
              </a:rPr>
              <a:t>Графа   «Основания приобретения  имущества»</a:t>
            </a:r>
            <a:r>
              <a:rPr lang="ru-RU" sz="4400" b="1" dirty="0">
                <a:solidFill>
                  <a:schemeClr val="accent6">
                    <a:lumMod val="75000"/>
                  </a:schemeClr>
                </a:solidFill>
                <a:latin typeface="Century Gothic" panose="020B0502020202020204" pitchFamily="34" charset="0"/>
              </a:rPr>
              <a:t>                                </a:t>
            </a:r>
          </a:p>
        </p:txBody>
      </p:sp>
      <p:sp>
        <p:nvSpPr>
          <p:cNvPr id="5" name="Стрелка вправо 4"/>
          <p:cNvSpPr/>
          <p:nvPr/>
        </p:nvSpPr>
        <p:spPr>
          <a:xfrm>
            <a:off x="8968372" y="4726612"/>
            <a:ext cx="978408"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6" name="Стрелка вправо 5"/>
          <p:cNvSpPr/>
          <p:nvPr/>
        </p:nvSpPr>
        <p:spPr>
          <a:xfrm>
            <a:off x="8968372" y="10617997"/>
            <a:ext cx="978408"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891406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3.      СВЕДЕНИЯ Об ИМУЩЕСТВЕ</a:t>
            </a:r>
          </a:p>
        </p:txBody>
      </p:sp>
      <p:sp>
        <p:nvSpPr>
          <p:cNvPr id="5" name="Прямоугольник 4"/>
          <p:cNvSpPr/>
          <p:nvPr/>
        </p:nvSpPr>
        <p:spPr>
          <a:xfrm>
            <a:off x="5207224" y="2330969"/>
            <a:ext cx="14257584"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3.1.</a:t>
            </a:r>
            <a:r>
              <a:rPr lang="ru-RU" sz="4000" b="1" dirty="0">
                <a:solidFill>
                  <a:srgbClr val="C00000"/>
                </a:solidFill>
                <a:latin typeface="Century Gothic" panose="020B0502020202020204" pitchFamily="34" charset="0"/>
              </a:rPr>
              <a:t>   </a:t>
            </a:r>
            <a:r>
              <a:rPr lang="ru-RU" sz="4000" b="1" dirty="0">
                <a:solidFill>
                  <a:schemeClr val="accent6">
                    <a:lumMod val="50000"/>
                  </a:schemeClr>
                </a:solidFill>
                <a:latin typeface="Century Gothic" panose="020B0502020202020204" pitchFamily="34" charset="0"/>
              </a:rPr>
              <a:t>Недвижимое имущество</a:t>
            </a:r>
          </a:p>
        </p:txBody>
      </p:sp>
      <p:sp>
        <p:nvSpPr>
          <p:cNvPr id="7" name="Блок-схема: объединение 6"/>
          <p:cNvSpPr/>
          <p:nvPr/>
        </p:nvSpPr>
        <p:spPr>
          <a:xfrm>
            <a:off x="5235861" y="3905672"/>
            <a:ext cx="14257584" cy="1080120"/>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a:solidFill>
                  <a:schemeClr val="accent6">
                    <a:lumMod val="50000"/>
                  </a:schemeClr>
                </a:solidFill>
                <a:latin typeface="Century Gothic" panose="020B0502020202020204" pitchFamily="34" charset="0"/>
              </a:rPr>
              <a:t>ст. 130 Гражданского кодекса РФ</a:t>
            </a:r>
          </a:p>
        </p:txBody>
      </p:sp>
      <p:sp>
        <p:nvSpPr>
          <p:cNvPr id="10" name="Прямоугольник 9"/>
          <p:cNvSpPr/>
          <p:nvPr/>
        </p:nvSpPr>
        <p:spPr>
          <a:xfrm>
            <a:off x="1084655" y="5345832"/>
            <a:ext cx="10171239" cy="669674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указываются каждый объект недвижимости, принадлежащий служащему (работнику), его супруге (супругу) и (или) несовершеннолетним детям на праве собственности, независимо от того, когда они были приобретены, в каком регионе Российской Федерации или в каком государстве зарегистрирован </a:t>
            </a:r>
          </a:p>
        </p:txBody>
      </p:sp>
      <p:sp>
        <p:nvSpPr>
          <p:cNvPr id="12" name="Прямоугольник 11"/>
          <p:cNvSpPr/>
          <p:nvPr/>
        </p:nvSpPr>
        <p:spPr>
          <a:xfrm>
            <a:off x="13488144" y="5345832"/>
            <a:ext cx="9811199" cy="669674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указывается недвижимое имущество, полученное в порядке наследования (выдано свидетельство о праве                 на наследство) или по решению суда (вступило в законную силу)</a:t>
            </a:r>
          </a:p>
        </p:txBody>
      </p:sp>
    </p:spTree>
    <p:extLst>
      <p:ext uri="{BB962C8B-B14F-4D97-AF65-F5344CB8AC3E}">
        <p14:creationId xmlns:p14="http://schemas.microsoft.com/office/powerpoint/2010/main" val="337515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3.      СВЕДЕНИЯ ОБ ИМУЩЕСТВЕ</a:t>
            </a:r>
          </a:p>
        </p:txBody>
      </p:sp>
      <p:sp>
        <p:nvSpPr>
          <p:cNvPr id="3" name="Прямоугольник 2"/>
          <p:cNvSpPr/>
          <p:nvPr/>
        </p:nvSpPr>
        <p:spPr>
          <a:xfrm>
            <a:off x="683296" y="2525777"/>
            <a:ext cx="7116216" cy="390017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400" b="1" dirty="0">
                <a:solidFill>
                  <a:schemeClr val="accent6">
                    <a:lumMod val="50000"/>
                  </a:schemeClr>
                </a:solidFill>
                <a:latin typeface="Century Gothic" panose="020B0502020202020204" pitchFamily="34" charset="0"/>
              </a:rPr>
              <a:t>Графа  </a:t>
            </a:r>
          </a:p>
          <a:p>
            <a:r>
              <a:rPr lang="ru-RU" sz="4400" b="1" dirty="0">
                <a:solidFill>
                  <a:schemeClr val="accent6">
                    <a:lumMod val="50000"/>
                  </a:schemeClr>
                </a:solidFill>
                <a:latin typeface="Century Gothic" panose="020B0502020202020204" pitchFamily="34" charset="0"/>
              </a:rPr>
              <a:t> «Вид и наименование имущества»</a:t>
            </a:r>
            <a:endParaRPr lang="ru-RU" sz="4400" b="1" dirty="0">
              <a:solidFill>
                <a:schemeClr val="accent6">
                  <a:lumMod val="75000"/>
                </a:schemeClr>
              </a:solidFill>
              <a:latin typeface="Century Gothic" panose="020B0502020202020204" pitchFamily="34" charset="0"/>
            </a:endParaRPr>
          </a:p>
        </p:txBody>
      </p:sp>
      <p:sp>
        <p:nvSpPr>
          <p:cNvPr id="4" name="Прямоугольник 3"/>
          <p:cNvSpPr/>
          <p:nvPr/>
        </p:nvSpPr>
        <p:spPr>
          <a:xfrm>
            <a:off x="11759952" y="2855684"/>
            <a:ext cx="11990132" cy="32822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lnSpc>
                <a:spcPct val="115000"/>
              </a:lnSpc>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указывается вид земельного участка (пая, доли): под индивидуальное гаражное, жилищное строительство, садовый, приусадебный, огородный и другие</a:t>
            </a:r>
          </a:p>
        </p:txBody>
      </p:sp>
      <p:sp>
        <p:nvSpPr>
          <p:cNvPr id="6" name="Прямоугольник 5"/>
          <p:cNvSpPr/>
          <p:nvPr/>
        </p:nvSpPr>
        <p:spPr>
          <a:xfrm>
            <a:off x="7367464" y="6930008"/>
            <a:ext cx="16382620" cy="214938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endParaRPr lang="ru-RU" sz="3200" dirty="0"/>
          </a:p>
          <a:p>
            <a:pPr marL="457200" indent="-457200" algn="l">
              <a:buFont typeface="Arial" panose="020B0604020202020204" pitchFamily="34" charset="0"/>
              <a:buChar char="•"/>
            </a:pPr>
            <a:r>
              <a:rPr lang="ru-RU" sz="3400" dirty="0">
                <a:solidFill>
                  <a:schemeClr val="accent6">
                    <a:lumMod val="50000"/>
                  </a:schemeClr>
                </a:solidFill>
                <a:latin typeface="Century Gothic" panose="020B0502020202020204" pitchFamily="34" charset="0"/>
              </a:rPr>
              <a:t>при наличии в собственности жилого или садового дома, которые указываются в </a:t>
            </a:r>
            <a:r>
              <a:rPr lang="ru-RU" sz="3400" dirty="0">
                <a:solidFill>
                  <a:schemeClr val="accent6">
                    <a:lumMod val="50000"/>
                  </a:schemeClr>
                </a:solidFill>
                <a:latin typeface="Century Gothic" panose="020B0502020202020204" pitchFamily="34" charset="0"/>
                <a:hlinkClick r:id="rId3"/>
              </a:rPr>
              <a:t>пункте 2</a:t>
            </a:r>
            <a:r>
              <a:rPr lang="ru-RU" sz="3400" dirty="0">
                <a:solidFill>
                  <a:schemeClr val="accent6">
                    <a:lumMod val="50000"/>
                  </a:schemeClr>
                </a:solidFill>
                <a:latin typeface="Century Gothic" panose="020B0502020202020204" pitchFamily="34" charset="0"/>
              </a:rPr>
              <a:t> данного раздела, должен быть указан соответствующий земельный участок, на котором он расположен</a:t>
            </a:r>
            <a:endParaRPr lang="ru-RU" sz="3400" dirty="0">
              <a:solidFill>
                <a:schemeClr val="accent6">
                  <a:lumMod val="50000"/>
                </a:schemeClr>
              </a:solidFill>
              <a:latin typeface="Century Gothic" panose="020B0502020202020204" pitchFamily="34" charset="0"/>
              <a:ea typeface="Times New Roman"/>
            </a:endParaRPr>
          </a:p>
          <a:p>
            <a:pPr algn="ctr"/>
            <a:endParaRPr lang="ru-RU" sz="3400" dirty="0">
              <a:latin typeface="Century Gothic" panose="020B0502020202020204" pitchFamily="34" charset="0"/>
            </a:endParaRPr>
          </a:p>
        </p:txBody>
      </p:sp>
      <p:sp>
        <p:nvSpPr>
          <p:cNvPr id="7" name="Прямоугольник 6"/>
          <p:cNvSpPr/>
          <p:nvPr/>
        </p:nvSpPr>
        <p:spPr>
          <a:xfrm>
            <a:off x="7355160" y="9306272"/>
            <a:ext cx="16382618" cy="158686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4"/>
              </a:rPr>
              <a:t>строке 4</a:t>
            </a:r>
            <a:r>
              <a:rPr lang="ru-RU" sz="3600" dirty="0">
                <a:solidFill>
                  <a:schemeClr val="accent6">
                    <a:lumMod val="50000"/>
                  </a:schemeClr>
                </a:solidFill>
                <a:latin typeface="Century Gothic" panose="020B0502020202020204" pitchFamily="34" charset="0"/>
              </a:rPr>
              <a:t> «Гаражи» указывается информация об организованных местах хранения автотранспорта – «гараж», «</a:t>
            </a:r>
            <a:r>
              <a:rPr lang="ru-RU" sz="3600" dirty="0" err="1">
                <a:solidFill>
                  <a:schemeClr val="accent6">
                    <a:lumMod val="50000"/>
                  </a:schemeClr>
                </a:solidFill>
                <a:latin typeface="Century Gothic" panose="020B0502020202020204" pitchFamily="34" charset="0"/>
              </a:rPr>
              <a:t>машино</a:t>
            </a:r>
            <a:r>
              <a:rPr lang="ru-RU" sz="3600" dirty="0">
                <a:solidFill>
                  <a:schemeClr val="accent6">
                    <a:lumMod val="50000"/>
                  </a:schemeClr>
                </a:solidFill>
                <a:latin typeface="Century Gothic" panose="020B0502020202020204" pitchFamily="34" charset="0"/>
              </a:rPr>
              <a:t>-место» </a:t>
            </a:r>
            <a:endParaRPr lang="ru-RU" sz="3400" dirty="0">
              <a:solidFill>
                <a:schemeClr val="accent6">
                  <a:lumMod val="50000"/>
                </a:schemeClr>
              </a:solidFill>
              <a:latin typeface="Century Gothic" panose="020B0502020202020204" pitchFamily="34" charset="0"/>
            </a:endParaRPr>
          </a:p>
        </p:txBody>
      </p:sp>
      <p:sp>
        <p:nvSpPr>
          <p:cNvPr id="9" name="Прямоугольник 8"/>
          <p:cNvSpPr/>
          <p:nvPr/>
        </p:nvSpPr>
        <p:spPr>
          <a:xfrm>
            <a:off x="7367464" y="11250488"/>
            <a:ext cx="16382620" cy="197993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указывается земельный участок, на котором расположен гараж, являющийся обособленным строением, в зависимости от наличия зарегистрированного права собственности</a:t>
            </a:r>
          </a:p>
        </p:txBody>
      </p:sp>
      <p:cxnSp>
        <p:nvCxnSpPr>
          <p:cNvPr id="18" name="Соединительная линия уступом 17"/>
          <p:cNvCxnSpPr/>
          <p:nvPr/>
        </p:nvCxnSpPr>
        <p:spPr>
          <a:xfrm>
            <a:off x="7799512" y="3502110"/>
            <a:ext cx="3672408" cy="121826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a:off x="3811797" y="6423264"/>
            <a:ext cx="0" cy="5547304"/>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Прямая со стрелкой 49"/>
          <p:cNvCxnSpPr/>
          <p:nvPr/>
        </p:nvCxnSpPr>
        <p:spPr>
          <a:xfrm>
            <a:off x="3811796" y="11970568"/>
            <a:ext cx="297960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Прямая со стрелкой 53"/>
          <p:cNvCxnSpPr/>
          <p:nvPr/>
        </p:nvCxnSpPr>
        <p:spPr>
          <a:xfrm>
            <a:off x="3811795" y="10061993"/>
            <a:ext cx="297960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p:nvPr/>
        </p:nvCxnSpPr>
        <p:spPr>
          <a:xfrm>
            <a:off x="3811797" y="8043319"/>
            <a:ext cx="297960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1233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3.      СВЕДЕНИЯ ОБ ИМУЩЕСТВЕ</a:t>
            </a:r>
          </a:p>
        </p:txBody>
      </p:sp>
      <p:sp>
        <p:nvSpPr>
          <p:cNvPr id="3" name="Прямоугольник 2"/>
          <p:cNvSpPr/>
          <p:nvPr/>
        </p:nvSpPr>
        <p:spPr>
          <a:xfrm>
            <a:off x="8087544" y="2371012"/>
            <a:ext cx="10441160" cy="97797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400" b="1" dirty="0">
                <a:solidFill>
                  <a:schemeClr val="accent6">
                    <a:lumMod val="50000"/>
                  </a:schemeClr>
                </a:solidFill>
                <a:latin typeface="Century Gothic" panose="020B0502020202020204" pitchFamily="34" charset="0"/>
              </a:rPr>
              <a:t>Графа   «Вид собственности»</a:t>
            </a:r>
            <a:endParaRPr lang="ru-RU" sz="4400" b="1" dirty="0">
              <a:solidFill>
                <a:schemeClr val="accent6">
                  <a:lumMod val="75000"/>
                </a:schemeClr>
              </a:solidFill>
              <a:latin typeface="Century Gothic" panose="020B0502020202020204" pitchFamily="34" charset="0"/>
            </a:endParaRPr>
          </a:p>
        </p:txBody>
      </p:sp>
      <p:sp>
        <p:nvSpPr>
          <p:cNvPr id="16" name="Горизонтальный свиток 15"/>
          <p:cNvSpPr/>
          <p:nvPr/>
        </p:nvSpPr>
        <p:spPr>
          <a:xfrm>
            <a:off x="886745" y="2177480"/>
            <a:ext cx="22754527" cy="11538520"/>
          </a:xfrm>
          <a:prstGeom prst="horizontalScroll">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endParaRPr lang="ru-RU" sz="3600" b="1" dirty="0">
              <a:solidFill>
                <a:schemeClr val="accent6">
                  <a:lumMod val="75000"/>
                </a:schemeClr>
              </a:solidFill>
              <a:latin typeface="Century Gothic" panose="020B0502020202020204" pitchFamily="34" charset="0"/>
            </a:endParaRPr>
          </a:p>
          <a:p>
            <a:pPr marL="571500" indent="-571500" algn="l">
              <a:buFont typeface="Arial" panose="020B0604020202020204" pitchFamily="34" charset="0"/>
              <a:buChar char="•"/>
            </a:pPr>
            <a:r>
              <a:rPr lang="ru-RU" sz="3400" b="1" dirty="0">
                <a:solidFill>
                  <a:schemeClr val="accent6">
                    <a:lumMod val="75000"/>
                  </a:schemeClr>
                </a:solidFill>
                <a:latin typeface="Century Gothic" panose="020B0502020202020204" pitchFamily="34" charset="0"/>
              </a:rPr>
              <a:t>указывается вид собственности на имущество (индивидуальная, общая совместная, общая долевая)</a:t>
            </a:r>
          </a:p>
          <a:p>
            <a:pPr algn="l"/>
            <a:endParaRPr lang="ru-RU" sz="3400" b="1" dirty="0">
              <a:solidFill>
                <a:schemeClr val="accent6">
                  <a:lumMod val="75000"/>
                </a:schemeClr>
              </a:solidFill>
              <a:latin typeface="Century Gothic" panose="020B0502020202020204" pitchFamily="34" charset="0"/>
            </a:endParaRPr>
          </a:p>
          <a:p>
            <a:pPr marL="571500" indent="-571500" algn="l">
              <a:buFont typeface="Arial" panose="020B0604020202020204" pitchFamily="34" charset="0"/>
              <a:buChar char="•"/>
            </a:pPr>
            <a:r>
              <a:rPr lang="ru-RU" sz="3400" b="1" dirty="0">
                <a:solidFill>
                  <a:schemeClr val="accent6">
                    <a:lumMod val="75000"/>
                  </a:schemeClr>
                </a:solidFill>
                <a:latin typeface="Century Gothic" panose="020B0502020202020204" pitchFamily="34" charset="0"/>
              </a:rPr>
              <a:t>при указании совместной собственности дополнительно указываются иные лица,            в собственности которых находится имущество (фамилия, имя и отчество физического лица)</a:t>
            </a:r>
          </a:p>
          <a:p>
            <a:pPr algn="l"/>
            <a:endParaRPr lang="ru-RU" sz="3400" b="1" dirty="0">
              <a:solidFill>
                <a:schemeClr val="accent6">
                  <a:lumMod val="75000"/>
                </a:schemeClr>
              </a:solidFill>
              <a:latin typeface="Century Gothic" panose="020B0502020202020204" pitchFamily="34" charset="0"/>
            </a:endParaRPr>
          </a:p>
          <a:p>
            <a:pPr marL="571500" indent="-571500" algn="l">
              <a:buFont typeface="Arial" panose="020B0604020202020204" pitchFamily="34" charset="0"/>
              <a:buChar char="•"/>
            </a:pPr>
            <a:r>
              <a:rPr lang="ru-RU" sz="3400" b="1" dirty="0">
                <a:solidFill>
                  <a:schemeClr val="accent6">
                    <a:lumMod val="75000"/>
                  </a:schemeClr>
                </a:solidFill>
                <a:latin typeface="Century Gothic" panose="020B0502020202020204" pitchFamily="34" charset="0"/>
              </a:rPr>
              <a:t>для долевой собственности дополнительно указываются лица, владеющие долями</a:t>
            </a:r>
          </a:p>
          <a:p>
            <a:pPr algn="l"/>
            <a:r>
              <a:rPr lang="ru-RU" sz="3400" b="1" dirty="0">
                <a:solidFill>
                  <a:schemeClr val="accent6">
                    <a:lumMod val="75000"/>
                  </a:schemeClr>
                </a:solidFill>
                <a:latin typeface="Century Gothic" panose="020B0502020202020204" pitchFamily="34" charset="0"/>
              </a:rPr>
              <a:t>    указывается местонахождение (адрес) недвижимого имущества: субъект РФ</a:t>
            </a:r>
          </a:p>
          <a:p>
            <a:pPr algn="l"/>
            <a:r>
              <a:rPr lang="ru-RU" sz="3400" b="1" dirty="0">
                <a:solidFill>
                  <a:schemeClr val="accent6">
                    <a:lumMod val="75000"/>
                  </a:schemeClr>
                </a:solidFill>
                <a:latin typeface="Century Gothic" panose="020B0502020202020204" pitchFamily="34" charset="0"/>
              </a:rPr>
              <a:t>    район, , город, иной населенный пункт (село, поселок и т.д.), улица (проспект,   </a:t>
            </a:r>
          </a:p>
          <a:p>
            <a:pPr algn="l"/>
            <a:r>
              <a:rPr lang="ru-RU" sz="3400" b="1" dirty="0">
                <a:solidFill>
                  <a:schemeClr val="accent6">
                    <a:lumMod val="75000"/>
                  </a:schemeClr>
                </a:solidFill>
                <a:latin typeface="Century Gothic" panose="020B0502020202020204" pitchFamily="34" charset="0"/>
              </a:rPr>
              <a:t>    переулок и т.д.), номер дома (владения, участка), корпуса (строения), квартиры, </a:t>
            </a:r>
          </a:p>
          <a:p>
            <a:pPr algn="l"/>
            <a:r>
              <a:rPr lang="ru-RU" sz="3400" b="1" dirty="0">
                <a:solidFill>
                  <a:schemeClr val="accent6">
                    <a:lumMod val="75000"/>
                  </a:schemeClr>
                </a:solidFill>
                <a:latin typeface="Century Gothic" panose="020B0502020202020204" pitchFamily="34" charset="0"/>
              </a:rPr>
              <a:t>    индекс</a:t>
            </a:r>
          </a:p>
          <a:p>
            <a:pPr algn="l"/>
            <a:endParaRPr lang="ru-RU" sz="3400" b="1" dirty="0">
              <a:solidFill>
                <a:schemeClr val="accent6">
                  <a:lumMod val="75000"/>
                </a:schemeClr>
              </a:solidFill>
              <a:latin typeface="Century Gothic" panose="020B0502020202020204" pitchFamily="34" charset="0"/>
            </a:endParaRPr>
          </a:p>
          <a:p>
            <a:pPr marL="457200" indent="-457200" algn="l">
              <a:buFont typeface="Arial" panose="020B0604020202020204" pitchFamily="34" charset="0"/>
              <a:buChar char="•"/>
            </a:pPr>
            <a:r>
              <a:rPr lang="ru-RU" sz="3400" b="1" dirty="0">
                <a:solidFill>
                  <a:schemeClr val="accent6">
                    <a:lumMod val="75000"/>
                  </a:schemeClr>
                </a:solidFill>
                <a:latin typeface="Century Gothic" panose="020B0502020202020204" pitchFamily="34" charset="0"/>
              </a:rPr>
              <a:t>площадь объекта указывается  на основании правоустанавливающих документов</a:t>
            </a:r>
          </a:p>
          <a:p>
            <a:pPr algn="l"/>
            <a:endParaRPr lang="ru-RU" sz="3400" b="1" dirty="0">
              <a:solidFill>
                <a:schemeClr val="accent6">
                  <a:lumMod val="75000"/>
                </a:schemeClr>
              </a:solidFill>
              <a:latin typeface="Century Gothic" panose="020B0502020202020204" pitchFamily="34" charset="0"/>
            </a:endParaRPr>
          </a:p>
          <a:p>
            <a:pPr marL="457200" indent="-457200" algn="l">
              <a:buFont typeface="Arial" panose="020B0604020202020204" pitchFamily="34" charset="0"/>
              <a:buChar char="•"/>
            </a:pPr>
            <a:r>
              <a:rPr lang="ru-RU" sz="3400" b="1" dirty="0">
                <a:solidFill>
                  <a:schemeClr val="accent6">
                    <a:lumMod val="75000"/>
                  </a:schemeClr>
                </a:solidFill>
                <a:latin typeface="Century Gothic" panose="020B0502020202020204" pitchFamily="34" charset="0"/>
              </a:rPr>
              <a:t>при совместной собственности указывается общая площадь объекта </a:t>
            </a:r>
          </a:p>
          <a:p>
            <a:pPr algn="l"/>
            <a:endParaRPr lang="ru-RU" sz="3400" dirty="0">
              <a:latin typeface="Century Gothic" panose="020B0502020202020204" pitchFamily="34" charset="0"/>
            </a:endParaRPr>
          </a:p>
        </p:txBody>
      </p:sp>
    </p:spTree>
    <p:extLst>
      <p:ext uri="{BB962C8B-B14F-4D97-AF65-F5344CB8AC3E}">
        <p14:creationId xmlns:p14="http://schemas.microsoft.com/office/powerpoint/2010/main" val="21995880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3.      СВЕДЕНИЯ Об ИМУЩЕСТВЕ</a:t>
            </a:r>
          </a:p>
        </p:txBody>
      </p:sp>
      <p:sp>
        <p:nvSpPr>
          <p:cNvPr id="5" name="Прямоугольник 4"/>
          <p:cNvSpPr/>
          <p:nvPr/>
        </p:nvSpPr>
        <p:spPr>
          <a:xfrm>
            <a:off x="5207224" y="2330969"/>
            <a:ext cx="14257584"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dirty="0">
                <a:latin typeface="Century Gothic" panose="020B0502020202020204" pitchFamily="34" charset="0"/>
                <a:hlinkClick r:id="rId3"/>
              </a:rPr>
              <a:t>Подраздел 3.</a:t>
            </a:r>
            <a:r>
              <a:rPr lang="ru-RU" sz="4000" b="1" u="sng" dirty="0">
                <a:solidFill>
                  <a:srgbClr val="C00000"/>
                </a:solidFill>
                <a:latin typeface="Century Gothic" panose="020B0502020202020204" pitchFamily="34" charset="0"/>
              </a:rPr>
              <a:t>2.</a:t>
            </a:r>
            <a:r>
              <a:rPr lang="ru-RU" sz="4000" b="1" dirty="0">
                <a:latin typeface="Century Gothic" panose="020B0502020202020204" pitchFamily="34" charset="0"/>
              </a:rPr>
              <a:t>   </a:t>
            </a:r>
            <a:r>
              <a:rPr lang="ru-RU" sz="4000" b="1" dirty="0">
                <a:solidFill>
                  <a:schemeClr val="accent6">
                    <a:lumMod val="50000"/>
                  </a:schemeClr>
                </a:solidFill>
                <a:latin typeface="Century Gothic" panose="020B0502020202020204" pitchFamily="34" charset="0"/>
              </a:rPr>
              <a:t> Транспортные средства</a:t>
            </a:r>
          </a:p>
        </p:txBody>
      </p:sp>
      <p:sp>
        <p:nvSpPr>
          <p:cNvPr id="7" name="Блок-схема: объединение 6"/>
          <p:cNvSpPr/>
          <p:nvPr/>
        </p:nvSpPr>
        <p:spPr>
          <a:xfrm>
            <a:off x="5235861" y="3905672"/>
            <a:ext cx="14257584" cy="1080120"/>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a:solidFill>
                  <a:schemeClr val="accent6">
                    <a:lumMod val="50000"/>
                  </a:schemeClr>
                </a:solidFill>
                <a:latin typeface="Century Gothic" panose="020B0502020202020204" pitchFamily="34" charset="0"/>
              </a:rPr>
              <a:t>указываются:</a:t>
            </a:r>
          </a:p>
        </p:txBody>
      </p:sp>
      <p:sp>
        <p:nvSpPr>
          <p:cNvPr id="10" name="Прямоугольник 9"/>
          <p:cNvSpPr/>
          <p:nvPr/>
        </p:nvSpPr>
        <p:spPr>
          <a:xfrm>
            <a:off x="1084655" y="5345832"/>
            <a:ext cx="10171239" cy="669674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rPr>
              <a:t>сведения о транспортных средствах, находящихся в собственности, в угоне,                в залоге у банка, полностью негодные                  к эксплуатации, снятые с регистрационного учета и т.д., собственником которых является служащий (работник), его супруга (супруг), несовершеннолетний ребенок</a:t>
            </a:r>
          </a:p>
        </p:txBody>
      </p:sp>
      <p:sp>
        <p:nvSpPr>
          <p:cNvPr id="12" name="Прямоугольник 11"/>
          <p:cNvSpPr/>
          <p:nvPr/>
        </p:nvSpPr>
        <p:spPr>
          <a:xfrm>
            <a:off x="13488144" y="5345832"/>
            <a:ext cx="9811199" cy="669674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rPr>
              <a:t>в графе «Место регистрации» -  наименование органа внутренних дел, осуществившего регистрационный учет транспортного средства</a:t>
            </a:r>
          </a:p>
          <a:p>
            <a:pPr algn="l"/>
            <a:endParaRPr lang="ru-RU" sz="3600" dirty="0">
              <a:solidFill>
                <a:schemeClr val="accent6">
                  <a:lumMod val="50000"/>
                </a:schemeClr>
              </a:solidFill>
            </a:endParaRPr>
          </a:p>
          <a:p>
            <a:pPr marL="571500" indent="-571500" algn="l">
              <a:buFont typeface="Arial" panose="020B0604020202020204" pitchFamily="34" charset="0"/>
              <a:buChar char="•"/>
            </a:pPr>
            <a:r>
              <a:rPr lang="ru-RU" sz="3600" dirty="0">
                <a:solidFill>
                  <a:schemeClr val="accent6">
                    <a:lumMod val="50000"/>
                  </a:schemeClr>
                </a:solidFill>
              </a:rPr>
              <a:t>в строке «Иные транспортные средства» -прицепы</a:t>
            </a:r>
            <a:endParaRPr lang="ru-RU" sz="3600"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19591531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3.      СВЕДЕНИЯ Об ИМУЩЕСТВЕ</a:t>
            </a:r>
          </a:p>
        </p:txBody>
      </p:sp>
      <p:sp>
        <p:nvSpPr>
          <p:cNvPr id="5" name="Прямоугольник 4"/>
          <p:cNvSpPr/>
          <p:nvPr/>
        </p:nvSpPr>
        <p:spPr>
          <a:xfrm>
            <a:off x="1084655" y="2330969"/>
            <a:ext cx="22214687"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3.3.</a:t>
            </a:r>
            <a:r>
              <a:rPr lang="ru-RU" sz="4000" b="1" dirty="0">
                <a:solidFill>
                  <a:schemeClr val="accent6">
                    <a:lumMod val="50000"/>
                  </a:schemeClr>
                </a:solidFill>
                <a:latin typeface="Century Gothic" panose="020B0502020202020204" pitchFamily="34" charset="0"/>
              </a:rPr>
              <a:t>   Цифровые финансовые активы, цифровые права (…)</a:t>
            </a:r>
          </a:p>
        </p:txBody>
      </p:sp>
      <p:sp>
        <p:nvSpPr>
          <p:cNvPr id="7" name="Блок-схема: объединение 6"/>
          <p:cNvSpPr/>
          <p:nvPr/>
        </p:nvSpPr>
        <p:spPr>
          <a:xfrm>
            <a:off x="5063206" y="3617640"/>
            <a:ext cx="14257584" cy="1440160"/>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b="1" dirty="0">
              <a:solidFill>
                <a:schemeClr val="accent6">
                  <a:lumMod val="50000"/>
                </a:schemeClr>
              </a:solidFill>
              <a:latin typeface="Century Gothic" panose="020B0502020202020204" pitchFamily="34" charset="0"/>
            </a:endParaRPr>
          </a:p>
          <a:p>
            <a:pPr algn="ctr"/>
            <a:r>
              <a:rPr lang="ru-RU" b="1" dirty="0">
                <a:solidFill>
                  <a:schemeClr val="accent6">
                    <a:lumMod val="50000"/>
                  </a:schemeClr>
                </a:solidFill>
                <a:latin typeface="Century Gothic" panose="020B0502020202020204" pitchFamily="34" charset="0"/>
              </a:rPr>
              <a:t>ст.1 Федерального закона </a:t>
            </a:r>
          </a:p>
          <a:p>
            <a:pPr algn="ctr"/>
            <a:r>
              <a:rPr lang="ru-RU" b="1" dirty="0">
                <a:solidFill>
                  <a:schemeClr val="accent6">
                    <a:lumMod val="50000"/>
                  </a:schemeClr>
                </a:solidFill>
                <a:latin typeface="Century Gothic" panose="020B0502020202020204" pitchFamily="34" charset="0"/>
              </a:rPr>
              <a:t>№ 259-ФЗ</a:t>
            </a:r>
          </a:p>
        </p:txBody>
      </p:sp>
      <p:sp>
        <p:nvSpPr>
          <p:cNvPr id="10" name="Прямоугольник 9"/>
          <p:cNvSpPr/>
          <p:nvPr/>
        </p:nvSpPr>
        <p:spPr>
          <a:xfrm>
            <a:off x="1084655" y="5057800"/>
            <a:ext cx="10171239" cy="83529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rPr>
              <a:t>цифровые финансовые активы -  цифровые права, включающие денежные требования, возможность осуществления прав по эмиссионным ценным бумагам, права участия в капитале непубличного акционерного общества, право требовать передачи эмиссионных ценных бумаг, которые предусмотрены решением                   о выпуске цифровых финансовых активов           в порядке, установленном 259-ФЗ</a:t>
            </a:r>
          </a:p>
        </p:txBody>
      </p:sp>
      <p:sp>
        <p:nvSpPr>
          <p:cNvPr id="12" name="Прямоугольник 11"/>
          <p:cNvSpPr/>
          <p:nvPr/>
        </p:nvSpPr>
        <p:spPr>
          <a:xfrm>
            <a:off x="13488144" y="5057800"/>
            <a:ext cx="9811199" cy="83529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3"/>
              </a:rPr>
              <a:t>графе</a:t>
            </a:r>
            <a:r>
              <a:rPr lang="ru-RU" sz="3600" dirty="0">
                <a:solidFill>
                  <a:schemeClr val="accent6">
                    <a:lumMod val="50000"/>
                  </a:schemeClr>
                </a:solidFill>
              </a:rPr>
              <a:t> «Наименование цифрового финансового актива или цифрового права» указываются наименование цифрового финансового актива или цифрового права, включающего одновременно цифровые финансовые активы и иные цифровые права</a:t>
            </a:r>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4"/>
              </a:rPr>
              <a:t>графе</a:t>
            </a:r>
            <a:r>
              <a:rPr lang="ru-RU" sz="3600" dirty="0">
                <a:solidFill>
                  <a:schemeClr val="accent6">
                    <a:lumMod val="50000"/>
                  </a:schemeClr>
                </a:solidFill>
              </a:rPr>
              <a:t> «Дата приобретения» указывается дата их приобретения</a:t>
            </a:r>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5"/>
              </a:rPr>
              <a:t>графе</a:t>
            </a:r>
            <a:r>
              <a:rPr lang="ru-RU" sz="3600" dirty="0">
                <a:solidFill>
                  <a:schemeClr val="accent6">
                    <a:lumMod val="50000"/>
                  </a:schemeClr>
                </a:solidFill>
              </a:rPr>
              <a:t> «Общее количество» указывается общее количество приобретенных прав</a:t>
            </a:r>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6"/>
              </a:rPr>
              <a:t>графе</a:t>
            </a:r>
            <a:r>
              <a:rPr lang="ru-RU" sz="3600" dirty="0">
                <a:solidFill>
                  <a:schemeClr val="accent6">
                    <a:lumMod val="50000"/>
                  </a:schemeClr>
                </a:solidFill>
              </a:rPr>
              <a:t> «Сведения об операторе (…)» указываются наименование оператора информационной системы</a:t>
            </a:r>
            <a:endParaRPr lang="ru-RU" sz="3600"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1950261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3.      СВЕДЕНИЯ Об ИМУЩЕСТВЕ</a:t>
            </a:r>
          </a:p>
        </p:txBody>
      </p:sp>
      <p:sp>
        <p:nvSpPr>
          <p:cNvPr id="5" name="Прямоугольник 4"/>
          <p:cNvSpPr/>
          <p:nvPr/>
        </p:nvSpPr>
        <p:spPr>
          <a:xfrm>
            <a:off x="1084655" y="2330969"/>
            <a:ext cx="22214687"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3.4.</a:t>
            </a:r>
            <a:r>
              <a:rPr lang="ru-RU" sz="4000" b="1" dirty="0">
                <a:solidFill>
                  <a:schemeClr val="accent6">
                    <a:lumMod val="50000"/>
                  </a:schemeClr>
                </a:solidFill>
                <a:latin typeface="Century Gothic" panose="020B0502020202020204" pitchFamily="34" charset="0"/>
              </a:rPr>
              <a:t>   Утилитарные цифровые права</a:t>
            </a:r>
          </a:p>
        </p:txBody>
      </p:sp>
      <p:sp>
        <p:nvSpPr>
          <p:cNvPr id="7" name="Блок-схема: объединение 6"/>
          <p:cNvSpPr/>
          <p:nvPr/>
        </p:nvSpPr>
        <p:spPr>
          <a:xfrm>
            <a:off x="5063206" y="3617640"/>
            <a:ext cx="14257584" cy="1440160"/>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b="1" dirty="0">
              <a:solidFill>
                <a:schemeClr val="accent6">
                  <a:lumMod val="50000"/>
                </a:schemeClr>
              </a:solidFill>
              <a:latin typeface="Century Gothic" panose="020B0502020202020204" pitchFamily="34" charset="0"/>
            </a:endParaRPr>
          </a:p>
          <a:p>
            <a:pPr algn="ctr"/>
            <a:r>
              <a:rPr lang="ru-RU" b="1" dirty="0">
                <a:solidFill>
                  <a:schemeClr val="accent6">
                    <a:lumMod val="50000"/>
                  </a:schemeClr>
                </a:solidFill>
                <a:latin typeface="Century Gothic" panose="020B0502020202020204" pitchFamily="34" charset="0"/>
              </a:rPr>
              <a:t>ст.8 Федерального закона </a:t>
            </a:r>
          </a:p>
          <a:p>
            <a:pPr algn="ctr"/>
            <a:r>
              <a:rPr lang="ru-RU" b="1" dirty="0">
                <a:solidFill>
                  <a:schemeClr val="accent6">
                    <a:lumMod val="50000"/>
                  </a:schemeClr>
                </a:solidFill>
                <a:latin typeface="Century Gothic" panose="020B0502020202020204" pitchFamily="34" charset="0"/>
              </a:rPr>
              <a:t>№ 259-ФЗ</a:t>
            </a:r>
          </a:p>
        </p:txBody>
      </p:sp>
      <p:sp>
        <p:nvSpPr>
          <p:cNvPr id="10" name="Прямоугольник 9"/>
          <p:cNvSpPr/>
          <p:nvPr/>
        </p:nvSpPr>
        <p:spPr>
          <a:xfrm>
            <a:off x="1084655" y="5057800"/>
            <a:ext cx="10171239" cy="518457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rPr>
              <a:t>утилитарные цифровые права включают:</a:t>
            </a:r>
          </a:p>
          <a:p>
            <a:pPr algn="l"/>
            <a:endParaRPr lang="ru-RU" sz="3600" dirty="0">
              <a:solidFill>
                <a:schemeClr val="accent6">
                  <a:lumMod val="50000"/>
                </a:schemeClr>
              </a:solidFill>
            </a:endParaRPr>
          </a:p>
          <a:p>
            <a:pPr marL="742950" indent="-742950" algn="l">
              <a:buFont typeface="+mj-lt"/>
              <a:buAutoNum type="arabicPeriod"/>
            </a:pPr>
            <a:r>
              <a:rPr lang="ru-RU" sz="3600" dirty="0">
                <a:solidFill>
                  <a:schemeClr val="accent6">
                    <a:lumMod val="50000"/>
                  </a:schemeClr>
                </a:solidFill>
              </a:rPr>
              <a:t>право требовать передачи вещи (вещей)</a:t>
            </a:r>
          </a:p>
          <a:p>
            <a:pPr marL="742950" indent="-742950" algn="l">
              <a:buFont typeface="+mj-lt"/>
              <a:buAutoNum type="arabicPeriod"/>
            </a:pPr>
            <a:r>
              <a:rPr lang="ru-RU" sz="3600" dirty="0">
                <a:solidFill>
                  <a:schemeClr val="accent6">
                    <a:lumMod val="50000"/>
                  </a:schemeClr>
                </a:solidFill>
              </a:rPr>
              <a:t>право требовать передачи исключительных прав на результаты интеллектуальной деятельности</a:t>
            </a:r>
          </a:p>
          <a:p>
            <a:pPr marL="742950" indent="-742950" algn="l">
              <a:buFont typeface="+mj-lt"/>
              <a:buAutoNum type="arabicPeriod"/>
            </a:pPr>
            <a:r>
              <a:rPr lang="ru-RU" sz="3600" dirty="0">
                <a:solidFill>
                  <a:schemeClr val="accent6">
                    <a:lumMod val="50000"/>
                  </a:schemeClr>
                </a:solidFill>
              </a:rPr>
              <a:t>право требовать выполнения работ                и (или) оказания услуг</a:t>
            </a:r>
          </a:p>
        </p:txBody>
      </p:sp>
      <p:sp>
        <p:nvSpPr>
          <p:cNvPr id="12" name="Прямоугольник 11"/>
          <p:cNvSpPr/>
          <p:nvPr/>
        </p:nvSpPr>
        <p:spPr>
          <a:xfrm>
            <a:off x="13488144" y="5057800"/>
            <a:ext cx="10441160" cy="676875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endParaRPr lang="ru-RU" sz="3600" dirty="0">
              <a:solidFill>
                <a:schemeClr val="accent6">
                  <a:lumMod val="50000"/>
                </a:schemeClr>
              </a:solidFill>
            </a:endParaRPr>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3"/>
              </a:rPr>
              <a:t>графе</a:t>
            </a:r>
            <a:r>
              <a:rPr lang="ru-RU" sz="3600" dirty="0">
                <a:solidFill>
                  <a:schemeClr val="accent6">
                    <a:lumMod val="50000"/>
                  </a:schemeClr>
                </a:solidFill>
              </a:rPr>
              <a:t> «Уникальное условное "обозначение» указывается уникальное условное обозначение, идентифицирующее утилитарное цифровое право</a:t>
            </a:r>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4"/>
              </a:rPr>
              <a:t>графе</a:t>
            </a:r>
            <a:r>
              <a:rPr lang="ru-RU" sz="3600" dirty="0">
                <a:solidFill>
                  <a:schemeClr val="accent6">
                    <a:lumMod val="50000"/>
                  </a:schemeClr>
                </a:solidFill>
              </a:rPr>
              <a:t> «Дата приобретения» указывается дата приобретения права</a:t>
            </a:r>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5"/>
              </a:rPr>
              <a:t>графе</a:t>
            </a:r>
            <a:r>
              <a:rPr lang="ru-RU" sz="3600" dirty="0">
                <a:solidFill>
                  <a:schemeClr val="accent6">
                    <a:lumMod val="50000"/>
                  </a:schemeClr>
                </a:solidFill>
              </a:rPr>
              <a:t> «Объем инвестиций (руб.)» указывается объем инвестиций в рублях</a:t>
            </a:r>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6"/>
              </a:rPr>
              <a:t>графе</a:t>
            </a:r>
            <a:r>
              <a:rPr lang="ru-RU" sz="3600" dirty="0">
                <a:solidFill>
                  <a:schemeClr val="accent6">
                    <a:lumMod val="50000"/>
                  </a:schemeClr>
                </a:solidFill>
              </a:rPr>
              <a:t> «Сведения об операторе инвестиционной платформы» указываются наименование оператора</a:t>
            </a:r>
          </a:p>
          <a:p>
            <a:pPr marL="571500" indent="-571500" algn="l">
              <a:buFont typeface="Arial" panose="020B0604020202020204" pitchFamily="34" charset="0"/>
              <a:buChar char="•"/>
            </a:pPr>
            <a:endParaRPr lang="ru-RU" sz="3600" dirty="0">
              <a:solidFill>
                <a:schemeClr val="accent6">
                  <a:lumMod val="50000"/>
                </a:schemeClr>
              </a:solidFill>
              <a:latin typeface="Century Gothic" panose="020B0502020202020204" pitchFamily="34" charset="0"/>
            </a:endParaRPr>
          </a:p>
        </p:txBody>
      </p:sp>
      <p:sp>
        <p:nvSpPr>
          <p:cNvPr id="4" name="TextBox 3"/>
          <p:cNvSpPr txBox="1"/>
          <p:nvPr/>
        </p:nvSpPr>
        <p:spPr>
          <a:xfrm>
            <a:off x="1084655" y="10518099"/>
            <a:ext cx="11503390" cy="3416320"/>
          </a:xfrm>
          <a:prstGeom prst="rect">
            <a:avLst/>
          </a:prstGeom>
          <a:noFill/>
        </p:spPr>
        <p:txBody>
          <a:bodyPr wrap="square" rtlCol="0">
            <a:spAutoFit/>
          </a:bodyPr>
          <a:lstStyle/>
          <a:p>
            <a:pPr algn="l"/>
            <a:r>
              <a:rPr lang="ru-RU" sz="3600" b="1" dirty="0">
                <a:solidFill>
                  <a:srgbClr val="FF0000"/>
                </a:solidFill>
                <a:latin typeface="Century Gothic" panose="020B0502020202020204" pitchFamily="34" charset="0"/>
              </a:rPr>
              <a:t>ВАЖНО!   </a:t>
            </a:r>
          </a:p>
          <a:p>
            <a:pPr algn="l"/>
            <a:r>
              <a:rPr lang="ru-RU" sz="3400" b="1" dirty="0">
                <a:solidFill>
                  <a:schemeClr val="accent6">
                    <a:lumMod val="50000"/>
                  </a:schemeClr>
                </a:solidFill>
                <a:latin typeface="Century Gothic" panose="020B0502020202020204" pitchFamily="34" charset="0"/>
              </a:rPr>
              <a:t>Реестр операторов инвестиционных платформ размещен на официальном сайте Банка России по ссылке: http://www.cbr.ru/finm_infrastructure/oper/</a:t>
            </a:r>
          </a:p>
          <a:p>
            <a:r>
              <a:rPr lang="ru-RU" sz="3600" b="1" dirty="0">
                <a:solidFill>
                  <a:schemeClr val="accent6">
                    <a:lumMod val="50000"/>
                  </a:schemeClr>
                </a:solidFill>
                <a:latin typeface="Century Gothic" panose="020B0502020202020204" pitchFamily="34" charset="0"/>
              </a:rPr>
              <a:t>  </a:t>
            </a:r>
          </a:p>
        </p:txBody>
      </p:sp>
    </p:spTree>
    <p:extLst>
      <p:ext uri="{BB962C8B-B14F-4D97-AF65-F5344CB8AC3E}">
        <p14:creationId xmlns:p14="http://schemas.microsoft.com/office/powerpoint/2010/main" val="3991855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01697"/>
            <a:ext cx="18794088" cy="1107996"/>
          </a:xfrm>
          <a:prstGeom prst="rect">
            <a:avLst/>
          </a:prstGeom>
          <a:noFill/>
        </p:spPr>
        <p:txBody>
          <a:bodyPr wrap="square" rtlCol="0">
            <a:spAutoFit/>
          </a:bodyPr>
          <a:lstStyle/>
          <a:p>
            <a:r>
              <a:rPr lang="ru-RU" sz="6600" b="1" dirty="0">
                <a:solidFill>
                  <a:schemeClr val="accent6">
                    <a:lumMod val="50000"/>
                  </a:schemeClr>
                </a:solidFill>
                <a:latin typeface="Century Gothic" panose="020B0502020202020204" pitchFamily="34" charset="0"/>
              </a:rPr>
              <a:t>Раздел 3.      СВЕДЕНИЯ Об ИМУЩЕСТВЕ</a:t>
            </a:r>
          </a:p>
        </p:txBody>
      </p:sp>
      <p:sp>
        <p:nvSpPr>
          <p:cNvPr id="5" name="Прямоугольник 4"/>
          <p:cNvSpPr/>
          <p:nvPr/>
        </p:nvSpPr>
        <p:spPr>
          <a:xfrm>
            <a:off x="1084655" y="2330969"/>
            <a:ext cx="22214687"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3.5.</a:t>
            </a:r>
            <a:r>
              <a:rPr lang="ru-RU" sz="4000" b="1" dirty="0">
                <a:solidFill>
                  <a:schemeClr val="accent6">
                    <a:lumMod val="50000"/>
                  </a:schemeClr>
                </a:solidFill>
                <a:latin typeface="Century Gothic" panose="020B0502020202020204" pitchFamily="34" charset="0"/>
              </a:rPr>
              <a:t>   Цифровая валюта</a:t>
            </a:r>
          </a:p>
        </p:txBody>
      </p:sp>
      <p:sp>
        <p:nvSpPr>
          <p:cNvPr id="7" name="Блок-схема: объединение 6"/>
          <p:cNvSpPr/>
          <p:nvPr/>
        </p:nvSpPr>
        <p:spPr>
          <a:xfrm>
            <a:off x="5063206" y="4049688"/>
            <a:ext cx="14257584" cy="1440160"/>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b="1" dirty="0">
              <a:solidFill>
                <a:schemeClr val="accent6">
                  <a:lumMod val="50000"/>
                </a:schemeClr>
              </a:solidFill>
              <a:latin typeface="Century Gothic" panose="020B0502020202020204" pitchFamily="34" charset="0"/>
            </a:endParaRPr>
          </a:p>
          <a:p>
            <a:pPr algn="ctr"/>
            <a:r>
              <a:rPr lang="ru-RU" b="1" dirty="0">
                <a:solidFill>
                  <a:schemeClr val="accent6">
                    <a:lumMod val="50000"/>
                  </a:schemeClr>
                </a:solidFill>
                <a:latin typeface="Century Gothic" panose="020B0502020202020204" pitchFamily="34" charset="0"/>
              </a:rPr>
              <a:t>ст.1 Федерального закона </a:t>
            </a:r>
          </a:p>
          <a:p>
            <a:pPr algn="ctr"/>
            <a:r>
              <a:rPr lang="ru-RU" b="1" dirty="0">
                <a:solidFill>
                  <a:schemeClr val="accent6">
                    <a:lumMod val="50000"/>
                  </a:schemeClr>
                </a:solidFill>
                <a:latin typeface="Century Gothic" panose="020B0502020202020204" pitchFamily="34" charset="0"/>
              </a:rPr>
              <a:t>№ 259-ФЗ</a:t>
            </a:r>
          </a:p>
        </p:txBody>
      </p:sp>
      <p:sp>
        <p:nvSpPr>
          <p:cNvPr id="10" name="Прямоугольник 9"/>
          <p:cNvSpPr/>
          <p:nvPr/>
        </p:nvSpPr>
        <p:spPr>
          <a:xfrm>
            <a:off x="1084655" y="5849888"/>
            <a:ext cx="10171239" cy="678348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b="1" dirty="0">
                <a:solidFill>
                  <a:schemeClr val="accent6">
                    <a:lumMod val="50000"/>
                  </a:schemeClr>
                </a:solidFill>
                <a:latin typeface="Century Gothic" panose="020B0502020202020204" pitchFamily="34" charset="0"/>
              </a:rPr>
              <a:t>цифровая валюта - совокупность электронных данных, которые предлагаются в качестве средства платежа, не являющегося денежной единицей </a:t>
            </a:r>
          </a:p>
        </p:txBody>
      </p:sp>
      <p:sp>
        <p:nvSpPr>
          <p:cNvPr id="12" name="Прямоугольник 11"/>
          <p:cNvSpPr/>
          <p:nvPr/>
        </p:nvSpPr>
        <p:spPr>
          <a:xfrm>
            <a:off x="12885475" y="5864624"/>
            <a:ext cx="10441160" cy="676875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endParaRPr lang="ru-RU" sz="3600" dirty="0">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3"/>
              </a:rPr>
              <a:t>графе</a:t>
            </a:r>
            <a:r>
              <a:rPr lang="ru-RU" sz="3600" dirty="0">
                <a:solidFill>
                  <a:schemeClr val="accent6">
                    <a:lumMod val="50000"/>
                  </a:schemeClr>
                </a:solidFill>
                <a:latin typeface="Century Gothic" panose="020B0502020202020204" pitchFamily="34" charset="0"/>
              </a:rPr>
              <a:t> «Наименование цифровой валюты» указывается наименование цифровой валюты</a:t>
            </a:r>
          </a:p>
          <a:p>
            <a:pPr algn="l"/>
            <a:endParaRPr lang="ru-RU" sz="36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4"/>
              </a:rPr>
              <a:t>графе</a:t>
            </a:r>
            <a:r>
              <a:rPr lang="ru-RU" sz="3600" dirty="0">
                <a:solidFill>
                  <a:schemeClr val="accent6">
                    <a:lumMod val="50000"/>
                  </a:schemeClr>
                </a:solidFill>
                <a:latin typeface="Century Gothic" panose="020B0502020202020204" pitchFamily="34" charset="0"/>
              </a:rPr>
              <a:t> «Дата приобретения» указывается дата приобретения цифровой валюты</a:t>
            </a:r>
          </a:p>
          <a:p>
            <a:pPr algn="l"/>
            <a:endParaRPr lang="ru-RU" sz="36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5"/>
              </a:rPr>
              <a:t>графе</a:t>
            </a:r>
            <a:r>
              <a:rPr lang="ru-RU" sz="3600" dirty="0">
                <a:solidFill>
                  <a:schemeClr val="accent6">
                    <a:lumMod val="50000"/>
                  </a:schemeClr>
                </a:solidFill>
                <a:latin typeface="Century Gothic" panose="020B0502020202020204" pitchFamily="34" charset="0"/>
              </a:rPr>
              <a:t> «Общее количество» указывается точное количество цифровой валюты, находящейся </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собственности </a:t>
            </a:r>
          </a:p>
          <a:p>
            <a:pPr marL="571500" indent="-571500" algn="l">
              <a:buFont typeface="Arial" panose="020B0604020202020204" pitchFamily="34" charset="0"/>
              <a:buChar char="•"/>
            </a:pPr>
            <a:endParaRPr lang="ru-RU" sz="3600"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35035562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3452" y="67614"/>
            <a:ext cx="23163564" cy="1938992"/>
          </a:xfrm>
          <a:prstGeom prst="rect">
            <a:avLst/>
          </a:prstGeom>
          <a:noFill/>
        </p:spPr>
        <p:txBody>
          <a:bodyPr wrap="square" rtlCol="0">
            <a:spAutoFit/>
          </a:bodyPr>
          <a:lstStyle/>
          <a:p>
            <a:r>
              <a:rPr lang="ru-RU" sz="6000" b="1" dirty="0">
                <a:solidFill>
                  <a:schemeClr val="accent6">
                    <a:lumMod val="75000"/>
                  </a:schemeClr>
                </a:solidFill>
                <a:latin typeface="Century Gothic" panose="020B0502020202020204" pitchFamily="34" charset="0"/>
              </a:rPr>
              <a:t>Раздел 4. Сведения о счетах в банке и иных кредитных организациях</a:t>
            </a:r>
          </a:p>
        </p:txBody>
      </p:sp>
      <p:sp>
        <p:nvSpPr>
          <p:cNvPr id="6" name="Прямоугольник 5"/>
          <p:cNvSpPr/>
          <p:nvPr/>
        </p:nvSpPr>
        <p:spPr>
          <a:xfrm>
            <a:off x="593451" y="2393504"/>
            <a:ext cx="23443866" cy="21602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dirty="0">
                <a:solidFill>
                  <a:schemeClr val="accent6">
                    <a:lumMod val="75000"/>
                  </a:schemeClr>
                </a:solidFill>
                <a:latin typeface="Century Gothic" panose="020B0502020202020204" pitchFamily="34" charset="0"/>
              </a:rPr>
              <a:t>информация обо всех счетах, открытых по состоянию на отчетную дату в банках                 и иных кредитных организациях на основании гражданско-правового договора на имя лица, в отношении которого представляется справка</a:t>
            </a:r>
          </a:p>
        </p:txBody>
      </p:sp>
      <p:sp>
        <p:nvSpPr>
          <p:cNvPr id="7" name="Блок-схема: объединение 6"/>
          <p:cNvSpPr/>
          <p:nvPr/>
        </p:nvSpPr>
        <p:spPr>
          <a:xfrm>
            <a:off x="8338918" y="5065786"/>
            <a:ext cx="8072954" cy="323237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3600" dirty="0">
              <a:latin typeface="Century Gothic" panose="020B0502020202020204" pitchFamily="34" charset="0"/>
            </a:endParaRPr>
          </a:p>
          <a:p>
            <a:endParaRPr lang="ru-RU" sz="3200" dirty="0">
              <a:solidFill>
                <a:schemeClr val="accent6">
                  <a:lumMod val="50000"/>
                </a:schemeClr>
              </a:solidFill>
              <a:latin typeface="Century Gothic" panose="020B0502020202020204" pitchFamily="34" charset="0"/>
            </a:endParaRPr>
          </a:p>
          <a:p>
            <a:r>
              <a:rPr lang="ru-RU" sz="3200" dirty="0">
                <a:solidFill>
                  <a:schemeClr val="accent6">
                    <a:lumMod val="50000"/>
                  </a:schemeClr>
                </a:solidFill>
                <a:latin typeface="Century Gothic" panose="020B0502020202020204" pitchFamily="34" charset="0"/>
              </a:rPr>
              <a:t>счета по расчетным (дебетовым), кредитным картам</a:t>
            </a:r>
            <a:endParaRPr lang="ru-RU" sz="3200" b="1" dirty="0">
              <a:solidFill>
                <a:schemeClr val="accent6">
                  <a:lumMod val="50000"/>
                </a:schemeClr>
              </a:solidFill>
              <a:latin typeface="Century Gothic" panose="020B0502020202020204" pitchFamily="34" charset="0"/>
            </a:endParaRPr>
          </a:p>
        </p:txBody>
      </p:sp>
      <p:sp>
        <p:nvSpPr>
          <p:cNvPr id="5" name="Прямоугольник 4"/>
          <p:cNvSpPr/>
          <p:nvPr/>
        </p:nvSpPr>
        <p:spPr>
          <a:xfrm>
            <a:off x="593452" y="12186591"/>
            <a:ext cx="23163564" cy="129614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450215" algn="l">
              <a:lnSpc>
                <a:spcPct val="115000"/>
              </a:lnSpc>
            </a:pPr>
            <a:r>
              <a:rPr lang="ru-RU" sz="3600" b="1" dirty="0">
                <a:solidFill>
                  <a:srgbClr val="FF0000"/>
                </a:solidFill>
                <a:latin typeface="Century Gothic" panose="020B0502020202020204" pitchFamily="34" charset="0"/>
                <a:ea typeface="Times New Roman"/>
              </a:rPr>
              <a:t>ВАЖНО! </a:t>
            </a:r>
            <a:r>
              <a:rPr lang="ru-RU" sz="3200" b="1" dirty="0">
                <a:solidFill>
                  <a:schemeClr val="accent6">
                    <a:lumMod val="50000"/>
                  </a:schemeClr>
                </a:solidFill>
                <a:latin typeface="Century Gothic" panose="020B0502020202020204" pitchFamily="34" charset="0"/>
              </a:rPr>
              <a:t>Сведения об учетных ценах на аффинированные драгоценные металлы, устанавливаемых Банком России, размещены на его официальном сайте: https://www.cbr.ru/hd_base/metall/metall_base_new/</a:t>
            </a:r>
            <a:r>
              <a:rPr lang="ru-RU" sz="3600" b="1" dirty="0">
                <a:solidFill>
                  <a:srgbClr val="FF0000"/>
                </a:solidFill>
                <a:latin typeface="Century Gothic" panose="020B0502020202020204" pitchFamily="34" charset="0"/>
                <a:ea typeface="Times New Roman"/>
              </a:rPr>
              <a:t> </a:t>
            </a:r>
            <a:endParaRPr lang="ru-RU" sz="3600" b="1" dirty="0">
              <a:solidFill>
                <a:schemeClr val="accent6">
                  <a:lumMod val="50000"/>
                </a:schemeClr>
              </a:solidFill>
              <a:latin typeface="Century Gothic" panose="020B0502020202020204" pitchFamily="34" charset="0"/>
              <a:ea typeface="Times New Roman"/>
            </a:endParaRPr>
          </a:p>
        </p:txBody>
      </p:sp>
      <p:sp>
        <p:nvSpPr>
          <p:cNvPr id="10" name="Блок-схема: объединение 9"/>
          <p:cNvSpPr/>
          <p:nvPr/>
        </p:nvSpPr>
        <p:spPr>
          <a:xfrm>
            <a:off x="16411872" y="5065786"/>
            <a:ext cx="7625444" cy="3180255"/>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3200" dirty="0">
              <a:solidFill>
                <a:schemeClr val="accent6">
                  <a:lumMod val="75000"/>
                </a:schemeClr>
              </a:solidFill>
              <a:latin typeface="Century Gothic" panose="020B0502020202020204" pitchFamily="34" charset="0"/>
            </a:endParaRPr>
          </a:p>
          <a:p>
            <a:r>
              <a:rPr lang="ru-RU" sz="3200" dirty="0">
                <a:solidFill>
                  <a:schemeClr val="accent6">
                    <a:lumMod val="50000"/>
                  </a:schemeClr>
                </a:solidFill>
                <a:latin typeface="Century Gothic" panose="020B0502020202020204" pitchFamily="34" charset="0"/>
              </a:rPr>
              <a:t>счета (вклады)             в иностранных банках</a:t>
            </a:r>
            <a:endParaRPr lang="ru-RU" sz="3200" b="1" dirty="0">
              <a:solidFill>
                <a:schemeClr val="accent6">
                  <a:lumMod val="50000"/>
                </a:schemeClr>
              </a:solidFill>
              <a:latin typeface="Century Gothic" panose="020B0502020202020204" pitchFamily="34" charset="0"/>
            </a:endParaRPr>
          </a:p>
        </p:txBody>
      </p:sp>
      <p:sp>
        <p:nvSpPr>
          <p:cNvPr id="11" name="Блок-схема: объединение 10"/>
          <p:cNvSpPr/>
          <p:nvPr/>
        </p:nvSpPr>
        <p:spPr>
          <a:xfrm>
            <a:off x="560678" y="5041830"/>
            <a:ext cx="7745468" cy="3204211"/>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3200" dirty="0">
              <a:latin typeface="Century Gothic" panose="020B0502020202020204" pitchFamily="34" charset="0"/>
            </a:endParaRPr>
          </a:p>
          <a:p>
            <a:r>
              <a:rPr lang="ru-RU" sz="3200" dirty="0">
                <a:solidFill>
                  <a:schemeClr val="accent6">
                    <a:lumMod val="50000"/>
                  </a:schemeClr>
                </a:solidFill>
                <a:latin typeface="Century Gothic" panose="020B0502020202020204" pitchFamily="34" charset="0"/>
              </a:rPr>
              <a:t>счета с нулевым остатком по состоянию на отчетную дату</a:t>
            </a:r>
            <a:endParaRPr lang="ru-RU" sz="3200" dirty="0">
              <a:solidFill>
                <a:schemeClr val="accent6">
                  <a:lumMod val="50000"/>
                </a:schemeClr>
              </a:solidFill>
              <a:latin typeface="Century Gothic" panose="020B0502020202020204" pitchFamily="34" charset="0"/>
              <a:ea typeface="Calibri"/>
              <a:cs typeface="Times New Roman"/>
            </a:endParaRPr>
          </a:p>
        </p:txBody>
      </p:sp>
      <p:sp>
        <p:nvSpPr>
          <p:cNvPr id="12" name="Блок-схема: объединение 11"/>
          <p:cNvSpPr/>
          <p:nvPr/>
        </p:nvSpPr>
        <p:spPr>
          <a:xfrm>
            <a:off x="4413829" y="8341495"/>
            <a:ext cx="7850178" cy="323237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2800" dirty="0">
              <a:latin typeface="Century Gothic" panose="020B0502020202020204" pitchFamily="34" charset="0"/>
            </a:endParaRPr>
          </a:p>
          <a:p>
            <a:endParaRPr lang="ru-RU" sz="2800" dirty="0">
              <a:latin typeface="Century Gothic" panose="020B0502020202020204" pitchFamily="34" charset="0"/>
            </a:endParaRPr>
          </a:p>
          <a:p>
            <a:r>
              <a:rPr lang="ru-RU" sz="2800" dirty="0">
                <a:solidFill>
                  <a:schemeClr val="accent6">
                    <a:lumMod val="50000"/>
                  </a:schemeClr>
                </a:solidFill>
                <a:latin typeface="Century Gothic" panose="020B0502020202020204" pitchFamily="34" charset="0"/>
              </a:rPr>
              <a:t>счета, операции            по которым осуществляются расчетными                    и кредитными картами</a:t>
            </a:r>
          </a:p>
        </p:txBody>
      </p:sp>
      <p:sp>
        <p:nvSpPr>
          <p:cNvPr id="13" name="Блок-схема: объединение 12"/>
          <p:cNvSpPr/>
          <p:nvPr/>
        </p:nvSpPr>
        <p:spPr>
          <a:xfrm>
            <a:off x="12566848" y="8298160"/>
            <a:ext cx="7690048" cy="323237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3200" dirty="0">
              <a:solidFill>
                <a:schemeClr val="accent6">
                  <a:lumMod val="50000"/>
                </a:schemeClr>
              </a:solidFill>
              <a:latin typeface="Century Gothic" panose="020B0502020202020204" pitchFamily="34" charset="0"/>
            </a:endParaRPr>
          </a:p>
          <a:p>
            <a:r>
              <a:rPr lang="ru-RU" sz="3200" dirty="0">
                <a:solidFill>
                  <a:schemeClr val="accent6">
                    <a:lumMod val="50000"/>
                  </a:schemeClr>
                </a:solidFill>
                <a:latin typeface="Century Gothic" panose="020B0502020202020204" pitchFamily="34" charset="0"/>
              </a:rPr>
              <a:t>счета, открытые для погашения кредита</a:t>
            </a:r>
          </a:p>
        </p:txBody>
      </p:sp>
      <p:sp>
        <p:nvSpPr>
          <p:cNvPr id="4" name="TextBox 3"/>
          <p:cNvSpPr txBox="1"/>
          <p:nvPr/>
        </p:nvSpPr>
        <p:spPr>
          <a:xfrm>
            <a:off x="6215336" y="5561855"/>
            <a:ext cx="4464496" cy="2523768"/>
          </a:xfrm>
          <a:prstGeom prst="rect">
            <a:avLst/>
          </a:prstGeom>
          <a:noFill/>
        </p:spPr>
        <p:txBody>
          <a:bodyPr wrap="square" rtlCol="0">
            <a:spAutoFit/>
          </a:bodyPr>
          <a:lstStyle/>
          <a:p>
            <a:endParaRPr lang="ru-RU" dirty="0"/>
          </a:p>
          <a:p>
            <a:endParaRPr lang="ru-RU" dirty="0"/>
          </a:p>
          <a:p>
            <a:r>
              <a:rPr lang="ru-RU" sz="3200" dirty="0">
                <a:solidFill>
                  <a:schemeClr val="accent6">
                    <a:lumMod val="50000"/>
                  </a:schemeClr>
                </a:solidFill>
                <a:latin typeface="Century Gothic" panose="020B0502020202020204" pitchFamily="34" charset="0"/>
              </a:rPr>
              <a:t>вклады (счета)                   в драгоценных металлах </a:t>
            </a:r>
          </a:p>
        </p:txBody>
      </p:sp>
      <p:sp>
        <p:nvSpPr>
          <p:cNvPr id="8" name="TextBox 7"/>
          <p:cNvSpPr txBox="1"/>
          <p:nvPr/>
        </p:nvSpPr>
        <p:spPr>
          <a:xfrm>
            <a:off x="14064208" y="5561855"/>
            <a:ext cx="4968552" cy="2523768"/>
          </a:xfrm>
          <a:prstGeom prst="rect">
            <a:avLst/>
          </a:prstGeom>
          <a:noFill/>
        </p:spPr>
        <p:txBody>
          <a:bodyPr wrap="square" rtlCol="0">
            <a:spAutoFit/>
          </a:bodyPr>
          <a:lstStyle/>
          <a:p>
            <a:endParaRPr lang="ru-RU" dirty="0"/>
          </a:p>
          <a:p>
            <a:endParaRPr lang="ru-RU" dirty="0"/>
          </a:p>
          <a:p>
            <a:r>
              <a:rPr lang="ru-RU" sz="3200" dirty="0">
                <a:solidFill>
                  <a:schemeClr val="accent6">
                    <a:lumMod val="50000"/>
                  </a:schemeClr>
                </a:solidFill>
                <a:latin typeface="Century Gothic" panose="020B0502020202020204" pitchFamily="34" charset="0"/>
              </a:rPr>
              <a:t>счета, открытые индивидуальными предпринимателями </a:t>
            </a:r>
          </a:p>
        </p:txBody>
      </p:sp>
      <p:sp>
        <p:nvSpPr>
          <p:cNvPr id="14" name="TextBox 13"/>
          <p:cNvSpPr txBox="1"/>
          <p:nvPr/>
        </p:nvSpPr>
        <p:spPr>
          <a:xfrm>
            <a:off x="10103768" y="9018241"/>
            <a:ext cx="4680520" cy="2031325"/>
          </a:xfrm>
          <a:prstGeom prst="rect">
            <a:avLst/>
          </a:prstGeom>
          <a:noFill/>
        </p:spPr>
        <p:txBody>
          <a:bodyPr wrap="square" rtlCol="0">
            <a:spAutoFit/>
          </a:bodyPr>
          <a:lstStyle/>
          <a:p>
            <a:endParaRPr lang="ru-RU" dirty="0"/>
          </a:p>
          <a:p>
            <a:endParaRPr lang="ru-RU" dirty="0"/>
          </a:p>
          <a:p>
            <a:r>
              <a:rPr lang="ru-RU" sz="3200" dirty="0">
                <a:solidFill>
                  <a:schemeClr val="accent6">
                    <a:lumMod val="50000"/>
                  </a:schemeClr>
                </a:solidFill>
                <a:latin typeface="Century Gothic" panose="020B0502020202020204" pitchFamily="34" charset="0"/>
              </a:rPr>
              <a:t>номинальный счет,</a:t>
            </a:r>
          </a:p>
          <a:p>
            <a:r>
              <a:rPr lang="ru-RU" sz="3200" dirty="0">
                <a:solidFill>
                  <a:schemeClr val="accent6">
                    <a:lumMod val="50000"/>
                  </a:schemeClr>
                </a:solidFill>
                <a:latin typeface="Century Gothic" panose="020B0502020202020204" pitchFamily="34" charset="0"/>
              </a:rPr>
              <a:t>счет   </a:t>
            </a:r>
            <a:r>
              <a:rPr lang="ru-RU" sz="3200" dirty="0" err="1">
                <a:solidFill>
                  <a:schemeClr val="accent6">
                    <a:lumMod val="50000"/>
                  </a:schemeClr>
                </a:solidFill>
                <a:latin typeface="Century Gothic" panose="020B0502020202020204" pitchFamily="34" charset="0"/>
              </a:rPr>
              <a:t>эскроу</a:t>
            </a:r>
            <a:endParaRPr lang="ru-RU" sz="3200"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2469944454"/>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0680" y="42709"/>
            <a:ext cx="23618624" cy="3046988"/>
          </a:xfrm>
          <a:prstGeom prst="rect">
            <a:avLst/>
          </a:prstGeom>
          <a:noFill/>
        </p:spPr>
        <p:txBody>
          <a:bodyPr wrap="square" rtlCol="0">
            <a:spAutoFit/>
          </a:bodyPr>
          <a:lstStyle/>
          <a:p>
            <a:r>
              <a:rPr lang="ru-RU" sz="6600" b="1" dirty="0">
                <a:solidFill>
                  <a:schemeClr val="accent6">
                    <a:lumMod val="75000"/>
                  </a:schemeClr>
                </a:solidFill>
                <a:latin typeface="Century Gothic" panose="020B0502020202020204" pitchFamily="34" charset="0"/>
              </a:rPr>
              <a:t>Раздел 4. </a:t>
            </a:r>
            <a:r>
              <a:rPr lang="ru-RU" sz="6000" b="1" dirty="0">
                <a:solidFill>
                  <a:schemeClr val="accent6">
                    <a:lumMod val="75000"/>
                  </a:schemeClr>
                </a:solidFill>
                <a:latin typeface="Century Gothic" panose="020B0502020202020204" pitchFamily="34" charset="0"/>
              </a:rPr>
              <a:t>Сведения о счетах в банке и иных кредитных организациях</a:t>
            </a:r>
          </a:p>
          <a:p>
            <a:r>
              <a:rPr lang="ru-RU" sz="6600" b="1" dirty="0">
                <a:solidFill>
                  <a:schemeClr val="accent6">
                    <a:lumMod val="50000"/>
                  </a:schemeClr>
                </a:solidFill>
                <a:latin typeface="Century Gothic" panose="020B0502020202020204" pitchFamily="34" charset="0"/>
              </a:rPr>
              <a:t>     </a:t>
            </a:r>
          </a:p>
        </p:txBody>
      </p:sp>
      <p:sp>
        <p:nvSpPr>
          <p:cNvPr id="7" name="Блок-схема: объединение 6"/>
          <p:cNvSpPr/>
          <p:nvPr/>
        </p:nvSpPr>
        <p:spPr>
          <a:xfrm>
            <a:off x="5063206" y="2369618"/>
            <a:ext cx="14257584" cy="2112118"/>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4400" dirty="0">
              <a:solidFill>
                <a:schemeClr val="accent6">
                  <a:lumMod val="75000"/>
                </a:schemeClr>
              </a:solidFill>
              <a:latin typeface="Century Gothic" panose="020B0502020202020204" pitchFamily="34" charset="0"/>
              <a:hlinkClick r:id="rId3"/>
            </a:endParaRPr>
          </a:p>
          <a:p>
            <a:r>
              <a:rPr lang="ru-RU" sz="4400" dirty="0">
                <a:solidFill>
                  <a:schemeClr val="accent6">
                    <a:lumMod val="75000"/>
                  </a:schemeClr>
                </a:solidFill>
                <a:latin typeface="Century Gothic" panose="020B0502020202020204" pitchFamily="34" charset="0"/>
                <a:hlinkClick r:id="rId3"/>
              </a:rPr>
              <a:t>Указания</a:t>
            </a:r>
            <a:r>
              <a:rPr lang="ru-RU" sz="4400" dirty="0">
                <a:solidFill>
                  <a:schemeClr val="accent6">
                    <a:lumMod val="75000"/>
                  </a:schemeClr>
                </a:solidFill>
                <a:latin typeface="Century Gothic" panose="020B0502020202020204" pitchFamily="34" charset="0"/>
              </a:rPr>
              <a:t> Банка России № 5798-У</a:t>
            </a:r>
          </a:p>
        </p:txBody>
      </p:sp>
      <p:sp>
        <p:nvSpPr>
          <p:cNvPr id="12" name="Прямоугольник 11"/>
          <p:cNvSpPr/>
          <p:nvPr/>
        </p:nvSpPr>
        <p:spPr>
          <a:xfrm>
            <a:off x="1080064" y="4659687"/>
            <a:ext cx="22223867" cy="601473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endParaRPr lang="ru-RU" sz="3600" dirty="0"/>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4"/>
              </a:rPr>
              <a:t>графе</a:t>
            </a:r>
            <a:r>
              <a:rPr lang="ru-RU" sz="3600" dirty="0">
                <a:solidFill>
                  <a:schemeClr val="accent6">
                    <a:lumMod val="50000"/>
                  </a:schemeClr>
                </a:solidFill>
              </a:rPr>
              <a:t> «Наименование и адрес банка или иной кредитной организации» рекомендуется указывать адрес места нахождения (т.н. «юридический адрес») банка или иной кредитной организации</a:t>
            </a:r>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5"/>
              </a:rPr>
              <a:t>графе</a:t>
            </a:r>
            <a:r>
              <a:rPr lang="ru-RU" sz="3600" dirty="0">
                <a:solidFill>
                  <a:schemeClr val="accent6">
                    <a:lumMod val="50000"/>
                  </a:schemeClr>
                </a:solidFill>
              </a:rPr>
              <a:t> «Вид и валюта счета» вид счета указывается с учетом норм ГК РФ и </a:t>
            </a:r>
            <a:r>
              <a:rPr lang="ru-RU" sz="3600" dirty="0">
                <a:solidFill>
                  <a:schemeClr val="accent6">
                    <a:lumMod val="50000"/>
                  </a:schemeClr>
                </a:solidFill>
                <a:hlinkClick r:id="rId6"/>
              </a:rPr>
              <a:t>Инструкции</a:t>
            </a:r>
            <a:r>
              <a:rPr lang="ru-RU" sz="3600" dirty="0">
                <a:solidFill>
                  <a:schemeClr val="accent6">
                    <a:lumMod val="50000"/>
                  </a:schemeClr>
                </a:solidFill>
              </a:rPr>
              <a:t> Банка России от 30.05.2014 № 153-И: текущий счет, депозитный счет</a:t>
            </a:r>
          </a:p>
          <a:p>
            <a:pPr marL="571500" indent="-571500" algn="l">
              <a:buFont typeface="Arial" panose="020B0604020202020204" pitchFamily="34" charset="0"/>
              <a:buChar char="•"/>
            </a:pPr>
            <a:r>
              <a:rPr lang="ru-RU" sz="3600" dirty="0">
                <a:solidFill>
                  <a:schemeClr val="accent6">
                    <a:lumMod val="50000"/>
                  </a:schemeClr>
                </a:solidFill>
              </a:rPr>
              <a:t>в </a:t>
            </a:r>
            <a:r>
              <a:rPr lang="ru-RU" sz="3600" dirty="0">
                <a:solidFill>
                  <a:schemeClr val="accent6">
                    <a:lumMod val="50000"/>
                  </a:schemeClr>
                </a:solidFill>
                <a:hlinkClick r:id="rId7"/>
              </a:rPr>
              <a:t>графе</a:t>
            </a:r>
            <a:r>
              <a:rPr lang="ru-RU" sz="3600" dirty="0">
                <a:solidFill>
                  <a:schemeClr val="accent6">
                    <a:lumMod val="50000"/>
                  </a:schemeClr>
                </a:solidFill>
              </a:rPr>
              <a:t> «Дата открытия счета» указать дату открытия счета, а не выпуска (</a:t>
            </a:r>
            <a:r>
              <a:rPr lang="ru-RU" sz="3600" dirty="0" err="1">
                <a:solidFill>
                  <a:schemeClr val="accent6">
                    <a:lumMod val="50000"/>
                  </a:schemeClr>
                </a:solidFill>
              </a:rPr>
              <a:t>перевыпуска</a:t>
            </a:r>
            <a:r>
              <a:rPr lang="ru-RU" sz="3600" dirty="0">
                <a:solidFill>
                  <a:schemeClr val="accent6">
                    <a:lumMod val="50000"/>
                  </a:schemeClr>
                </a:solidFill>
              </a:rPr>
              <a:t>) платежной карты</a:t>
            </a:r>
          </a:p>
          <a:p>
            <a:pPr marL="571500" indent="-571500" algn="l">
              <a:buFont typeface="Arial" panose="020B0604020202020204" pitchFamily="34" charset="0"/>
              <a:buChar char="•"/>
            </a:pPr>
            <a:r>
              <a:rPr lang="ru-RU" sz="3600" dirty="0">
                <a:solidFill>
                  <a:schemeClr val="accent6">
                    <a:lumMod val="50000"/>
                  </a:schemeClr>
                </a:solidFill>
                <a:hlinkClick r:id="rId8"/>
              </a:rPr>
              <a:t>графа</a:t>
            </a:r>
            <a:r>
              <a:rPr lang="ru-RU" sz="3600" dirty="0">
                <a:solidFill>
                  <a:schemeClr val="accent6">
                    <a:lumMod val="50000"/>
                  </a:schemeClr>
                </a:solidFill>
              </a:rPr>
              <a:t> «Остаток на счете» заполняется по состоянию на отчетную дату </a:t>
            </a:r>
          </a:p>
          <a:p>
            <a:pPr marL="571500" indent="-571500" algn="l">
              <a:buFont typeface="Arial" panose="020B0604020202020204" pitchFamily="34" charset="0"/>
              <a:buChar char="•"/>
            </a:pPr>
            <a:r>
              <a:rPr lang="ru-RU" sz="3600" dirty="0">
                <a:solidFill>
                  <a:schemeClr val="accent6">
                    <a:lumMod val="50000"/>
                  </a:schemeClr>
                </a:solidFill>
                <a:hlinkClick r:id="rId9"/>
              </a:rPr>
              <a:t>графа</a:t>
            </a:r>
            <a:r>
              <a:rPr lang="ru-RU" sz="3600" dirty="0">
                <a:solidFill>
                  <a:schemeClr val="accent6">
                    <a:lumMod val="50000"/>
                  </a:schemeClr>
                </a:solidFill>
              </a:rPr>
              <a:t> «Сумма поступивших на счет денежных средств» заполняется только в случае, если общая сумма денежных поступлений за отчетный период превышает общий доход служащего (работника) и его супруги (супруга) за отчетный период и два предшествующих ему года</a:t>
            </a:r>
          </a:p>
          <a:p>
            <a:pPr algn="l"/>
            <a:endParaRPr lang="ru-RU" sz="3600" dirty="0">
              <a:latin typeface="Century Gothic" panose="020B0502020202020204" pitchFamily="34" charset="0"/>
            </a:endParaRPr>
          </a:p>
        </p:txBody>
      </p:sp>
      <p:sp>
        <p:nvSpPr>
          <p:cNvPr id="3" name="Прямоугольник 2"/>
          <p:cNvSpPr/>
          <p:nvPr/>
        </p:nvSpPr>
        <p:spPr>
          <a:xfrm>
            <a:off x="1080063" y="11610528"/>
            <a:ext cx="22223867" cy="11521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l"/>
            <a:endParaRPr lang="ru-RU" sz="3600" b="1" dirty="0">
              <a:solidFill>
                <a:schemeClr val="accent6">
                  <a:lumMod val="50000"/>
                </a:schemeClr>
              </a:solidFill>
              <a:latin typeface="Century Gothic" panose="020B0502020202020204" pitchFamily="34" charset="0"/>
            </a:endParaRPr>
          </a:p>
          <a:p>
            <a:pPr algn="l"/>
            <a:r>
              <a:rPr lang="ru-RU" sz="3600" b="1" dirty="0">
                <a:solidFill>
                  <a:srgbClr val="FF0000"/>
                </a:solidFill>
                <a:latin typeface="Century Gothic" panose="020B0502020202020204" pitchFamily="34" charset="0"/>
              </a:rPr>
              <a:t>ВАЖНО!  </a:t>
            </a:r>
            <a:r>
              <a:rPr lang="ru-RU" sz="3600" b="1" dirty="0">
                <a:solidFill>
                  <a:schemeClr val="accent6">
                    <a:lumMod val="50000"/>
                  </a:schemeClr>
                </a:solidFill>
                <a:latin typeface="Century Gothic" panose="020B0502020202020204" pitchFamily="34" charset="0"/>
              </a:rPr>
              <a:t>Информацию о совместном с супругом (супругой) счете (счетах) необходимо отражать в каждой из справок</a:t>
            </a:r>
          </a:p>
          <a:p>
            <a:pPr algn="l"/>
            <a:endParaRPr lang="ru-RU" dirty="0"/>
          </a:p>
        </p:txBody>
      </p:sp>
    </p:spTree>
    <p:extLst>
      <p:ext uri="{BB962C8B-B14F-4D97-AF65-F5344CB8AC3E}">
        <p14:creationId xmlns:p14="http://schemas.microsoft.com/office/powerpoint/2010/main" val="1787311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258652" y="498212"/>
            <a:ext cx="22034448" cy="1107996"/>
          </a:xfrm>
          <a:prstGeom prst="rect">
            <a:avLst/>
          </a:prstGeom>
        </p:spPr>
        <p:txBody>
          <a:bodyPr wrap="square">
            <a:spAutoFit/>
          </a:bodyPr>
          <a:lstStyle/>
          <a:p>
            <a:r>
              <a:rPr lang="ru-RU" sz="6600" b="1" dirty="0">
                <a:solidFill>
                  <a:schemeClr val="accent6">
                    <a:lumMod val="75000"/>
                  </a:schemeClr>
                </a:solidFill>
                <a:latin typeface="Century Gothic" panose="020B0502020202020204" pitchFamily="34" charset="0"/>
              </a:rPr>
              <a:t>Сроки представления сведений</a:t>
            </a:r>
            <a:endParaRPr lang="ru-RU" sz="6600" dirty="0">
              <a:solidFill>
                <a:schemeClr val="accent6">
                  <a:lumMod val="75000"/>
                </a:schemeClr>
              </a:solidFill>
              <a:latin typeface="Century Gothic" panose="020B0502020202020204" pitchFamily="34" charset="0"/>
            </a:endParaRPr>
          </a:p>
        </p:txBody>
      </p:sp>
      <p:sp>
        <p:nvSpPr>
          <p:cNvPr id="10" name="Заголовок 3"/>
          <p:cNvSpPr>
            <a:spLocks noGrp="1"/>
          </p:cNvSpPr>
          <p:nvPr>
            <p:ph type="title"/>
          </p:nvPr>
        </p:nvSpPr>
        <p:spPr>
          <a:xfrm>
            <a:off x="1014573" y="2249488"/>
            <a:ext cx="23042560" cy="3312368"/>
          </a:xfrm>
        </p:spPr>
        <p:txBody>
          <a:bodyPr>
            <a:noAutofit/>
          </a:bodyPr>
          <a:lstStyle/>
          <a:p>
            <a:pPr algn="ctr"/>
            <a:r>
              <a:rPr lang="ru-RU" sz="4000" dirty="0">
                <a:solidFill>
                  <a:schemeClr val="accent6">
                    <a:lumMod val="50000"/>
                  </a:schemeClr>
                </a:solidFill>
                <a:effectLst/>
                <a:latin typeface="Century Gothic" panose="020B0502020202020204" pitchFamily="34" charset="0"/>
              </a:rPr>
              <a:t>Служащие (работники) представляют сведения ежегодно,    </a:t>
            </a:r>
            <a:br>
              <a:rPr lang="ru-RU" sz="4000" dirty="0">
                <a:solidFill>
                  <a:schemeClr val="accent6">
                    <a:lumMod val="50000"/>
                  </a:schemeClr>
                </a:solidFill>
                <a:effectLst/>
                <a:latin typeface="Century Gothic" panose="020B0502020202020204" pitchFamily="34" charset="0"/>
              </a:rPr>
            </a:br>
            <a:r>
              <a:rPr lang="ru-RU" sz="4000" b="1" dirty="0">
                <a:solidFill>
                  <a:schemeClr val="accent6">
                    <a:lumMod val="50000"/>
                  </a:schemeClr>
                </a:solidFill>
                <a:effectLst/>
                <a:latin typeface="Century Gothic" panose="020B0502020202020204" pitchFamily="34" charset="0"/>
              </a:rPr>
              <a:t>начиная с 1 января и</a:t>
            </a:r>
            <a:r>
              <a:rPr lang="ru-RU" sz="4000" dirty="0">
                <a:solidFill>
                  <a:schemeClr val="accent6">
                    <a:lumMod val="50000"/>
                  </a:schemeClr>
                </a:solidFill>
                <a:effectLst/>
                <a:latin typeface="Century Gothic" panose="020B0502020202020204" pitchFamily="34" charset="0"/>
              </a:rPr>
              <a:t> </a:t>
            </a:r>
            <a:r>
              <a:rPr lang="ru-RU" sz="4000" b="1" dirty="0">
                <a:solidFill>
                  <a:schemeClr val="accent6">
                    <a:lumMod val="50000"/>
                  </a:schemeClr>
                </a:solidFill>
                <a:effectLst/>
                <a:latin typeface="Century Gothic" panose="020B0502020202020204" pitchFamily="34" charset="0"/>
              </a:rPr>
              <a:t>не позднее 30 апреля </a:t>
            </a:r>
            <a:br>
              <a:rPr lang="ru-RU" sz="4000" b="1" dirty="0">
                <a:solidFill>
                  <a:schemeClr val="accent6">
                    <a:lumMod val="50000"/>
                  </a:schemeClr>
                </a:solidFill>
                <a:effectLst/>
                <a:latin typeface="Century Gothic" panose="020B0502020202020204" pitchFamily="34" charset="0"/>
              </a:rPr>
            </a:br>
            <a:r>
              <a:rPr lang="ru-RU" sz="4000" dirty="0">
                <a:solidFill>
                  <a:schemeClr val="accent6">
                    <a:lumMod val="50000"/>
                  </a:schemeClr>
                </a:solidFill>
                <a:effectLst/>
                <a:latin typeface="Century Gothic" panose="020B0502020202020204" pitchFamily="34" charset="0"/>
              </a:rPr>
              <a:t>года, следующего за отчетным (государственные служащие, муниципальные служащие, государственных корпораций (компаний, публично-правовых компаний)</a:t>
            </a:r>
            <a:endParaRPr lang="ru-RU" sz="4000" dirty="0">
              <a:solidFill>
                <a:schemeClr val="accent6">
                  <a:lumMod val="50000"/>
                </a:schemeClr>
              </a:solidFill>
              <a:latin typeface="Century Gothic" panose="020B0502020202020204" pitchFamily="34" charset="0"/>
            </a:endParaRPr>
          </a:p>
        </p:txBody>
      </p:sp>
      <p:sp>
        <p:nvSpPr>
          <p:cNvPr id="11" name="Скругленный прямоугольник 10"/>
          <p:cNvSpPr/>
          <p:nvPr/>
        </p:nvSpPr>
        <p:spPr>
          <a:xfrm>
            <a:off x="382688" y="8763272"/>
            <a:ext cx="7272808" cy="28803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dirty="0">
                <a:solidFill>
                  <a:schemeClr val="accent6">
                    <a:lumMod val="75000"/>
                  </a:schemeClr>
                </a:solidFill>
                <a:latin typeface="Century Gothic" panose="020B0502020202020204" pitchFamily="34" charset="0"/>
              </a:rPr>
              <a:t>в отношении служащего (работника)</a:t>
            </a:r>
          </a:p>
        </p:txBody>
      </p:sp>
      <p:sp>
        <p:nvSpPr>
          <p:cNvPr id="12" name="Скругленный прямоугольник 11"/>
          <p:cNvSpPr/>
          <p:nvPr/>
        </p:nvSpPr>
        <p:spPr>
          <a:xfrm>
            <a:off x="8495456" y="8802216"/>
            <a:ext cx="7560840" cy="292158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dirty="0">
                <a:solidFill>
                  <a:schemeClr val="accent6">
                    <a:lumMod val="75000"/>
                  </a:schemeClr>
                </a:solidFill>
                <a:latin typeface="Century Gothic" panose="020B0502020202020204" pitchFamily="34" charset="0"/>
              </a:rPr>
              <a:t>в отношении его супруги (супруга)</a:t>
            </a:r>
          </a:p>
        </p:txBody>
      </p:sp>
      <p:sp>
        <p:nvSpPr>
          <p:cNvPr id="13" name="Скругленный прямоугольник 12"/>
          <p:cNvSpPr/>
          <p:nvPr/>
        </p:nvSpPr>
        <p:spPr>
          <a:xfrm>
            <a:off x="16944528" y="8777971"/>
            <a:ext cx="7128792" cy="28803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dirty="0">
                <a:solidFill>
                  <a:schemeClr val="accent6">
                    <a:lumMod val="75000"/>
                  </a:schemeClr>
                </a:solidFill>
                <a:latin typeface="Century Gothic" panose="020B0502020202020204" pitchFamily="34" charset="0"/>
              </a:rPr>
              <a:t>в отношении каждого несовершеннолетнего ребенка служащего (работника)</a:t>
            </a:r>
          </a:p>
        </p:txBody>
      </p:sp>
      <p:cxnSp>
        <p:nvCxnSpPr>
          <p:cNvPr id="15" name="Прямая со стрелкой 14"/>
          <p:cNvCxnSpPr/>
          <p:nvPr/>
        </p:nvCxnSpPr>
        <p:spPr>
          <a:xfrm>
            <a:off x="12192000" y="7342748"/>
            <a:ext cx="0" cy="11714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flipH="1">
            <a:off x="5135216" y="7342748"/>
            <a:ext cx="6192688" cy="11714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13128104" y="7342748"/>
            <a:ext cx="6336704" cy="11714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Прямоугольник 23"/>
          <p:cNvSpPr/>
          <p:nvPr/>
        </p:nvSpPr>
        <p:spPr>
          <a:xfrm>
            <a:off x="4207000" y="5802234"/>
            <a:ext cx="16137752" cy="134379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000" b="1" dirty="0">
                <a:solidFill>
                  <a:schemeClr val="accent6">
                    <a:lumMod val="50000"/>
                  </a:schemeClr>
                </a:solidFill>
                <a:latin typeface="Century Gothic" panose="020B0502020202020204" pitchFamily="34" charset="0"/>
              </a:rPr>
              <a:t>лица, в отношении которых представляются сведения</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683296" y="132365"/>
            <a:ext cx="23318016" cy="1846659"/>
          </a:xfrm>
          <a:prstGeom prst="rect">
            <a:avLst/>
          </a:prstGeom>
          <a:noFill/>
        </p:spPr>
        <p:txBody>
          <a:bodyPr wrap="square" rtlCol="0">
            <a:spAutoFit/>
          </a:bodyPr>
          <a:lstStyle/>
          <a:p>
            <a:r>
              <a:rPr lang="ru-RU" sz="5400" b="1" dirty="0">
                <a:solidFill>
                  <a:srgbClr val="C17529">
                    <a:lumMod val="50000"/>
                  </a:srgbClr>
                </a:solidFill>
                <a:latin typeface="Century Gothic" panose="020B0502020202020204" pitchFamily="34" charset="0"/>
              </a:rPr>
              <a:t>Раздел 4. Сведения о счетах в банке и иных кредитных  </a:t>
            </a:r>
            <a:r>
              <a:rPr lang="ru-RU" sz="6000" b="1" dirty="0">
                <a:solidFill>
                  <a:srgbClr val="C17529">
                    <a:lumMod val="50000"/>
                  </a:srgbClr>
                </a:solidFill>
                <a:latin typeface="Century Gothic" panose="020B0502020202020204" pitchFamily="34" charset="0"/>
              </a:rPr>
              <a:t>организациях</a:t>
            </a:r>
            <a:endParaRPr lang="ru-RU" sz="6600" b="1" dirty="0">
              <a:solidFill>
                <a:schemeClr val="accent6">
                  <a:lumMod val="50000"/>
                </a:schemeClr>
              </a:solidFill>
              <a:latin typeface="Century Gothic" panose="020B0502020202020204" pitchFamily="34" charset="0"/>
            </a:endParaRPr>
          </a:p>
        </p:txBody>
      </p:sp>
      <p:sp>
        <p:nvSpPr>
          <p:cNvPr id="3" name="Прямоугольник 2"/>
          <p:cNvSpPr/>
          <p:nvPr/>
        </p:nvSpPr>
        <p:spPr>
          <a:xfrm>
            <a:off x="698213" y="6235268"/>
            <a:ext cx="7116216" cy="191114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r>
              <a:rPr lang="ru-RU" sz="4400" b="1" dirty="0">
                <a:solidFill>
                  <a:schemeClr val="accent6">
                    <a:lumMod val="50000"/>
                  </a:schemeClr>
                </a:solidFill>
                <a:latin typeface="Century Gothic" panose="020B0502020202020204" pitchFamily="34" charset="0"/>
              </a:rPr>
              <a:t>Пример</a:t>
            </a:r>
            <a:endParaRPr lang="ru-RU" sz="4400" b="1" dirty="0">
              <a:solidFill>
                <a:schemeClr val="accent6">
                  <a:lumMod val="75000"/>
                </a:schemeClr>
              </a:solidFill>
              <a:latin typeface="Century Gothic" panose="020B0502020202020204" pitchFamily="34" charset="0"/>
            </a:endParaRPr>
          </a:p>
        </p:txBody>
      </p:sp>
      <p:sp>
        <p:nvSpPr>
          <p:cNvPr id="4" name="Прямоугольник 3"/>
          <p:cNvSpPr/>
          <p:nvPr/>
        </p:nvSpPr>
        <p:spPr>
          <a:xfrm>
            <a:off x="10807842" y="3930536"/>
            <a:ext cx="12926236" cy="89571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4400" dirty="0">
                <a:solidFill>
                  <a:schemeClr val="accent6">
                    <a:lumMod val="50000"/>
                  </a:schemeClr>
                </a:solidFill>
                <a:latin typeface="Century Gothic" panose="020B0502020202020204" pitchFamily="34" charset="0"/>
              </a:rPr>
              <a:t>Руководитель подведомственного учреждения в справках о доходах </a:t>
            </a:r>
            <a:br>
              <a:rPr lang="ru-RU" sz="4400" dirty="0">
                <a:solidFill>
                  <a:schemeClr val="accent6">
                    <a:lumMod val="50000"/>
                  </a:schemeClr>
                </a:solidFill>
                <a:latin typeface="Century Gothic" panose="020B0502020202020204" pitchFamily="34" charset="0"/>
              </a:rPr>
            </a:br>
            <a:r>
              <a:rPr lang="ru-RU" sz="4400" dirty="0">
                <a:solidFill>
                  <a:schemeClr val="accent6">
                    <a:lumMod val="50000"/>
                  </a:schemeClr>
                </a:solidFill>
                <a:latin typeface="Century Gothic" panose="020B0502020202020204" pitchFamily="34" charset="0"/>
              </a:rPr>
              <a:t>не указал сведения о двух счетах в банке, по которым не осуществлялось движение денежных средств, с нулевыми остатками по состоянию на отчетную дату</a:t>
            </a:r>
          </a:p>
          <a:p>
            <a:pPr algn="l"/>
            <a:endParaRPr lang="ru-RU" sz="44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4400" dirty="0">
                <a:solidFill>
                  <a:schemeClr val="accent6">
                    <a:lumMod val="50000"/>
                  </a:schemeClr>
                </a:solidFill>
                <a:latin typeface="Century Gothic" panose="020B0502020202020204" pitchFamily="34" charset="0"/>
              </a:rPr>
              <a:t>По итогам проверки достоверности и полноты сведений о доходах руководителю учреждения вынесено замечание</a:t>
            </a:r>
          </a:p>
        </p:txBody>
      </p:sp>
      <p:cxnSp>
        <p:nvCxnSpPr>
          <p:cNvPr id="18" name="Соединительная линия уступом 17"/>
          <p:cNvCxnSpPr/>
          <p:nvPr/>
        </p:nvCxnSpPr>
        <p:spPr>
          <a:xfrm>
            <a:off x="7861975" y="7190841"/>
            <a:ext cx="2808312" cy="121826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03980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47863"/>
            <a:ext cx="18794088" cy="1015663"/>
          </a:xfrm>
          <a:prstGeom prst="rect">
            <a:avLst/>
          </a:prstGeom>
          <a:noFill/>
        </p:spPr>
        <p:txBody>
          <a:bodyPr wrap="square" rtlCol="0">
            <a:spAutoFit/>
          </a:bodyPr>
          <a:lstStyle/>
          <a:p>
            <a:r>
              <a:rPr lang="ru-RU" sz="6000" b="1" dirty="0">
                <a:solidFill>
                  <a:schemeClr val="accent6">
                    <a:lumMod val="50000"/>
                  </a:schemeClr>
                </a:solidFill>
                <a:latin typeface="Century Gothic" panose="020B0502020202020204" pitchFamily="34" charset="0"/>
              </a:rPr>
              <a:t>Раздел 5.      Сведения о ценных бумагах</a:t>
            </a:r>
          </a:p>
        </p:txBody>
      </p:sp>
      <p:sp>
        <p:nvSpPr>
          <p:cNvPr id="5" name="Прямоугольник 4"/>
          <p:cNvSpPr/>
          <p:nvPr/>
        </p:nvSpPr>
        <p:spPr>
          <a:xfrm>
            <a:off x="814736" y="4728791"/>
            <a:ext cx="22214687"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5.1.</a:t>
            </a:r>
            <a:r>
              <a:rPr lang="ru-RU" sz="4000" b="1" dirty="0">
                <a:solidFill>
                  <a:schemeClr val="accent6">
                    <a:lumMod val="50000"/>
                  </a:schemeClr>
                </a:solidFill>
                <a:latin typeface="Century Gothic" panose="020B0502020202020204" pitchFamily="34" charset="0"/>
              </a:rPr>
              <a:t>   Акции и иное участие в коммерческих организациях и фондах</a:t>
            </a:r>
          </a:p>
        </p:txBody>
      </p:sp>
      <p:sp>
        <p:nvSpPr>
          <p:cNvPr id="7" name="Блок-схема: объединение 6"/>
          <p:cNvSpPr/>
          <p:nvPr/>
        </p:nvSpPr>
        <p:spPr>
          <a:xfrm>
            <a:off x="5090499" y="5907922"/>
            <a:ext cx="14257584" cy="1440160"/>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b="1" dirty="0">
              <a:solidFill>
                <a:schemeClr val="accent6">
                  <a:lumMod val="50000"/>
                </a:schemeClr>
              </a:solidFill>
              <a:latin typeface="Century Gothic" panose="020B0502020202020204" pitchFamily="34" charset="0"/>
            </a:endParaRPr>
          </a:p>
          <a:p>
            <a:pPr algn="ctr"/>
            <a:r>
              <a:rPr lang="ru-RU" b="1" dirty="0">
                <a:solidFill>
                  <a:schemeClr val="accent6">
                    <a:lumMod val="50000"/>
                  </a:schemeClr>
                </a:solidFill>
                <a:latin typeface="Century Gothic" panose="020B0502020202020204" pitchFamily="34" charset="0"/>
              </a:rPr>
              <a:t>Федеральный закон </a:t>
            </a:r>
          </a:p>
          <a:p>
            <a:pPr algn="ctr"/>
            <a:r>
              <a:rPr lang="ru-RU" b="1" dirty="0">
                <a:solidFill>
                  <a:schemeClr val="accent6">
                    <a:lumMod val="50000"/>
                  </a:schemeClr>
                </a:solidFill>
                <a:latin typeface="Century Gothic" panose="020B0502020202020204" pitchFamily="34" charset="0"/>
              </a:rPr>
              <a:t>№ 39-ФЗ</a:t>
            </a:r>
          </a:p>
        </p:txBody>
      </p:sp>
      <p:sp>
        <p:nvSpPr>
          <p:cNvPr id="10" name="Прямоугольник 9"/>
          <p:cNvSpPr/>
          <p:nvPr/>
        </p:nvSpPr>
        <p:spPr>
          <a:xfrm>
            <a:off x="1084655" y="7578080"/>
            <a:ext cx="22241980" cy="57606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endParaRPr lang="ru-RU" sz="3600" dirty="0"/>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3"/>
              </a:rPr>
              <a:t>графе</a:t>
            </a:r>
            <a:r>
              <a:rPr lang="ru-RU" sz="3600" dirty="0">
                <a:solidFill>
                  <a:schemeClr val="accent6">
                    <a:lumMod val="50000"/>
                  </a:schemeClr>
                </a:solidFill>
                <a:latin typeface="Century Gothic" panose="020B0502020202020204" pitchFamily="34" charset="0"/>
              </a:rPr>
              <a:t> «Наименование и организационно-правовая форма организации» указываются наименование организации и ее организационно-правовая форма (акционерное общество, общество с ограниченной ответственностью, товарищество, производственный кооператив, фонд, крестьянско-фермерское хозяйство и др.)</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4"/>
              </a:rPr>
              <a:t>графе</a:t>
            </a:r>
            <a:r>
              <a:rPr lang="ru-RU" sz="3600" dirty="0">
                <a:solidFill>
                  <a:schemeClr val="accent6">
                    <a:lumMod val="50000"/>
                  </a:schemeClr>
                </a:solidFill>
                <a:latin typeface="Century Gothic" panose="020B0502020202020204" pitchFamily="34" charset="0"/>
              </a:rPr>
              <a:t> «Место нахождения» указывается место нахождения эмитента акций</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уставный капитал указывается в рублях согласно учредительным документам организации                        по состоянию на отчетную дату</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доля участия выражается в процентах от уставного капитала</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5"/>
              </a:rPr>
              <a:t>графе</a:t>
            </a:r>
            <a:r>
              <a:rPr lang="ru-RU" sz="3600" dirty="0">
                <a:solidFill>
                  <a:schemeClr val="accent6">
                    <a:lumMod val="50000"/>
                  </a:schemeClr>
                </a:solidFill>
                <a:latin typeface="Century Gothic" panose="020B0502020202020204" pitchFamily="34" charset="0"/>
              </a:rPr>
              <a:t> «Основание участия» указывается основание приобретения доли участия, а также  дата приобретения</a:t>
            </a:r>
          </a:p>
          <a:p>
            <a:pPr marL="571500" indent="-571500" algn="l">
              <a:buFont typeface="Arial" panose="020B0604020202020204" pitchFamily="34" charset="0"/>
              <a:buChar char="•"/>
            </a:pPr>
            <a:endParaRPr lang="ru-RU" sz="3600" dirty="0"/>
          </a:p>
        </p:txBody>
      </p:sp>
      <p:sp>
        <p:nvSpPr>
          <p:cNvPr id="4" name="Прямоугольник 3"/>
          <p:cNvSpPr/>
          <p:nvPr/>
        </p:nvSpPr>
        <p:spPr>
          <a:xfrm>
            <a:off x="166664" y="2253335"/>
            <a:ext cx="23978664" cy="22322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200" b="1" dirty="0">
                <a:solidFill>
                  <a:schemeClr val="accent6">
                    <a:lumMod val="50000"/>
                  </a:schemeClr>
                </a:solidFill>
                <a:latin typeface="Century Gothic" panose="020B0502020202020204" pitchFamily="34" charset="0"/>
              </a:rPr>
              <a:t>указываются сведения об имеющихся ценных бумагах (акция, вексель, закладная, инвестиционный пай паевого инвестиционного фонда, коносамент, облигация, чек, сберегательный сертификат, цифровое свидетельство      и иные ценные бумаги, долях участия в уставных капиталах коммерческих организаций и фондах)</a:t>
            </a:r>
          </a:p>
        </p:txBody>
      </p:sp>
    </p:spTree>
    <p:extLst>
      <p:ext uri="{BB962C8B-B14F-4D97-AF65-F5344CB8AC3E}">
        <p14:creationId xmlns:p14="http://schemas.microsoft.com/office/powerpoint/2010/main" val="22962317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3191000" y="547863"/>
            <a:ext cx="18794088" cy="1015663"/>
          </a:xfrm>
          <a:prstGeom prst="rect">
            <a:avLst/>
          </a:prstGeom>
          <a:noFill/>
        </p:spPr>
        <p:txBody>
          <a:bodyPr wrap="square" rtlCol="0">
            <a:spAutoFit/>
          </a:bodyPr>
          <a:lstStyle/>
          <a:p>
            <a:r>
              <a:rPr lang="ru-RU" sz="6000" b="1" dirty="0">
                <a:solidFill>
                  <a:schemeClr val="accent6">
                    <a:lumMod val="50000"/>
                  </a:schemeClr>
                </a:solidFill>
                <a:latin typeface="Century Gothic" panose="020B0502020202020204" pitchFamily="34" charset="0"/>
              </a:rPr>
              <a:t>Раздел 5.      Сведения о ценных бумагах</a:t>
            </a:r>
          </a:p>
        </p:txBody>
      </p:sp>
      <p:sp>
        <p:nvSpPr>
          <p:cNvPr id="5" name="Прямоугольник 4"/>
          <p:cNvSpPr/>
          <p:nvPr/>
        </p:nvSpPr>
        <p:spPr>
          <a:xfrm>
            <a:off x="4847184" y="2502750"/>
            <a:ext cx="14257584"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5.2.</a:t>
            </a:r>
            <a:r>
              <a:rPr lang="ru-RU" sz="4000" b="1" dirty="0">
                <a:solidFill>
                  <a:schemeClr val="accent6">
                    <a:lumMod val="50000"/>
                  </a:schemeClr>
                </a:solidFill>
                <a:latin typeface="Century Gothic" panose="020B0502020202020204" pitchFamily="34" charset="0"/>
              </a:rPr>
              <a:t>   Иные ценные бумаги</a:t>
            </a:r>
          </a:p>
        </p:txBody>
      </p:sp>
      <p:sp>
        <p:nvSpPr>
          <p:cNvPr id="7" name="Блок-схема: объединение 6"/>
          <p:cNvSpPr/>
          <p:nvPr/>
        </p:nvSpPr>
        <p:spPr>
          <a:xfrm>
            <a:off x="4847184" y="3833664"/>
            <a:ext cx="14257584" cy="273630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sz="3600" b="1" dirty="0">
              <a:solidFill>
                <a:schemeClr val="accent6">
                  <a:lumMod val="50000"/>
                </a:schemeClr>
              </a:solidFill>
              <a:latin typeface="Century Gothic" panose="020B0502020202020204" pitchFamily="34" charset="0"/>
            </a:endParaRPr>
          </a:p>
          <a:p>
            <a:pPr algn="ctr"/>
            <a:r>
              <a:rPr lang="ru-RU" sz="3600" b="1" dirty="0">
                <a:solidFill>
                  <a:schemeClr val="accent6">
                    <a:lumMod val="50000"/>
                  </a:schemeClr>
                </a:solidFill>
                <a:latin typeface="Century Gothic" panose="020B0502020202020204" pitchFamily="34" charset="0"/>
              </a:rPr>
              <a:t>указываются все ценные бумаги по видам </a:t>
            </a:r>
          </a:p>
          <a:p>
            <a:pPr algn="ctr"/>
            <a:r>
              <a:rPr lang="ru-RU" sz="3600" b="1" dirty="0">
                <a:solidFill>
                  <a:schemeClr val="accent6">
                    <a:lumMod val="50000"/>
                  </a:schemeClr>
                </a:solidFill>
                <a:latin typeface="Century Gothic" panose="020B0502020202020204" pitchFamily="34" charset="0"/>
              </a:rPr>
              <a:t>(облигации, векселя)</a:t>
            </a:r>
          </a:p>
        </p:txBody>
      </p:sp>
      <p:sp>
        <p:nvSpPr>
          <p:cNvPr id="10" name="Прямоугольник 9"/>
          <p:cNvSpPr/>
          <p:nvPr/>
        </p:nvSpPr>
        <p:spPr>
          <a:xfrm>
            <a:off x="1144687" y="6858000"/>
            <a:ext cx="22241980" cy="331236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3"/>
              </a:rPr>
              <a:t>графе</a:t>
            </a:r>
            <a:r>
              <a:rPr lang="ru-RU" sz="3600" dirty="0">
                <a:solidFill>
                  <a:schemeClr val="accent6">
                    <a:lumMod val="50000"/>
                  </a:schemeClr>
                </a:solidFill>
                <a:latin typeface="Century Gothic" panose="020B0502020202020204" pitchFamily="34" charset="0"/>
              </a:rPr>
              <a:t> «Номинальная величина обязательства» отражается номинальная стоимость на отчетную дату</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4"/>
              </a:rPr>
              <a:t>графе</a:t>
            </a:r>
            <a:r>
              <a:rPr lang="ru-RU" sz="3600" dirty="0">
                <a:solidFill>
                  <a:schemeClr val="accent6">
                    <a:lumMod val="50000"/>
                  </a:schemeClr>
                </a:solidFill>
                <a:latin typeface="Century Gothic" panose="020B0502020202020204" pitchFamily="34" charset="0"/>
              </a:rPr>
              <a:t> «Общая стоимость» указывается общая стоимость ценных бумаг данного вида, исходя из стоимости их приобретения </a:t>
            </a:r>
          </a:p>
        </p:txBody>
      </p:sp>
      <p:sp>
        <p:nvSpPr>
          <p:cNvPr id="6" name="TextBox 5"/>
          <p:cNvSpPr txBox="1"/>
          <p:nvPr/>
        </p:nvSpPr>
        <p:spPr>
          <a:xfrm>
            <a:off x="1140041" y="10458400"/>
            <a:ext cx="22241980" cy="2308324"/>
          </a:xfrm>
          <a:prstGeom prst="rect">
            <a:avLst/>
          </a:prstGeom>
          <a:noFill/>
        </p:spPr>
        <p:txBody>
          <a:bodyPr wrap="square" rtlCol="0">
            <a:spAutoFit/>
          </a:bodyPr>
          <a:lstStyle/>
          <a:p>
            <a:pPr algn="l"/>
            <a:r>
              <a:rPr lang="ru-RU" sz="3500" b="1" dirty="0">
                <a:solidFill>
                  <a:srgbClr val="FF0000"/>
                </a:solidFill>
                <a:latin typeface="Century Gothic" panose="020B0502020202020204" pitchFamily="34" charset="0"/>
              </a:rPr>
              <a:t>ВАЖНО!</a:t>
            </a:r>
            <a:r>
              <a:rPr lang="ru-RU" sz="3500" b="1" dirty="0">
                <a:solidFill>
                  <a:schemeClr val="accent6">
                    <a:lumMod val="50000"/>
                  </a:schemeClr>
                </a:solidFill>
                <a:latin typeface="Century Gothic" panose="020B0502020202020204" pitchFamily="34" charset="0"/>
              </a:rPr>
              <a:t>  Для обязательств, выраженных в иностранной валюте, стоимость указывается                    в рублях по курсу Банка России на отчетную дату. Сведения об официальных курсах валют           на заданную дату, устанавливаемых Центральным банком Российской Федерации, размещены на его официальном сайте: https://www.cbr.ru/currency_base/daily/</a:t>
            </a:r>
          </a:p>
        </p:txBody>
      </p:sp>
    </p:spTree>
    <p:extLst>
      <p:ext uri="{BB962C8B-B14F-4D97-AF65-F5344CB8AC3E}">
        <p14:creationId xmlns:p14="http://schemas.microsoft.com/office/powerpoint/2010/main" val="20786653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166664" y="86199"/>
            <a:ext cx="23978664" cy="1938992"/>
          </a:xfrm>
          <a:prstGeom prst="rect">
            <a:avLst/>
          </a:prstGeom>
          <a:noFill/>
        </p:spPr>
        <p:txBody>
          <a:bodyPr wrap="square" rtlCol="0">
            <a:spAutoFit/>
          </a:bodyPr>
          <a:lstStyle/>
          <a:p>
            <a:r>
              <a:rPr lang="ru-RU" sz="6000" b="1" dirty="0">
                <a:solidFill>
                  <a:schemeClr val="accent6">
                    <a:lumMod val="50000"/>
                  </a:schemeClr>
                </a:solidFill>
                <a:latin typeface="Century Gothic" panose="020B0502020202020204" pitchFamily="34" charset="0"/>
              </a:rPr>
              <a:t>Раздел 6.      Сведения об обязательствах имущественного характера </a:t>
            </a:r>
          </a:p>
        </p:txBody>
      </p:sp>
      <p:sp>
        <p:nvSpPr>
          <p:cNvPr id="5" name="Прямоугольник 4"/>
          <p:cNvSpPr/>
          <p:nvPr/>
        </p:nvSpPr>
        <p:spPr>
          <a:xfrm>
            <a:off x="1111947" y="4616641"/>
            <a:ext cx="22214687"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6.1.</a:t>
            </a:r>
            <a:r>
              <a:rPr lang="ru-RU" sz="4000" b="1" dirty="0">
                <a:solidFill>
                  <a:schemeClr val="accent6">
                    <a:lumMod val="50000"/>
                  </a:schemeClr>
                </a:solidFill>
                <a:latin typeface="Century Gothic" panose="020B0502020202020204" pitchFamily="34" charset="0"/>
              </a:rPr>
              <a:t>   Объекты недвижимого имущества, находящиеся в пользовании</a:t>
            </a:r>
          </a:p>
        </p:txBody>
      </p:sp>
      <p:sp>
        <p:nvSpPr>
          <p:cNvPr id="7" name="Блок-схема: объединение 6"/>
          <p:cNvSpPr/>
          <p:nvPr/>
        </p:nvSpPr>
        <p:spPr>
          <a:xfrm>
            <a:off x="5090499" y="5907922"/>
            <a:ext cx="14257584" cy="1440160"/>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b="1" dirty="0">
              <a:solidFill>
                <a:srgbClr val="FF0000"/>
              </a:solidFill>
              <a:latin typeface="Century Gothic" panose="020B0502020202020204" pitchFamily="34" charset="0"/>
            </a:endParaRPr>
          </a:p>
          <a:p>
            <a:pPr algn="ctr"/>
            <a:r>
              <a:rPr lang="ru-RU" b="1" dirty="0">
                <a:solidFill>
                  <a:srgbClr val="FF0000"/>
                </a:solidFill>
                <a:latin typeface="Century Gothic" panose="020B0502020202020204" pitchFamily="34" charset="0"/>
              </a:rPr>
              <a:t>Заполняется в обязательном порядке</a:t>
            </a:r>
          </a:p>
        </p:txBody>
      </p:sp>
      <p:sp>
        <p:nvSpPr>
          <p:cNvPr id="10" name="Прямоугольник 9"/>
          <p:cNvSpPr/>
          <p:nvPr/>
        </p:nvSpPr>
        <p:spPr>
          <a:xfrm>
            <a:off x="1111946" y="7578080"/>
            <a:ext cx="22214687" cy="57606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endParaRPr lang="ru-RU" sz="3600" dirty="0"/>
          </a:p>
          <a:p>
            <a:pPr marL="571500" indent="-571500" algn="l">
              <a:buFont typeface="Arial" panose="020B0604020202020204" pitchFamily="34" charset="0"/>
              <a:buChar char="•"/>
            </a:pPr>
            <a:r>
              <a:rPr lang="ru-RU" sz="2800" dirty="0">
                <a:solidFill>
                  <a:schemeClr val="accent6">
                    <a:lumMod val="50000"/>
                  </a:schemeClr>
                </a:solidFill>
                <a:latin typeface="Century Gothic" panose="020B0502020202020204" pitchFamily="34" charset="0"/>
              </a:rPr>
              <a:t>в отношении служащих (работников), их супругов и несовершеннолетних детей, имеющих временную регистрацию</a:t>
            </a:r>
          </a:p>
          <a:p>
            <a:pPr marL="571500" indent="-571500" algn="l">
              <a:buFont typeface="Arial" panose="020B0604020202020204" pitchFamily="34" charset="0"/>
              <a:buChar char="•"/>
            </a:pPr>
            <a:r>
              <a:rPr lang="ru-RU" sz="2800" dirty="0">
                <a:solidFill>
                  <a:schemeClr val="accent6">
                    <a:lumMod val="50000"/>
                  </a:schemeClr>
                </a:solidFill>
                <a:latin typeface="Century Gothic" panose="020B0502020202020204" pitchFamily="34" charset="0"/>
              </a:rPr>
              <a:t>указанию подлежат сведения о жилом помещении (дом, квартира, комната), нежилом помещении, земельном участке, гараже:</a:t>
            </a:r>
          </a:p>
          <a:p>
            <a:pPr marL="514350" indent="-514350" algn="l">
              <a:buFont typeface="+mj-lt"/>
              <a:buAutoNum type="arabicPeriod"/>
            </a:pPr>
            <a:r>
              <a:rPr lang="ru-RU" sz="2800" dirty="0">
                <a:solidFill>
                  <a:schemeClr val="accent6">
                    <a:lumMod val="50000"/>
                  </a:schemeClr>
                </a:solidFill>
                <a:latin typeface="Century Gothic" panose="020B0502020202020204" pitchFamily="34" charset="0"/>
              </a:rPr>
              <a:t>не принадлежащих служащему (работнику) или членам его семьи на праве собственности или на праве нанимателя, но в которых имеется регистрация </a:t>
            </a:r>
          </a:p>
          <a:p>
            <a:pPr marL="514350" indent="-514350" algn="l">
              <a:buFont typeface="+mj-lt"/>
              <a:buAutoNum type="arabicPeriod"/>
            </a:pPr>
            <a:r>
              <a:rPr lang="ru-RU" sz="2800" dirty="0">
                <a:solidFill>
                  <a:schemeClr val="accent6">
                    <a:lumMod val="50000"/>
                  </a:schemeClr>
                </a:solidFill>
                <a:latin typeface="Century Gothic" panose="020B0502020202020204" pitchFamily="34" charset="0"/>
              </a:rPr>
              <a:t>где служащий (работник), члены его семьи фактически проживают без заключения любого вида договора </a:t>
            </a:r>
          </a:p>
          <a:p>
            <a:pPr marL="514350" indent="-514350" algn="l">
              <a:buFont typeface="+mj-lt"/>
              <a:buAutoNum type="arabicPeriod"/>
            </a:pPr>
            <a:r>
              <a:rPr lang="ru-RU" sz="2800" dirty="0">
                <a:solidFill>
                  <a:schemeClr val="accent6">
                    <a:lumMod val="50000"/>
                  </a:schemeClr>
                </a:solidFill>
                <a:latin typeface="Century Gothic" panose="020B0502020202020204" pitchFamily="34" charset="0"/>
              </a:rPr>
              <a:t>занимаемых по договору аренды (найма, поднайма)</a:t>
            </a:r>
          </a:p>
          <a:p>
            <a:pPr marL="514350" indent="-514350" algn="l">
              <a:buFont typeface="+mj-lt"/>
              <a:buAutoNum type="arabicPeriod"/>
            </a:pPr>
            <a:r>
              <a:rPr lang="ru-RU" sz="2800" dirty="0">
                <a:solidFill>
                  <a:schemeClr val="accent6">
                    <a:lumMod val="50000"/>
                  </a:schemeClr>
                </a:solidFill>
                <a:latin typeface="Century Gothic" panose="020B0502020202020204" pitchFamily="34" charset="0"/>
              </a:rPr>
              <a:t>занимаемых по договорам социального найма</a:t>
            </a:r>
          </a:p>
          <a:p>
            <a:pPr marL="514350" indent="-514350" algn="l">
              <a:buFont typeface="+mj-lt"/>
              <a:buAutoNum type="arabicPeriod"/>
            </a:pPr>
            <a:r>
              <a:rPr lang="ru-RU" sz="2800" dirty="0">
                <a:solidFill>
                  <a:schemeClr val="accent6">
                    <a:lumMod val="50000"/>
                  </a:schemeClr>
                </a:solidFill>
                <a:latin typeface="Century Gothic" panose="020B0502020202020204" pitchFamily="34" charset="0"/>
              </a:rPr>
              <a:t>используемых для бытовых нужд, но не зарегистрированных в установленном порядке органами Росреестра, а также                        об объектах незавершенного строительства</a:t>
            </a:r>
          </a:p>
          <a:p>
            <a:pPr marL="514350" indent="-514350" algn="l">
              <a:buFont typeface="+mj-lt"/>
              <a:buAutoNum type="arabicPeriod"/>
            </a:pPr>
            <a:r>
              <a:rPr lang="ru-RU" sz="2800" dirty="0">
                <a:solidFill>
                  <a:schemeClr val="accent6">
                    <a:lumMod val="50000"/>
                  </a:schemeClr>
                </a:solidFill>
                <a:latin typeface="Century Gothic" panose="020B0502020202020204" pitchFamily="34" charset="0"/>
              </a:rPr>
              <a:t>принадлежащих на праве пожизненного наследуемого владения земельным участком</a:t>
            </a:r>
          </a:p>
          <a:p>
            <a:pPr marL="514350" indent="-514350" algn="l">
              <a:buFont typeface="+mj-lt"/>
              <a:buAutoNum type="arabicPeriod"/>
            </a:pPr>
            <a:r>
              <a:rPr lang="ru-RU" sz="2800" dirty="0">
                <a:solidFill>
                  <a:schemeClr val="accent6">
                    <a:lumMod val="50000"/>
                  </a:schemeClr>
                </a:solidFill>
                <a:latin typeface="Century Gothic" panose="020B0502020202020204" pitchFamily="34" charset="0"/>
              </a:rPr>
              <a:t>переданных объектах по договору или иному акту, но законно не зарегистрированных</a:t>
            </a:r>
          </a:p>
          <a:p>
            <a:pPr marL="742950" indent="-742950" algn="l">
              <a:buFont typeface="+mj-lt"/>
              <a:buAutoNum type="arabicPeriod"/>
            </a:pPr>
            <a:endParaRPr lang="ru-RU" sz="2800" dirty="0">
              <a:latin typeface="Century Gothic" panose="020B0502020202020204" pitchFamily="34" charset="0"/>
            </a:endParaRPr>
          </a:p>
        </p:txBody>
      </p:sp>
      <p:sp>
        <p:nvSpPr>
          <p:cNvPr id="4" name="Прямоугольник 3"/>
          <p:cNvSpPr/>
          <p:nvPr/>
        </p:nvSpPr>
        <p:spPr>
          <a:xfrm>
            <a:off x="166664" y="2253335"/>
            <a:ext cx="23978664" cy="194036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3000" b="1" dirty="0">
              <a:solidFill>
                <a:schemeClr val="accent6">
                  <a:lumMod val="50000"/>
                </a:schemeClr>
              </a:solidFill>
              <a:latin typeface="Century Gothic" panose="020B0502020202020204" pitchFamily="34" charset="0"/>
            </a:endParaRPr>
          </a:p>
          <a:p>
            <a:r>
              <a:rPr lang="ru-RU" sz="3000" b="1" dirty="0">
                <a:solidFill>
                  <a:schemeClr val="accent6">
                    <a:lumMod val="50000"/>
                  </a:schemeClr>
                </a:solidFill>
                <a:latin typeface="Century Gothic" panose="020B0502020202020204" pitchFamily="34" charset="0"/>
              </a:rPr>
              <a:t>указывается недвижимое имущество (муниципальное, ведомственное, арендованное и т.п.), находящееся                      во временном пользовании (не в собственности) служащего (работника), его супруги (супруга), несовершеннолетних детей, а также основание пользования (договор аренды, фактическое предоставление и другие)</a:t>
            </a:r>
          </a:p>
          <a:p>
            <a:endParaRPr lang="ru-RU" b="1"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25210856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166664" y="86199"/>
            <a:ext cx="23978664" cy="1938992"/>
          </a:xfrm>
          <a:prstGeom prst="rect">
            <a:avLst/>
          </a:prstGeom>
          <a:noFill/>
        </p:spPr>
        <p:txBody>
          <a:bodyPr wrap="square" rtlCol="0">
            <a:spAutoFit/>
          </a:bodyPr>
          <a:lstStyle/>
          <a:p>
            <a:r>
              <a:rPr lang="ru-RU" sz="6000" b="1" dirty="0">
                <a:solidFill>
                  <a:schemeClr val="accent6">
                    <a:lumMod val="50000"/>
                  </a:schemeClr>
                </a:solidFill>
                <a:latin typeface="Century Gothic" panose="020B0502020202020204" pitchFamily="34" charset="0"/>
              </a:rPr>
              <a:t>Раздел 6.  Сведения об обязательствах имущественного характера </a:t>
            </a:r>
          </a:p>
        </p:txBody>
      </p:sp>
      <p:sp>
        <p:nvSpPr>
          <p:cNvPr id="5" name="Прямоугольник 4"/>
          <p:cNvSpPr/>
          <p:nvPr/>
        </p:nvSpPr>
        <p:spPr>
          <a:xfrm>
            <a:off x="1111947" y="4616641"/>
            <a:ext cx="22214687"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6.1.</a:t>
            </a:r>
            <a:r>
              <a:rPr lang="ru-RU" sz="4000" b="1" dirty="0">
                <a:solidFill>
                  <a:schemeClr val="accent6">
                    <a:lumMod val="50000"/>
                  </a:schemeClr>
                </a:solidFill>
                <a:latin typeface="Century Gothic" panose="020B0502020202020204" pitchFamily="34" charset="0"/>
              </a:rPr>
              <a:t>   Объекты недвижимого имущества, находящиеся в пользовании</a:t>
            </a:r>
          </a:p>
        </p:txBody>
      </p:sp>
      <p:sp>
        <p:nvSpPr>
          <p:cNvPr id="7" name="Блок-схема: объединение 6"/>
          <p:cNvSpPr/>
          <p:nvPr/>
        </p:nvSpPr>
        <p:spPr>
          <a:xfrm>
            <a:off x="5090499" y="5907922"/>
            <a:ext cx="14257584" cy="1440160"/>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b="1" dirty="0">
              <a:solidFill>
                <a:srgbClr val="FF0000"/>
              </a:solidFill>
              <a:latin typeface="Century Gothic" panose="020B0502020202020204" pitchFamily="34" charset="0"/>
            </a:endParaRPr>
          </a:p>
          <a:p>
            <a:pPr algn="ctr"/>
            <a:r>
              <a:rPr lang="ru-RU" b="1" dirty="0">
                <a:solidFill>
                  <a:srgbClr val="FF0000"/>
                </a:solidFill>
                <a:latin typeface="Century Gothic" panose="020B0502020202020204" pitchFamily="34" charset="0"/>
              </a:rPr>
              <a:t>Указываются:</a:t>
            </a:r>
          </a:p>
        </p:txBody>
      </p:sp>
      <p:sp>
        <p:nvSpPr>
          <p:cNvPr id="10" name="Прямоугольник 9"/>
          <p:cNvSpPr/>
          <p:nvPr/>
        </p:nvSpPr>
        <p:spPr>
          <a:xfrm>
            <a:off x="1111946" y="7348082"/>
            <a:ext cx="22214687" cy="57606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общая площадь объекта недвижимого имущества, находящегося в пользовании</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сведения об объектах по состоянию на отчетную дату</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фамилию, имя и отчество лица, предоставившего объект недвижимого имущества</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3"/>
              </a:rPr>
              <a:t>графе</a:t>
            </a:r>
            <a:r>
              <a:rPr lang="ru-RU" sz="3600" dirty="0">
                <a:solidFill>
                  <a:schemeClr val="accent6">
                    <a:lumMod val="50000"/>
                  </a:schemeClr>
                </a:solidFill>
                <a:latin typeface="Century Gothic" panose="020B0502020202020204" pitchFamily="34" charset="0"/>
              </a:rPr>
              <a:t> «Вид имущества» указывается вид недвижимого имущества (земельный участок, жилой дом, дача, квартира, комната)</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4"/>
              </a:rPr>
              <a:t>графе</a:t>
            </a:r>
            <a:r>
              <a:rPr lang="ru-RU" sz="3600" dirty="0">
                <a:solidFill>
                  <a:schemeClr val="accent6">
                    <a:lumMod val="50000"/>
                  </a:schemeClr>
                </a:solidFill>
                <a:latin typeface="Century Gothic" panose="020B0502020202020204" pitchFamily="34" charset="0"/>
              </a:rPr>
              <a:t> «Вид и сроки пользования» указываются вид пользования (аренда, безвозмездное пользование и др.) и сроки пользования</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a:t>
            </a:r>
            <a:r>
              <a:rPr lang="ru-RU" sz="3600" dirty="0">
                <a:solidFill>
                  <a:schemeClr val="accent6">
                    <a:lumMod val="50000"/>
                  </a:schemeClr>
                </a:solidFill>
                <a:latin typeface="Century Gothic" panose="020B0502020202020204" pitchFamily="34" charset="0"/>
                <a:hlinkClick r:id="rId5"/>
              </a:rPr>
              <a:t>графе</a:t>
            </a:r>
            <a:r>
              <a:rPr lang="ru-RU" sz="3600" dirty="0">
                <a:solidFill>
                  <a:schemeClr val="accent6">
                    <a:lumMod val="50000"/>
                  </a:schemeClr>
                </a:solidFill>
                <a:latin typeface="Century Gothic" panose="020B0502020202020204" pitchFamily="34" charset="0"/>
              </a:rPr>
              <a:t> «Основание пользования» указываются основание пользования (договор, фактическое предоставление и др.), а также реквизиты </a:t>
            </a:r>
          </a:p>
        </p:txBody>
      </p:sp>
      <p:sp>
        <p:nvSpPr>
          <p:cNvPr id="4" name="Прямоугольник 3"/>
          <p:cNvSpPr/>
          <p:nvPr/>
        </p:nvSpPr>
        <p:spPr>
          <a:xfrm>
            <a:off x="166664" y="2253335"/>
            <a:ext cx="23978664" cy="194036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sz="3000" b="1" dirty="0">
              <a:solidFill>
                <a:schemeClr val="accent6">
                  <a:lumMod val="50000"/>
                </a:schemeClr>
              </a:solidFill>
              <a:latin typeface="Century Gothic" panose="020B0502020202020204" pitchFamily="34" charset="0"/>
            </a:endParaRPr>
          </a:p>
          <a:p>
            <a:r>
              <a:rPr lang="ru-RU" sz="3000" b="1" dirty="0">
                <a:solidFill>
                  <a:schemeClr val="accent6">
                    <a:lumMod val="50000"/>
                  </a:schemeClr>
                </a:solidFill>
                <a:latin typeface="Century Gothic" panose="020B0502020202020204" pitchFamily="34" charset="0"/>
              </a:rPr>
              <a:t>указывается недвижимое имущество (муниципальное, ведомственное, арендованное и т.п.), находящееся                      во временном пользовании (не в собственности) служащего (работника), его супруги (супруга), несовершеннолетних детей, а также основание пользования (договор аренды, фактическое предоставление и другие)</a:t>
            </a:r>
          </a:p>
          <a:p>
            <a:endParaRPr lang="ru-RU" b="1" dirty="0">
              <a:solidFill>
                <a:schemeClr val="accent6">
                  <a:lumMod val="50000"/>
                </a:schemeClr>
              </a:solidFill>
              <a:latin typeface="Century Gothic" panose="020B0502020202020204" pitchFamily="34" charset="0"/>
            </a:endParaRPr>
          </a:p>
        </p:txBody>
      </p:sp>
    </p:spTree>
    <p:extLst>
      <p:ext uri="{BB962C8B-B14F-4D97-AF65-F5344CB8AC3E}">
        <p14:creationId xmlns:p14="http://schemas.microsoft.com/office/powerpoint/2010/main" val="2284821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683296" y="86199"/>
            <a:ext cx="23318016" cy="1938992"/>
          </a:xfrm>
          <a:prstGeom prst="rect">
            <a:avLst/>
          </a:prstGeom>
          <a:noFill/>
        </p:spPr>
        <p:txBody>
          <a:bodyPr wrap="square" rtlCol="0">
            <a:spAutoFit/>
          </a:bodyPr>
          <a:lstStyle/>
          <a:p>
            <a:r>
              <a:rPr lang="ru-RU" sz="6000" b="1" dirty="0">
                <a:solidFill>
                  <a:srgbClr val="C17529">
                    <a:lumMod val="50000"/>
                  </a:srgbClr>
                </a:solidFill>
                <a:latin typeface="Century Gothic" panose="020B0502020202020204" pitchFamily="34" charset="0"/>
              </a:rPr>
              <a:t>Раздел 6. Сведения об обязательствах имущественного характера </a:t>
            </a:r>
            <a:endParaRPr lang="ru-RU" sz="6600" b="1" dirty="0">
              <a:solidFill>
                <a:schemeClr val="accent6">
                  <a:lumMod val="50000"/>
                </a:schemeClr>
              </a:solidFill>
              <a:latin typeface="Century Gothic" panose="020B0502020202020204" pitchFamily="34" charset="0"/>
            </a:endParaRPr>
          </a:p>
        </p:txBody>
      </p:sp>
      <p:sp>
        <p:nvSpPr>
          <p:cNvPr id="3" name="Прямоугольник 2"/>
          <p:cNvSpPr/>
          <p:nvPr/>
        </p:nvSpPr>
        <p:spPr>
          <a:xfrm>
            <a:off x="712985" y="6353943"/>
            <a:ext cx="7116216" cy="2055163"/>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r>
              <a:rPr lang="ru-RU" sz="4400" b="1" dirty="0">
                <a:solidFill>
                  <a:schemeClr val="accent6">
                    <a:lumMod val="50000"/>
                  </a:schemeClr>
                </a:solidFill>
                <a:latin typeface="Century Gothic" panose="020B0502020202020204" pitchFamily="34" charset="0"/>
              </a:rPr>
              <a:t>Пример</a:t>
            </a:r>
            <a:endParaRPr lang="ru-RU" sz="4400" b="1" dirty="0">
              <a:solidFill>
                <a:schemeClr val="accent6">
                  <a:lumMod val="75000"/>
                </a:schemeClr>
              </a:solidFill>
              <a:latin typeface="Century Gothic" panose="020B0502020202020204" pitchFamily="34" charset="0"/>
            </a:endParaRPr>
          </a:p>
        </p:txBody>
      </p:sp>
      <p:sp>
        <p:nvSpPr>
          <p:cNvPr id="4" name="Прямоугольник 3"/>
          <p:cNvSpPr/>
          <p:nvPr/>
        </p:nvSpPr>
        <p:spPr>
          <a:xfrm>
            <a:off x="10807842" y="3930536"/>
            <a:ext cx="12926236" cy="89571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Государственный гражданский служащий на праве собственности владеет земельным участком,                на котором расположен недостроенный,                      не зарегистрированный  в Росреестре, жилой дом</a:t>
            </a:r>
          </a:p>
          <a:p>
            <a:pPr algn="l"/>
            <a:endParaRPr lang="ru-RU" sz="36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В справках о доходах государственный служащий указанный объект недвижимости не отразил</a:t>
            </a:r>
          </a:p>
          <a:p>
            <a:pPr algn="l"/>
            <a:r>
              <a:rPr lang="ru-RU" sz="3600" dirty="0">
                <a:solidFill>
                  <a:schemeClr val="accent6">
                    <a:lumMod val="50000"/>
                  </a:schemeClr>
                </a:solidFill>
                <a:latin typeface="Century Gothic" panose="020B0502020202020204" pitchFamily="34" charset="0"/>
              </a:rPr>
              <a:t> </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По факту представления неполных сведений               о доходах в части не указания объекта недвижимости, находящегося в пользовании, представителем нанимателя к государственному служащему применено дисциплинарное взыскание – «выговор»</a:t>
            </a:r>
            <a:endParaRPr lang="ru-RU" sz="3600" dirty="0">
              <a:solidFill>
                <a:schemeClr val="accent6">
                  <a:lumMod val="50000"/>
                </a:schemeClr>
              </a:solidFill>
            </a:endParaRPr>
          </a:p>
        </p:txBody>
      </p:sp>
      <p:cxnSp>
        <p:nvCxnSpPr>
          <p:cNvPr id="18" name="Соединительная линия уступом 17"/>
          <p:cNvCxnSpPr/>
          <p:nvPr/>
        </p:nvCxnSpPr>
        <p:spPr>
          <a:xfrm>
            <a:off x="7861975" y="7190841"/>
            <a:ext cx="2808312" cy="121826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030760" y="2537520"/>
            <a:ext cx="22703318"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6.1.</a:t>
            </a:r>
            <a:r>
              <a:rPr lang="ru-RU" sz="4000" b="1" dirty="0">
                <a:solidFill>
                  <a:schemeClr val="accent6">
                    <a:lumMod val="50000"/>
                  </a:schemeClr>
                </a:solidFill>
                <a:latin typeface="Century Gothic" panose="020B0502020202020204" pitchFamily="34" charset="0"/>
              </a:rPr>
              <a:t>   Объекты недвижимого имущества, находящиеся в пользовании</a:t>
            </a:r>
          </a:p>
        </p:txBody>
      </p:sp>
    </p:spTree>
    <p:extLst>
      <p:ext uri="{BB962C8B-B14F-4D97-AF65-F5344CB8AC3E}">
        <p14:creationId xmlns:p14="http://schemas.microsoft.com/office/powerpoint/2010/main" val="25713247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166664" y="86199"/>
            <a:ext cx="23978664" cy="1938992"/>
          </a:xfrm>
          <a:prstGeom prst="rect">
            <a:avLst/>
          </a:prstGeom>
          <a:noFill/>
        </p:spPr>
        <p:txBody>
          <a:bodyPr wrap="square" rtlCol="0">
            <a:spAutoFit/>
          </a:bodyPr>
          <a:lstStyle/>
          <a:p>
            <a:r>
              <a:rPr lang="ru-RU" sz="6000" b="1" dirty="0">
                <a:solidFill>
                  <a:schemeClr val="accent6">
                    <a:lumMod val="50000"/>
                  </a:schemeClr>
                </a:solidFill>
                <a:latin typeface="Century Gothic" panose="020B0502020202020204" pitchFamily="34" charset="0"/>
              </a:rPr>
              <a:t>Раздел 6.  Сведения об обязательствах имущественного характера </a:t>
            </a:r>
          </a:p>
        </p:txBody>
      </p:sp>
      <p:sp>
        <p:nvSpPr>
          <p:cNvPr id="5" name="Прямоугольник 4"/>
          <p:cNvSpPr/>
          <p:nvPr/>
        </p:nvSpPr>
        <p:spPr>
          <a:xfrm>
            <a:off x="1111947" y="4891063"/>
            <a:ext cx="22214687"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6.2.</a:t>
            </a:r>
            <a:r>
              <a:rPr lang="ru-RU" sz="4000" b="1" dirty="0">
                <a:solidFill>
                  <a:schemeClr val="accent6">
                    <a:lumMod val="50000"/>
                  </a:schemeClr>
                </a:solidFill>
                <a:latin typeface="Century Gothic" panose="020B0502020202020204" pitchFamily="34" charset="0"/>
              </a:rPr>
              <a:t>   Срочные обязательства финансового характера</a:t>
            </a:r>
          </a:p>
        </p:txBody>
      </p:sp>
      <p:sp>
        <p:nvSpPr>
          <p:cNvPr id="10" name="Прямоугольник 9"/>
          <p:cNvSpPr/>
          <p:nvPr/>
        </p:nvSpPr>
        <p:spPr>
          <a:xfrm>
            <a:off x="1048652" y="6209928"/>
            <a:ext cx="22214687" cy="727280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в </a:t>
            </a:r>
            <a:r>
              <a:rPr lang="ru-RU" sz="3200" dirty="0">
                <a:solidFill>
                  <a:schemeClr val="accent6">
                    <a:lumMod val="50000"/>
                  </a:schemeClr>
                </a:solidFill>
                <a:latin typeface="Century Gothic" panose="020B0502020202020204" pitchFamily="34" charset="0"/>
                <a:hlinkClick r:id="rId3"/>
              </a:rPr>
              <a:t>графе</a:t>
            </a:r>
            <a:r>
              <a:rPr lang="ru-RU" sz="3200" dirty="0">
                <a:solidFill>
                  <a:schemeClr val="accent6">
                    <a:lumMod val="50000"/>
                  </a:schemeClr>
                </a:solidFill>
                <a:latin typeface="Century Gothic" panose="020B0502020202020204" pitchFamily="34" charset="0"/>
              </a:rPr>
              <a:t> «Содержание обязательства» указывается существо обязательства (заем, кредит и др.)</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в </a:t>
            </a:r>
            <a:r>
              <a:rPr lang="ru-RU" sz="3200" dirty="0">
                <a:solidFill>
                  <a:schemeClr val="accent6">
                    <a:lumMod val="50000"/>
                  </a:schemeClr>
                </a:solidFill>
                <a:latin typeface="Century Gothic" panose="020B0502020202020204" pitchFamily="34" charset="0"/>
                <a:hlinkClick r:id="rId4"/>
              </a:rPr>
              <a:t>графе</a:t>
            </a:r>
            <a:r>
              <a:rPr lang="ru-RU" sz="3200" dirty="0">
                <a:solidFill>
                  <a:schemeClr val="accent6">
                    <a:lumMod val="50000"/>
                  </a:schemeClr>
                </a:solidFill>
                <a:latin typeface="Century Gothic" panose="020B0502020202020204" pitchFamily="34" charset="0"/>
              </a:rPr>
              <a:t> «Кредитор (должник)» указывается вторая сторона обязательства и ее правовое положение                  в данном обязательстве (кредитор или должник), его фамилия, имя и отчество (наименование юридического лица), адрес</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в </a:t>
            </a:r>
            <a:r>
              <a:rPr lang="ru-RU" sz="3200" dirty="0">
                <a:solidFill>
                  <a:schemeClr val="accent6">
                    <a:lumMod val="50000"/>
                  </a:schemeClr>
                </a:solidFill>
                <a:latin typeface="Century Gothic" panose="020B0502020202020204" pitchFamily="34" charset="0"/>
                <a:hlinkClick r:id="rId5"/>
              </a:rPr>
              <a:t>графе</a:t>
            </a:r>
            <a:r>
              <a:rPr lang="ru-RU" sz="3200" dirty="0">
                <a:solidFill>
                  <a:schemeClr val="accent6">
                    <a:lumMod val="50000"/>
                  </a:schemeClr>
                </a:solidFill>
                <a:latin typeface="Century Gothic" panose="020B0502020202020204" pitchFamily="34" charset="0"/>
              </a:rPr>
              <a:t> «Основание возникновения» указываются основание возникновения обязательства,                     а также реквизиты (дата, номер) соответствующего договора или акта</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в </a:t>
            </a:r>
            <a:r>
              <a:rPr lang="ru-RU" sz="3200" dirty="0">
                <a:solidFill>
                  <a:schemeClr val="accent6">
                    <a:lumMod val="50000"/>
                  </a:schemeClr>
                </a:solidFill>
                <a:latin typeface="Century Gothic" panose="020B0502020202020204" pitchFamily="34" charset="0"/>
                <a:hlinkClick r:id="rId6"/>
              </a:rPr>
              <a:t>графе</a:t>
            </a:r>
            <a:r>
              <a:rPr lang="ru-RU" sz="3200" dirty="0">
                <a:solidFill>
                  <a:schemeClr val="accent6">
                    <a:lumMod val="50000"/>
                  </a:schemeClr>
                </a:solidFill>
                <a:latin typeface="Century Gothic" panose="020B0502020202020204" pitchFamily="34" charset="0"/>
              </a:rPr>
              <a:t> «Сумма обязательства/размер обязательства по состоянию</a:t>
            </a:r>
            <a:br>
              <a:rPr lang="ru-RU" sz="3200" dirty="0">
                <a:solidFill>
                  <a:schemeClr val="accent6">
                    <a:lumMod val="50000"/>
                  </a:schemeClr>
                </a:solidFill>
                <a:latin typeface="Century Gothic" panose="020B0502020202020204" pitchFamily="34" charset="0"/>
              </a:rPr>
            </a:br>
            <a:r>
              <a:rPr lang="ru-RU" sz="3200" dirty="0">
                <a:solidFill>
                  <a:schemeClr val="accent6">
                    <a:lumMod val="50000"/>
                  </a:schemeClr>
                </a:solidFill>
                <a:latin typeface="Century Gothic" panose="020B0502020202020204" pitchFamily="34" charset="0"/>
              </a:rPr>
              <a:t>на отчетную дату» указываются:</a:t>
            </a:r>
          </a:p>
          <a:p>
            <a:pPr marL="742950" indent="-742950" algn="l">
              <a:buFont typeface="+mj-lt"/>
              <a:buAutoNum type="arabicPeriod"/>
            </a:pPr>
            <a:r>
              <a:rPr lang="ru-RU" sz="3200" dirty="0">
                <a:solidFill>
                  <a:schemeClr val="accent6">
                    <a:lumMod val="50000"/>
                  </a:schemeClr>
                </a:solidFill>
                <a:latin typeface="Century Gothic" panose="020B0502020202020204" pitchFamily="34" charset="0"/>
              </a:rPr>
              <a:t>сумма обязательства, определяемая как сумма основного долга при заключении договора</a:t>
            </a:r>
          </a:p>
          <a:p>
            <a:pPr marL="742950" indent="-742950" algn="l">
              <a:buFont typeface="+mj-lt"/>
              <a:buAutoNum type="arabicPeriod"/>
            </a:pPr>
            <a:r>
              <a:rPr lang="ru-RU" sz="3200" dirty="0">
                <a:solidFill>
                  <a:schemeClr val="accent6">
                    <a:lumMod val="50000"/>
                  </a:schemeClr>
                </a:solidFill>
                <a:latin typeface="Century Gothic" panose="020B0502020202020204" pitchFamily="34" charset="0"/>
              </a:rPr>
              <a:t>размер обязательства по состоянию на отчетную дату, определяемый как сумма основного долга                  и начисленных процентов на отчетную дату</a:t>
            </a:r>
          </a:p>
          <a:p>
            <a:pPr marL="571500" indent="-571500" algn="l">
              <a:buFont typeface="Arial" panose="020B0604020202020204" pitchFamily="34" charset="0"/>
              <a:buChar char="•"/>
            </a:pPr>
            <a:r>
              <a:rPr lang="ru-RU" sz="3200" dirty="0">
                <a:solidFill>
                  <a:schemeClr val="accent6">
                    <a:lumMod val="50000"/>
                  </a:schemeClr>
                </a:solidFill>
                <a:latin typeface="Century Gothic" panose="020B0502020202020204" pitchFamily="34" charset="0"/>
              </a:rPr>
              <a:t>в </a:t>
            </a:r>
            <a:r>
              <a:rPr lang="ru-RU" sz="3200" dirty="0">
                <a:solidFill>
                  <a:schemeClr val="accent6">
                    <a:lumMod val="50000"/>
                  </a:schemeClr>
                </a:solidFill>
                <a:latin typeface="Century Gothic" panose="020B0502020202020204" pitchFamily="34" charset="0"/>
                <a:hlinkClick r:id="rId7"/>
              </a:rPr>
              <a:t>графе</a:t>
            </a:r>
            <a:r>
              <a:rPr lang="ru-RU" sz="3200" dirty="0">
                <a:solidFill>
                  <a:schemeClr val="accent6">
                    <a:lumMod val="50000"/>
                  </a:schemeClr>
                </a:solidFill>
                <a:latin typeface="Century Gothic" panose="020B0502020202020204" pitchFamily="34" charset="0"/>
              </a:rPr>
              <a:t> «Условия обязательства» указываются годовая процентная ставка обязательства, заложенное                 в обеспечение обязательства имущество</a:t>
            </a:r>
          </a:p>
        </p:txBody>
      </p:sp>
      <p:sp>
        <p:nvSpPr>
          <p:cNvPr id="4" name="Прямоугольник 3"/>
          <p:cNvSpPr/>
          <p:nvPr/>
        </p:nvSpPr>
        <p:spPr>
          <a:xfrm>
            <a:off x="166664" y="2253335"/>
            <a:ext cx="23978664" cy="236330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000" b="1" dirty="0">
                <a:solidFill>
                  <a:schemeClr val="accent6">
                    <a:lumMod val="50000"/>
                  </a:schemeClr>
                </a:solidFill>
                <a:latin typeface="Century Gothic" panose="020B0502020202020204" pitchFamily="34" charset="0"/>
              </a:rPr>
              <a:t>указывается каждое имеющееся на отчетную дату срочное обязательство финансового характера на сумму, равную     или превышающую 500 000 руб., кредитором или должником по которому является служащий (работник, его супруга (супруг), несовершеннолетний ребенок, а также срочные обязательства финансового характера гражданина, являющегося предпринимателем</a:t>
            </a:r>
          </a:p>
        </p:txBody>
      </p:sp>
    </p:spTree>
    <p:extLst>
      <p:ext uri="{BB962C8B-B14F-4D97-AF65-F5344CB8AC3E}">
        <p14:creationId xmlns:p14="http://schemas.microsoft.com/office/powerpoint/2010/main" val="2949195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683296" y="86199"/>
            <a:ext cx="23318016" cy="1938992"/>
          </a:xfrm>
          <a:prstGeom prst="rect">
            <a:avLst/>
          </a:prstGeom>
          <a:noFill/>
        </p:spPr>
        <p:txBody>
          <a:bodyPr wrap="square" rtlCol="0">
            <a:spAutoFit/>
          </a:bodyPr>
          <a:lstStyle/>
          <a:p>
            <a:r>
              <a:rPr lang="ru-RU" sz="6000" b="1" dirty="0">
                <a:solidFill>
                  <a:srgbClr val="C17529">
                    <a:lumMod val="50000"/>
                  </a:srgbClr>
                </a:solidFill>
                <a:latin typeface="Century Gothic" panose="020B0502020202020204" pitchFamily="34" charset="0"/>
              </a:rPr>
              <a:t>Раздел 6. Сведения об обязательствах имущественного характера </a:t>
            </a:r>
            <a:endParaRPr lang="ru-RU" sz="6600" b="1" dirty="0">
              <a:solidFill>
                <a:schemeClr val="accent6">
                  <a:lumMod val="50000"/>
                </a:schemeClr>
              </a:solidFill>
              <a:latin typeface="Century Gothic" panose="020B0502020202020204" pitchFamily="34" charset="0"/>
            </a:endParaRPr>
          </a:p>
        </p:txBody>
      </p:sp>
      <p:sp>
        <p:nvSpPr>
          <p:cNvPr id="3" name="Прямоугольник 2"/>
          <p:cNvSpPr/>
          <p:nvPr/>
        </p:nvSpPr>
        <p:spPr>
          <a:xfrm>
            <a:off x="712985" y="6137920"/>
            <a:ext cx="7116216" cy="227118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r>
              <a:rPr lang="ru-RU" sz="4400" b="1" dirty="0">
                <a:solidFill>
                  <a:schemeClr val="accent6">
                    <a:lumMod val="50000"/>
                  </a:schemeClr>
                </a:solidFill>
                <a:latin typeface="Century Gothic" panose="020B0502020202020204" pitchFamily="34" charset="0"/>
              </a:rPr>
              <a:t>Пример</a:t>
            </a:r>
            <a:endParaRPr lang="ru-RU" sz="4400" b="1" dirty="0">
              <a:solidFill>
                <a:schemeClr val="accent6">
                  <a:lumMod val="75000"/>
                </a:schemeClr>
              </a:solidFill>
              <a:latin typeface="Century Gothic" panose="020B0502020202020204" pitchFamily="34" charset="0"/>
            </a:endParaRPr>
          </a:p>
        </p:txBody>
      </p:sp>
      <p:sp>
        <p:nvSpPr>
          <p:cNvPr id="4" name="Прямоугольник 3"/>
          <p:cNvSpPr/>
          <p:nvPr/>
        </p:nvSpPr>
        <p:spPr>
          <a:xfrm>
            <a:off x="10807842" y="3930536"/>
            <a:ext cx="12926236" cy="89571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endParaRPr lang="ru-RU" sz="40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Муниципальный служащий в справках о доходах скрыл информацию об обязательствах финансового характера – задолженности перед банком по кредитному договору в размере 25 000 долларов США (в рублевом эквиваленте)</a:t>
            </a:r>
          </a:p>
          <a:p>
            <a:pPr algn="l"/>
            <a:r>
              <a:rPr lang="ru-RU" sz="3600" dirty="0">
                <a:solidFill>
                  <a:schemeClr val="accent6">
                    <a:lumMod val="50000"/>
                  </a:schemeClr>
                </a:solidFill>
                <a:latin typeface="Century Gothic" panose="020B0502020202020204" pitchFamily="34" charset="0"/>
              </a:rPr>
              <a:t> </a:t>
            </a: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Кроме того в справках о доходах не указал счет               в данном банке, открытый для погашения долга </a:t>
            </a:r>
          </a:p>
          <a:p>
            <a:pPr algn="l"/>
            <a:endParaRPr lang="ru-RU" sz="3600" dirty="0">
              <a:solidFill>
                <a:schemeClr val="accent6">
                  <a:lumMod val="50000"/>
                </a:schemeClr>
              </a:solidFill>
              <a:latin typeface="Century Gothic" panose="020B0502020202020204" pitchFamily="34" charset="0"/>
            </a:endParaRPr>
          </a:p>
          <a:p>
            <a:pPr marL="571500" indent="-571500" algn="l">
              <a:buFont typeface="Arial" panose="020B0604020202020204" pitchFamily="34" charset="0"/>
              <a:buChar char="•"/>
            </a:pPr>
            <a:r>
              <a:rPr lang="ru-RU" sz="3600" dirty="0">
                <a:solidFill>
                  <a:schemeClr val="accent6">
                    <a:lumMod val="50000"/>
                  </a:schemeClr>
                </a:solidFill>
                <a:latin typeface="Century Gothic" panose="020B0502020202020204" pitchFamily="34" charset="0"/>
              </a:rPr>
              <a:t>По итогам проведенной проверки достоверности             и полноты сведений о доходах муниципальному служащему представителем нанимателя применено дисциплинарное взыскание в виде выговора</a:t>
            </a:r>
          </a:p>
          <a:p>
            <a:pPr marL="571500" indent="-571500" algn="l">
              <a:buFont typeface="Arial" panose="020B0604020202020204" pitchFamily="34" charset="0"/>
              <a:buChar char="•"/>
            </a:pPr>
            <a:endParaRPr lang="ru-RU" sz="3600" dirty="0">
              <a:solidFill>
                <a:schemeClr val="accent6">
                  <a:lumMod val="50000"/>
                </a:schemeClr>
              </a:solidFill>
              <a:latin typeface="Century Gothic" panose="020B0502020202020204" pitchFamily="34" charset="0"/>
            </a:endParaRPr>
          </a:p>
        </p:txBody>
      </p:sp>
      <p:cxnSp>
        <p:nvCxnSpPr>
          <p:cNvPr id="18" name="Соединительная линия уступом 17"/>
          <p:cNvCxnSpPr/>
          <p:nvPr/>
        </p:nvCxnSpPr>
        <p:spPr>
          <a:xfrm>
            <a:off x="7861975" y="7190841"/>
            <a:ext cx="2808312" cy="121826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030760" y="2537520"/>
            <a:ext cx="22703318" cy="107064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4000" b="1" u="sng" dirty="0">
                <a:solidFill>
                  <a:srgbClr val="C00000"/>
                </a:solidFill>
                <a:latin typeface="Century Gothic" panose="020B0502020202020204" pitchFamily="34" charset="0"/>
              </a:rPr>
              <a:t>Подраздел 6.2.</a:t>
            </a:r>
            <a:r>
              <a:rPr lang="ru-RU" sz="4000" b="1" dirty="0">
                <a:solidFill>
                  <a:schemeClr val="accent6">
                    <a:lumMod val="50000"/>
                  </a:schemeClr>
                </a:solidFill>
                <a:latin typeface="Century Gothic" panose="020B0502020202020204" pitchFamily="34" charset="0"/>
              </a:rPr>
              <a:t>   Срочные обязательства финансового характера</a:t>
            </a:r>
          </a:p>
        </p:txBody>
      </p:sp>
    </p:spTree>
    <p:extLst>
      <p:ext uri="{BB962C8B-B14F-4D97-AF65-F5344CB8AC3E}">
        <p14:creationId xmlns:p14="http://schemas.microsoft.com/office/powerpoint/2010/main" val="12184504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166664" y="270865"/>
            <a:ext cx="23978664" cy="1569660"/>
          </a:xfrm>
          <a:prstGeom prst="rect">
            <a:avLst/>
          </a:prstGeom>
          <a:noFill/>
        </p:spPr>
        <p:txBody>
          <a:bodyPr wrap="square" rtlCol="0">
            <a:spAutoFit/>
          </a:bodyPr>
          <a:lstStyle/>
          <a:p>
            <a:r>
              <a:rPr lang="ru-RU" sz="4800" b="1" dirty="0">
                <a:solidFill>
                  <a:schemeClr val="accent6">
                    <a:lumMod val="50000"/>
                  </a:schemeClr>
                </a:solidFill>
                <a:latin typeface="Century Gothic" panose="020B0502020202020204" pitchFamily="34" charset="0"/>
              </a:rPr>
              <a:t>Раздел 7.         Сведения о недвижимом имуществе (…), отчужденных                         в течение отчетного периода в результате безвозмездной сделки</a:t>
            </a:r>
          </a:p>
        </p:txBody>
      </p:sp>
      <p:sp>
        <p:nvSpPr>
          <p:cNvPr id="10" name="Прямоугольник 9"/>
          <p:cNvSpPr/>
          <p:nvPr/>
        </p:nvSpPr>
        <p:spPr>
          <a:xfrm>
            <a:off x="598713" y="5057800"/>
            <a:ext cx="23330592" cy="813690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571500" indent="-571500" algn="l">
              <a:buFont typeface="Arial" panose="020B0604020202020204" pitchFamily="34" charset="0"/>
              <a:buChar char="•"/>
            </a:pPr>
            <a:r>
              <a:rPr lang="ru-RU" sz="3000" dirty="0">
                <a:solidFill>
                  <a:schemeClr val="accent6">
                    <a:lumMod val="50000"/>
                  </a:schemeClr>
                </a:solidFill>
                <a:latin typeface="Century Gothic" panose="020B0502020202020204" pitchFamily="34" charset="0"/>
              </a:rPr>
              <a:t>каждый объект безвозмездной сделки указывается отдельно</a:t>
            </a:r>
          </a:p>
          <a:p>
            <a:pPr marL="571500" indent="-571500" algn="l">
              <a:buFont typeface="Arial" panose="020B0604020202020204" pitchFamily="34" charset="0"/>
              <a:buChar char="•"/>
            </a:pPr>
            <a:r>
              <a:rPr lang="ru-RU" sz="3000" dirty="0">
                <a:solidFill>
                  <a:schemeClr val="accent6">
                    <a:lumMod val="50000"/>
                  </a:schemeClr>
                </a:solidFill>
                <a:latin typeface="Century Gothic" panose="020B0502020202020204" pitchFamily="34" charset="0"/>
              </a:rPr>
              <a:t>в </a:t>
            </a:r>
            <a:r>
              <a:rPr lang="ru-RU" sz="3000" dirty="0">
                <a:solidFill>
                  <a:schemeClr val="accent6">
                    <a:lumMod val="50000"/>
                  </a:schemeClr>
                </a:solidFill>
                <a:latin typeface="Century Gothic" panose="020B0502020202020204" pitchFamily="34" charset="0"/>
                <a:hlinkClick r:id="rId3"/>
              </a:rPr>
              <a:t>строке</a:t>
            </a:r>
            <a:r>
              <a:rPr lang="ru-RU" sz="3000" dirty="0">
                <a:solidFill>
                  <a:schemeClr val="accent6">
                    <a:lumMod val="50000"/>
                  </a:schemeClr>
                </a:solidFill>
                <a:latin typeface="Century Gothic" panose="020B0502020202020204" pitchFamily="34" charset="0"/>
              </a:rPr>
              <a:t> «Транспортные средства» рекомендуется указывать вид, марку, модель ТС, год изготовления, место регистрации</a:t>
            </a:r>
          </a:p>
          <a:p>
            <a:pPr marL="571500" indent="-571500" algn="l">
              <a:buFont typeface="Arial" panose="020B0604020202020204" pitchFamily="34" charset="0"/>
              <a:buChar char="•"/>
            </a:pPr>
            <a:r>
              <a:rPr lang="ru-RU" sz="3000" dirty="0">
                <a:solidFill>
                  <a:schemeClr val="accent6">
                    <a:lumMod val="50000"/>
                  </a:schemeClr>
                </a:solidFill>
                <a:latin typeface="Century Gothic" panose="020B0502020202020204" pitchFamily="34" charset="0"/>
              </a:rPr>
              <a:t>в </a:t>
            </a:r>
            <a:r>
              <a:rPr lang="ru-RU" sz="3000" dirty="0">
                <a:solidFill>
                  <a:schemeClr val="accent6">
                    <a:lumMod val="50000"/>
                  </a:schemeClr>
                </a:solidFill>
                <a:latin typeface="Century Gothic" panose="020B0502020202020204" pitchFamily="34" charset="0"/>
                <a:hlinkClick r:id="rId4"/>
              </a:rPr>
              <a:t>строке</a:t>
            </a:r>
            <a:r>
              <a:rPr lang="ru-RU" sz="3000" dirty="0">
                <a:solidFill>
                  <a:schemeClr val="accent6">
                    <a:lumMod val="50000"/>
                  </a:schemeClr>
                </a:solidFill>
                <a:latin typeface="Century Gothic" panose="020B0502020202020204" pitchFamily="34" charset="0"/>
              </a:rPr>
              <a:t> «Ценные бумаги» рекомендуется указывать вид ценной бумаги, лицо, ее выпустившее, общее количество, отчужденных бумаг в результате безвозмездной сделки, а также номинальную стоимость в рублях</a:t>
            </a:r>
          </a:p>
          <a:p>
            <a:pPr marL="571500" indent="-571500" algn="l">
              <a:buFont typeface="Arial" panose="020B0604020202020204" pitchFamily="34" charset="0"/>
              <a:buChar char="•"/>
            </a:pPr>
            <a:r>
              <a:rPr lang="ru-RU" sz="3000" dirty="0">
                <a:solidFill>
                  <a:schemeClr val="accent6">
                    <a:lumMod val="50000"/>
                  </a:schemeClr>
                </a:solidFill>
                <a:latin typeface="Century Gothic" panose="020B0502020202020204" pitchFamily="34" charset="0"/>
              </a:rPr>
              <a:t>в </a:t>
            </a:r>
            <a:r>
              <a:rPr lang="ru-RU" sz="3000" dirty="0">
                <a:solidFill>
                  <a:schemeClr val="accent6">
                    <a:lumMod val="50000"/>
                  </a:schemeClr>
                </a:solidFill>
                <a:latin typeface="Century Gothic" panose="020B0502020202020204" pitchFamily="34" charset="0"/>
                <a:hlinkClick r:id="rId5"/>
              </a:rPr>
              <a:t>строке</a:t>
            </a:r>
            <a:r>
              <a:rPr lang="ru-RU" sz="3000" dirty="0">
                <a:solidFill>
                  <a:schemeClr val="accent6">
                    <a:lumMod val="50000"/>
                  </a:schemeClr>
                </a:solidFill>
                <a:latin typeface="Century Gothic" panose="020B0502020202020204" pitchFamily="34" charset="0"/>
              </a:rPr>
              <a:t> «Цифровые финансовые активы» рекомендуется указывать наименование цифрового финансового актива </a:t>
            </a:r>
          </a:p>
          <a:p>
            <a:pPr marL="571500" indent="-571500" algn="l">
              <a:buFont typeface="Arial" panose="020B0604020202020204" pitchFamily="34" charset="0"/>
              <a:buChar char="•"/>
            </a:pPr>
            <a:r>
              <a:rPr lang="ru-RU" sz="3000" dirty="0">
                <a:solidFill>
                  <a:schemeClr val="accent6">
                    <a:lumMod val="50000"/>
                  </a:schemeClr>
                </a:solidFill>
                <a:latin typeface="Century Gothic" panose="020B0502020202020204" pitchFamily="34" charset="0"/>
              </a:rPr>
              <a:t>в </a:t>
            </a:r>
            <a:r>
              <a:rPr lang="ru-RU" sz="3000" dirty="0">
                <a:solidFill>
                  <a:schemeClr val="accent6">
                    <a:lumMod val="50000"/>
                  </a:schemeClr>
                </a:solidFill>
                <a:latin typeface="Century Gothic" panose="020B0502020202020204" pitchFamily="34" charset="0"/>
                <a:hlinkClick r:id="rId6"/>
              </a:rPr>
              <a:t>строке</a:t>
            </a:r>
            <a:r>
              <a:rPr lang="ru-RU" sz="3000" dirty="0">
                <a:solidFill>
                  <a:schemeClr val="accent6">
                    <a:lumMod val="50000"/>
                  </a:schemeClr>
                </a:solidFill>
                <a:latin typeface="Century Gothic" panose="020B0502020202020204" pitchFamily="34" charset="0"/>
              </a:rPr>
              <a:t> «Цифровые права, включающие одновременно цифровые финансовые активы и иные цифровые права» рекомендуется указывать наименование цифрового права, включающего одновременно цифровые финансовые активы и  иные цифровые права</a:t>
            </a:r>
          </a:p>
          <a:p>
            <a:pPr marL="571500" indent="-571500" algn="l">
              <a:buFont typeface="Arial" panose="020B0604020202020204" pitchFamily="34" charset="0"/>
              <a:buChar char="•"/>
            </a:pPr>
            <a:r>
              <a:rPr lang="ru-RU" sz="3000" dirty="0">
                <a:solidFill>
                  <a:schemeClr val="accent6">
                    <a:lumMod val="50000"/>
                  </a:schemeClr>
                </a:solidFill>
                <a:latin typeface="Century Gothic" panose="020B0502020202020204" pitchFamily="34" charset="0"/>
              </a:rPr>
              <a:t>в </a:t>
            </a:r>
            <a:r>
              <a:rPr lang="ru-RU" sz="3000" dirty="0">
                <a:solidFill>
                  <a:schemeClr val="accent6">
                    <a:lumMod val="50000"/>
                  </a:schemeClr>
                </a:solidFill>
                <a:latin typeface="Century Gothic" panose="020B0502020202020204" pitchFamily="34" charset="0"/>
                <a:hlinkClick r:id="rId7"/>
              </a:rPr>
              <a:t>строке</a:t>
            </a:r>
            <a:r>
              <a:rPr lang="ru-RU" sz="3000" dirty="0">
                <a:solidFill>
                  <a:schemeClr val="accent6">
                    <a:lumMod val="50000"/>
                  </a:schemeClr>
                </a:solidFill>
                <a:latin typeface="Century Gothic" panose="020B0502020202020204" pitchFamily="34" charset="0"/>
              </a:rPr>
              <a:t> «Утилитарные цифровые права» рекомендуется указывать уникальное условное обозначение</a:t>
            </a:r>
          </a:p>
          <a:p>
            <a:pPr marL="571500" indent="-571500" algn="l">
              <a:buFont typeface="Arial" panose="020B0604020202020204" pitchFamily="34" charset="0"/>
              <a:buChar char="•"/>
            </a:pPr>
            <a:r>
              <a:rPr lang="ru-RU" sz="3000" dirty="0">
                <a:solidFill>
                  <a:schemeClr val="accent6">
                    <a:lumMod val="50000"/>
                  </a:schemeClr>
                </a:solidFill>
                <a:latin typeface="Century Gothic" panose="020B0502020202020204" pitchFamily="34" charset="0"/>
              </a:rPr>
              <a:t>в </a:t>
            </a:r>
            <a:r>
              <a:rPr lang="ru-RU" sz="3000" dirty="0">
                <a:solidFill>
                  <a:schemeClr val="accent6">
                    <a:lumMod val="50000"/>
                  </a:schemeClr>
                </a:solidFill>
                <a:latin typeface="Century Gothic" panose="020B0502020202020204" pitchFamily="34" charset="0"/>
                <a:hlinkClick r:id="rId8"/>
              </a:rPr>
              <a:t>строке</a:t>
            </a:r>
            <a:r>
              <a:rPr lang="ru-RU" sz="3000" dirty="0">
                <a:solidFill>
                  <a:schemeClr val="accent6">
                    <a:lumMod val="50000"/>
                  </a:schemeClr>
                </a:solidFill>
                <a:latin typeface="Century Gothic" panose="020B0502020202020204" pitchFamily="34" charset="0"/>
              </a:rPr>
              <a:t> «Цифровая валюта» указывается правильное наименование цифровой валюты</a:t>
            </a:r>
          </a:p>
          <a:p>
            <a:pPr marL="571500" indent="-571500" algn="l">
              <a:buFont typeface="Arial" panose="020B0604020202020204" pitchFamily="34" charset="0"/>
              <a:buChar char="•"/>
            </a:pPr>
            <a:r>
              <a:rPr lang="ru-RU" sz="3000" dirty="0">
                <a:solidFill>
                  <a:schemeClr val="accent6">
                    <a:lumMod val="50000"/>
                  </a:schemeClr>
                </a:solidFill>
                <a:latin typeface="Century Gothic" panose="020B0502020202020204" pitchFamily="34" charset="0"/>
              </a:rPr>
              <a:t>в </a:t>
            </a:r>
            <a:r>
              <a:rPr lang="ru-RU" sz="3000" dirty="0">
                <a:solidFill>
                  <a:schemeClr val="accent6">
                    <a:lumMod val="50000"/>
                  </a:schemeClr>
                </a:solidFill>
                <a:latin typeface="Century Gothic" panose="020B0502020202020204" pitchFamily="34" charset="0"/>
                <a:hlinkClick r:id="rId9"/>
              </a:rPr>
              <a:t>графе</a:t>
            </a:r>
            <a:r>
              <a:rPr lang="ru-RU" sz="3000" dirty="0">
                <a:solidFill>
                  <a:schemeClr val="accent6">
                    <a:lumMod val="50000"/>
                  </a:schemeClr>
                </a:solidFill>
                <a:latin typeface="Century Gothic" panose="020B0502020202020204" pitchFamily="34" charset="0"/>
              </a:rPr>
              <a:t> «Приобретатель имущества по сделке» в случае безвозмездной сделки с физическим лицом указываются его фамилия, имя и отчество (в именительном падеже) в соответствии с документом, удостоверяющим личность,          а также серия и номер паспорта. Для несовершеннолетних – свидетельство о рождении</a:t>
            </a:r>
          </a:p>
          <a:p>
            <a:pPr marL="571500" indent="-571500" algn="l">
              <a:buFont typeface="Arial" panose="020B0604020202020204" pitchFamily="34" charset="0"/>
              <a:buChar char="•"/>
            </a:pPr>
            <a:r>
              <a:rPr lang="ru-RU" sz="3000" dirty="0">
                <a:solidFill>
                  <a:schemeClr val="accent6">
                    <a:lumMod val="50000"/>
                  </a:schemeClr>
                </a:solidFill>
                <a:latin typeface="Century Gothic" panose="020B0502020202020204" pitchFamily="34" charset="0"/>
              </a:rPr>
              <a:t>в </a:t>
            </a:r>
            <a:r>
              <a:rPr lang="ru-RU" sz="3000" dirty="0">
                <a:solidFill>
                  <a:schemeClr val="accent6">
                    <a:lumMod val="50000"/>
                  </a:schemeClr>
                </a:solidFill>
                <a:latin typeface="Century Gothic" panose="020B0502020202020204" pitchFamily="34" charset="0"/>
                <a:hlinkClick r:id="rId10"/>
              </a:rPr>
              <a:t>графе</a:t>
            </a:r>
            <a:r>
              <a:rPr lang="ru-RU" sz="3000" dirty="0">
                <a:solidFill>
                  <a:schemeClr val="accent6">
                    <a:lumMod val="50000"/>
                  </a:schemeClr>
                </a:solidFill>
                <a:latin typeface="Century Gothic" panose="020B0502020202020204" pitchFamily="34" charset="0"/>
              </a:rPr>
              <a:t> «Основание отчуждения имущества» указываются основания прекращения права собственности (наименование и реквизиты (дата, номер) соответствующего договора или акта)</a:t>
            </a:r>
          </a:p>
        </p:txBody>
      </p:sp>
      <p:sp>
        <p:nvSpPr>
          <p:cNvPr id="4" name="Прямоугольник 3"/>
          <p:cNvSpPr/>
          <p:nvPr/>
        </p:nvSpPr>
        <p:spPr>
          <a:xfrm>
            <a:off x="382688" y="2253335"/>
            <a:ext cx="23546616" cy="236330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200" b="1" dirty="0">
                <a:solidFill>
                  <a:schemeClr val="accent6">
                    <a:lumMod val="50000"/>
                  </a:schemeClr>
                </a:solidFill>
                <a:latin typeface="Century Gothic" panose="020B0502020202020204" pitchFamily="34" charset="0"/>
              </a:rPr>
              <a:t>указываются сведения о недвижимом имуществе (в </a:t>
            </a:r>
            <a:r>
              <a:rPr lang="ru-RU" sz="3200" b="1" dirty="0" err="1">
                <a:solidFill>
                  <a:schemeClr val="accent6">
                    <a:lumMod val="50000"/>
                  </a:schemeClr>
                </a:solidFill>
                <a:latin typeface="Century Gothic" panose="020B0502020202020204" pitchFamily="34" charset="0"/>
              </a:rPr>
              <a:t>т.ч</a:t>
            </a:r>
            <a:r>
              <a:rPr lang="ru-RU" sz="3200" b="1" dirty="0">
                <a:solidFill>
                  <a:schemeClr val="accent6">
                    <a:lumMod val="50000"/>
                  </a:schemeClr>
                </a:solidFill>
                <a:latin typeface="Century Gothic" panose="020B0502020202020204" pitchFamily="34" charset="0"/>
              </a:rPr>
              <a:t>. доли в праве собственности), транспортных средствах, ценных бумагах (в </a:t>
            </a:r>
            <a:r>
              <a:rPr lang="ru-RU" sz="3200" b="1" dirty="0" err="1">
                <a:solidFill>
                  <a:schemeClr val="accent6">
                    <a:lumMod val="50000"/>
                  </a:schemeClr>
                </a:solidFill>
                <a:latin typeface="Century Gothic" panose="020B0502020202020204" pitchFamily="34" charset="0"/>
              </a:rPr>
              <a:t>т.ч</a:t>
            </a:r>
            <a:r>
              <a:rPr lang="ru-RU" sz="3200" b="1" dirty="0">
                <a:solidFill>
                  <a:schemeClr val="accent6">
                    <a:lumMod val="50000"/>
                  </a:schemeClr>
                </a:solidFill>
                <a:latin typeface="Century Gothic" panose="020B0502020202020204" pitchFamily="34" charset="0"/>
              </a:rPr>
              <a:t>. долях участия в уставном капитале общества), цифровых финансовых активах, цифровых правах, включающих одновременно цифровые финансовые активы и иные цифровые права, и утилитарных цифровых правах, отчужденных в течение отчетного периода  в результате безвозмездной сделки</a:t>
            </a:r>
          </a:p>
        </p:txBody>
      </p:sp>
    </p:spTree>
    <p:extLst>
      <p:ext uri="{BB962C8B-B14F-4D97-AF65-F5344CB8AC3E}">
        <p14:creationId xmlns:p14="http://schemas.microsoft.com/office/powerpoint/2010/main" val="5885034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683296" y="594029"/>
            <a:ext cx="23318016" cy="923330"/>
          </a:xfrm>
          <a:prstGeom prst="rect">
            <a:avLst/>
          </a:prstGeom>
          <a:noFill/>
        </p:spPr>
        <p:txBody>
          <a:bodyPr wrap="square" rtlCol="0">
            <a:spAutoFit/>
          </a:bodyPr>
          <a:lstStyle/>
          <a:p>
            <a:r>
              <a:rPr lang="ru-RU" sz="5400" b="1" dirty="0">
                <a:solidFill>
                  <a:srgbClr val="C17529">
                    <a:lumMod val="50000"/>
                  </a:srgbClr>
                </a:solidFill>
                <a:latin typeface="Century Gothic" panose="020B0502020202020204" pitchFamily="34" charset="0"/>
              </a:rPr>
              <a:t>ЗАКЛЮЧЕНИЕ </a:t>
            </a:r>
            <a:endParaRPr lang="ru-RU" sz="6600" b="1" dirty="0">
              <a:solidFill>
                <a:schemeClr val="accent6">
                  <a:lumMod val="50000"/>
                </a:schemeClr>
              </a:solidFill>
              <a:latin typeface="Century Gothic" panose="020B0502020202020204" pitchFamily="34" charset="0"/>
            </a:endParaRPr>
          </a:p>
        </p:txBody>
      </p:sp>
      <p:sp>
        <p:nvSpPr>
          <p:cNvPr id="5" name="Овал 4"/>
          <p:cNvSpPr/>
          <p:nvPr/>
        </p:nvSpPr>
        <p:spPr>
          <a:xfrm>
            <a:off x="9383688" y="5885892"/>
            <a:ext cx="5400600" cy="3816424"/>
          </a:xfrm>
          <a:prstGeom prst="ellipse">
            <a:avLst/>
          </a:prstGeom>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r>
              <a:rPr lang="ru-RU" sz="5400" b="1" dirty="0">
                <a:solidFill>
                  <a:srgbClr val="C00000"/>
                </a:solidFill>
                <a:latin typeface="Century Gothic" panose="020B0502020202020204" pitchFamily="34" charset="0"/>
              </a:rPr>
              <a:t>Обратить внимание!</a:t>
            </a:r>
            <a:endParaRPr lang="ru-RU" sz="5400" dirty="0">
              <a:latin typeface="Century Gothic" panose="020B0502020202020204" pitchFamily="34" charset="0"/>
            </a:endParaRPr>
          </a:p>
        </p:txBody>
      </p:sp>
      <p:sp>
        <p:nvSpPr>
          <p:cNvPr id="6" name="Скругленный прямоугольник 5"/>
          <p:cNvSpPr/>
          <p:nvPr/>
        </p:nvSpPr>
        <p:spPr>
          <a:xfrm>
            <a:off x="683296" y="3113584"/>
            <a:ext cx="6612160" cy="165618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solidFill>
                  <a:schemeClr val="accent6">
                    <a:lumMod val="50000"/>
                  </a:schemeClr>
                </a:solidFill>
                <a:latin typeface="Century Gothic" panose="020B0502020202020204" pitchFamily="34" charset="0"/>
              </a:rPr>
              <a:t>Консультативную помощь оказывает антикоррупционное подразделение</a:t>
            </a:r>
          </a:p>
        </p:txBody>
      </p:sp>
      <p:sp>
        <p:nvSpPr>
          <p:cNvPr id="9" name="Скругленный прямоугольник 8"/>
          <p:cNvSpPr/>
          <p:nvPr/>
        </p:nvSpPr>
        <p:spPr>
          <a:xfrm>
            <a:off x="714691" y="6641976"/>
            <a:ext cx="6612160" cy="2304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solidFill>
                  <a:schemeClr val="accent6">
                    <a:lumMod val="50000"/>
                  </a:schemeClr>
                </a:solidFill>
                <a:latin typeface="Century Gothic" panose="020B0502020202020204" pitchFamily="34" charset="0"/>
              </a:rPr>
              <a:t>Методические рекомендации размещены на сайтах Минтруда и  ГУРБ Московской области</a:t>
            </a:r>
          </a:p>
        </p:txBody>
      </p:sp>
      <p:sp>
        <p:nvSpPr>
          <p:cNvPr id="10" name="Скругленный прямоугольник 9"/>
          <p:cNvSpPr/>
          <p:nvPr/>
        </p:nvSpPr>
        <p:spPr>
          <a:xfrm>
            <a:off x="679122" y="10782436"/>
            <a:ext cx="6612160" cy="19802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solidFill>
                  <a:schemeClr val="accent6">
                    <a:lumMod val="50000"/>
                  </a:schemeClr>
                </a:solidFill>
                <a:latin typeface="Century Gothic" panose="020B0502020202020204" pitchFamily="34" charset="0"/>
              </a:rPr>
              <a:t>Официальные                                     и правоустанавливающие  документы представляются                в официальных ведомствах</a:t>
            </a:r>
          </a:p>
        </p:txBody>
      </p:sp>
      <p:sp>
        <p:nvSpPr>
          <p:cNvPr id="11" name="Скругленный прямоугольник 10"/>
          <p:cNvSpPr/>
          <p:nvPr/>
        </p:nvSpPr>
        <p:spPr>
          <a:xfrm>
            <a:off x="16971604" y="3257600"/>
            <a:ext cx="6612160" cy="165618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solidFill>
                  <a:schemeClr val="accent6">
                    <a:lumMod val="50000"/>
                  </a:schemeClr>
                </a:solidFill>
                <a:latin typeface="Century Gothic" panose="020B0502020202020204" pitchFamily="34" charset="0"/>
              </a:rPr>
              <a:t>Проверьте наличие замещаемой должности                  в перечне</a:t>
            </a:r>
          </a:p>
        </p:txBody>
      </p:sp>
      <p:sp>
        <p:nvSpPr>
          <p:cNvPr id="12" name="Скругленный прямоугольник 11"/>
          <p:cNvSpPr/>
          <p:nvPr/>
        </p:nvSpPr>
        <p:spPr>
          <a:xfrm>
            <a:off x="16971604" y="6656748"/>
            <a:ext cx="6612160" cy="2304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solidFill>
                  <a:schemeClr val="accent6">
                    <a:lumMod val="50000"/>
                  </a:schemeClr>
                </a:solidFill>
                <a:latin typeface="Century Gothic" panose="020B0502020202020204" pitchFamily="34" charset="0"/>
              </a:rPr>
              <a:t>Уточните семейное положение лица, представляющего справки</a:t>
            </a:r>
          </a:p>
        </p:txBody>
      </p:sp>
      <p:sp>
        <p:nvSpPr>
          <p:cNvPr id="13" name="Скругленный прямоугольник 12"/>
          <p:cNvSpPr/>
          <p:nvPr/>
        </p:nvSpPr>
        <p:spPr>
          <a:xfrm>
            <a:off x="8820409" y="11106544"/>
            <a:ext cx="6612160" cy="165618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solidFill>
                  <a:schemeClr val="accent6">
                    <a:lumMod val="50000"/>
                  </a:schemeClr>
                </a:solidFill>
                <a:latin typeface="Century Gothic" panose="020B0502020202020204" pitchFamily="34" charset="0"/>
              </a:rPr>
              <a:t>Сопоставьте с предыдущей справкой</a:t>
            </a:r>
          </a:p>
        </p:txBody>
      </p:sp>
      <p:sp>
        <p:nvSpPr>
          <p:cNvPr id="14" name="Скругленный прямоугольник 13"/>
          <p:cNvSpPr/>
          <p:nvPr/>
        </p:nvSpPr>
        <p:spPr>
          <a:xfrm>
            <a:off x="8231560" y="3113584"/>
            <a:ext cx="7704855" cy="194421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solidFill>
                  <a:schemeClr val="accent6">
                    <a:lumMod val="50000"/>
                  </a:schemeClr>
                </a:solidFill>
                <a:latin typeface="Century Gothic" panose="020B0502020202020204" pitchFamily="34" charset="0"/>
              </a:rPr>
              <a:t>Справка печатается на одной стороне листа, не прошивается,             не скрепляется, подписывается              на последнем листе</a:t>
            </a:r>
          </a:p>
        </p:txBody>
      </p:sp>
      <p:sp>
        <p:nvSpPr>
          <p:cNvPr id="15" name="Скругленный прямоугольник 14"/>
          <p:cNvSpPr/>
          <p:nvPr/>
        </p:nvSpPr>
        <p:spPr>
          <a:xfrm>
            <a:off x="16971604" y="10782508"/>
            <a:ext cx="6612160" cy="19802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dirty="0">
                <a:solidFill>
                  <a:schemeClr val="accent6">
                    <a:lumMod val="50000"/>
                  </a:schemeClr>
                </a:solidFill>
                <a:latin typeface="Century Gothic" panose="020B0502020202020204" pitchFamily="34" charset="0"/>
              </a:rPr>
              <a:t>Имеете право затребовать подтверждающие документы</a:t>
            </a:r>
          </a:p>
        </p:txBody>
      </p:sp>
    </p:spTree>
    <p:extLst>
      <p:ext uri="{BB962C8B-B14F-4D97-AF65-F5344CB8AC3E}">
        <p14:creationId xmlns:p14="http://schemas.microsoft.com/office/powerpoint/2010/main" val="1169203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94031" y="521296"/>
            <a:ext cx="22466496" cy="1569660"/>
          </a:xfrm>
          <a:prstGeom prst="rect">
            <a:avLst/>
          </a:prstGeom>
        </p:spPr>
        <p:txBody>
          <a:bodyPr wrap="square">
            <a:spAutoFit/>
          </a:bodyPr>
          <a:lstStyle/>
          <a:p>
            <a:r>
              <a:rPr lang="ru-RU" sz="4800" b="1" dirty="0">
                <a:solidFill>
                  <a:schemeClr val="accent6">
                    <a:lumMod val="75000"/>
                  </a:schemeClr>
                </a:solidFill>
                <a:latin typeface="Century Gothic" panose="020B0502020202020204" pitchFamily="34" charset="0"/>
              </a:rPr>
              <a:t>Различия в отчетном периоде и отчетной дате представления сведений, установленные для граждан и служащих (работников)</a:t>
            </a:r>
          </a:p>
        </p:txBody>
      </p:sp>
      <p:sp>
        <p:nvSpPr>
          <p:cNvPr id="7" name="Объект 6"/>
          <p:cNvSpPr>
            <a:spLocks noGrp="1"/>
          </p:cNvSpPr>
          <p:nvPr>
            <p:ph sz="half" idx="1"/>
          </p:nvPr>
        </p:nvSpPr>
        <p:spPr>
          <a:xfrm>
            <a:off x="994031" y="2537520"/>
            <a:ext cx="11176000" cy="10255696"/>
          </a:xfrm>
        </p:spPr>
        <p:txBody>
          <a:bodyPr>
            <a:normAutofit lnSpcReduction="10000"/>
          </a:bodyPr>
          <a:lstStyle/>
          <a:p>
            <a:r>
              <a:rPr lang="ru-RU" sz="4000" b="1" dirty="0">
                <a:solidFill>
                  <a:schemeClr val="accent6">
                    <a:lumMod val="75000"/>
                  </a:schemeClr>
                </a:solidFill>
                <a:latin typeface="Century Gothic" panose="020B0502020202020204" pitchFamily="34" charset="0"/>
              </a:rPr>
              <a:t>Гражданин, претендующий </a:t>
            </a:r>
          </a:p>
          <a:p>
            <a:pPr marL="0" indent="0">
              <a:buNone/>
            </a:pPr>
            <a:r>
              <a:rPr lang="ru-RU" sz="4000" b="1" dirty="0">
                <a:solidFill>
                  <a:schemeClr val="accent6">
                    <a:lumMod val="75000"/>
                  </a:schemeClr>
                </a:solidFill>
                <a:latin typeface="Century Gothic" panose="020B0502020202020204" pitchFamily="34" charset="0"/>
              </a:rPr>
              <a:t>      на замещение должности,</a:t>
            </a:r>
          </a:p>
          <a:p>
            <a:pPr marL="0" indent="0">
              <a:buNone/>
            </a:pPr>
            <a:r>
              <a:rPr lang="ru-RU" sz="4000" b="1" dirty="0">
                <a:solidFill>
                  <a:schemeClr val="accent6">
                    <a:lumMod val="75000"/>
                  </a:schemeClr>
                </a:solidFill>
                <a:latin typeface="Century Gothic" panose="020B0502020202020204" pitchFamily="34" charset="0"/>
              </a:rPr>
              <a:t>      представляет:</a:t>
            </a:r>
            <a:endParaRPr lang="ru-RU" sz="2800" dirty="0">
              <a:solidFill>
                <a:schemeClr val="accent6">
                  <a:lumMod val="75000"/>
                </a:schemeClr>
              </a:solidFill>
              <a:latin typeface="Century Gothic" panose="020B0502020202020204" pitchFamily="34" charset="0"/>
            </a:endParaRPr>
          </a:p>
          <a:p>
            <a:pPr marL="0" indent="0">
              <a:buNone/>
            </a:pPr>
            <a:endParaRPr lang="ru-RU" sz="2800" dirty="0">
              <a:solidFill>
                <a:schemeClr val="accent6">
                  <a:lumMod val="75000"/>
                </a:schemeClr>
              </a:solidFill>
              <a:latin typeface="Century Gothic" panose="020B0502020202020204" pitchFamily="34" charset="0"/>
            </a:endParaRPr>
          </a:p>
          <a:p>
            <a:pPr marL="0" indent="0">
              <a:buNone/>
            </a:pPr>
            <a:r>
              <a:rPr lang="ru-RU" sz="2800" dirty="0">
                <a:solidFill>
                  <a:schemeClr val="accent6">
                    <a:lumMod val="50000"/>
                  </a:schemeClr>
                </a:solidFill>
                <a:latin typeface="Century Gothic" panose="020B0502020202020204" pitchFamily="34" charset="0"/>
              </a:rPr>
              <a:t>а) сведения о своих доходах, доходах супруги (супруга) </a:t>
            </a:r>
          </a:p>
          <a:p>
            <a:pPr marL="0" indent="0">
              <a:buNone/>
            </a:pPr>
            <a:r>
              <a:rPr lang="ru-RU" sz="2800" dirty="0">
                <a:solidFill>
                  <a:schemeClr val="accent6">
                    <a:lumMod val="50000"/>
                  </a:schemeClr>
                </a:solidFill>
                <a:latin typeface="Century Gothic" panose="020B0502020202020204" pitchFamily="34" charset="0"/>
              </a:rPr>
              <a:t>и несовершеннолетних детей, полученных за календарный год, предшествующий году подачи документов (с 1 января по 31 декабря), а также сведения о недвижимом имуществе, транспортных средствах, ценных бумагах, цифровых финансовых активах, цифровых правах, включающих одновременно цифровые финансовые активы и иные цифровые права, об утилитарных цифровых правах и цифровой валюте, отчужденных в течение указанного периода в результате безвозмездной сделки;</a:t>
            </a:r>
          </a:p>
          <a:p>
            <a:pPr marL="0" indent="0">
              <a:buNone/>
            </a:pPr>
            <a:endParaRPr lang="ru-RU" sz="2800" dirty="0">
              <a:solidFill>
                <a:schemeClr val="accent6">
                  <a:lumMod val="50000"/>
                </a:schemeClr>
              </a:solidFill>
              <a:latin typeface="Century Gothic" panose="020B0502020202020204" pitchFamily="34" charset="0"/>
            </a:endParaRPr>
          </a:p>
          <a:p>
            <a:pPr marL="0" indent="0">
              <a:buNone/>
            </a:pPr>
            <a:r>
              <a:rPr lang="ru-RU" sz="2800" dirty="0">
                <a:solidFill>
                  <a:schemeClr val="accent6">
                    <a:lumMod val="50000"/>
                  </a:schemeClr>
                </a:solidFill>
                <a:latin typeface="Century Gothic" panose="020B0502020202020204" pitchFamily="34" charset="0"/>
              </a:rPr>
              <a:t>б) сведения об имуществе, принадлежащем ему, его супруге (супругу) и несовершеннолетним детям на праве собственности, сведения о счетах в банках и иных кредитных организациях, ценных бумагах, об обязательствах имущественного характера </a:t>
            </a:r>
            <a:r>
              <a:rPr lang="ru-RU" sz="2800" b="1" dirty="0">
                <a:solidFill>
                  <a:schemeClr val="accent6">
                    <a:lumMod val="75000"/>
                  </a:schemeClr>
                </a:solidFill>
                <a:latin typeface="Century Gothic" panose="020B0502020202020204" pitchFamily="34" charset="0"/>
              </a:rPr>
              <a:t>по состоянию на первое число месяца, предшествующего месяцу подачи документов (на отчетную дату)</a:t>
            </a:r>
          </a:p>
        </p:txBody>
      </p:sp>
      <p:sp>
        <p:nvSpPr>
          <p:cNvPr id="9" name="Объект 8"/>
          <p:cNvSpPr>
            <a:spLocks noGrp="1"/>
          </p:cNvSpPr>
          <p:nvPr>
            <p:ph sz="half" idx="2"/>
          </p:nvPr>
        </p:nvSpPr>
        <p:spPr>
          <a:xfrm>
            <a:off x="12395200" y="2393504"/>
            <a:ext cx="11582400" cy="10255696"/>
          </a:xfrm>
        </p:spPr>
        <p:txBody>
          <a:bodyPr>
            <a:normAutofit lnSpcReduction="10000"/>
          </a:bodyPr>
          <a:lstStyle/>
          <a:p>
            <a:r>
              <a:rPr lang="ru-RU" sz="4000" b="1" dirty="0">
                <a:solidFill>
                  <a:schemeClr val="accent6">
                    <a:lumMod val="75000"/>
                  </a:schemeClr>
                </a:solidFill>
                <a:latin typeface="Century Gothic" panose="020B0502020202020204" pitchFamily="34" charset="0"/>
              </a:rPr>
              <a:t>служащий (работник) представляет ежегодно:</a:t>
            </a:r>
          </a:p>
          <a:p>
            <a:pPr marL="0" indent="0">
              <a:buNone/>
            </a:pPr>
            <a:endParaRPr lang="ru-RU" sz="3600" b="1" dirty="0">
              <a:solidFill>
                <a:schemeClr val="accent6">
                  <a:lumMod val="75000"/>
                </a:schemeClr>
              </a:solidFill>
              <a:latin typeface="Century Gothic" panose="020B0502020202020204" pitchFamily="34" charset="0"/>
            </a:endParaRPr>
          </a:p>
          <a:p>
            <a:pPr marL="0" indent="0">
              <a:buNone/>
            </a:pPr>
            <a:r>
              <a:rPr lang="ru-RU" sz="2800" dirty="0">
                <a:solidFill>
                  <a:schemeClr val="accent6">
                    <a:lumMod val="50000"/>
                  </a:schemeClr>
                </a:solidFill>
                <a:latin typeface="Century Gothic" panose="020B0502020202020204" pitchFamily="34" charset="0"/>
              </a:rPr>
              <a:t>а) сведения о своих доходах и расходах, доходах и расходах супруги (супруга) и несовершеннолетних детей, полученных за календарный год, предшествующий году представления сведений (с 1 января по 31 декабря), а также сведения о недвижимом имуществе, транспортных средствах, ценных бумагах, цифровых финансовых активах, цифровых правах, включающих одновременно цифровые финансовые активы и иные цифровые права, об утилитарных цифровых правах и цифровой валюте, отчужденных в течение указанного периода в результате безвозмездной сделки;</a:t>
            </a:r>
          </a:p>
          <a:p>
            <a:pPr marL="0" indent="0">
              <a:buNone/>
            </a:pPr>
            <a:endParaRPr lang="ru-RU" sz="2800" dirty="0">
              <a:solidFill>
                <a:schemeClr val="accent6">
                  <a:lumMod val="50000"/>
                </a:schemeClr>
              </a:solidFill>
              <a:latin typeface="Century Gothic" panose="020B0502020202020204" pitchFamily="34" charset="0"/>
            </a:endParaRPr>
          </a:p>
          <a:p>
            <a:pPr marL="0" indent="0">
              <a:buNone/>
            </a:pPr>
            <a:r>
              <a:rPr lang="ru-RU" sz="2800" dirty="0">
                <a:solidFill>
                  <a:schemeClr val="accent6">
                    <a:lumMod val="50000"/>
                  </a:schemeClr>
                </a:solidFill>
                <a:latin typeface="Century Gothic" panose="020B0502020202020204" pitchFamily="34" charset="0"/>
              </a:rPr>
              <a:t>б) сведения об имуществе, принадлежащем ему, его супруге (супругу) и несовершеннолетним детям на праве собственности, сведения о счетах в банках и иных кредитных организациях, ценных бумагах, об обязательствах </a:t>
            </a:r>
            <a:r>
              <a:rPr lang="ru-RU" sz="2800" dirty="0">
                <a:latin typeface="Century Gothic" panose="020B0502020202020204" pitchFamily="34" charset="0"/>
              </a:rPr>
              <a:t>имущественного характера </a:t>
            </a:r>
            <a:r>
              <a:rPr lang="ru-RU" sz="2800" b="1" dirty="0">
                <a:solidFill>
                  <a:schemeClr val="accent6">
                    <a:lumMod val="75000"/>
                  </a:schemeClr>
                </a:solidFill>
                <a:latin typeface="Century Gothic" panose="020B0502020202020204" pitchFamily="34" charset="0"/>
              </a:rPr>
              <a:t>по состоянию на конец отчетного периода (31 декабря года, предшествующего году представления сведений)</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21"/>
          </p:nvPr>
        </p:nvSpPr>
        <p:spPr>
          <a:xfrm>
            <a:off x="598712" y="8370168"/>
            <a:ext cx="22390100" cy="866167"/>
          </a:xfrm>
        </p:spPr>
        <p:txBody>
          <a:bodyPr/>
          <a:lstStyle/>
          <a:p>
            <a:r>
              <a:rPr lang="ru-RU" dirty="0">
                <a:solidFill>
                  <a:srgbClr val="C00000"/>
                </a:solidFill>
              </a:rPr>
              <a:t>Красногорск, 2022 </a:t>
            </a:r>
          </a:p>
        </p:txBody>
      </p:sp>
      <p:sp>
        <p:nvSpPr>
          <p:cNvPr id="3" name="Текст 2"/>
          <p:cNvSpPr>
            <a:spLocks noGrp="1"/>
          </p:cNvSpPr>
          <p:nvPr>
            <p:ph type="body" sz="quarter" idx="22"/>
          </p:nvPr>
        </p:nvSpPr>
        <p:spPr>
          <a:xfrm>
            <a:off x="2374900" y="5865356"/>
            <a:ext cx="19621500" cy="1210588"/>
          </a:xfrm>
        </p:spPr>
        <p:txBody>
          <a:bodyPr/>
          <a:lstStyle/>
          <a:p>
            <a:r>
              <a:rPr lang="ru-RU" sz="7200" dirty="0">
                <a:solidFill>
                  <a:srgbClr val="C00000"/>
                </a:solidFill>
                <a:latin typeface="Times New Roman" panose="02020603050405020304" pitchFamily="18" charset="0"/>
                <a:cs typeface="Times New Roman" panose="02020603050405020304" pitchFamily="18" charset="0"/>
              </a:rPr>
              <a:t>Спасибо за внимание !</a:t>
            </a:r>
          </a:p>
        </p:txBody>
      </p:sp>
      <p:pic>
        <p:nvPicPr>
          <p:cNvPr id="4" name="MO-gerb.jpg" descr="MO-gerb.jpg"/>
          <p:cNvPicPr>
            <a:picLocks noChangeAspect="1"/>
          </p:cNvPicPr>
          <p:nvPr/>
        </p:nvPicPr>
        <p:blipFill>
          <a:blip r:embed="rId2"/>
          <a:srcRect l="27710" t="7834" r="29186" b="13383"/>
          <a:stretch>
            <a:fillRect/>
          </a:stretch>
        </p:blipFill>
        <p:spPr>
          <a:xfrm>
            <a:off x="21120992" y="0"/>
            <a:ext cx="3263007" cy="3761656"/>
          </a:xfrm>
          <a:prstGeom prst="rect">
            <a:avLst/>
          </a:prstGeom>
          <a:ln w="12700">
            <a:miter lim="400000"/>
          </a:ln>
          <a:effectLst>
            <a:outerShdw blurRad="355600" rotWithShape="0">
              <a:srgbClr val="000000">
                <a:alpha val="75000"/>
              </a:srgbClr>
            </a:outerShdw>
          </a:effectLst>
        </p:spPr>
      </p:pic>
    </p:spTree>
    <p:extLst>
      <p:ext uri="{BB962C8B-B14F-4D97-AF65-F5344CB8AC3E}">
        <p14:creationId xmlns:p14="http://schemas.microsoft.com/office/powerpoint/2010/main" val="58396159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94031" y="521296"/>
            <a:ext cx="22466496" cy="1569660"/>
          </a:xfrm>
          <a:prstGeom prst="rect">
            <a:avLst/>
          </a:prstGeom>
        </p:spPr>
        <p:txBody>
          <a:bodyPr wrap="square">
            <a:spAutoFit/>
          </a:bodyPr>
          <a:lstStyle/>
          <a:p>
            <a:r>
              <a:rPr lang="ru-RU" sz="4800" b="1" dirty="0">
                <a:solidFill>
                  <a:schemeClr val="accent6">
                    <a:lumMod val="75000"/>
                  </a:schemeClr>
                </a:solidFill>
                <a:latin typeface="Century Gothic" panose="020B0502020202020204" pitchFamily="34" charset="0"/>
              </a:rPr>
              <a:t>Различия в отчетном периоде и отчетной дате представления сведений, установленные для граждан и служащих (работников)</a:t>
            </a:r>
          </a:p>
        </p:txBody>
      </p:sp>
      <p:sp>
        <p:nvSpPr>
          <p:cNvPr id="7" name="Объект 6"/>
          <p:cNvSpPr>
            <a:spLocks noGrp="1"/>
          </p:cNvSpPr>
          <p:nvPr>
            <p:ph sz="half" idx="1"/>
          </p:nvPr>
        </p:nvSpPr>
        <p:spPr>
          <a:xfrm>
            <a:off x="812800" y="3200400"/>
            <a:ext cx="22900480" cy="6825952"/>
          </a:xfrm>
        </p:spPr>
        <p:txBody>
          <a:bodyPr>
            <a:noAutofit/>
          </a:bodyPr>
          <a:lstStyle/>
          <a:p>
            <a:r>
              <a:rPr lang="ru-RU" sz="3200" b="1" dirty="0">
                <a:solidFill>
                  <a:schemeClr val="accent6">
                    <a:lumMod val="75000"/>
                  </a:schemeClr>
                </a:solidFill>
                <a:latin typeface="Century Gothic" panose="020B0502020202020204" pitchFamily="34" charset="0"/>
              </a:rPr>
              <a:t>Лицо при назначении временно исполняющим обязанности высшего должностного лица субъекта Российской Федерации (руководителя высшего исполнительного органа государственной власти субъекта Российской Федерации) представляет:</a:t>
            </a:r>
          </a:p>
          <a:p>
            <a:endParaRPr lang="ru-RU" sz="3200" b="1" dirty="0">
              <a:solidFill>
                <a:schemeClr val="accent6">
                  <a:lumMod val="75000"/>
                </a:schemeClr>
              </a:solidFill>
              <a:latin typeface="Century Gothic" panose="020B0502020202020204" pitchFamily="34" charset="0"/>
            </a:endParaRPr>
          </a:p>
          <a:p>
            <a:pPr marL="0" indent="0">
              <a:buNone/>
            </a:pPr>
            <a:r>
              <a:rPr lang="ru-RU" sz="2800" dirty="0">
                <a:solidFill>
                  <a:schemeClr val="accent6">
                    <a:lumMod val="50000"/>
                  </a:schemeClr>
                </a:solidFill>
                <a:latin typeface="Century Gothic" panose="020B0502020202020204" pitchFamily="34" charset="0"/>
              </a:rPr>
              <a:t>а) сведения о своих доходах, доходах супруги (супруга) </a:t>
            </a:r>
          </a:p>
          <a:p>
            <a:pPr marL="0" indent="0">
              <a:buNone/>
            </a:pPr>
            <a:r>
              <a:rPr lang="ru-RU" sz="2800" dirty="0">
                <a:solidFill>
                  <a:schemeClr val="accent6">
                    <a:lumMod val="50000"/>
                  </a:schemeClr>
                </a:solidFill>
                <a:latin typeface="Century Gothic" panose="020B0502020202020204" pitchFamily="34" charset="0"/>
              </a:rPr>
              <a:t>и несовершеннолетних детей, полученных за календарный год, предшествующий году назначения (с 1 января по 31 декабря), а также сведения о недвижимом имуществе, транспортных средствах, ценных бумагах, цифровых финансовых активах, цифровых правах, включающих одновременно цифровые финансовые активы и иные цифровые права,                      об утилитарных цифровых правах и цифровой валюте, отчужденных в течение указанного периода в результате безвозмездной сделки </a:t>
            </a:r>
          </a:p>
          <a:p>
            <a:pPr marL="0" indent="0">
              <a:buNone/>
            </a:pPr>
            <a:endParaRPr lang="ru-RU" sz="2800" dirty="0">
              <a:solidFill>
                <a:schemeClr val="accent6">
                  <a:lumMod val="50000"/>
                </a:schemeClr>
              </a:solidFill>
              <a:latin typeface="Century Gothic" panose="020B0502020202020204" pitchFamily="34" charset="0"/>
            </a:endParaRPr>
          </a:p>
          <a:p>
            <a:pPr marL="0" indent="0">
              <a:buNone/>
            </a:pPr>
            <a:r>
              <a:rPr lang="ru-RU" sz="2800" dirty="0">
                <a:solidFill>
                  <a:schemeClr val="accent6">
                    <a:lumMod val="50000"/>
                  </a:schemeClr>
                </a:solidFill>
                <a:latin typeface="Century Gothic" panose="020B0502020202020204" pitchFamily="34" charset="0"/>
              </a:rPr>
              <a:t>б) сведения об имуществе, принадлежащем ему, его супруге (супругу) и несовершеннолетним детям на праве собственности, сведения о счетах в банках и иных кредитных организациях, ценных бумагах, об обязательствах имущественного характера по состоянию на день назначения</a:t>
            </a:r>
          </a:p>
          <a:p>
            <a:endParaRPr lang="ru-RU" sz="3200" dirty="0"/>
          </a:p>
        </p:txBody>
      </p:sp>
      <p:sp>
        <p:nvSpPr>
          <p:cNvPr id="2" name="Объект 1"/>
          <p:cNvSpPr>
            <a:spLocks noGrp="1"/>
          </p:cNvSpPr>
          <p:nvPr>
            <p:ph sz="half" idx="2"/>
          </p:nvPr>
        </p:nvSpPr>
        <p:spPr>
          <a:xfrm>
            <a:off x="742728" y="10602416"/>
            <a:ext cx="23234872" cy="2664296"/>
          </a:xfrm>
        </p:spPr>
        <p:txBody>
          <a:bodyPr>
            <a:normAutofit fontScale="62500" lnSpcReduction="20000"/>
          </a:bodyPr>
          <a:lstStyle/>
          <a:p>
            <a:pPr marL="0" indent="0">
              <a:buNone/>
            </a:pPr>
            <a:r>
              <a:rPr lang="ru-RU" sz="6300" b="1" dirty="0">
                <a:solidFill>
                  <a:srgbClr val="C00000"/>
                </a:solidFill>
              </a:rPr>
              <a:t>ВАЖНО!</a:t>
            </a:r>
          </a:p>
          <a:p>
            <a:pPr marL="0" indent="0">
              <a:buNone/>
            </a:pPr>
            <a:endParaRPr lang="ru-RU" sz="4000" b="1" dirty="0">
              <a:solidFill>
                <a:schemeClr val="accent6">
                  <a:lumMod val="75000"/>
                </a:schemeClr>
              </a:solidFill>
            </a:endParaRPr>
          </a:p>
          <a:p>
            <a:pPr marL="0" indent="0">
              <a:buNone/>
            </a:pPr>
            <a:r>
              <a:rPr lang="ru-RU" sz="4600" b="1" dirty="0">
                <a:solidFill>
                  <a:srgbClr val="C00000"/>
                </a:solidFill>
                <a:latin typeface="Century Gothic" panose="020B0502020202020204" pitchFamily="34" charset="0"/>
              </a:rPr>
              <a:t>Служащий (работник) не представляет сведения в рамках декларационной кампании, если он назначен                              на должность, включенную в соответствующий перечень должностей, или временно замещает указанную должность после 31 декабря отчетного года, за исключением случаев, предусмотренных нормативными правовыми актами Российской Федерации</a:t>
            </a:r>
          </a:p>
        </p:txBody>
      </p:sp>
    </p:spTree>
    <p:extLst>
      <p:ext uri="{BB962C8B-B14F-4D97-AF65-F5344CB8AC3E}">
        <p14:creationId xmlns:p14="http://schemas.microsoft.com/office/powerpoint/2010/main" val="70661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10680" y="233264"/>
            <a:ext cx="23834648" cy="1676400"/>
          </a:xfrm>
        </p:spPr>
        <p:txBody>
          <a:bodyPr>
            <a:noAutofit/>
          </a:bodyPr>
          <a:lstStyle/>
          <a:p>
            <a:pPr algn="ctr"/>
            <a:r>
              <a:rPr lang="ru-RU" sz="5400" b="1" dirty="0">
                <a:solidFill>
                  <a:schemeClr val="accent6">
                    <a:lumMod val="75000"/>
                  </a:schemeClr>
                </a:solidFill>
                <a:latin typeface="Century Gothic" panose="020B0502020202020204" pitchFamily="34" charset="0"/>
              </a:rPr>
              <a:t>Порядок представления справок при совместительстве</a:t>
            </a:r>
          </a:p>
        </p:txBody>
      </p:sp>
      <p:sp>
        <p:nvSpPr>
          <p:cNvPr id="5" name="Скругленный прямоугольник 4"/>
          <p:cNvSpPr/>
          <p:nvPr/>
        </p:nvSpPr>
        <p:spPr>
          <a:xfrm>
            <a:off x="718629" y="2537520"/>
            <a:ext cx="9793088" cy="27363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latin typeface="Century Gothic" panose="020B0502020202020204" pitchFamily="34" charset="0"/>
              </a:rPr>
              <a:t>При замещении работником нескольких должностей в одной организации (внутреннее совместительство) </a:t>
            </a:r>
          </a:p>
        </p:txBody>
      </p:sp>
      <p:sp>
        <p:nvSpPr>
          <p:cNvPr id="6" name="Прямоугольник 5"/>
          <p:cNvSpPr/>
          <p:nvPr/>
        </p:nvSpPr>
        <p:spPr>
          <a:xfrm>
            <a:off x="14856296" y="2537520"/>
            <a:ext cx="8856984" cy="244827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latin typeface="Century Gothic" panose="020B0502020202020204" pitchFamily="34" charset="0"/>
              </a:rPr>
              <a:t> заполняет одну справку с указанием обеих должностей</a:t>
            </a:r>
          </a:p>
        </p:txBody>
      </p:sp>
      <p:sp>
        <p:nvSpPr>
          <p:cNvPr id="8" name="Скругленный прямоугольник 7"/>
          <p:cNvSpPr/>
          <p:nvPr/>
        </p:nvSpPr>
        <p:spPr>
          <a:xfrm>
            <a:off x="736087" y="6425952"/>
            <a:ext cx="9793088" cy="26642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latin typeface="Century Gothic" panose="020B0502020202020204" pitchFamily="34" charset="0"/>
              </a:rPr>
              <a:t>При замещении работником должностей в разных организациях (внешнее совместительство), замещение которых влечет обязанность представлять сведения</a:t>
            </a:r>
          </a:p>
        </p:txBody>
      </p:sp>
      <p:sp>
        <p:nvSpPr>
          <p:cNvPr id="9" name="Прямоугольник 8"/>
          <p:cNvSpPr/>
          <p:nvPr/>
        </p:nvSpPr>
        <p:spPr>
          <a:xfrm>
            <a:off x="14856296" y="6425952"/>
            <a:ext cx="8856984" cy="26642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latin typeface="Century Gothic" panose="020B0502020202020204" pitchFamily="34" charset="0"/>
              </a:rPr>
              <a:t>представляет в данные организации две справки (заполняются отдельно для каждой должности), количество справок, представляемых в отношении членов семьи, не меняется</a:t>
            </a:r>
          </a:p>
        </p:txBody>
      </p:sp>
      <p:sp>
        <p:nvSpPr>
          <p:cNvPr id="10" name="Скругленный прямоугольник 9"/>
          <p:cNvSpPr/>
          <p:nvPr/>
        </p:nvSpPr>
        <p:spPr>
          <a:xfrm>
            <a:off x="718629" y="10170368"/>
            <a:ext cx="9793088" cy="295232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latin typeface="Century Gothic" panose="020B0502020202020204" pitchFamily="34" charset="0"/>
              </a:rPr>
              <a:t>Депутат муниципального образования, обладающий статусом депутата муниципального района и соответствующего городского поселения</a:t>
            </a:r>
          </a:p>
        </p:txBody>
      </p:sp>
      <p:sp>
        <p:nvSpPr>
          <p:cNvPr id="12" name="Прямоугольник 11"/>
          <p:cNvSpPr/>
          <p:nvPr/>
        </p:nvSpPr>
        <p:spPr>
          <a:xfrm>
            <a:off x="14856296" y="10170368"/>
            <a:ext cx="8856984" cy="29523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latin typeface="Century Gothic" panose="020B0502020202020204" pitchFamily="34" charset="0"/>
              </a:rPr>
              <a:t>представляет одну справку, на титульном листе которой указаны обе замещаемые муниципальной должности (и иные должности при необходимости)</a:t>
            </a:r>
          </a:p>
        </p:txBody>
      </p:sp>
      <p:sp>
        <p:nvSpPr>
          <p:cNvPr id="13" name="Стрелка вправо 12"/>
          <p:cNvSpPr/>
          <p:nvPr/>
        </p:nvSpPr>
        <p:spPr>
          <a:xfrm flipV="1">
            <a:off x="11687943" y="3761656"/>
            <a:ext cx="2304257" cy="432046"/>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14" name="Стрелка вправо 13"/>
          <p:cNvSpPr/>
          <p:nvPr/>
        </p:nvSpPr>
        <p:spPr>
          <a:xfrm>
            <a:off x="11687943" y="7758100"/>
            <a:ext cx="2304255" cy="445948"/>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
        <p:nvSpPr>
          <p:cNvPr id="15" name="Стрелка вправо 14"/>
          <p:cNvSpPr/>
          <p:nvPr/>
        </p:nvSpPr>
        <p:spPr>
          <a:xfrm>
            <a:off x="11687944" y="11646532"/>
            <a:ext cx="2304256" cy="486054"/>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079432" y="665312"/>
            <a:ext cx="9001000" cy="1107996"/>
          </a:xfrm>
          <a:prstGeom prst="rect">
            <a:avLst/>
          </a:prstGeom>
          <a:noFill/>
        </p:spPr>
        <p:txBody>
          <a:bodyPr wrap="square" rtlCol="0">
            <a:spAutoFit/>
          </a:bodyPr>
          <a:lstStyle/>
          <a:p>
            <a:r>
              <a:rPr lang="ru-RU" sz="6600" b="1" dirty="0">
                <a:solidFill>
                  <a:schemeClr val="accent6">
                    <a:lumMod val="75000"/>
                  </a:schemeClr>
                </a:solidFill>
                <a:latin typeface="Century Gothic" panose="020B0502020202020204" pitchFamily="34" charset="0"/>
              </a:rPr>
              <a:t>СУПРУГИ</a:t>
            </a:r>
          </a:p>
        </p:txBody>
      </p:sp>
      <p:sp>
        <p:nvSpPr>
          <p:cNvPr id="6" name="Прямоугольник 5"/>
          <p:cNvSpPr/>
          <p:nvPr/>
        </p:nvSpPr>
        <p:spPr>
          <a:xfrm>
            <a:off x="5279232" y="2609528"/>
            <a:ext cx="13897544" cy="11521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000" b="1" dirty="0">
                <a:solidFill>
                  <a:schemeClr val="accent6">
                    <a:lumMod val="50000"/>
                  </a:schemeClr>
                </a:solidFill>
                <a:latin typeface="Century Gothic" panose="020B0502020202020204" pitchFamily="34" charset="0"/>
              </a:rPr>
              <a:t>Семейный кодекс Российской Федера</a:t>
            </a:r>
            <a:r>
              <a:rPr lang="ru-RU" sz="4000" b="1" dirty="0">
                <a:latin typeface="Century Gothic" panose="020B0502020202020204" pitchFamily="34" charset="0"/>
              </a:rPr>
              <a:t>ции</a:t>
            </a:r>
          </a:p>
        </p:txBody>
      </p:sp>
      <p:sp>
        <p:nvSpPr>
          <p:cNvPr id="7" name="Блок-схема: объединение 6"/>
          <p:cNvSpPr/>
          <p:nvPr/>
        </p:nvSpPr>
        <p:spPr>
          <a:xfrm>
            <a:off x="1110753" y="4013684"/>
            <a:ext cx="8424936" cy="165618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000" b="1" dirty="0">
                <a:solidFill>
                  <a:schemeClr val="accent6">
                    <a:lumMod val="75000"/>
                  </a:schemeClr>
                </a:solidFill>
                <a:latin typeface="Century Gothic" panose="020B0502020202020204" pitchFamily="34" charset="0"/>
              </a:rPr>
              <a:t>Статья 10</a:t>
            </a:r>
          </a:p>
        </p:txBody>
      </p:sp>
      <p:sp>
        <p:nvSpPr>
          <p:cNvPr id="8" name="Блок-схема: объединение 7"/>
          <p:cNvSpPr/>
          <p:nvPr/>
        </p:nvSpPr>
        <p:spPr>
          <a:xfrm>
            <a:off x="14964308" y="4013684"/>
            <a:ext cx="8424936" cy="165618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000" b="1" dirty="0">
                <a:solidFill>
                  <a:schemeClr val="accent6">
                    <a:lumMod val="75000"/>
                  </a:schemeClr>
                </a:solidFill>
                <a:latin typeface="Century Gothic" panose="020B0502020202020204" pitchFamily="34" charset="0"/>
              </a:rPr>
              <a:t>Статья 25</a:t>
            </a:r>
          </a:p>
        </p:txBody>
      </p:sp>
      <p:sp>
        <p:nvSpPr>
          <p:cNvPr id="9" name="Прямоугольник 8"/>
          <p:cNvSpPr/>
          <p:nvPr/>
        </p:nvSpPr>
        <p:spPr>
          <a:xfrm>
            <a:off x="562708" y="5921896"/>
            <a:ext cx="9433048" cy="44644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r>
              <a:rPr lang="ru-RU" dirty="0">
                <a:solidFill>
                  <a:schemeClr val="accent6">
                    <a:lumMod val="50000"/>
                  </a:schemeClr>
                </a:solidFill>
                <a:latin typeface="Century Gothic" panose="020B0502020202020204" pitchFamily="34" charset="0"/>
              </a:rPr>
              <a:t>Права и обязанности супругов возникают со дня государственной регистрации заключения брака в органах записи актов гражданского состояния</a:t>
            </a:r>
          </a:p>
          <a:p>
            <a:pPr marL="457200" indent="-457200" algn="l">
              <a:buFont typeface="Arial" panose="020B0604020202020204" pitchFamily="34" charset="0"/>
              <a:buChar char="•"/>
            </a:pPr>
            <a:endParaRPr lang="ru-RU" dirty="0">
              <a:solidFill>
                <a:schemeClr val="accent6">
                  <a:lumMod val="50000"/>
                </a:schemeClr>
              </a:solidFill>
              <a:latin typeface="Century Gothic" panose="020B0502020202020204" pitchFamily="34" charset="0"/>
            </a:endParaRPr>
          </a:p>
        </p:txBody>
      </p:sp>
      <p:sp>
        <p:nvSpPr>
          <p:cNvPr id="10" name="Прямоугольник 9"/>
          <p:cNvSpPr/>
          <p:nvPr/>
        </p:nvSpPr>
        <p:spPr>
          <a:xfrm>
            <a:off x="14298234" y="5921896"/>
            <a:ext cx="9757084" cy="44644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l">
              <a:buFont typeface="Arial" panose="020B0604020202020204" pitchFamily="34" charset="0"/>
              <a:buChar char="•"/>
            </a:pPr>
            <a:r>
              <a:rPr lang="ru-RU" dirty="0">
                <a:solidFill>
                  <a:schemeClr val="accent6">
                    <a:lumMod val="50000"/>
                  </a:schemeClr>
                </a:solidFill>
                <a:latin typeface="Century Gothic" panose="020B0502020202020204" pitchFamily="34" charset="0"/>
              </a:rPr>
              <a:t>брак, расторгаемый в органах записи актов гражданского состояния, прекращается            со дня государственной регистрации расторжения брака в книге регистрации актов гражданского состояния</a:t>
            </a:r>
          </a:p>
          <a:p>
            <a:pPr marL="457200" indent="-457200" algn="l">
              <a:buFont typeface="Arial" panose="020B0604020202020204" pitchFamily="34" charset="0"/>
              <a:buChar char="•"/>
            </a:pPr>
            <a:r>
              <a:rPr lang="ru-RU" dirty="0">
                <a:solidFill>
                  <a:schemeClr val="accent6">
                    <a:lumMod val="50000"/>
                  </a:schemeClr>
                </a:solidFill>
                <a:latin typeface="Century Gothic" panose="020B0502020202020204" pitchFamily="34" charset="0"/>
              </a:rPr>
              <a:t>при расторжении брака в суде - со дня вступления решения суда в законную силу  (а не в день принятия такого решения)</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79232" y="665312"/>
            <a:ext cx="14401600" cy="1107996"/>
          </a:xfrm>
          <a:prstGeom prst="rect">
            <a:avLst/>
          </a:prstGeom>
          <a:noFill/>
        </p:spPr>
        <p:txBody>
          <a:bodyPr wrap="square" rtlCol="0">
            <a:spAutoFit/>
          </a:bodyPr>
          <a:lstStyle/>
          <a:p>
            <a:r>
              <a:rPr lang="ru-RU" sz="6600" b="1" dirty="0">
                <a:solidFill>
                  <a:schemeClr val="accent6">
                    <a:lumMod val="75000"/>
                  </a:schemeClr>
                </a:solidFill>
                <a:latin typeface="Century Gothic" panose="020B0502020202020204" pitchFamily="34" charset="0"/>
              </a:rPr>
              <a:t>НЕСОВЕРШЕННОЛЕТНИЕ ДЕТИ</a:t>
            </a:r>
          </a:p>
        </p:txBody>
      </p:sp>
      <p:sp>
        <p:nvSpPr>
          <p:cNvPr id="6" name="Прямоугольник 5"/>
          <p:cNvSpPr/>
          <p:nvPr/>
        </p:nvSpPr>
        <p:spPr>
          <a:xfrm>
            <a:off x="5279232" y="2609528"/>
            <a:ext cx="13897544" cy="11521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000" b="1" dirty="0">
                <a:solidFill>
                  <a:schemeClr val="accent6">
                    <a:lumMod val="50000"/>
                  </a:schemeClr>
                </a:solidFill>
                <a:latin typeface="Century Gothic" panose="020B0502020202020204" pitchFamily="34" charset="0"/>
              </a:rPr>
              <a:t>Конституция Российской Федерации</a:t>
            </a:r>
            <a:endParaRPr lang="ru-RU" sz="4000" b="1" dirty="0">
              <a:latin typeface="Century Gothic" panose="020B0502020202020204" pitchFamily="34" charset="0"/>
            </a:endParaRPr>
          </a:p>
        </p:txBody>
      </p:sp>
      <p:sp>
        <p:nvSpPr>
          <p:cNvPr id="7" name="Блок-схема: объединение 6"/>
          <p:cNvSpPr/>
          <p:nvPr/>
        </p:nvSpPr>
        <p:spPr>
          <a:xfrm>
            <a:off x="8015536" y="4013684"/>
            <a:ext cx="8424936" cy="1116124"/>
          </a:xfrm>
          <a:prstGeom prst="flowChartMerg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4000" b="1" dirty="0">
                <a:solidFill>
                  <a:schemeClr val="accent6">
                    <a:lumMod val="75000"/>
                  </a:schemeClr>
                </a:solidFill>
                <a:latin typeface="Century Gothic" panose="020B0502020202020204" pitchFamily="34" charset="0"/>
              </a:rPr>
              <a:t>Статья 60</a:t>
            </a:r>
          </a:p>
        </p:txBody>
      </p:sp>
      <p:sp>
        <p:nvSpPr>
          <p:cNvPr id="9" name="Прямоугольник 8"/>
          <p:cNvSpPr/>
          <p:nvPr/>
        </p:nvSpPr>
        <p:spPr>
          <a:xfrm>
            <a:off x="3695056" y="5345832"/>
            <a:ext cx="16993888" cy="11521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ru-RU" dirty="0"/>
          </a:p>
          <a:p>
            <a:r>
              <a:rPr lang="ru-RU" b="1" dirty="0">
                <a:solidFill>
                  <a:schemeClr val="accent6">
                    <a:lumMod val="50000"/>
                  </a:schemeClr>
                </a:solidFill>
                <a:latin typeface="Century Gothic" panose="020B0502020202020204" pitchFamily="34" charset="0"/>
              </a:rPr>
              <a:t>ребенок считается совершеннолетним до достижения им возраста 18 лет</a:t>
            </a:r>
          </a:p>
          <a:p>
            <a:endParaRPr lang="ru-RU" b="1" dirty="0">
              <a:solidFill>
                <a:schemeClr val="accent6">
                  <a:lumMod val="50000"/>
                </a:schemeClr>
              </a:solidFill>
              <a:latin typeface="Century Gothic" panose="020B0502020202020204" pitchFamily="34" charset="0"/>
            </a:endParaRPr>
          </a:p>
        </p:txBody>
      </p:sp>
      <p:sp>
        <p:nvSpPr>
          <p:cNvPr id="2" name="Прямоугольник 1"/>
          <p:cNvSpPr/>
          <p:nvPr/>
        </p:nvSpPr>
        <p:spPr>
          <a:xfrm>
            <a:off x="2182888" y="6993814"/>
            <a:ext cx="20162240" cy="113042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latin typeface="Century Gothic" panose="020B0502020202020204" pitchFamily="34" charset="0"/>
              </a:rPr>
              <a:t>лицо считается достигшим определенного возраста на следующий день после дня рождения</a:t>
            </a:r>
          </a:p>
        </p:txBody>
      </p:sp>
      <p:sp>
        <p:nvSpPr>
          <p:cNvPr id="4" name="Прямоугольник 3"/>
          <p:cNvSpPr/>
          <p:nvPr/>
        </p:nvSpPr>
        <p:spPr>
          <a:xfrm>
            <a:off x="886743" y="8658200"/>
            <a:ext cx="22754529" cy="15346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b="1" dirty="0">
                <a:solidFill>
                  <a:schemeClr val="accent6">
                    <a:lumMod val="50000"/>
                  </a:schemeClr>
                </a:solidFill>
                <a:latin typeface="Century Gothic" panose="020B0502020202020204" pitchFamily="34" charset="0"/>
              </a:rPr>
              <a:t>представление служащим (работником) сведений в отношении несовершеннолетнего ребенка, в случае опекунства (попечительства, усыновления)  им или его супругом (супругой) не является нарушением</a:t>
            </a:r>
          </a:p>
        </p:txBody>
      </p:sp>
      <p:sp>
        <p:nvSpPr>
          <p:cNvPr id="5" name="Прямоугольник 4"/>
          <p:cNvSpPr/>
          <p:nvPr/>
        </p:nvSpPr>
        <p:spPr>
          <a:xfrm>
            <a:off x="886743" y="10674424"/>
            <a:ext cx="22754529" cy="194421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ru-RU" sz="3600" b="1" dirty="0">
                <a:solidFill>
                  <a:srgbClr val="C00000"/>
                </a:solidFill>
              </a:rPr>
              <a:t>Сведения в отношении несовершеннолетних детей, проживающих раздельно со служащим (работником)                             в случае, если служащий (работник) не лишен родительских прав, представляются  в установленном порядке</a:t>
            </a:r>
          </a:p>
        </p:txBody>
      </p:sp>
    </p:spTree>
    <p:extLst>
      <p:ext uri="{BB962C8B-B14F-4D97-AF65-F5344CB8AC3E}">
        <p14:creationId xmlns:p14="http://schemas.microsoft.com/office/powerpoint/2010/main" val="2955410780"/>
      </p:ext>
    </p:extLst>
  </p:cSld>
  <p:clrMapOvr>
    <a:masterClrMapping/>
  </p:clrMapOvr>
  <p:transition spd="med"/>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pn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New_Template4">
  <a:themeElements>
    <a:clrScheme name="New_Template4">
      <a:dk1>
        <a:srgbClr val="000000"/>
      </a:dk1>
      <a:lt1>
        <a:srgbClr val="FFFFFF"/>
      </a:lt1>
      <a:dk2>
        <a:srgbClr val="66635F"/>
      </a:dk2>
      <a:lt2>
        <a:srgbClr val="C9C3BA"/>
      </a:lt2>
      <a:accent1>
        <a:srgbClr val="738FAF"/>
      </a:accent1>
      <a:accent2>
        <a:srgbClr val="74B6A8"/>
      </a:accent2>
      <a:accent3>
        <a:srgbClr val="A0AA69"/>
      </a:accent3>
      <a:accent4>
        <a:srgbClr val="CBA968"/>
      </a:accent4>
      <a:accent5>
        <a:srgbClr val="D08A7A"/>
      </a:accent5>
      <a:accent6>
        <a:srgbClr val="9E95A9"/>
      </a:accent6>
      <a:hlink>
        <a:srgbClr val="0000FF"/>
      </a:hlink>
      <a:folHlink>
        <a:srgbClr val="FF00FF"/>
      </a:folHlink>
    </a:clrScheme>
    <a:fontScheme name="New_Template4">
      <a:majorFont>
        <a:latin typeface="Georgia"/>
        <a:ea typeface="Georgia"/>
        <a:cs typeface="Georgia"/>
      </a:majorFont>
      <a:minorFont>
        <a:latin typeface="Georgia"/>
        <a:ea typeface="Georgia"/>
        <a:cs typeface="Georgia"/>
      </a:minorFont>
    </a:fontScheme>
    <a:fmtScheme name="New_Templat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FFFFFF"/>
            </a:solidFill>
            <a:effectLst>
              <a:outerShdw blurRad="25400" dist="33948" dir="2700000" rotWithShape="0">
                <a:srgbClr val="3B3936"/>
              </a:outerShdw>
            </a:effectLst>
            <a:uFillTx/>
            <a:latin typeface="Palatino"/>
            <a:ea typeface="Palatino"/>
            <a:cs typeface="Palatino"/>
            <a:sym typeface="Palatin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14141"/>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414141"/>
            </a:solidFill>
            <a:effectLst/>
            <a:uFillTx/>
            <a:latin typeface="Palatino"/>
            <a:ea typeface="Palatino"/>
            <a:cs typeface="Palatino"/>
            <a:sym typeface="Palatin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5678</TotalTime>
  <Words>6118</Words>
  <Application>Microsoft Office PowerPoint</Application>
  <PresentationFormat>Произвольный</PresentationFormat>
  <Paragraphs>577</Paragraphs>
  <Slides>50</Slides>
  <Notes>44</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50</vt:i4>
      </vt:variant>
    </vt:vector>
  </HeadingPairs>
  <TitlesOfParts>
    <vt:vector size="60" baseType="lpstr">
      <vt:lpstr>Arial</vt:lpstr>
      <vt:lpstr>Calibri</vt:lpstr>
      <vt:lpstr>Century Gothic</vt:lpstr>
      <vt:lpstr>Franklin Gothic Book</vt:lpstr>
      <vt:lpstr>Franklin Gothic Medium</vt:lpstr>
      <vt:lpstr>Helvetica Neue</vt:lpstr>
      <vt:lpstr>Palatino</vt:lpstr>
      <vt:lpstr>Times New Roman</vt:lpstr>
      <vt:lpstr>Wingdings 2</vt:lpstr>
      <vt:lpstr>Трек</vt:lpstr>
      <vt:lpstr>Презентация PowerPoint</vt:lpstr>
      <vt:lpstr>Презентация PowerPoint</vt:lpstr>
      <vt:lpstr>Презентация PowerPoint</vt:lpstr>
      <vt:lpstr>Служащие (работники) представляют сведения ежегодно,     начиная с 1 января и не позднее 30 апреля  года, следующего за отчетным (государственные служащие, муниципальные служащие, государственных корпораций (компаний, публично-правовых компаний)</vt:lpstr>
      <vt:lpstr>Презентация PowerPoint</vt:lpstr>
      <vt:lpstr>Презентация PowerPoint</vt:lpstr>
      <vt:lpstr>Порядок представления справок при совместительстве</vt:lpstr>
      <vt:lpstr>Презентация PowerPoint</vt:lpstr>
      <vt:lpstr>Презентация PowerPoint</vt:lpstr>
      <vt:lpstr>Презентация PowerPoint</vt:lpstr>
      <vt:lpstr>Форма справки является унифицированной для всех лиц, на которых распространяется обязанность представлять сведения   Справку рекомендуется заполнять на основании правоустанавливающих и иных подтверждающих официальных документов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 о противодействии коррупции в Московской области за 2021 год</dc:title>
  <dc:creator>Администратор</dc:creator>
  <cp:lastModifiedBy>ARGO-18-050</cp:lastModifiedBy>
  <cp:revision>178</cp:revision>
  <dcterms:modified xsi:type="dcterms:W3CDTF">2022-06-01T14:15:38Z</dcterms:modified>
</cp:coreProperties>
</file>